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3" r:id="rId3"/>
    <p:sldId id="303" r:id="rId4"/>
    <p:sldId id="308" r:id="rId5"/>
    <p:sldId id="309" r:id="rId6"/>
    <p:sldId id="318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42AD1-5794-4BDD-AD38-4BD46BF047FE}" type="datetimeFigureOut">
              <a:rPr lang="it-IT" smtClean="0"/>
              <a:pPr/>
              <a:t>1/27/11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92C9F-5292-4EDE-A338-2BD1AA229C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23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Probably the following questions are too much – do we have any case of such a body?)</a:t>
            </a:r>
            <a:endParaRPr lang="en-US" sz="12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mtClean="0"/>
              <a:t>Probably the following questions are too much – do we have any case of such a body?)</a:t>
            </a:r>
            <a:endParaRPr lang="en-US" sz="12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E734-0602-444D-83E6-510EBE2811F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38214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4620394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1" name="Rettangolo 20"/>
          <p:cNvSpPr/>
          <p:nvPr/>
        </p:nvSpPr>
        <p:spPr>
          <a:xfrm>
            <a:off x="904875" y="3144019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4544194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899592" y="3140968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4544194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Immagine 10" descr="chain_logo_colo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99792" y="404664"/>
            <a:ext cx="3131840" cy="1772077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1115616" y="2276872"/>
            <a:ext cx="686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Co-ordination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&amp;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Harmonisation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Advanced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e-Infrastructures</a:t>
            </a:r>
            <a:endParaRPr lang="it-IT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" name="Immagine 12" descr="e-infrastructure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32239" y="5805264"/>
            <a:ext cx="2304258" cy="936105"/>
          </a:xfrm>
          <a:prstGeom prst="rect">
            <a:avLst/>
          </a:prstGeom>
        </p:spPr>
      </p:pic>
      <p:pic>
        <p:nvPicPr>
          <p:cNvPr id="14" name="Immagine 13" descr="eu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7504" y="5733256"/>
            <a:ext cx="1502128" cy="980728"/>
          </a:xfrm>
          <a:prstGeom prst="rect">
            <a:avLst/>
          </a:prstGeom>
        </p:spPr>
      </p:pic>
      <p:pic>
        <p:nvPicPr>
          <p:cNvPr id="15" name="Immagine 14" descr="era-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831180" y="5733256"/>
            <a:ext cx="1300660" cy="1007758"/>
          </a:xfrm>
          <a:prstGeom prst="rect">
            <a:avLst/>
          </a:prstGeom>
        </p:spPr>
      </p:pic>
      <p:pic>
        <p:nvPicPr>
          <p:cNvPr id="16" name="Immagine 15" descr="FP7-cap-RGB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211638" y="5733256"/>
            <a:ext cx="1304578" cy="1061212"/>
          </a:xfrm>
          <a:prstGeom prst="rect">
            <a:avLst/>
          </a:prstGeom>
        </p:spPr>
      </p:pic>
      <p:pic>
        <p:nvPicPr>
          <p:cNvPr id="18" name="Immagine 17" descr="FP7-gen-RGB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3707904" y="5733256"/>
            <a:ext cx="1294159" cy="1052736"/>
          </a:xfrm>
          <a:prstGeom prst="rect">
            <a:avLst/>
          </a:prstGeom>
        </p:spPr>
      </p:pic>
      <p:sp>
        <p:nvSpPr>
          <p:cNvPr id="17" name="CasellaDiTesto 16"/>
          <p:cNvSpPr txBox="1"/>
          <p:nvPr userDrawn="1"/>
        </p:nvSpPr>
        <p:spPr>
          <a:xfrm>
            <a:off x="1546538" y="5373216"/>
            <a:ext cx="6049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Infrastructures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– Grant Agreement n. 260011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3728" y="152400"/>
            <a:ext cx="6563072" cy="990600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74C-C4B8-44C7-8652-11A0C840BF63}" type="datetimeFigureOut">
              <a:rPr lang="it-IT" smtClean="0"/>
              <a:pPr/>
              <a:t>1/27/11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99552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pic>
        <p:nvPicPr>
          <p:cNvPr id="7" name="Immagine 6" descr="chain_logo_colo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51720" cy="11609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74C-C4B8-44C7-8652-11A0C840BF63}" type="datetimeFigureOut">
              <a:rPr lang="it-IT" smtClean="0"/>
              <a:pPr/>
              <a:t>1/27/11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74C-C4B8-44C7-8652-11A0C840BF63}" type="datetimeFigureOut">
              <a:rPr lang="it-IT" smtClean="0"/>
              <a:pPr/>
              <a:t>1/27/11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74C-C4B8-44C7-8652-11A0C840BF63}" type="datetimeFigureOut">
              <a:rPr lang="it-IT" smtClean="0"/>
              <a:pPr/>
              <a:t>1/27/11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74C-C4B8-44C7-8652-11A0C840BF63}" type="datetimeFigureOut">
              <a:rPr lang="it-IT" smtClean="0"/>
              <a:pPr/>
              <a:t>1/27/11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2123728" y="152400"/>
            <a:ext cx="6563072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A6074C-C4B8-44C7-8652-11A0C840BF63}" type="datetimeFigureOut">
              <a:rPr lang="it-IT" smtClean="0"/>
              <a:pPr/>
              <a:t>1/27/11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Immagine 10" descr="chain_logo_color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051720" cy="11609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82" r:id="rId6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140968"/>
            <a:ext cx="7074024" cy="1296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CHAIN Questionnaire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Gisella</a:t>
            </a:r>
            <a:r>
              <a:rPr lang="en-GB" dirty="0" smtClean="0"/>
              <a:t> and Chain Meeting</a:t>
            </a:r>
            <a:br>
              <a:rPr lang="en-GB" dirty="0" smtClean="0"/>
            </a:br>
            <a:r>
              <a:rPr lang="en-GB" sz="3100" dirty="0" smtClean="0"/>
              <a:t>Amsterdam 27 January 2011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Kostas</a:t>
            </a:r>
            <a:r>
              <a:rPr lang="it-IT" dirty="0" smtClean="0"/>
              <a:t> Koumantaros – Chain WP2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/>
          <a:lstStyle/>
          <a:p>
            <a:pPr algn="r"/>
            <a:r>
              <a:rPr lang="en-GB" sz="4000" dirty="0"/>
              <a:t>A.6. Middleware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</a:t>
            </a:r>
            <a:r>
              <a:rPr lang="en-GB" sz="2400" b="1" dirty="0"/>
              <a:t>.6.1. Which middleware does your regional infrastructure run?</a:t>
            </a:r>
            <a:endParaRPr lang="en-US" sz="2400" dirty="0"/>
          </a:p>
          <a:p>
            <a:r>
              <a:rPr lang="en-GB" sz="2400" b="1" dirty="0"/>
              <a:t>A.6.2. List the m/</a:t>
            </a:r>
            <a:r>
              <a:rPr lang="en-GB" sz="2400" b="1" dirty="0" err="1"/>
              <a:t>ws</a:t>
            </a:r>
            <a:r>
              <a:rPr lang="en-GB" sz="2400" b="1" dirty="0"/>
              <a:t> available</a:t>
            </a:r>
            <a:endParaRPr lang="en-US" sz="2400" dirty="0"/>
          </a:p>
          <a:p>
            <a:r>
              <a:rPr lang="en-GB" sz="2400" b="1" dirty="0"/>
              <a:t>A.6.3. List the specific middleware services (we must limit this?)</a:t>
            </a:r>
            <a:endParaRPr lang="en-US" sz="2400" dirty="0"/>
          </a:p>
          <a:p>
            <a:r>
              <a:rPr lang="en-GB" sz="2400" b="1" dirty="0"/>
              <a:t>A.6.4. Is the middleware your have compatible with EGI Supported Middleware (</a:t>
            </a:r>
            <a:r>
              <a:rPr lang="en-GB" sz="2400" b="1" dirty="0" err="1"/>
              <a:t>gLite</a:t>
            </a:r>
            <a:r>
              <a:rPr lang="en-GB" sz="2400" b="1" dirty="0"/>
              <a:t>, </a:t>
            </a:r>
            <a:r>
              <a:rPr lang="en-GB" sz="2400" b="1" dirty="0" smtClean="0"/>
              <a:t>ARC, </a:t>
            </a:r>
            <a:r>
              <a:rPr lang="en-GB" sz="2400" b="1" dirty="0" err="1" smtClean="0"/>
              <a:t>Unicore</a:t>
            </a:r>
            <a:r>
              <a:rPr lang="en-GB" sz="2400" b="1" dirty="0" smtClean="0"/>
              <a:t> &amp; IGE </a:t>
            </a:r>
            <a:r>
              <a:rPr lang="en-GB" sz="2400" b="1" dirty="0" err="1" smtClean="0"/>
              <a:t>globus</a:t>
            </a:r>
            <a:r>
              <a:rPr lang="en-GB" sz="2400" b="1" dirty="0" smtClean="0"/>
              <a:t>)</a:t>
            </a:r>
          </a:p>
          <a:p>
            <a:r>
              <a:rPr lang="en-GB" sz="2400" b="1" dirty="0"/>
              <a:t>A.6.5. Do you follow the current EMI activities (interested in moving towards the EMI 1.0 middleware when it will be available and deployed on the EGI grid)?</a:t>
            </a:r>
            <a:endParaRPr lang="en-US" sz="2400" dirty="0"/>
          </a:p>
          <a:p>
            <a:endParaRPr lang="en-US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08022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/>
          <a:lstStyle/>
          <a:p>
            <a:pPr algn="r"/>
            <a:r>
              <a:rPr lang="en-GB" sz="4000" dirty="0"/>
              <a:t>A.7 Network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</a:t>
            </a:r>
            <a:r>
              <a:rPr lang="en-GB" sz="2400" b="1" dirty="0"/>
              <a:t>.7.1 Do you have a dedicated regional GEANT link? </a:t>
            </a:r>
            <a:endParaRPr lang="en-US" sz="2400" dirty="0"/>
          </a:p>
          <a:p>
            <a:pPr lvl="1"/>
            <a:r>
              <a:rPr lang="en-GB" sz="2100" dirty="0" smtClean="0"/>
              <a:t>[</a:t>
            </a:r>
            <a:r>
              <a:rPr lang="en-GB" sz="2100" dirty="0"/>
              <a:t>yes, no] If yes what capacity</a:t>
            </a:r>
            <a:endParaRPr lang="en-US" sz="2100" dirty="0"/>
          </a:p>
          <a:p>
            <a:r>
              <a:rPr lang="en-GB" sz="2400" b="1" dirty="0"/>
              <a:t>A.7.2 To what other regional backbone is your region connected?</a:t>
            </a:r>
            <a:endParaRPr lang="en-US" sz="2400" dirty="0"/>
          </a:p>
          <a:p>
            <a:pPr lvl="1"/>
            <a:r>
              <a:rPr lang="en-GB" sz="2100" dirty="0" smtClean="0"/>
              <a:t>[</a:t>
            </a:r>
            <a:r>
              <a:rPr lang="en-GB" sz="2100" dirty="0"/>
              <a:t>List]</a:t>
            </a:r>
            <a:endParaRPr lang="en-US" sz="2100" dirty="0"/>
          </a:p>
          <a:p>
            <a:r>
              <a:rPr lang="en-GB" sz="2400" b="1" dirty="0"/>
              <a:t>A.7.3 What is the average bandwidth of your regional research and educational network(s) (MAN)?</a:t>
            </a:r>
            <a:endParaRPr lang="en-US" sz="2400" dirty="0"/>
          </a:p>
          <a:p>
            <a:r>
              <a:rPr lang="en-GB" sz="2400" b="1" dirty="0"/>
              <a:t>A.7.4 What is the average bandwidth of the link to your GRID sites? </a:t>
            </a:r>
            <a:endParaRPr lang="en-US" sz="2400" dirty="0"/>
          </a:p>
          <a:p>
            <a:pPr lvl="1"/>
            <a:r>
              <a:rPr lang="en-GB" sz="2400" i="1" dirty="0" smtClean="0"/>
              <a:t>	</a:t>
            </a:r>
            <a:endParaRPr lang="en-US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6744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>
            <a:normAutofit/>
          </a:bodyPr>
          <a:lstStyle/>
          <a:p>
            <a:pPr algn="r"/>
            <a:r>
              <a:rPr lang="en-GB" sz="4000" dirty="0"/>
              <a:t>A.8. Related </a:t>
            </a:r>
            <a:r>
              <a:rPr lang="en-GB" sz="4000" dirty="0" smtClean="0"/>
              <a:t>technologies</a:t>
            </a:r>
            <a:endParaRPr lang="en-GB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Does </a:t>
            </a:r>
            <a:r>
              <a:rPr lang="en-US" sz="2400" dirty="0"/>
              <a:t>your regional infrastructure have a supercomputer above 5Tflops?</a:t>
            </a:r>
          </a:p>
          <a:p>
            <a:r>
              <a:rPr lang="en-US" sz="2400" dirty="0"/>
              <a:t>Does your region have cloud installations? </a:t>
            </a:r>
            <a:endParaRPr lang="en-US" sz="2400" dirty="0" smtClean="0"/>
          </a:p>
          <a:p>
            <a:r>
              <a:rPr lang="en-US" sz="2400" dirty="0" smtClean="0"/>
              <a:t>Is </a:t>
            </a:r>
            <a:r>
              <a:rPr lang="en-US" sz="2400" dirty="0"/>
              <a:t>any specific cloud software used?</a:t>
            </a:r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7215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A.9. Regional </a:t>
            </a:r>
            <a:r>
              <a:rPr lang="en-GB" dirty="0" smtClean="0"/>
              <a:t>organisational status </a:t>
            </a:r>
            <a:r>
              <a:rPr lang="en-GB" dirty="0"/>
              <a:t>and sustainability issues </a:t>
            </a:r>
            <a:endParaRPr lang="en-GB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 fontScale="62500" lnSpcReduction="20000"/>
          </a:bodyPr>
          <a:lstStyle/>
          <a:p>
            <a:r>
              <a:rPr lang="en-GB" sz="2400" dirty="0"/>
              <a:t> </a:t>
            </a:r>
            <a:r>
              <a:rPr lang="en-US" sz="2400" b="1" dirty="0" smtClean="0"/>
              <a:t>A</a:t>
            </a:r>
            <a:r>
              <a:rPr lang="en-US" sz="2400" b="1" dirty="0"/>
              <a:t>.9.1. Regional JRU established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Yes [Date]/No]</a:t>
            </a:r>
          </a:p>
          <a:p>
            <a:r>
              <a:rPr lang="en-US" sz="2400" b="1" dirty="0" smtClean="0"/>
              <a:t>-A</a:t>
            </a:r>
            <a:r>
              <a:rPr lang="en-US" sz="2400" b="1" dirty="0"/>
              <a:t>.9.2. Regional dedicated body established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Yes [Date]/No]</a:t>
            </a:r>
          </a:p>
          <a:p>
            <a:r>
              <a:rPr lang="en-US" sz="2400" b="1" dirty="0"/>
              <a:t>A.9.3. Initiating body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Name, Type]</a:t>
            </a:r>
          </a:p>
          <a:p>
            <a:r>
              <a:rPr lang="en-US" sz="2400" b="1" dirty="0"/>
              <a:t>A.9.4. Set-up document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Description, URL]</a:t>
            </a:r>
          </a:p>
          <a:p>
            <a:r>
              <a:rPr lang="en-US" sz="2400" b="1" dirty="0"/>
              <a:t>A.9.5. Regional body mandate duration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Period/Date]</a:t>
            </a:r>
          </a:p>
          <a:p>
            <a:r>
              <a:rPr lang="en-US" sz="2400" b="1" dirty="0"/>
              <a:t>A.9.6 Form of organization: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task force / consortium / regional </a:t>
            </a:r>
            <a:r>
              <a:rPr lang="en-US" sz="2100" dirty="0" err="1"/>
              <a:t>programme</a:t>
            </a:r>
            <a:r>
              <a:rPr lang="en-US" sz="2100" dirty="0"/>
              <a:t> /professional association / stand alone organization / other]</a:t>
            </a:r>
          </a:p>
          <a:p>
            <a:r>
              <a:rPr lang="en-US" sz="2400" b="1" dirty="0"/>
              <a:t>A.9.7 Juridical status / Nomination of the legal representative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Description / Name, Date]</a:t>
            </a:r>
          </a:p>
          <a:p>
            <a:r>
              <a:rPr lang="en-US" sz="2400" b="1" dirty="0"/>
              <a:t>A.9.8 Establishment of the Coordination body / decision making </a:t>
            </a:r>
            <a:r>
              <a:rPr lang="en-US" sz="2400" b="1" dirty="0" smtClean="0"/>
              <a:t>mechanism </a:t>
            </a:r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Name, Description]</a:t>
            </a:r>
          </a:p>
          <a:p>
            <a:r>
              <a:rPr lang="en-US" sz="2400" b="1" dirty="0"/>
              <a:t>A.9.9 Regional recognition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Document, Date]</a:t>
            </a:r>
          </a:p>
          <a:p>
            <a:pPr lvl="1"/>
            <a:r>
              <a:rPr lang="en-GB" sz="2400" i="1" dirty="0" smtClean="0"/>
              <a:t>	</a:t>
            </a:r>
            <a:endParaRPr lang="en-US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9406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A.9. Regional </a:t>
            </a:r>
            <a:r>
              <a:rPr lang="en-GB" dirty="0" smtClean="0"/>
              <a:t>organisational status </a:t>
            </a:r>
            <a:r>
              <a:rPr lang="en-GB" dirty="0"/>
              <a:t>and sustainability issues </a:t>
            </a:r>
            <a:endParaRPr lang="en-GB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 fontScale="47500" lnSpcReduction="20000"/>
          </a:bodyPr>
          <a:lstStyle/>
          <a:p>
            <a:r>
              <a:rPr lang="en-US" sz="2400" b="1" dirty="0" smtClean="0"/>
              <a:t>B</a:t>
            </a:r>
            <a:r>
              <a:rPr lang="en-US" sz="2400" b="1" dirty="0"/>
              <a:t>.9.10 Membership: number of organizations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number]</a:t>
            </a:r>
            <a:r>
              <a:rPr lang="en-US" sz="2100" b="1" dirty="0"/>
              <a:t> </a:t>
            </a:r>
            <a:endParaRPr lang="en-US" sz="2100" dirty="0"/>
          </a:p>
          <a:p>
            <a:r>
              <a:rPr lang="en-US" sz="2400" b="1" dirty="0"/>
              <a:t>B.9.11 Membership: type of organizations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Number of: Academic / Research / Industrial Organizations]</a:t>
            </a:r>
          </a:p>
          <a:p>
            <a:r>
              <a:rPr lang="en-US" sz="2400" b="1" dirty="0"/>
              <a:t>B.9.12 </a:t>
            </a:r>
            <a:r>
              <a:rPr lang="en-GB" sz="2400" b="1" dirty="0"/>
              <a:t>Collaboration with NREN</a:t>
            </a:r>
            <a:r>
              <a:rPr lang="en-GB" sz="2400" dirty="0"/>
              <a:t> </a:t>
            </a:r>
            <a:endParaRPr lang="en-GB" sz="2400" dirty="0" smtClean="0"/>
          </a:p>
          <a:p>
            <a:pPr lvl="1"/>
            <a:r>
              <a:rPr lang="en-GB" sz="2100" dirty="0" smtClean="0"/>
              <a:t>[</a:t>
            </a:r>
            <a:r>
              <a:rPr lang="en-GB" sz="2100" dirty="0"/>
              <a:t>Yes (type of collaboration)/No]</a:t>
            </a:r>
            <a:endParaRPr lang="en-US" sz="2100" dirty="0"/>
          </a:p>
          <a:p>
            <a:r>
              <a:rPr lang="en-US" sz="2400" b="1" dirty="0"/>
              <a:t>B.9.13 Regional Strategy document existence </a:t>
            </a:r>
            <a:endParaRPr lang="en-US" sz="2400" b="1" dirty="0" smtClean="0"/>
          </a:p>
          <a:p>
            <a:pPr lvl="1"/>
            <a:r>
              <a:rPr lang="en-US" sz="2100" dirty="0" smtClean="0"/>
              <a:t>(</a:t>
            </a:r>
            <a:r>
              <a:rPr lang="en-US" sz="2100" dirty="0"/>
              <a:t>Yes (URL, Date of Establishment]/No)</a:t>
            </a:r>
          </a:p>
          <a:p>
            <a:r>
              <a:rPr lang="en-US" sz="2400" b="1" dirty="0"/>
              <a:t>B.9.14 Adoption of other policy and technical management documents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100" dirty="0" smtClean="0"/>
              <a:t>(</a:t>
            </a:r>
            <a:r>
              <a:rPr lang="en-US" sz="2100" dirty="0"/>
              <a:t>Type of document, Pointer to it, Date of Adoption)</a:t>
            </a:r>
          </a:p>
          <a:p>
            <a:r>
              <a:rPr lang="en-US" sz="2400" b="1" dirty="0"/>
              <a:t>B.9.15 Adoption of NREGI policies: e.g. Operational procedures, Users AUP, security policies, Operational SLAs, VO SLAs </a:t>
            </a:r>
            <a:endParaRPr lang="en-US" sz="2400" b="1" dirty="0" smtClean="0"/>
          </a:p>
          <a:p>
            <a:pPr lvl="1"/>
            <a:r>
              <a:rPr lang="en-US" sz="2100" dirty="0" smtClean="0"/>
              <a:t>(</a:t>
            </a:r>
            <a:r>
              <a:rPr lang="en-US" sz="2100" dirty="0"/>
              <a:t>Type of document, Pointer to it, Date of Adoption)</a:t>
            </a:r>
          </a:p>
          <a:p>
            <a:r>
              <a:rPr lang="en-US" sz="2400" b="1" dirty="0" smtClean="0"/>
              <a:t>B</a:t>
            </a:r>
            <a:r>
              <a:rPr lang="en-US" sz="2400" b="1" dirty="0"/>
              <a:t>.9.16 </a:t>
            </a:r>
            <a:r>
              <a:rPr lang="en-GB" sz="2400" b="1" dirty="0"/>
              <a:t>Do you have NGI or regional documentation guidelines, Available documentation of NGI best practices, and similar?</a:t>
            </a:r>
            <a:r>
              <a:rPr lang="en-GB" sz="2400" dirty="0"/>
              <a:t> </a:t>
            </a:r>
            <a:endParaRPr lang="en-GB" sz="2400" dirty="0" smtClean="0"/>
          </a:p>
          <a:p>
            <a:pPr lvl="1"/>
            <a:r>
              <a:rPr lang="en-GB" sz="2100" dirty="0" smtClean="0"/>
              <a:t>(</a:t>
            </a:r>
            <a:r>
              <a:rPr lang="en-GB" sz="2100" dirty="0"/>
              <a:t>gap analysis for EGI)  Y (</a:t>
            </a:r>
            <a:r>
              <a:rPr lang="en-GB" sz="2100" dirty="0" err="1"/>
              <a:t>pls</a:t>
            </a:r>
            <a:r>
              <a:rPr lang="en-GB" sz="2100" dirty="0"/>
              <a:t> provider pointer) / </a:t>
            </a:r>
            <a:r>
              <a:rPr lang="en-GB" sz="2100" dirty="0" smtClean="0"/>
              <a:t>N</a:t>
            </a:r>
            <a:endParaRPr lang="en-US" sz="2100" dirty="0"/>
          </a:p>
          <a:p>
            <a:r>
              <a:rPr lang="en-US" sz="2400" b="1" dirty="0"/>
              <a:t>B.9.17 </a:t>
            </a:r>
            <a:r>
              <a:rPr lang="en-GB" sz="2400" b="1" dirty="0"/>
              <a:t>Do you have specific regional sustainable model in place</a:t>
            </a:r>
            <a:r>
              <a:rPr lang="en-GB" sz="2400" b="1" dirty="0" smtClean="0"/>
              <a:t>?</a:t>
            </a:r>
          </a:p>
          <a:p>
            <a:pPr lvl="1"/>
            <a:r>
              <a:rPr lang="en-GB" sz="2100" b="1" dirty="0" smtClean="0"/>
              <a:t> </a:t>
            </a:r>
            <a:r>
              <a:rPr lang="en-GB" sz="2100" dirty="0"/>
              <a:t>Y (</a:t>
            </a:r>
            <a:r>
              <a:rPr lang="en-GB" sz="2100" dirty="0" err="1"/>
              <a:t>pls</a:t>
            </a:r>
            <a:r>
              <a:rPr lang="en-GB" sz="2100" dirty="0"/>
              <a:t> provider pointer) / N</a:t>
            </a:r>
            <a:endParaRPr lang="en-US" sz="2100" dirty="0"/>
          </a:p>
          <a:p>
            <a:r>
              <a:rPr lang="en-US" sz="2400" b="1" dirty="0"/>
              <a:t>B.9.18 </a:t>
            </a:r>
            <a:r>
              <a:rPr lang="en-GB" sz="2400" b="1" dirty="0"/>
              <a:t>Do you have dedicated “regional” funding for this or you rely on funding from national-level institutions/NGIs?</a:t>
            </a:r>
            <a:endParaRPr lang="en-US" sz="2400" dirty="0"/>
          </a:p>
          <a:p>
            <a:pPr lvl="1"/>
            <a:r>
              <a:rPr lang="en-GB" sz="2100" dirty="0"/>
              <a:t>Regional / NGI-based / Mixed</a:t>
            </a:r>
            <a:endParaRPr lang="en-US" sz="2100" dirty="0"/>
          </a:p>
          <a:p>
            <a:r>
              <a:rPr lang="en-US" sz="2400" b="1" dirty="0"/>
              <a:t>B.9.19 </a:t>
            </a:r>
            <a:r>
              <a:rPr lang="en-GB" sz="2400" b="1" dirty="0"/>
              <a:t>Please provide the breakdown of the regional funding.</a:t>
            </a:r>
            <a:endParaRPr lang="en-US" sz="2400" dirty="0"/>
          </a:p>
          <a:p>
            <a:r>
              <a:rPr lang="en-US" sz="2400" b="1" dirty="0"/>
              <a:t>B.9.19 </a:t>
            </a:r>
            <a:r>
              <a:rPr lang="en-GB" sz="2400" b="1" dirty="0"/>
              <a:t>Do you have specific regional sustainability plans</a:t>
            </a:r>
            <a:r>
              <a:rPr lang="en-GB" sz="2400" b="1" dirty="0" smtClean="0"/>
              <a:t>?</a:t>
            </a:r>
          </a:p>
          <a:p>
            <a:pPr lvl="1"/>
            <a:r>
              <a:rPr lang="en-GB" sz="2100" dirty="0" smtClean="0"/>
              <a:t> </a:t>
            </a:r>
            <a:r>
              <a:rPr lang="en-GB" sz="2100" dirty="0"/>
              <a:t>Y (</a:t>
            </a:r>
            <a:r>
              <a:rPr lang="en-GB" sz="2100" dirty="0" err="1"/>
              <a:t>pls</a:t>
            </a:r>
            <a:r>
              <a:rPr lang="en-GB" sz="2100" dirty="0"/>
              <a:t> provider pointer) / N</a:t>
            </a:r>
            <a:endParaRPr lang="en-US" sz="2100" dirty="0"/>
          </a:p>
          <a:p>
            <a:r>
              <a:rPr lang="en-US" sz="2400" b="1" dirty="0"/>
              <a:t>B.9.20 </a:t>
            </a:r>
            <a:r>
              <a:rPr lang="en-GB" sz="2400" b="1" dirty="0"/>
              <a:t>Please list regional projects that you are aware of, partners, funding body, and order of magnitude of funding.</a:t>
            </a:r>
            <a:endParaRPr lang="en-US" sz="2400" dirty="0"/>
          </a:p>
          <a:p>
            <a:pPr lvl="1"/>
            <a:r>
              <a:rPr lang="en-GB" sz="2400" i="1" dirty="0" smtClean="0"/>
              <a:t>	</a:t>
            </a:r>
            <a:endParaRPr lang="en-US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59935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/>
          <a:lstStyle/>
          <a:p>
            <a:pPr algn="r" eaLnBrk="1" hangingPunct="1"/>
            <a:r>
              <a:rPr lang="en-GB" sz="4000" dirty="0" smtClean="0"/>
              <a:t>Objectives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/>
              <a:t>Conduct a state-of-the-art analysis regarding current solutions for European Grid interfacing with Grids in other world regions</a:t>
            </a:r>
            <a:r>
              <a:rPr lang="en-GB" sz="4400" i="1" dirty="0" smtClean="0"/>
              <a:t>	</a:t>
            </a:r>
            <a:endParaRPr lang="en-GB" sz="4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/>
          <a:lstStyle/>
          <a:p>
            <a:pPr algn="r" eaLnBrk="1" hangingPunct="1"/>
            <a:r>
              <a:rPr lang="en-GB" sz="4000" dirty="0" smtClean="0"/>
              <a:t>Target Audience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Regional</a:t>
            </a:r>
            <a:endParaRPr lang="it-IT" sz="2400" dirty="0" smtClean="0"/>
          </a:p>
          <a:p>
            <a:pPr lvl="1"/>
            <a:r>
              <a:rPr lang="en-GB" sz="2100" dirty="0"/>
              <a:t>Recipients: EELA (both ROCS), EUMED ROC, Africa ROC, Asia ROC.</a:t>
            </a:r>
            <a:endParaRPr lang="en-US" sz="2100" dirty="0"/>
          </a:p>
          <a:p>
            <a:pPr lvl="1"/>
            <a:r>
              <a:rPr lang="en-GB" sz="2100" dirty="0"/>
              <a:t>India (GARUDA/NKN), China (</a:t>
            </a:r>
            <a:r>
              <a:rPr lang="en-GB" sz="2100" dirty="0" err="1"/>
              <a:t>CNGrid</a:t>
            </a:r>
            <a:r>
              <a:rPr lang="en-GB" sz="2100" dirty="0"/>
              <a:t> &amp; </a:t>
            </a:r>
            <a:r>
              <a:rPr lang="en-GB" sz="2100" dirty="0" err="1"/>
              <a:t>ChinaGrid</a:t>
            </a:r>
            <a:r>
              <a:rPr lang="en-GB" sz="2100" dirty="0"/>
              <a:t>), New Zealand (</a:t>
            </a:r>
            <a:r>
              <a:rPr lang="en-GB" sz="2100" dirty="0" err="1"/>
              <a:t>BestGrid</a:t>
            </a:r>
            <a:r>
              <a:rPr lang="en-GB" sz="2100" dirty="0" smtClean="0"/>
              <a:t>)</a:t>
            </a:r>
          </a:p>
          <a:p>
            <a:pPr lvl="1"/>
            <a:r>
              <a:rPr lang="en-GB" sz="2100" dirty="0" smtClean="0"/>
              <a:t> </a:t>
            </a:r>
            <a:r>
              <a:rPr lang="en-GB" sz="2400" dirty="0" smtClean="0"/>
              <a:t>This </a:t>
            </a:r>
            <a:r>
              <a:rPr lang="en-GB" sz="2400" dirty="0"/>
              <a:t>must be filled in my regional project leaders based on their knowledge and without consulting NGIs</a:t>
            </a:r>
            <a:r>
              <a:rPr lang="en-GB" sz="2400" dirty="0" smtClean="0"/>
              <a:t>.</a:t>
            </a:r>
          </a:p>
          <a:p>
            <a:r>
              <a:rPr lang="en-GB" sz="2700" dirty="0" smtClean="0"/>
              <a:t>NGI – National</a:t>
            </a:r>
          </a:p>
          <a:p>
            <a:pPr lvl="1"/>
            <a:r>
              <a:rPr lang="en-GB" sz="2400" dirty="0"/>
              <a:t>ONE PER COUNTRY / (leading Group if no NGI)</a:t>
            </a:r>
            <a:endParaRPr lang="en-US" sz="2400" dirty="0"/>
          </a:p>
          <a:p>
            <a:pPr lvl="1"/>
            <a:r>
              <a:rPr lang="en-US" sz="2400" dirty="0"/>
              <a:t>For China, India, all African countries, (Iran, CA countries, Mongolia, and Pakistan </a:t>
            </a:r>
            <a:r>
              <a:rPr lang="en-US" sz="2400" dirty="0" err="1"/>
              <a:t>etc</a:t>
            </a:r>
            <a:r>
              <a:rPr lang="en-US" sz="2400" dirty="0"/>
              <a:t>), all LA countries separately, Australia, NZ, all countries from </a:t>
            </a:r>
            <a:r>
              <a:rPr lang="en-US" sz="2400" dirty="0" err="1"/>
              <a:t>EUAsiaGrid</a:t>
            </a:r>
            <a:r>
              <a:rPr lang="en-US" sz="2400" dirty="0"/>
              <a:t>.</a:t>
            </a:r>
          </a:p>
          <a:p>
            <a:pPr lvl="1"/>
            <a:r>
              <a:rPr lang="en-GB" sz="2400" i="1" dirty="0" smtClean="0"/>
              <a:t>	</a:t>
            </a:r>
            <a:endParaRPr lang="en-US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07586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/>
          <a:lstStyle/>
          <a:p>
            <a:pPr algn="r" eaLnBrk="1" hangingPunct="1"/>
            <a:r>
              <a:rPr lang="en-GB" sz="4000" dirty="0" smtClean="0"/>
              <a:t>A1: Infrastructure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A.1.1. Number of Grid sites </a:t>
            </a:r>
            <a:endParaRPr lang="en-US" sz="2800" dirty="0" smtClean="0"/>
          </a:p>
          <a:p>
            <a:pPr lvl="1"/>
            <a:r>
              <a:rPr lang="en-US" sz="2500" dirty="0" smtClean="0"/>
              <a:t>[</a:t>
            </a:r>
            <a:r>
              <a:rPr lang="en-US" sz="2500" dirty="0"/>
              <a:t>number]</a:t>
            </a:r>
          </a:p>
          <a:p>
            <a:r>
              <a:rPr lang="en-US" sz="2800" dirty="0"/>
              <a:t>A.1.2. Number of CPU cores </a:t>
            </a:r>
            <a:endParaRPr lang="en-US" sz="2800" dirty="0" smtClean="0"/>
          </a:p>
          <a:p>
            <a:pPr lvl="1"/>
            <a:r>
              <a:rPr lang="en-US" sz="2500" dirty="0" smtClean="0"/>
              <a:t>[</a:t>
            </a:r>
            <a:r>
              <a:rPr lang="en-US" sz="2500" dirty="0"/>
              <a:t>number]</a:t>
            </a:r>
          </a:p>
          <a:p>
            <a:r>
              <a:rPr lang="en-US" sz="2800" dirty="0"/>
              <a:t>A.1.3. SPECT INT </a:t>
            </a:r>
            <a:endParaRPr lang="en-US" sz="2800" dirty="0" smtClean="0"/>
          </a:p>
          <a:p>
            <a:pPr lvl="1"/>
            <a:r>
              <a:rPr lang="en-US" sz="2500" dirty="0" smtClean="0"/>
              <a:t>[</a:t>
            </a:r>
            <a:r>
              <a:rPr lang="en-US" sz="2500" dirty="0"/>
              <a:t>number]</a:t>
            </a:r>
          </a:p>
          <a:p>
            <a:r>
              <a:rPr lang="en-US" sz="2800" dirty="0"/>
              <a:t>A.1.4. Memory per CPU core (mean?)</a:t>
            </a:r>
          </a:p>
          <a:p>
            <a:r>
              <a:rPr lang="en-US" sz="2800" dirty="0"/>
              <a:t>A.1.5. </a:t>
            </a:r>
            <a:r>
              <a:rPr lang="en-US" sz="2800" dirty="0" err="1"/>
              <a:t>OnLine</a:t>
            </a:r>
            <a:r>
              <a:rPr lang="en-US" sz="2800" dirty="0"/>
              <a:t> Storage size (disks) </a:t>
            </a:r>
            <a:endParaRPr lang="en-US" sz="2800" dirty="0" smtClean="0"/>
          </a:p>
          <a:p>
            <a:pPr lvl="1"/>
            <a:r>
              <a:rPr lang="en-US" sz="2500" dirty="0" smtClean="0"/>
              <a:t>[</a:t>
            </a:r>
            <a:r>
              <a:rPr lang="en-US" sz="2500" dirty="0"/>
              <a:t>number in TB]</a:t>
            </a:r>
          </a:p>
          <a:p>
            <a:r>
              <a:rPr lang="en-US" sz="2800" dirty="0"/>
              <a:t>A.1.6. </a:t>
            </a:r>
            <a:r>
              <a:rPr lang="en-US" sz="2800" dirty="0" err="1"/>
              <a:t>Nearline</a:t>
            </a:r>
            <a:r>
              <a:rPr lang="en-US" sz="2800" dirty="0"/>
              <a:t> Storage Space (Tape Systems) </a:t>
            </a:r>
            <a:endParaRPr lang="en-US" sz="2800" dirty="0" smtClean="0"/>
          </a:p>
          <a:p>
            <a:pPr lvl="1"/>
            <a:r>
              <a:rPr lang="en-US" sz="2500" dirty="0" smtClean="0"/>
              <a:t>[</a:t>
            </a:r>
            <a:r>
              <a:rPr lang="en-US" sz="2500" dirty="0"/>
              <a:t>number in TB]</a:t>
            </a:r>
          </a:p>
          <a:p>
            <a:r>
              <a:rPr lang="en-US" sz="2800" dirty="0" smtClean="0"/>
              <a:t>A.1.8.  Architecture </a:t>
            </a:r>
            <a:endParaRPr lang="en-US" sz="2800" dirty="0" smtClean="0"/>
          </a:p>
          <a:p>
            <a:pPr lvl="1"/>
            <a:r>
              <a:rPr lang="en-US" sz="2500" dirty="0" smtClean="0"/>
              <a:t>(</a:t>
            </a:r>
            <a:r>
              <a:rPr lang="en-US" sz="2500" dirty="0" smtClean="0"/>
              <a:t>32bit/64bit)</a:t>
            </a:r>
          </a:p>
          <a:p>
            <a:r>
              <a:rPr lang="en-US" sz="2800" dirty="0" smtClean="0"/>
              <a:t>A.1.7. Platform </a:t>
            </a:r>
            <a:endParaRPr lang="en-US" sz="2800" dirty="0"/>
          </a:p>
          <a:p>
            <a:pPr lvl="1"/>
            <a:endParaRPr lang="en-US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88773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>
            <a:normAutofit/>
          </a:bodyPr>
          <a:lstStyle/>
          <a:p>
            <a:pPr algn="r"/>
            <a:r>
              <a:rPr lang="en-GB" sz="4000" dirty="0"/>
              <a:t>A.2. Operational </a:t>
            </a:r>
            <a:r>
              <a:rPr lang="en-GB" sz="4000" dirty="0" smtClean="0"/>
              <a:t>services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</a:t>
            </a:r>
            <a:r>
              <a:rPr lang="en-US" sz="2800" b="1" dirty="0"/>
              <a:t>.2.1. Catch-all Certification authority </a:t>
            </a:r>
            <a:endParaRPr lang="en-US" sz="2800" b="1" dirty="0" smtClean="0"/>
          </a:p>
          <a:p>
            <a:pPr lvl="1"/>
            <a:r>
              <a:rPr lang="en-US" sz="2500" dirty="0" smtClean="0"/>
              <a:t>[</a:t>
            </a:r>
            <a:r>
              <a:rPr lang="el-GR" sz="2500" dirty="0"/>
              <a:t>Υ</a:t>
            </a:r>
            <a:r>
              <a:rPr lang="en-US" sz="2500" dirty="0" err="1"/>
              <a:t>es</a:t>
            </a:r>
            <a:r>
              <a:rPr lang="en-US" sz="2500" dirty="0"/>
              <a:t> - link /</a:t>
            </a:r>
            <a:r>
              <a:rPr lang="el-GR" sz="2500" dirty="0"/>
              <a:t>Ν</a:t>
            </a:r>
            <a:r>
              <a:rPr lang="en-US" sz="2500" dirty="0"/>
              <a:t>o/use another’s]</a:t>
            </a:r>
          </a:p>
          <a:p>
            <a:r>
              <a:rPr lang="en-US" sz="2800" b="1" dirty="0"/>
              <a:t>A.2.2. User registration </a:t>
            </a:r>
            <a:endParaRPr lang="en-US" sz="2800" b="1" dirty="0" smtClean="0"/>
          </a:p>
          <a:p>
            <a:pPr lvl="1"/>
            <a:r>
              <a:rPr lang="en-US" sz="2500" dirty="0" smtClean="0"/>
              <a:t>[</a:t>
            </a:r>
            <a:r>
              <a:rPr lang="el-GR" sz="2500" dirty="0"/>
              <a:t>Υ</a:t>
            </a:r>
            <a:r>
              <a:rPr lang="en-US" sz="2500" dirty="0" err="1"/>
              <a:t>es</a:t>
            </a:r>
            <a:r>
              <a:rPr lang="en-US" sz="2500" dirty="0"/>
              <a:t> – link /</a:t>
            </a:r>
            <a:r>
              <a:rPr lang="el-GR" sz="2500" dirty="0"/>
              <a:t>Ν</a:t>
            </a:r>
            <a:r>
              <a:rPr lang="en-US" sz="2500" dirty="0"/>
              <a:t>o/use another’s]</a:t>
            </a:r>
            <a:r>
              <a:rPr lang="en-US" sz="2500" b="1" dirty="0"/>
              <a:t> </a:t>
            </a:r>
            <a:endParaRPr lang="en-US" sz="2500" dirty="0"/>
          </a:p>
          <a:p>
            <a:r>
              <a:rPr lang="en-US" sz="2800" b="1" dirty="0"/>
              <a:t>A.2.3. Regional VOs </a:t>
            </a:r>
            <a:endParaRPr lang="en-US" sz="2800" b="1" dirty="0" smtClean="0"/>
          </a:p>
          <a:p>
            <a:pPr lvl="1"/>
            <a:r>
              <a:rPr lang="en-US" sz="2500" dirty="0"/>
              <a:t>[</a:t>
            </a:r>
            <a:r>
              <a:rPr lang="en-US" sz="2500" dirty="0" smtClean="0"/>
              <a:t>Number </a:t>
            </a:r>
            <a:r>
              <a:rPr lang="en-US" sz="2500" dirty="0"/>
              <a:t>of disciplines, Number of </a:t>
            </a:r>
            <a:r>
              <a:rPr lang="en-US" sz="2500" dirty="0" err="1" smtClean="0"/>
              <a:t>Vos</a:t>
            </a:r>
            <a:r>
              <a:rPr lang="en-US" sz="2500" dirty="0" smtClean="0"/>
              <a:t>]</a:t>
            </a:r>
            <a:endParaRPr lang="en-US" sz="2500" dirty="0"/>
          </a:p>
          <a:p>
            <a:r>
              <a:rPr lang="en-US" sz="2800" b="1" dirty="0"/>
              <a:t>A.2.4. List of core services deployed </a:t>
            </a:r>
            <a:endParaRPr lang="en-US" sz="2800" b="1" dirty="0" smtClean="0"/>
          </a:p>
          <a:p>
            <a:pPr lvl="1"/>
            <a:r>
              <a:rPr lang="en-US" sz="2500" dirty="0" smtClean="0"/>
              <a:t>(</a:t>
            </a:r>
            <a:r>
              <a:rPr lang="en-US" sz="2500" dirty="0" err="1"/>
              <a:t>i.e</a:t>
            </a:r>
            <a:r>
              <a:rPr lang="en-US" sz="2500" dirty="0"/>
              <a:t> VOMS, WMS, BDII, LFC, FTS, </a:t>
            </a:r>
            <a:r>
              <a:rPr lang="en-US" sz="2500" dirty="0" err="1"/>
              <a:t>MyProxy</a:t>
            </a:r>
            <a:r>
              <a:rPr lang="en-US" sz="2500" dirty="0"/>
              <a:t>)</a:t>
            </a:r>
          </a:p>
          <a:p>
            <a:r>
              <a:rPr lang="en-US" sz="2800" b="1" dirty="0"/>
              <a:t>A.2.5. Regional portal </a:t>
            </a:r>
            <a:endParaRPr lang="en-US" sz="2800" b="1" dirty="0" smtClean="0"/>
          </a:p>
          <a:p>
            <a:pPr lvl="1"/>
            <a:r>
              <a:rPr lang="en-US" sz="2500" dirty="0" smtClean="0"/>
              <a:t>[</a:t>
            </a:r>
            <a:r>
              <a:rPr lang="el-GR" sz="2500" dirty="0"/>
              <a:t>Υ</a:t>
            </a:r>
            <a:r>
              <a:rPr lang="en-US" sz="2500" dirty="0" err="1"/>
              <a:t>es</a:t>
            </a:r>
            <a:r>
              <a:rPr lang="en-US" sz="2500" dirty="0"/>
              <a:t>/</a:t>
            </a:r>
            <a:r>
              <a:rPr lang="el-GR" sz="2500" dirty="0"/>
              <a:t>Ν</a:t>
            </a:r>
            <a:r>
              <a:rPr lang="en-US" sz="2500" dirty="0"/>
              <a:t>o/use another’s]</a:t>
            </a:r>
          </a:p>
          <a:p>
            <a:pPr marL="274320" lvl="1" indent="0">
              <a:buNone/>
            </a:pPr>
            <a:r>
              <a:rPr lang="en-GB" sz="2400" i="1" dirty="0" smtClean="0"/>
              <a:t>	</a:t>
            </a:r>
            <a:endParaRPr lang="en-US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48749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>
            <a:normAutofit/>
          </a:bodyPr>
          <a:lstStyle/>
          <a:p>
            <a:pPr algn="r"/>
            <a:r>
              <a:rPr lang="en-GB" sz="4000" dirty="0"/>
              <a:t>A.2. Operational </a:t>
            </a:r>
            <a:r>
              <a:rPr lang="en-GB" sz="4000" dirty="0" smtClean="0"/>
              <a:t>services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A</a:t>
            </a:r>
            <a:r>
              <a:rPr lang="en-US" sz="2800" b="1" dirty="0"/>
              <a:t>.2.6. Regional helpdesk </a:t>
            </a:r>
            <a:endParaRPr lang="en-US" sz="2800" b="1" dirty="0" smtClean="0"/>
          </a:p>
          <a:p>
            <a:pPr lvl="1"/>
            <a:r>
              <a:rPr lang="en-US" sz="2500" dirty="0" smtClean="0"/>
              <a:t>[</a:t>
            </a:r>
            <a:r>
              <a:rPr lang="el-GR" sz="2500" dirty="0"/>
              <a:t>Υ</a:t>
            </a:r>
            <a:r>
              <a:rPr lang="en-US" sz="2500" dirty="0" err="1"/>
              <a:t>es</a:t>
            </a:r>
            <a:r>
              <a:rPr lang="en-US" sz="2500" dirty="0"/>
              <a:t>/</a:t>
            </a:r>
            <a:r>
              <a:rPr lang="el-GR" sz="2500" dirty="0"/>
              <a:t>Ν</a:t>
            </a:r>
            <a:r>
              <a:rPr lang="en-US" sz="2500" dirty="0"/>
              <a:t>o/use another’s helpdesk]</a:t>
            </a:r>
          </a:p>
          <a:p>
            <a:pPr lvl="1"/>
            <a:r>
              <a:rPr lang="en-US" sz="2500" dirty="0"/>
              <a:t>List of helpdesks</a:t>
            </a:r>
          </a:p>
          <a:p>
            <a:r>
              <a:rPr lang="en-US" sz="2800" b="1" dirty="0"/>
              <a:t>A.2.7. Regional monitoring </a:t>
            </a:r>
            <a:endParaRPr lang="en-US" sz="2800" b="1" dirty="0" smtClean="0"/>
          </a:p>
          <a:p>
            <a:pPr lvl="1"/>
            <a:r>
              <a:rPr lang="en-US" sz="2500" dirty="0" smtClean="0"/>
              <a:t>[</a:t>
            </a:r>
            <a:r>
              <a:rPr lang="el-GR" sz="2500" dirty="0"/>
              <a:t>Υ</a:t>
            </a:r>
            <a:r>
              <a:rPr lang="en-US" sz="2500" dirty="0" err="1"/>
              <a:t>es</a:t>
            </a:r>
            <a:r>
              <a:rPr lang="en-US" sz="2500" dirty="0"/>
              <a:t>/</a:t>
            </a:r>
            <a:r>
              <a:rPr lang="el-GR" sz="2500" dirty="0"/>
              <a:t>Ν</a:t>
            </a:r>
            <a:r>
              <a:rPr lang="en-US" sz="2500" dirty="0"/>
              <a:t>o/use another’s]</a:t>
            </a:r>
          </a:p>
          <a:p>
            <a:pPr lvl="1"/>
            <a:r>
              <a:rPr lang="en-US" sz="2500" dirty="0"/>
              <a:t>List of Regional Monitoring systems</a:t>
            </a:r>
          </a:p>
          <a:p>
            <a:r>
              <a:rPr lang="en-US" sz="2800" b="1" dirty="0"/>
              <a:t>A.2.8. Regional SLA monitoring and SLAs in place </a:t>
            </a:r>
            <a:endParaRPr lang="en-US" sz="2800" b="1" dirty="0" smtClean="0"/>
          </a:p>
          <a:p>
            <a:pPr lvl="1"/>
            <a:r>
              <a:rPr lang="en-US" sz="2500" dirty="0" smtClean="0"/>
              <a:t>[</a:t>
            </a:r>
            <a:r>
              <a:rPr lang="el-GR" sz="2500" dirty="0"/>
              <a:t>Υ</a:t>
            </a:r>
            <a:r>
              <a:rPr lang="en-US" sz="2500" dirty="0" err="1"/>
              <a:t>es</a:t>
            </a:r>
            <a:r>
              <a:rPr lang="en-US" sz="2500" dirty="0"/>
              <a:t>/</a:t>
            </a:r>
            <a:r>
              <a:rPr lang="el-GR" sz="2500" dirty="0"/>
              <a:t>Ν</a:t>
            </a:r>
            <a:r>
              <a:rPr lang="en-US" sz="2500" dirty="0"/>
              <a:t>o/use another’s]</a:t>
            </a:r>
          </a:p>
          <a:p>
            <a:r>
              <a:rPr lang="en-US" sz="2800" b="1" dirty="0"/>
              <a:t>A.2.9. Regional accounting </a:t>
            </a:r>
            <a:endParaRPr lang="en-US" sz="2800" b="1" dirty="0" smtClean="0"/>
          </a:p>
          <a:p>
            <a:pPr lvl="1"/>
            <a:r>
              <a:rPr lang="en-US" sz="2500" dirty="0" smtClean="0"/>
              <a:t>[</a:t>
            </a:r>
            <a:r>
              <a:rPr lang="el-GR" sz="2500" dirty="0"/>
              <a:t>Υ</a:t>
            </a:r>
            <a:r>
              <a:rPr lang="en-US" sz="2500" dirty="0" err="1"/>
              <a:t>es</a:t>
            </a:r>
            <a:r>
              <a:rPr lang="en-US" sz="2500" dirty="0"/>
              <a:t>/</a:t>
            </a:r>
            <a:r>
              <a:rPr lang="el-GR" sz="2500" dirty="0"/>
              <a:t>Ν</a:t>
            </a:r>
            <a:r>
              <a:rPr lang="en-US" sz="2500" dirty="0"/>
              <a:t>o/use another’s]</a:t>
            </a:r>
          </a:p>
          <a:p>
            <a:r>
              <a:rPr lang="en-US" sz="2800" b="1" dirty="0"/>
              <a:t>A.2.10. Regional Registration database </a:t>
            </a:r>
            <a:endParaRPr lang="en-US" sz="2800" b="1" dirty="0" smtClean="0"/>
          </a:p>
          <a:p>
            <a:pPr lvl="1"/>
            <a:r>
              <a:rPr lang="en-US" sz="2500" dirty="0" smtClean="0"/>
              <a:t>[</a:t>
            </a:r>
            <a:r>
              <a:rPr lang="el-GR" sz="2500" dirty="0"/>
              <a:t>Υ</a:t>
            </a:r>
            <a:r>
              <a:rPr lang="en-US" sz="2500" dirty="0" err="1"/>
              <a:t>es</a:t>
            </a:r>
            <a:r>
              <a:rPr lang="en-US" sz="2500" dirty="0"/>
              <a:t>/</a:t>
            </a:r>
            <a:r>
              <a:rPr lang="el-GR" sz="2500" dirty="0"/>
              <a:t>Ν</a:t>
            </a:r>
            <a:r>
              <a:rPr lang="en-US" sz="2500" dirty="0"/>
              <a:t>o/use another’s]</a:t>
            </a:r>
          </a:p>
          <a:p>
            <a:r>
              <a:rPr lang="en-US" sz="2800" b="1" dirty="0"/>
              <a:t>A.2.11. Regional dashboard </a:t>
            </a:r>
            <a:endParaRPr lang="en-US" sz="2800" b="1" dirty="0" smtClean="0"/>
          </a:p>
          <a:p>
            <a:pPr lvl="1"/>
            <a:r>
              <a:rPr lang="en-US" sz="2500" dirty="0" smtClean="0"/>
              <a:t>[</a:t>
            </a:r>
            <a:r>
              <a:rPr lang="el-GR" sz="2500" dirty="0"/>
              <a:t>Υ</a:t>
            </a:r>
            <a:r>
              <a:rPr lang="en-US" sz="2500" dirty="0" err="1"/>
              <a:t>es</a:t>
            </a:r>
            <a:r>
              <a:rPr lang="en-US" sz="2500" dirty="0"/>
              <a:t>/</a:t>
            </a:r>
            <a:r>
              <a:rPr lang="el-GR" sz="2500" dirty="0"/>
              <a:t>Ν</a:t>
            </a:r>
            <a:r>
              <a:rPr lang="en-US" sz="2500" dirty="0"/>
              <a:t>o/use another’s]</a:t>
            </a:r>
          </a:p>
          <a:p>
            <a:pPr lvl="1"/>
            <a:r>
              <a:rPr lang="en-GB" sz="2400" i="1" dirty="0" smtClean="0"/>
              <a:t>	</a:t>
            </a:r>
            <a:endParaRPr lang="en-US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86519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GB" sz="4000" b="1" dirty="0"/>
              <a:t>A.3. User support services 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</a:t>
            </a:r>
            <a:r>
              <a:rPr lang="en-US" sz="2400" b="1" dirty="0"/>
              <a:t>.3.1. </a:t>
            </a:r>
            <a:r>
              <a:rPr lang="en-GB" sz="2400" b="1" dirty="0"/>
              <a:t>Does your region have application Support/porting </a:t>
            </a:r>
            <a:r>
              <a:rPr lang="en-GB" sz="2400" b="1" dirty="0" smtClean="0"/>
              <a:t>team</a:t>
            </a:r>
            <a:r>
              <a:rPr lang="en-US" sz="2400" dirty="0"/>
              <a:t>	</a:t>
            </a:r>
            <a:endParaRPr lang="en-US" sz="2400" dirty="0" smtClean="0"/>
          </a:p>
          <a:p>
            <a:pPr lvl="1"/>
            <a:r>
              <a:rPr lang="en-US" sz="2100" dirty="0" smtClean="0"/>
              <a:t>[</a:t>
            </a:r>
            <a:r>
              <a:rPr lang="el-GR" sz="2100" dirty="0"/>
              <a:t>Υ</a:t>
            </a:r>
            <a:r>
              <a:rPr lang="en-US" sz="2100" dirty="0" err="1"/>
              <a:t>es</a:t>
            </a:r>
            <a:r>
              <a:rPr lang="en-US" sz="2100" dirty="0"/>
              <a:t>/</a:t>
            </a:r>
            <a:r>
              <a:rPr lang="el-GR" sz="2100" dirty="0"/>
              <a:t>Ν</a:t>
            </a:r>
            <a:r>
              <a:rPr lang="en-US" sz="2100" dirty="0"/>
              <a:t>o/use another’s]</a:t>
            </a:r>
          </a:p>
          <a:p>
            <a:r>
              <a:rPr lang="en-US" sz="2400" b="1" dirty="0" smtClean="0"/>
              <a:t>A</a:t>
            </a:r>
            <a:r>
              <a:rPr lang="en-US" sz="2400" b="1" dirty="0"/>
              <a:t>.3.2. </a:t>
            </a:r>
            <a:r>
              <a:rPr lang="en-GB" sz="2400" b="1" dirty="0"/>
              <a:t>Does your region have User Support </a:t>
            </a:r>
            <a:r>
              <a:rPr lang="en-GB" sz="2400" b="1" dirty="0" smtClean="0"/>
              <a:t>team</a:t>
            </a:r>
            <a:endParaRPr lang="en-US" sz="2400" dirty="0"/>
          </a:p>
          <a:p>
            <a:pPr lvl="1"/>
            <a:r>
              <a:rPr lang="en-US" sz="2100" dirty="0" smtClean="0"/>
              <a:t> </a:t>
            </a:r>
            <a:r>
              <a:rPr lang="en-US" sz="2100" dirty="0"/>
              <a:t>[</a:t>
            </a:r>
            <a:r>
              <a:rPr lang="el-GR" sz="2100" dirty="0"/>
              <a:t>Υ</a:t>
            </a:r>
            <a:r>
              <a:rPr lang="en-US" sz="2100" dirty="0" err="1"/>
              <a:t>es</a:t>
            </a:r>
            <a:r>
              <a:rPr lang="en-US" sz="2100" dirty="0"/>
              <a:t>/</a:t>
            </a:r>
            <a:r>
              <a:rPr lang="el-GR" sz="2100" dirty="0"/>
              <a:t>Ν</a:t>
            </a:r>
            <a:r>
              <a:rPr lang="en-US" sz="2100" dirty="0"/>
              <a:t>o/use another’s]</a:t>
            </a:r>
          </a:p>
          <a:p>
            <a:r>
              <a:rPr lang="en-US" sz="2400" b="1" dirty="0" smtClean="0"/>
              <a:t>A</a:t>
            </a:r>
            <a:r>
              <a:rPr lang="en-US" sz="2400" b="1" dirty="0"/>
              <a:t>.3.3.</a:t>
            </a:r>
            <a:r>
              <a:rPr lang="en-US" sz="2400" dirty="0"/>
              <a:t> </a:t>
            </a:r>
            <a:r>
              <a:rPr lang="en-US" sz="2400" b="1" dirty="0"/>
              <a:t>Is there a catch-all Regional VO?</a:t>
            </a:r>
            <a:endParaRPr lang="en-US" sz="2400" dirty="0"/>
          </a:p>
          <a:p>
            <a:pPr lvl="1"/>
            <a:r>
              <a:rPr lang="en-US" sz="2100" dirty="0"/>
              <a:t> [</a:t>
            </a:r>
            <a:r>
              <a:rPr lang="el-GR" sz="2100" dirty="0"/>
              <a:t>Υ</a:t>
            </a:r>
            <a:r>
              <a:rPr lang="en-US" sz="2100" dirty="0" err="1"/>
              <a:t>es</a:t>
            </a:r>
            <a:r>
              <a:rPr lang="en-US" sz="2100" dirty="0"/>
              <a:t> - pointer/</a:t>
            </a:r>
            <a:r>
              <a:rPr lang="el-GR" sz="2100" dirty="0"/>
              <a:t>Ν</a:t>
            </a:r>
            <a:r>
              <a:rPr lang="en-US" sz="2100" dirty="0"/>
              <a:t>o/use another’s]</a:t>
            </a:r>
            <a:r>
              <a:rPr lang="en-US" sz="2100" b="1" dirty="0"/>
              <a:t> </a:t>
            </a:r>
            <a:endParaRPr lang="en-US" sz="2100" dirty="0"/>
          </a:p>
          <a:p>
            <a:r>
              <a:rPr lang="en-US" sz="2400" b="1" dirty="0"/>
              <a:t>A.3.4.</a:t>
            </a:r>
            <a:r>
              <a:rPr lang="en-US" sz="2400" dirty="0"/>
              <a:t> </a:t>
            </a:r>
            <a:r>
              <a:rPr lang="en-US" sz="2400" b="1" dirty="0"/>
              <a:t>Please list the training approaches that you use</a:t>
            </a:r>
            <a:endParaRPr lang="en-US" sz="2400" dirty="0"/>
          </a:p>
          <a:p>
            <a:pPr lvl="1"/>
            <a:r>
              <a:rPr lang="en-GB" sz="2400" i="1" dirty="0" smtClean="0"/>
              <a:t>	</a:t>
            </a:r>
            <a:endParaRPr lang="en-US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963801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/>
              <a:t>A.4. User </a:t>
            </a:r>
            <a:r>
              <a:rPr lang="en-GB" sz="4000" b="1" dirty="0" smtClean="0"/>
              <a:t>communities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A</a:t>
            </a:r>
            <a:r>
              <a:rPr lang="en-US" sz="2400" b="1" dirty="0"/>
              <a:t>.4.1. International (European and regional) VOs </a:t>
            </a:r>
            <a:r>
              <a:rPr lang="en-US" sz="2400" b="1" dirty="0" err="1" smtClean="0"/>
              <a:t>supporte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Number, list]</a:t>
            </a:r>
          </a:p>
          <a:p>
            <a:r>
              <a:rPr lang="en-US" sz="2400" b="1" dirty="0"/>
              <a:t>A.4.2 International applications supported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Number, list (specifying their domain), do they officially belong to another Grid project?]</a:t>
            </a:r>
          </a:p>
          <a:p>
            <a:r>
              <a:rPr lang="en-US" sz="2400" b="1" dirty="0"/>
              <a:t>A.4.3. Number of regional users </a:t>
            </a:r>
            <a:endParaRPr lang="en-US" sz="2400" b="1" dirty="0" smtClean="0"/>
          </a:p>
          <a:p>
            <a:pPr lvl="1"/>
            <a:r>
              <a:rPr lang="en-US" sz="2100" dirty="0" smtClean="0"/>
              <a:t>[</a:t>
            </a:r>
            <a:r>
              <a:rPr lang="en-US" sz="2100" dirty="0"/>
              <a:t>number of Users with grid certificates]</a:t>
            </a:r>
          </a:p>
          <a:p>
            <a:r>
              <a:rPr lang="en-GB" sz="2400" b="1" dirty="0"/>
              <a:t>A.4.4. Please list top 5 user communities in your </a:t>
            </a:r>
            <a:r>
              <a:rPr lang="en-GB" sz="2400" b="1" dirty="0" smtClean="0"/>
              <a:t>region</a:t>
            </a:r>
            <a:endParaRPr lang="en-US" sz="2400" dirty="0"/>
          </a:p>
          <a:p>
            <a:r>
              <a:rPr lang="en-GB" sz="2400" b="1" dirty="0"/>
              <a:t>A.4.5 Please elaborate which specific applications they run</a:t>
            </a:r>
            <a:endParaRPr lang="en-US" sz="2400" dirty="0"/>
          </a:p>
          <a:p>
            <a:r>
              <a:rPr lang="en-GB" sz="2400" b="1" dirty="0"/>
              <a:t>A.4.6 Please elaborate which software they run</a:t>
            </a:r>
            <a:endParaRPr lang="en-US" sz="2400" dirty="0"/>
          </a:p>
          <a:p>
            <a:r>
              <a:rPr lang="en-GB" sz="2400" b="1" dirty="0"/>
              <a:t>A.4.7 Is there a regional database/list of applications that you maintain?</a:t>
            </a:r>
            <a:endParaRPr lang="en-US" sz="2400" dirty="0"/>
          </a:p>
          <a:p>
            <a:r>
              <a:rPr lang="en-US" sz="2400" b="1" dirty="0"/>
              <a:t>A.4.8 Is there a domestic and periodic call for offering the Grid infrastructure to different users or for forming accredited Regional VRC? If so, please provide the details</a:t>
            </a:r>
            <a:endParaRPr lang="en-US" sz="2400" dirty="0"/>
          </a:p>
          <a:p>
            <a:pPr lvl="1"/>
            <a:r>
              <a:rPr lang="en-GB" sz="2400" i="1" dirty="0" smtClean="0"/>
              <a:t>	</a:t>
            </a:r>
            <a:endParaRPr lang="en-US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53694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877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GB" sz="4000" dirty="0"/>
              <a:t>A.5. Current EGI interoperation </a:t>
            </a:r>
            <a:r>
              <a:rPr lang="en-GB" sz="4000" dirty="0" smtClean="0"/>
              <a:t>approaches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91125"/>
          </a:xfrm>
        </p:spPr>
        <p:txBody>
          <a:bodyPr>
            <a:normAutofit fontScale="62500" lnSpcReduction="20000"/>
          </a:bodyPr>
          <a:lstStyle/>
          <a:p>
            <a:r>
              <a:rPr lang="en-GB" sz="2400" b="1" dirty="0"/>
              <a:t>A.5.1</a:t>
            </a:r>
            <a:r>
              <a:rPr lang="en-GB" sz="2400" dirty="0"/>
              <a:t> </a:t>
            </a:r>
            <a:r>
              <a:rPr lang="en-GB" sz="2400" b="1" dirty="0"/>
              <a:t>Is your ROC approved EGI partner according to the procedure https://wiki.egi.eu/wiki/Operations:New_NGIs_creation, do you plan to undergo this process, or what is its current state?</a:t>
            </a:r>
            <a:endParaRPr lang="en-US" sz="2400" dirty="0"/>
          </a:p>
          <a:p>
            <a:r>
              <a:rPr lang="en-GB" sz="2400" b="1" dirty="0"/>
              <a:t>A.5.2. If the answer to the previous question was No, does your ROC have any direct interface with EGI?</a:t>
            </a:r>
            <a:endParaRPr lang="en-US" sz="2400" dirty="0"/>
          </a:p>
          <a:p>
            <a:pPr lvl="1"/>
            <a:r>
              <a:rPr lang="en-GB" sz="2100" dirty="0"/>
              <a:t>If yes, elaborate: interfaces with EGI (helpdesk / monitoring / user support, </a:t>
            </a:r>
            <a:r>
              <a:rPr lang="en-GB" sz="2100" dirty="0" err="1"/>
              <a:t>etc</a:t>
            </a:r>
            <a:r>
              <a:rPr lang="en-GB" sz="2100" dirty="0"/>
              <a:t>)</a:t>
            </a:r>
            <a:endParaRPr lang="en-US" sz="2100" dirty="0"/>
          </a:p>
          <a:p>
            <a:r>
              <a:rPr lang="en-GB" sz="2400" b="1" dirty="0"/>
              <a:t>A.5.3.</a:t>
            </a:r>
            <a:r>
              <a:rPr lang="en-GB" sz="2400" dirty="0"/>
              <a:t> </a:t>
            </a:r>
            <a:r>
              <a:rPr lang="en-GB" sz="2400" b="1" dirty="0"/>
              <a:t>Which EGI recognized VOs are supported by your resources?</a:t>
            </a:r>
            <a:r>
              <a:rPr lang="en-GB" sz="2400" dirty="0"/>
              <a:t> </a:t>
            </a:r>
            <a:endParaRPr lang="en-US" sz="2400" dirty="0"/>
          </a:p>
          <a:p>
            <a:r>
              <a:rPr lang="en-GB" sz="2400" b="1" dirty="0"/>
              <a:t>A.5.4. Are there user communities with established or starting international collaboration? Do they need/require access to the grid infrastructure and/or its particular services? Or are they at least aware of such needs (potentially)? (Specify)</a:t>
            </a:r>
            <a:endParaRPr lang="en-US" sz="2400" dirty="0"/>
          </a:p>
          <a:p>
            <a:r>
              <a:rPr lang="en-GB" sz="2400" b="1" dirty="0" smtClean="0"/>
              <a:t>A</a:t>
            </a:r>
            <a:r>
              <a:rPr lang="en-GB" sz="2400" b="1" dirty="0"/>
              <a:t>.5.5. Do you work (are you in contact) with distributed user communities (i.e. where several teams or groups work together on a common scientific problem), nationally or internationally, who are likely to benefit from the grid infrastructure, but are not able to specify their e-infrastructure requirements? (Specify)</a:t>
            </a:r>
            <a:endParaRPr lang="en-US" sz="2400" dirty="0"/>
          </a:p>
          <a:p>
            <a:r>
              <a:rPr lang="en-GB" sz="2400" b="1" dirty="0"/>
              <a:t>A.5.6. Authentication and Authorization Infrastructure</a:t>
            </a:r>
            <a:endParaRPr lang="en-US" sz="2400" dirty="0"/>
          </a:p>
          <a:p>
            <a:pPr lvl="1"/>
            <a:r>
              <a:rPr lang="en-GB" sz="2100" b="1" dirty="0" smtClean="0"/>
              <a:t>Do </a:t>
            </a:r>
            <a:r>
              <a:rPr lang="en-GB" sz="2100" b="1" dirty="0"/>
              <a:t>you/your users have experience with X.509 (Certificates) based authentication?</a:t>
            </a:r>
            <a:endParaRPr lang="en-US" sz="2100" dirty="0"/>
          </a:p>
          <a:p>
            <a:pPr lvl="1"/>
            <a:r>
              <a:rPr lang="en-GB" sz="2100" b="1" dirty="0" smtClean="0"/>
              <a:t>If </a:t>
            </a:r>
            <a:r>
              <a:rPr lang="en-GB" sz="2100" b="1" dirty="0"/>
              <a:t>you/your users use X.509, which Certification authority you use? And is it IGTF certified?</a:t>
            </a:r>
            <a:endParaRPr lang="en-US" sz="2100" dirty="0"/>
          </a:p>
          <a:p>
            <a:pPr lvl="1"/>
            <a:r>
              <a:rPr lang="en-GB" sz="2100" b="1" dirty="0" smtClean="0"/>
              <a:t>Do </a:t>
            </a:r>
            <a:r>
              <a:rPr lang="en-GB" sz="2100" b="1" dirty="0"/>
              <a:t>you/your users have some negative </a:t>
            </a:r>
            <a:r>
              <a:rPr lang="en-GB" sz="2100" b="1" dirty="0" err="1"/>
              <a:t>experinece</a:t>
            </a:r>
            <a:r>
              <a:rPr lang="en-GB" sz="2100" b="1" dirty="0"/>
              <a:t> with X.509? If yes, please specify (text field).</a:t>
            </a:r>
            <a:endParaRPr lang="en-US" sz="2100" dirty="0"/>
          </a:p>
          <a:p>
            <a:pPr lvl="1"/>
            <a:r>
              <a:rPr lang="en-GB" sz="2100" b="1" dirty="0" smtClean="0"/>
              <a:t>Do </a:t>
            </a:r>
            <a:r>
              <a:rPr lang="en-GB" sz="2100" b="1" dirty="0"/>
              <a:t>you/your users use other authentication mechanisms?(list of alternatives including Login/Password, Kerberos, One Time password, Other) (Specify)</a:t>
            </a:r>
            <a:r>
              <a:rPr lang="en-US" sz="2100" dirty="0"/>
              <a:t> </a:t>
            </a:r>
            <a:endParaRPr lang="it-IT" sz="2100" dirty="0" smtClean="0"/>
          </a:p>
        </p:txBody>
      </p:sp>
    </p:spTree>
    <p:extLst>
      <p:ext uri="{BB962C8B-B14F-4D97-AF65-F5344CB8AC3E}">
        <p14:creationId xmlns:p14="http://schemas.microsoft.com/office/powerpoint/2010/main" val="318102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1462</Words>
  <Application>Microsoft Macintosh PowerPoint</Application>
  <PresentationFormat>On-screen Show (4:3)</PresentationFormat>
  <Paragraphs>167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Satellite</vt:lpstr>
      <vt:lpstr>CHAIN Questionnaire  Gisella and Chain Meeting Amsterdam 27 January 2011</vt:lpstr>
      <vt:lpstr>Objectives</vt:lpstr>
      <vt:lpstr>Target Audience</vt:lpstr>
      <vt:lpstr>A1: Infrastructure</vt:lpstr>
      <vt:lpstr>A.2. Operational services</vt:lpstr>
      <vt:lpstr>A.2. Operational services</vt:lpstr>
      <vt:lpstr>A.3. User support services </vt:lpstr>
      <vt:lpstr>A.4. User communities</vt:lpstr>
      <vt:lpstr>A.5. Current EGI interoperation approaches</vt:lpstr>
      <vt:lpstr>A.6. Middleware</vt:lpstr>
      <vt:lpstr>A.7 Network </vt:lpstr>
      <vt:lpstr>A.8. Related technologies</vt:lpstr>
      <vt:lpstr>A.9. Regional organisational status and sustainability issues </vt:lpstr>
      <vt:lpstr>A.9. Regional organisational status and sustainability issues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CHAIN Project</dc:title>
  <dc:creator> Federico Ruggieri</dc:creator>
  <cp:lastModifiedBy>Kostas Koumantaros</cp:lastModifiedBy>
  <cp:revision>48</cp:revision>
  <dcterms:created xsi:type="dcterms:W3CDTF">2010-09-01T16:51:11Z</dcterms:created>
  <dcterms:modified xsi:type="dcterms:W3CDTF">2011-01-27T09:50:07Z</dcterms:modified>
</cp:coreProperties>
</file>