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19"/>
  </p:notesMasterIdLst>
  <p:handoutMasterIdLst>
    <p:handoutMasterId r:id="rId20"/>
  </p:handoutMasterIdLst>
  <p:sldIdLst>
    <p:sldId id="484" r:id="rId4"/>
    <p:sldId id="490" r:id="rId5"/>
    <p:sldId id="542" r:id="rId6"/>
    <p:sldId id="541" r:id="rId7"/>
    <p:sldId id="510" r:id="rId8"/>
    <p:sldId id="492" r:id="rId9"/>
    <p:sldId id="553" r:id="rId10"/>
    <p:sldId id="524" r:id="rId11"/>
    <p:sldId id="545" r:id="rId12"/>
    <p:sldId id="543" r:id="rId13"/>
    <p:sldId id="554" r:id="rId14"/>
    <p:sldId id="555" r:id="rId15"/>
    <p:sldId id="556" r:id="rId16"/>
    <p:sldId id="502" r:id="rId17"/>
    <p:sldId id="503" r:id="rId18"/>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5C3"/>
    <a:srgbClr val="0066B0"/>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79713" autoAdjust="0"/>
  </p:normalViewPr>
  <p:slideViewPr>
    <p:cSldViewPr showGuides="1">
      <p:cViewPr varScale="1">
        <p:scale>
          <a:sx n="60" d="100"/>
          <a:sy n="60" d="100"/>
        </p:scale>
        <p:origin x="1674" y="72"/>
      </p:cViewPr>
      <p:guideLst>
        <p:guide orient="horz" pos="2160"/>
        <p:guide pos="2880"/>
      </p:guideLst>
    </p:cSldViewPr>
  </p:slideViewPr>
  <p:outlineViewPr>
    <p:cViewPr>
      <p:scale>
        <a:sx n="33" d="100"/>
        <a:sy n="33" d="100"/>
      </p:scale>
      <p:origin x="0" y="38864"/>
    </p:cViewPr>
  </p:outlineViewPr>
  <p:notesTextViewPr>
    <p:cViewPr>
      <p:scale>
        <a:sx n="1" d="1"/>
        <a:sy n="1" d="1"/>
      </p:scale>
      <p:origin x="0" y="0"/>
    </p:cViewPr>
  </p:notesTextViewPr>
  <p:sorterViewPr>
    <p:cViewPr>
      <p:scale>
        <a:sx n="100" d="100"/>
        <a:sy n="100" d="100"/>
      </p:scale>
      <p:origin x="0" y="3888"/>
    </p:cViewPr>
  </p:sorterViewPr>
  <p:notesViewPr>
    <p:cSldViewPr>
      <p:cViewPr varScale="1">
        <p:scale>
          <a:sx n="52" d="100"/>
          <a:sy n="52" d="100"/>
        </p:scale>
        <p:origin x="-2700" y="-7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E8F52-EB59-DC45-95F1-22B2E729E5D4}" type="doc">
      <dgm:prSet loTypeId="urn:microsoft.com/office/officeart/2005/8/layout/hProcess11" loCatId="" qsTypeId="urn:microsoft.com/office/officeart/2005/8/quickstyle/simple4" qsCatId="simple" csTypeId="urn:microsoft.com/office/officeart/2005/8/colors/accent1_2" csCatId="accent1" phldr="1"/>
      <dgm:spPr/>
    </dgm:pt>
    <dgm:pt modelId="{3AA0B9F2-DE14-5049-8320-D4CAEFB8BC4D}">
      <dgm:prSet phldrT="[Text]"/>
      <dgm:spPr/>
      <dgm:t>
        <a:bodyPr/>
        <a:lstStyle/>
        <a:p>
          <a:r>
            <a:rPr lang="en-GB" dirty="0" smtClean="0"/>
            <a:t>Nov 2011</a:t>
          </a:r>
          <a:endParaRPr lang="en-GB" dirty="0"/>
        </a:p>
      </dgm:t>
    </dgm:pt>
    <dgm:pt modelId="{045178CA-A2FB-A442-86FA-1080923F665F}" type="parTrans" cxnId="{3A397BA9-F1BD-BF4A-BE17-1DA2D1E215BA}">
      <dgm:prSet/>
      <dgm:spPr/>
      <dgm:t>
        <a:bodyPr/>
        <a:lstStyle/>
        <a:p>
          <a:endParaRPr lang="en-GB"/>
        </a:p>
      </dgm:t>
    </dgm:pt>
    <dgm:pt modelId="{04138C8E-9285-A844-894D-953370F7E100}" type="sibTrans" cxnId="{3A397BA9-F1BD-BF4A-BE17-1DA2D1E215BA}">
      <dgm:prSet/>
      <dgm:spPr/>
      <dgm:t>
        <a:bodyPr/>
        <a:lstStyle/>
        <a:p>
          <a:endParaRPr lang="en-GB"/>
        </a:p>
      </dgm:t>
    </dgm:pt>
    <dgm:pt modelId="{78F153A5-3090-3F4C-A0BB-DF81E59B64E2}">
      <dgm:prSet phldrT="[Text]"/>
      <dgm:spPr/>
      <dgm:t>
        <a:bodyPr/>
        <a:lstStyle/>
        <a:p>
          <a:r>
            <a:rPr lang="en-GB" dirty="0" smtClean="0"/>
            <a:t>Sept 2014</a:t>
          </a:r>
          <a:endParaRPr lang="en-GB" dirty="0"/>
        </a:p>
      </dgm:t>
    </dgm:pt>
    <dgm:pt modelId="{B2027C51-6D4F-D140-8597-014A4295788A}" type="parTrans" cxnId="{16CB9B62-E0E3-4E4F-8B15-E93B8F5AEA5D}">
      <dgm:prSet/>
      <dgm:spPr/>
      <dgm:t>
        <a:bodyPr/>
        <a:lstStyle/>
        <a:p>
          <a:endParaRPr lang="en-GB"/>
        </a:p>
      </dgm:t>
    </dgm:pt>
    <dgm:pt modelId="{27C844BF-A3A5-3045-9A0D-9681E25437DE}" type="sibTrans" cxnId="{16CB9B62-E0E3-4E4F-8B15-E93B8F5AEA5D}">
      <dgm:prSet/>
      <dgm:spPr/>
      <dgm:t>
        <a:bodyPr/>
        <a:lstStyle/>
        <a:p>
          <a:endParaRPr lang="en-GB"/>
        </a:p>
      </dgm:t>
    </dgm:pt>
    <dgm:pt modelId="{BCDF8475-0466-C84B-8B9F-41B066934526}">
      <dgm:prSet phldrT="[Text]"/>
      <dgm:spPr/>
      <dgm:t>
        <a:bodyPr/>
        <a:lstStyle/>
        <a:p>
          <a:r>
            <a:rPr lang="en-GB" dirty="0" smtClean="0"/>
            <a:t>Apr 2016</a:t>
          </a:r>
          <a:endParaRPr lang="en-GB" dirty="0"/>
        </a:p>
      </dgm:t>
    </dgm:pt>
    <dgm:pt modelId="{7D8CED2D-04EB-4049-8DFF-A2476D526263}" type="parTrans" cxnId="{B48BB0EA-15B9-114D-A694-05D9D489C71E}">
      <dgm:prSet/>
      <dgm:spPr/>
      <dgm:t>
        <a:bodyPr/>
        <a:lstStyle/>
        <a:p>
          <a:endParaRPr lang="en-GB"/>
        </a:p>
      </dgm:t>
    </dgm:pt>
    <dgm:pt modelId="{E0FD67D9-76EC-4B4C-A9C9-EE558785AFE8}" type="sibTrans" cxnId="{B48BB0EA-15B9-114D-A694-05D9D489C71E}">
      <dgm:prSet/>
      <dgm:spPr/>
      <dgm:t>
        <a:bodyPr/>
        <a:lstStyle/>
        <a:p>
          <a:endParaRPr lang="en-GB"/>
        </a:p>
      </dgm:t>
    </dgm:pt>
    <dgm:pt modelId="{8F400B85-C874-7549-97A7-E99A3A06649E}" type="pres">
      <dgm:prSet presAssocID="{D29E8F52-EB59-DC45-95F1-22B2E729E5D4}" presName="Name0" presStyleCnt="0">
        <dgm:presLayoutVars>
          <dgm:dir/>
          <dgm:resizeHandles val="exact"/>
        </dgm:presLayoutVars>
      </dgm:prSet>
      <dgm:spPr/>
    </dgm:pt>
    <dgm:pt modelId="{DABB8663-715D-2B4A-A5F3-A873F095CFE0}" type="pres">
      <dgm:prSet presAssocID="{D29E8F52-EB59-DC45-95F1-22B2E729E5D4}" presName="arrow" presStyleLbl="bgShp" presStyleIdx="0" presStyleCnt="1"/>
      <dgm:spPr/>
    </dgm:pt>
    <dgm:pt modelId="{BA7FDF8C-9ACD-FB47-8ECF-C7112E4D113F}" type="pres">
      <dgm:prSet presAssocID="{D29E8F52-EB59-DC45-95F1-22B2E729E5D4}" presName="points" presStyleCnt="0"/>
      <dgm:spPr/>
    </dgm:pt>
    <dgm:pt modelId="{85F0C9AE-8278-AB49-ADD0-5DB730404262}" type="pres">
      <dgm:prSet presAssocID="{3AA0B9F2-DE14-5049-8320-D4CAEFB8BC4D}" presName="compositeA" presStyleCnt="0"/>
      <dgm:spPr/>
    </dgm:pt>
    <dgm:pt modelId="{00A14277-D404-5840-9B45-E208EFFA5986}" type="pres">
      <dgm:prSet presAssocID="{3AA0B9F2-DE14-5049-8320-D4CAEFB8BC4D}" presName="textA" presStyleLbl="revTx" presStyleIdx="0" presStyleCnt="3">
        <dgm:presLayoutVars>
          <dgm:bulletEnabled val="1"/>
        </dgm:presLayoutVars>
      </dgm:prSet>
      <dgm:spPr/>
      <dgm:t>
        <a:bodyPr/>
        <a:lstStyle/>
        <a:p>
          <a:endParaRPr lang="en-GB"/>
        </a:p>
      </dgm:t>
    </dgm:pt>
    <dgm:pt modelId="{900F69FF-696D-6943-85F1-365DDFD735D0}" type="pres">
      <dgm:prSet presAssocID="{3AA0B9F2-DE14-5049-8320-D4CAEFB8BC4D}" presName="circleA" presStyleLbl="node1" presStyleIdx="0" presStyleCnt="3"/>
      <dgm:spPr/>
    </dgm:pt>
    <dgm:pt modelId="{0DB02B72-C45B-B449-B52E-6DEAADA4A319}" type="pres">
      <dgm:prSet presAssocID="{3AA0B9F2-DE14-5049-8320-D4CAEFB8BC4D}" presName="spaceA" presStyleCnt="0"/>
      <dgm:spPr/>
    </dgm:pt>
    <dgm:pt modelId="{8B4CB060-2AE4-A446-AF31-3DA94653FE17}" type="pres">
      <dgm:prSet presAssocID="{04138C8E-9285-A844-894D-953370F7E100}" presName="space" presStyleCnt="0"/>
      <dgm:spPr/>
    </dgm:pt>
    <dgm:pt modelId="{7BA34649-C017-D244-8AA3-F21B7AA41842}" type="pres">
      <dgm:prSet presAssocID="{78F153A5-3090-3F4C-A0BB-DF81E59B64E2}" presName="compositeB" presStyleCnt="0"/>
      <dgm:spPr/>
    </dgm:pt>
    <dgm:pt modelId="{EE65EF10-1A79-754F-AD5A-22B0676BC382}" type="pres">
      <dgm:prSet presAssocID="{78F153A5-3090-3F4C-A0BB-DF81E59B64E2}" presName="textB" presStyleLbl="revTx" presStyleIdx="1" presStyleCnt="3">
        <dgm:presLayoutVars>
          <dgm:bulletEnabled val="1"/>
        </dgm:presLayoutVars>
      </dgm:prSet>
      <dgm:spPr/>
      <dgm:t>
        <a:bodyPr/>
        <a:lstStyle/>
        <a:p>
          <a:endParaRPr lang="en-GB"/>
        </a:p>
      </dgm:t>
    </dgm:pt>
    <dgm:pt modelId="{17B0DD46-2CA2-B34B-AC2C-B8DDA0EEE10D}" type="pres">
      <dgm:prSet presAssocID="{78F153A5-3090-3F4C-A0BB-DF81E59B64E2}" presName="circleB" presStyleLbl="node1" presStyleIdx="1" presStyleCnt="3"/>
      <dgm:spPr/>
    </dgm:pt>
    <dgm:pt modelId="{0A2DF781-4841-A24A-9CD8-8F29D5CC1283}" type="pres">
      <dgm:prSet presAssocID="{78F153A5-3090-3F4C-A0BB-DF81E59B64E2}" presName="spaceB" presStyleCnt="0"/>
      <dgm:spPr/>
    </dgm:pt>
    <dgm:pt modelId="{6EFCBC73-5935-6F4E-A770-4ED9C50DCDDB}" type="pres">
      <dgm:prSet presAssocID="{27C844BF-A3A5-3045-9A0D-9681E25437DE}" presName="space" presStyleCnt="0"/>
      <dgm:spPr/>
    </dgm:pt>
    <dgm:pt modelId="{F8D4E0A3-83AB-6F48-B990-4FC031B3DA4C}" type="pres">
      <dgm:prSet presAssocID="{BCDF8475-0466-C84B-8B9F-41B066934526}" presName="compositeA" presStyleCnt="0"/>
      <dgm:spPr/>
    </dgm:pt>
    <dgm:pt modelId="{C83242E9-8929-DF41-996F-728472427031}" type="pres">
      <dgm:prSet presAssocID="{BCDF8475-0466-C84B-8B9F-41B066934526}" presName="textA" presStyleLbl="revTx" presStyleIdx="2" presStyleCnt="3">
        <dgm:presLayoutVars>
          <dgm:bulletEnabled val="1"/>
        </dgm:presLayoutVars>
      </dgm:prSet>
      <dgm:spPr/>
      <dgm:t>
        <a:bodyPr/>
        <a:lstStyle/>
        <a:p>
          <a:endParaRPr lang="en-GB"/>
        </a:p>
      </dgm:t>
    </dgm:pt>
    <dgm:pt modelId="{26948F0E-FB8C-FC44-9FEF-6516433065E2}" type="pres">
      <dgm:prSet presAssocID="{BCDF8475-0466-C84B-8B9F-41B066934526}" presName="circleA" presStyleLbl="node1" presStyleIdx="2" presStyleCnt="3"/>
      <dgm:spPr/>
    </dgm:pt>
    <dgm:pt modelId="{C674EEE8-110D-AF45-A4D5-A07E1DFEFFF4}" type="pres">
      <dgm:prSet presAssocID="{BCDF8475-0466-C84B-8B9F-41B066934526}" presName="spaceA" presStyleCnt="0"/>
      <dgm:spPr/>
    </dgm:pt>
  </dgm:ptLst>
  <dgm:cxnLst>
    <dgm:cxn modelId="{8B2FE361-2D43-447A-B3EC-4F8B003008ED}" type="presOf" srcId="{D29E8F52-EB59-DC45-95F1-22B2E729E5D4}" destId="{8F400B85-C874-7549-97A7-E99A3A06649E}" srcOrd="0" destOrd="0" presId="urn:microsoft.com/office/officeart/2005/8/layout/hProcess11"/>
    <dgm:cxn modelId="{262D5587-6212-4ED0-82E9-F3C329464FC3}" type="presOf" srcId="{3AA0B9F2-DE14-5049-8320-D4CAEFB8BC4D}" destId="{00A14277-D404-5840-9B45-E208EFFA5986}" srcOrd="0" destOrd="0" presId="urn:microsoft.com/office/officeart/2005/8/layout/hProcess11"/>
    <dgm:cxn modelId="{416669A5-9985-4CF3-846F-47FA65883038}" type="presOf" srcId="{BCDF8475-0466-C84B-8B9F-41B066934526}" destId="{C83242E9-8929-DF41-996F-728472427031}" srcOrd="0" destOrd="0" presId="urn:microsoft.com/office/officeart/2005/8/layout/hProcess11"/>
    <dgm:cxn modelId="{F0264450-F4D7-41A5-8C58-ED438BCF65A6}" type="presOf" srcId="{78F153A5-3090-3F4C-A0BB-DF81E59B64E2}" destId="{EE65EF10-1A79-754F-AD5A-22B0676BC382}" srcOrd="0" destOrd="0" presId="urn:microsoft.com/office/officeart/2005/8/layout/hProcess11"/>
    <dgm:cxn modelId="{B48BB0EA-15B9-114D-A694-05D9D489C71E}" srcId="{D29E8F52-EB59-DC45-95F1-22B2E729E5D4}" destId="{BCDF8475-0466-C84B-8B9F-41B066934526}" srcOrd="2" destOrd="0" parTransId="{7D8CED2D-04EB-4049-8DFF-A2476D526263}" sibTransId="{E0FD67D9-76EC-4B4C-A9C9-EE558785AFE8}"/>
    <dgm:cxn modelId="{3A397BA9-F1BD-BF4A-BE17-1DA2D1E215BA}" srcId="{D29E8F52-EB59-DC45-95F1-22B2E729E5D4}" destId="{3AA0B9F2-DE14-5049-8320-D4CAEFB8BC4D}" srcOrd="0" destOrd="0" parTransId="{045178CA-A2FB-A442-86FA-1080923F665F}" sibTransId="{04138C8E-9285-A844-894D-953370F7E100}"/>
    <dgm:cxn modelId="{16CB9B62-E0E3-4E4F-8B15-E93B8F5AEA5D}" srcId="{D29E8F52-EB59-DC45-95F1-22B2E729E5D4}" destId="{78F153A5-3090-3F4C-A0BB-DF81E59B64E2}" srcOrd="1" destOrd="0" parTransId="{B2027C51-6D4F-D140-8597-014A4295788A}" sibTransId="{27C844BF-A3A5-3045-9A0D-9681E25437DE}"/>
    <dgm:cxn modelId="{599212F7-841C-4DE2-946B-A1C08F09ACC5}" type="presParOf" srcId="{8F400B85-C874-7549-97A7-E99A3A06649E}" destId="{DABB8663-715D-2B4A-A5F3-A873F095CFE0}" srcOrd="0" destOrd="0" presId="urn:microsoft.com/office/officeart/2005/8/layout/hProcess11"/>
    <dgm:cxn modelId="{7CDD9993-B18F-43E4-AC8D-7BFF236B0597}" type="presParOf" srcId="{8F400B85-C874-7549-97A7-E99A3A06649E}" destId="{BA7FDF8C-9ACD-FB47-8ECF-C7112E4D113F}" srcOrd="1" destOrd="0" presId="urn:microsoft.com/office/officeart/2005/8/layout/hProcess11"/>
    <dgm:cxn modelId="{34AB84CB-1F99-47A8-90D4-5EAA340D2311}" type="presParOf" srcId="{BA7FDF8C-9ACD-FB47-8ECF-C7112E4D113F}" destId="{85F0C9AE-8278-AB49-ADD0-5DB730404262}" srcOrd="0" destOrd="0" presId="urn:microsoft.com/office/officeart/2005/8/layout/hProcess11"/>
    <dgm:cxn modelId="{EC470A2B-3F6C-4059-8E0B-5F70DA2F6142}" type="presParOf" srcId="{85F0C9AE-8278-AB49-ADD0-5DB730404262}" destId="{00A14277-D404-5840-9B45-E208EFFA5986}" srcOrd="0" destOrd="0" presId="urn:microsoft.com/office/officeart/2005/8/layout/hProcess11"/>
    <dgm:cxn modelId="{7A6AA6AE-0D5E-4AA6-9D6B-024B036EB534}" type="presParOf" srcId="{85F0C9AE-8278-AB49-ADD0-5DB730404262}" destId="{900F69FF-696D-6943-85F1-365DDFD735D0}" srcOrd="1" destOrd="0" presId="urn:microsoft.com/office/officeart/2005/8/layout/hProcess11"/>
    <dgm:cxn modelId="{6801FF24-89D5-4023-B193-8C63684A338D}" type="presParOf" srcId="{85F0C9AE-8278-AB49-ADD0-5DB730404262}" destId="{0DB02B72-C45B-B449-B52E-6DEAADA4A319}" srcOrd="2" destOrd="0" presId="urn:microsoft.com/office/officeart/2005/8/layout/hProcess11"/>
    <dgm:cxn modelId="{4C1D4096-5042-45A7-AB9B-DC3BC7A2DB50}" type="presParOf" srcId="{BA7FDF8C-9ACD-FB47-8ECF-C7112E4D113F}" destId="{8B4CB060-2AE4-A446-AF31-3DA94653FE17}" srcOrd="1" destOrd="0" presId="urn:microsoft.com/office/officeart/2005/8/layout/hProcess11"/>
    <dgm:cxn modelId="{41B2845B-470B-4575-A178-DB0D266BD56C}" type="presParOf" srcId="{BA7FDF8C-9ACD-FB47-8ECF-C7112E4D113F}" destId="{7BA34649-C017-D244-8AA3-F21B7AA41842}" srcOrd="2" destOrd="0" presId="urn:microsoft.com/office/officeart/2005/8/layout/hProcess11"/>
    <dgm:cxn modelId="{E8288204-4A3F-4D33-BA40-891A7C919FE4}" type="presParOf" srcId="{7BA34649-C017-D244-8AA3-F21B7AA41842}" destId="{EE65EF10-1A79-754F-AD5A-22B0676BC382}" srcOrd="0" destOrd="0" presId="urn:microsoft.com/office/officeart/2005/8/layout/hProcess11"/>
    <dgm:cxn modelId="{D8C8841A-73CD-4867-AD15-EA188217EDC8}" type="presParOf" srcId="{7BA34649-C017-D244-8AA3-F21B7AA41842}" destId="{17B0DD46-2CA2-B34B-AC2C-B8DDA0EEE10D}" srcOrd="1" destOrd="0" presId="urn:microsoft.com/office/officeart/2005/8/layout/hProcess11"/>
    <dgm:cxn modelId="{725E9E8E-8525-4032-AA3F-4319F633224B}" type="presParOf" srcId="{7BA34649-C017-D244-8AA3-F21B7AA41842}" destId="{0A2DF781-4841-A24A-9CD8-8F29D5CC1283}" srcOrd="2" destOrd="0" presId="urn:microsoft.com/office/officeart/2005/8/layout/hProcess11"/>
    <dgm:cxn modelId="{22C9A464-E13D-4D95-A7AF-E53B8EDAD815}" type="presParOf" srcId="{BA7FDF8C-9ACD-FB47-8ECF-C7112E4D113F}" destId="{6EFCBC73-5935-6F4E-A770-4ED9C50DCDDB}" srcOrd="3" destOrd="0" presId="urn:microsoft.com/office/officeart/2005/8/layout/hProcess11"/>
    <dgm:cxn modelId="{448A5113-4858-4B4E-9496-81EDA3AA4261}" type="presParOf" srcId="{BA7FDF8C-9ACD-FB47-8ECF-C7112E4D113F}" destId="{F8D4E0A3-83AB-6F48-B990-4FC031B3DA4C}" srcOrd="4" destOrd="0" presId="urn:microsoft.com/office/officeart/2005/8/layout/hProcess11"/>
    <dgm:cxn modelId="{9B2CFFCB-1EB9-4253-9EEC-CB59547795BC}" type="presParOf" srcId="{F8D4E0A3-83AB-6F48-B990-4FC031B3DA4C}" destId="{C83242E9-8929-DF41-996F-728472427031}" srcOrd="0" destOrd="0" presId="urn:microsoft.com/office/officeart/2005/8/layout/hProcess11"/>
    <dgm:cxn modelId="{CB6B0311-C62B-4C6A-99C4-7A2B1CBBE3F1}" type="presParOf" srcId="{F8D4E0A3-83AB-6F48-B990-4FC031B3DA4C}" destId="{26948F0E-FB8C-FC44-9FEF-6516433065E2}" srcOrd="1" destOrd="0" presId="urn:microsoft.com/office/officeart/2005/8/layout/hProcess11"/>
    <dgm:cxn modelId="{651982D0-7E42-4B71-ADBE-BDCB2BB6898C}" type="presParOf" srcId="{F8D4E0A3-83AB-6F48-B990-4FC031B3DA4C}" destId="{C674EEE8-110D-AF45-A4D5-A07E1DFEFFF4}" srcOrd="2" destOrd="0" presId="urn:microsoft.com/office/officeart/2005/8/layout/hProcess1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26CE5-41FA-0C43-AB51-96E6EB62E0E3}" type="doc">
      <dgm:prSet loTypeId="urn:microsoft.com/office/officeart/2008/layout/VerticalCurvedList" loCatId="" qsTypeId="urn:microsoft.com/office/officeart/2005/8/quickstyle/simple4" qsCatId="simple" csTypeId="urn:microsoft.com/office/officeart/2005/8/colors/accent1_2" csCatId="accent1"/>
      <dgm:spPr/>
      <dgm:t>
        <a:bodyPr/>
        <a:lstStyle/>
        <a:p>
          <a:endParaRPr lang="en-GB"/>
        </a:p>
      </dgm:t>
    </dgm:pt>
    <dgm:pt modelId="{857D45FD-9F5D-7940-A79F-0A1C82D25C9F}">
      <dgm:prSet/>
      <dgm:spPr/>
      <dgm:t>
        <a:bodyPr/>
        <a:lstStyle/>
        <a:p>
          <a:pPr rtl="0"/>
          <a:r>
            <a:rPr lang="en-GB" smtClean="0"/>
            <a:t>Geospatial Analysis</a:t>
          </a:r>
          <a:endParaRPr lang="en-GB"/>
        </a:p>
      </dgm:t>
    </dgm:pt>
    <dgm:pt modelId="{58ABF541-5D91-7D46-B567-8F1EC19BD993}" type="parTrans" cxnId="{ADB7CEF5-77D5-3D4F-95EC-12FAE2A66F0E}">
      <dgm:prSet/>
      <dgm:spPr/>
      <dgm:t>
        <a:bodyPr/>
        <a:lstStyle/>
        <a:p>
          <a:endParaRPr lang="en-GB"/>
        </a:p>
      </dgm:t>
    </dgm:pt>
    <dgm:pt modelId="{055B0B41-F34C-D74C-86AC-E98DB6902853}" type="sibTrans" cxnId="{ADB7CEF5-77D5-3D4F-95EC-12FAE2A66F0E}">
      <dgm:prSet/>
      <dgm:spPr/>
      <dgm:t>
        <a:bodyPr/>
        <a:lstStyle/>
        <a:p>
          <a:endParaRPr lang="en-GB"/>
        </a:p>
      </dgm:t>
    </dgm:pt>
    <dgm:pt modelId="{395E2426-26A2-D244-B7E7-2E077620E70E}">
      <dgm:prSet/>
      <dgm:spPr/>
      <dgm:t>
        <a:bodyPr/>
        <a:lstStyle/>
        <a:p>
          <a:pPr rtl="0"/>
          <a:r>
            <a:rPr lang="en-GB" smtClean="0"/>
            <a:t>Ecology</a:t>
          </a:r>
          <a:endParaRPr lang="en-GB"/>
        </a:p>
      </dgm:t>
    </dgm:pt>
    <dgm:pt modelId="{D8456DBB-7F5F-F94C-917B-0B53835CB730}" type="parTrans" cxnId="{A7BC39DF-BA5F-994A-B0FD-2753028ABBE7}">
      <dgm:prSet/>
      <dgm:spPr/>
      <dgm:t>
        <a:bodyPr/>
        <a:lstStyle/>
        <a:p>
          <a:endParaRPr lang="en-GB"/>
        </a:p>
      </dgm:t>
    </dgm:pt>
    <dgm:pt modelId="{7D46CFB0-EFDF-1149-B76D-9039085D4CAE}" type="sibTrans" cxnId="{A7BC39DF-BA5F-994A-B0FD-2753028ABBE7}">
      <dgm:prSet/>
      <dgm:spPr/>
      <dgm:t>
        <a:bodyPr/>
        <a:lstStyle/>
        <a:p>
          <a:endParaRPr lang="en-GB"/>
        </a:p>
      </dgm:t>
    </dgm:pt>
    <dgm:pt modelId="{5CBE1939-4144-CB4B-9C08-32A9CAD454C1}">
      <dgm:prSet/>
      <dgm:spPr/>
      <dgm:t>
        <a:bodyPr/>
        <a:lstStyle/>
        <a:p>
          <a:pPr rtl="0"/>
          <a:r>
            <a:rPr lang="en-GB" smtClean="0"/>
            <a:t>Biodiversity</a:t>
          </a:r>
          <a:endParaRPr lang="en-GB"/>
        </a:p>
      </dgm:t>
    </dgm:pt>
    <dgm:pt modelId="{D1B2B126-FC83-C348-8A60-5ACA1D34C32C}" type="parTrans" cxnId="{D14B961C-0F4E-EB4D-8C66-882C3DC3A10E}">
      <dgm:prSet/>
      <dgm:spPr/>
      <dgm:t>
        <a:bodyPr/>
        <a:lstStyle/>
        <a:p>
          <a:endParaRPr lang="en-GB"/>
        </a:p>
      </dgm:t>
    </dgm:pt>
    <dgm:pt modelId="{10DDBD85-AAC9-EF40-8752-EFF62BBCAF0A}" type="sibTrans" cxnId="{D14B961C-0F4E-EB4D-8C66-882C3DC3A10E}">
      <dgm:prSet/>
      <dgm:spPr/>
      <dgm:t>
        <a:bodyPr/>
        <a:lstStyle/>
        <a:p>
          <a:endParaRPr lang="en-GB"/>
        </a:p>
      </dgm:t>
    </dgm:pt>
    <dgm:pt modelId="{19F7740B-D683-2D47-99F9-F839576FED78}">
      <dgm:prSet/>
      <dgm:spPr/>
      <dgm:t>
        <a:bodyPr/>
        <a:lstStyle/>
        <a:p>
          <a:pPr rtl="0"/>
          <a:r>
            <a:rPr lang="en-GB" smtClean="0"/>
            <a:t>Life History Traits</a:t>
          </a:r>
          <a:endParaRPr lang="en-GB"/>
        </a:p>
      </dgm:t>
    </dgm:pt>
    <dgm:pt modelId="{E5F7025B-6B75-D34A-A9BC-944CF5A3B529}" type="parTrans" cxnId="{A925EF46-9189-A647-AA1D-9FB8D2D1117F}">
      <dgm:prSet/>
      <dgm:spPr/>
      <dgm:t>
        <a:bodyPr/>
        <a:lstStyle/>
        <a:p>
          <a:endParaRPr lang="en-GB"/>
        </a:p>
      </dgm:t>
    </dgm:pt>
    <dgm:pt modelId="{52B288DF-435C-AD41-8F40-FF8427B79813}" type="sibTrans" cxnId="{A925EF46-9189-A647-AA1D-9FB8D2D1117F}">
      <dgm:prSet/>
      <dgm:spPr/>
      <dgm:t>
        <a:bodyPr/>
        <a:lstStyle/>
        <a:p>
          <a:endParaRPr lang="en-GB"/>
        </a:p>
      </dgm:t>
    </dgm:pt>
    <dgm:pt modelId="{18201577-AE7E-ED4C-B3B3-8ECA5A8CD2DB}" type="pres">
      <dgm:prSet presAssocID="{51726CE5-41FA-0C43-AB51-96E6EB62E0E3}" presName="Name0" presStyleCnt="0">
        <dgm:presLayoutVars>
          <dgm:chMax val="7"/>
          <dgm:chPref val="7"/>
          <dgm:dir/>
        </dgm:presLayoutVars>
      </dgm:prSet>
      <dgm:spPr/>
      <dgm:t>
        <a:bodyPr/>
        <a:lstStyle/>
        <a:p>
          <a:endParaRPr lang="en-GB"/>
        </a:p>
      </dgm:t>
    </dgm:pt>
    <dgm:pt modelId="{E18532AA-3FB3-7740-A61D-12200FEF99C8}" type="pres">
      <dgm:prSet presAssocID="{51726CE5-41FA-0C43-AB51-96E6EB62E0E3}" presName="Name1" presStyleCnt="0"/>
      <dgm:spPr/>
    </dgm:pt>
    <dgm:pt modelId="{11CC8554-2923-9941-A5AC-EA3631A2C55D}" type="pres">
      <dgm:prSet presAssocID="{51726CE5-41FA-0C43-AB51-96E6EB62E0E3}" presName="cycle" presStyleCnt="0"/>
      <dgm:spPr/>
    </dgm:pt>
    <dgm:pt modelId="{64E2BFF9-D787-324C-AA0B-1AA8ED6F1CC1}" type="pres">
      <dgm:prSet presAssocID="{51726CE5-41FA-0C43-AB51-96E6EB62E0E3}" presName="srcNode" presStyleLbl="node1" presStyleIdx="0" presStyleCnt="4"/>
      <dgm:spPr/>
    </dgm:pt>
    <dgm:pt modelId="{ADB0F327-E1E4-9245-90CB-1C7DAA1EA15D}" type="pres">
      <dgm:prSet presAssocID="{51726CE5-41FA-0C43-AB51-96E6EB62E0E3}" presName="conn" presStyleLbl="parChTrans1D2" presStyleIdx="0" presStyleCnt="1"/>
      <dgm:spPr/>
      <dgm:t>
        <a:bodyPr/>
        <a:lstStyle/>
        <a:p>
          <a:endParaRPr lang="en-GB"/>
        </a:p>
      </dgm:t>
    </dgm:pt>
    <dgm:pt modelId="{8E52A16A-79B1-9B4E-B5F0-52701E82378A}" type="pres">
      <dgm:prSet presAssocID="{51726CE5-41FA-0C43-AB51-96E6EB62E0E3}" presName="extraNode" presStyleLbl="node1" presStyleIdx="0" presStyleCnt="4"/>
      <dgm:spPr/>
    </dgm:pt>
    <dgm:pt modelId="{F5959E69-7A73-D440-ADF3-E5C86C642969}" type="pres">
      <dgm:prSet presAssocID="{51726CE5-41FA-0C43-AB51-96E6EB62E0E3}" presName="dstNode" presStyleLbl="node1" presStyleIdx="0" presStyleCnt="4"/>
      <dgm:spPr/>
    </dgm:pt>
    <dgm:pt modelId="{AC3DAA99-6FD7-6349-9A81-50035AC2C423}" type="pres">
      <dgm:prSet presAssocID="{857D45FD-9F5D-7940-A79F-0A1C82D25C9F}" presName="text_1" presStyleLbl="node1" presStyleIdx="0" presStyleCnt="4">
        <dgm:presLayoutVars>
          <dgm:bulletEnabled val="1"/>
        </dgm:presLayoutVars>
      </dgm:prSet>
      <dgm:spPr/>
      <dgm:t>
        <a:bodyPr/>
        <a:lstStyle/>
        <a:p>
          <a:endParaRPr lang="en-GB"/>
        </a:p>
      </dgm:t>
    </dgm:pt>
    <dgm:pt modelId="{99A5056E-789D-944A-A82E-8C232B0CF358}" type="pres">
      <dgm:prSet presAssocID="{857D45FD-9F5D-7940-A79F-0A1C82D25C9F}" presName="accent_1" presStyleCnt="0"/>
      <dgm:spPr/>
    </dgm:pt>
    <dgm:pt modelId="{CC67894D-8C3A-B747-A75D-7A25BB16B4AB}" type="pres">
      <dgm:prSet presAssocID="{857D45FD-9F5D-7940-A79F-0A1C82D25C9F}" presName="accentRepeatNode" presStyleLbl="solidFgAcc1" presStyleIdx="0" presStyleCnt="4"/>
      <dgm:spPr/>
    </dgm:pt>
    <dgm:pt modelId="{120BD380-D47C-044A-A8C0-CC436BF39605}" type="pres">
      <dgm:prSet presAssocID="{395E2426-26A2-D244-B7E7-2E077620E70E}" presName="text_2" presStyleLbl="node1" presStyleIdx="1" presStyleCnt="4">
        <dgm:presLayoutVars>
          <dgm:bulletEnabled val="1"/>
        </dgm:presLayoutVars>
      </dgm:prSet>
      <dgm:spPr/>
      <dgm:t>
        <a:bodyPr/>
        <a:lstStyle/>
        <a:p>
          <a:endParaRPr lang="en-GB"/>
        </a:p>
      </dgm:t>
    </dgm:pt>
    <dgm:pt modelId="{DEBBC8F7-DBF0-B744-A26A-4901E7E9A550}" type="pres">
      <dgm:prSet presAssocID="{395E2426-26A2-D244-B7E7-2E077620E70E}" presName="accent_2" presStyleCnt="0"/>
      <dgm:spPr/>
    </dgm:pt>
    <dgm:pt modelId="{3FFF7F87-D5C3-0D48-B41C-6A96BE47A577}" type="pres">
      <dgm:prSet presAssocID="{395E2426-26A2-D244-B7E7-2E077620E70E}" presName="accentRepeatNode" presStyleLbl="solidFgAcc1" presStyleIdx="1" presStyleCnt="4"/>
      <dgm:spPr/>
    </dgm:pt>
    <dgm:pt modelId="{E1F56423-A9E2-8842-9CD0-25CF947B9983}" type="pres">
      <dgm:prSet presAssocID="{5CBE1939-4144-CB4B-9C08-32A9CAD454C1}" presName="text_3" presStyleLbl="node1" presStyleIdx="2" presStyleCnt="4">
        <dgm:presLayoutVars>
          <dgm:bulletEnabled val="1"/>
        </dgm:presLayoutVars>
      </dgm:prSet>
      <dgm:spPr/>
      <dgm:t>
        <a:bodyPr/>
        <a:lstStyle/>
        <a:p>
          <a:endParaRPr lang="en-GB"/>
        </a:p>
      </dgm:t>
    </dgm:pt>
    <dgm:pt modelId="{84990754-1F88-B045-8C81-3B5CAF5D4F17}" type="pres">
      <dgm:prSet presAssocID="{5CBE1939-4144-CB4B-9C08-32A9CAD454C1}" presName="accent_3" presStyleCnt="0"/>
      <dgm:spPr/>
    </dgm:pt>
    <dgm:pt modelId="{60F1E471-0869-6D45-834A-876C1517FE63}" type="pres">
      <dgm:prSet presAssocID="{5CBE1939-4144-CB4B-9C08-32A9CAD454C1}" presName="accentRepeatNode" presStyleLbl="solidFgAcc1" presStyleIdx="2" presStyleCnt="4"/>
      <dgm:spPr/>
    </dgm:pt>
    <dgm:pt modelId="{E43DDCC2-4A64-8148-9398-16D4B45D9F85}" type="pres">
      <dgm:prSet presAssocID="{19F7740B-D683-2D47-99F9-F839576FED78}" presName="text_4" presStyleLbl="node1" presStyleIdx="3" presStyleCnt="4">
        <dgm:presLayoutVars>
          <dgm:bulletEnabled val="1"/>
        </dgm:presLayoutVars>
      </dgm:prSet>
      <dgm:spPr/>
      <dgm:t>
        <a:bodyPr/>
        <a:lstStyle/>
        <a:p>
          <a:endParaRPr lang="en-GB"/>
        </a:p>
      </dgm:t>
    </dgm:pt>
    <dgm:pt modelId="{C097D0E1-E7D8-224A-9387-0ED075D842E6}" type="pres">
      <dgm:prSet presAssocID="{19F7740B-D683-2D47-99F9-F839576FED78}" presName="accent_4" presStyleCnt="0"/>
      <dgm:spPr/>
    </dgm:pt>
    <dgm:pt modelId="{C0499202-326E-8941-AF76-2ECBD60042C1}" type="pres">
      <dgm:prSet presAssocID="{19F7740B-D683-2D47-99F9-F839576FED78}" presName="accentRepeatNode" presStyleLbl="solidFgAcc1" presStyleIdx="3" presStyleCnt="4"/>
      <dgm:spPr/>
    </dgm:pt>
  </dgm:ptLst>
  <dgm:cxnLst>
    <dgm:cxn modelId="{44EF7CE8-0EAA-440F-BFC3-9A6B06B4EA5C}" type="presOf" srcId="{5CBE1939-4144-CB4B-9C08-32A9CAD454C1}" destId="{E1F56423-A9E2-8842-9CD0-25CF947B9983}" srcOrd="0" destOrd="0" presId="urn:microsoft.com/office/officeart/2008/layout/VerticalCurvedList"/>
    <dgm:cxn modelId="{A925EF46-9189-A647-AA1D-9FB8D2D1117F}" srcId="{51726CE5-41FA-0C43-AB51-96E6EB62E0E3}" destId="{19F7740B-D683-2D47-99F9-F839576FED78}" srcOrd="3" destOrd="0" parTransId="{E5F7025B-6B75-D34A-A9BC-944CF5A3B529}" sibTransId="{52B288DF-435C-AD41-8F40-FF8427B79813}"/>
    <dgm:cxn modelId="{29BE56EF-DDAE-4358-ABEE-F2A24DB77DD6}" type="presOf" srcId="{857D45FD-9F5D-7940-A79F-0A1C82D25C9F}" destId="{AC3DAA99-6FD7-6349-9A81-50035AC2C423}" srcOrd="0" destOrd="0" presId="urn:microsoft.com/office/officeart/2008/layout/VerticalCurvedList"/>
    <dgm:cxn modelId="{D14B961C-0F4E-EB4D-8C66-882C3DC3A10E}" srcId="{51726CE5-41FA-0C43-AB51-96E6EB62E0E3}" destId="{5CBE1939-4144-CB4B-9C08-32A9CAD454C1}" srcOrd="2" destOrd="0" parTransId="{D1B2B126-FC83-C348-8A60-5ACA1D34C32C}" sibTransId="{10DDBD85-AAC9-EF40-8752-EFF62BBCAF0A}"/>
    <dgm:cxn modelId="{935654D8-1180-4A83-BC21-88FC7F409ECB}" type="presOf" srcId="{51726CE5-41FA-0C43-AB51-96E6EB62E0E3}" destId="{18201577-AE7E-ED4C-B3B3-8ECA5A8CD2DB}" srcOrd="0" destOrd="0" presId="urn:microsoft.com/office/officeart/2008/layout/VerticalCurvedList"/>
    <dgm:cxn modelId="{91A17386-B53E-43E1-A4A3-3FEF4C5D58CC}" type="presOf" srcId="{395E2426-26A2-D244-B7E7-2E077620E70E}" destId="{120BD380-D47C-044A-A8C0-CC436BF39605}" srcOrd="0" destOrd="0" presId="urn:microsoft.com/office/officeart/2008/layout/VerticalCurvedList"/>
    <dgm:cxn modelId="{ADB7CEF5-77D5-3D4F-95EC-12FAE2A66F0E}" srcId="{51726CE5-41FA-0C43-AB51-96E6EB62E0E3}" destId="{857D45FD-9F5D-7940-A79F-0A1C82D25C9F}" srcOrd="0" destOrd="0" parTransId="{58ABF541-5D91-7D46-B567-8F1EC19BD993}" sibTransId="{055B0B41-F34C-D74C-86AC-E98DB6902853}"/>
    <dgm:cxn modelId="{A7BC39DF-BA5F-994A-B0FD-2753028ABBE7}" srcId="{51726CE5-41FA-0C43-AB51-96E6EB62E0E3}" destId="{395E2426-26A2-D244-B7E7-2E077620E70E}" srcOrd="1" destOrd="0" parTransId="{D8456DBB-7F5F-F94C-917B-0B53835CB730}" sibTransId="{7D46CFB0-EFDF-1149-B76D-9039085D4CAE}"/>
    <dgm:cxn modelId="{9C195FB0-1E06-4008-832C-5F8CB935264D}" type="presOf" srcId="{19F7740B-D683-2D47-99F9-F839576FED78}" destId="{E43DDCC2-4A64-8148-9398-16D4B45D9F85}" srcOrd="0" destOrd="0" presId="urn:microsoft.com/office/officeart/2008/layout/VerticalCurvedList"/>
    <dgm:cxn modelId="{FE0AF16C-4716-45F7-AF40-64B570C2F5DF}" type="presOf" srcId="{055B0B41-F34C-D74C-86AC-E98DB6902853}" destId="{ADB0F327-E1E4-9245-90CB-1C7DAA1EA15D}" srcOrd="0" destOrd="0" presId="urn:microsoft.com/office/officeart/2008/layout/VerticalCurvedList"/>
    <dgm:cxn modelId="{6B647235-67F4-44E5-BA91-DED2E79359E0}" type="presParOf" srcId="{18201577-AE7E-ED4C-B3B3-8ECA5A8CD2DB}" destId="{E18532AA-3FB3-7740-A61D-12200FEF99C8}" srcOrd="0" destOrd="0" presId="urn:microsoft.com/office/officeart/2008/layout/VerticalCurvedList"/>
    <dgm:cxn modelId="{DB515DD4-41AD-43A4-AF35-E2B43BE990D1}" type="presParOf" srcId="{E18532AA-3FB3-7740-A61D-12200FEF99C8}" destId="{11CC8554-2923-9941-A5AC-EA3631A2C55D}" srcOrd="0" destOrd="0" presId="urn:microsoft.com/office/officeart/2008/layout/VerticalCurvedList"/>
    <dgm:cxn modelId="{D0401472-B0F1-4290-996F-41A6A5E64CB7}" type="presParOf" srcId="{11CC8554-2923-9941-A5AC-EA3631A2C55D}" destId="{64E2BFF9-D787-324C-AA0B-1AA8ED6F1CC1}" srcOrd="0" destOrd="0" presId="urn:microsoft.com/office/officeart/2008/layout/VerticalCurvedList"/>
    <dgm:cxn modelId="{4D72EA93-B986-433E-82EA-DF64438A2C79}" type="presParOf" srcId="{11CC8554-2923-9941-A5AC-EA3631A2C55D}" destId="{ADB0F327-E1E4-9245-90CB-1C7DAA1EA15D}" srcOrd="1" destOrd="0" presId="urn:microsoft.com/office/officeart/2008/layout/VerticalCurvedList"/>
    <dgm:cxn modelId="{EC6A03EA-A0D0-45CA-95C7-779FE1A13C68}" type="presParOf" srcId="{11CC8554-2923-9941-A5AC-EA3631A2C55D}" destId="{8E52A16A-79B1-9B4E-B5F0-52701E82378A}" srcOrd="2" destOrd="0" presId="urn:microsoft.com/office/officeart/2008/layout/VerticalCurvedList"/>
    <dgm:cxn modelId="{55E15AF4-9B84-4EEC-81CB-A343CB73A5F4}" type="presParOf" srcId="{11CC8554-2923-9941-A5AC-EA3631A2C55D}" destId="{F5959E69-7A73-D440-ADF3-E5C86C642969}" srcOrd="3" destOrd="0" presId="urn:microsoft.com/office/officeart/2008/layout/VerticalCurvedList"/>
    <dgm:cxn modelId="{DE624F19-8EBF-4BDF-AB68-A2B57C63A628}" type="presParOf" srcId="{E18532AA-3FB3-7740-A61D-12200FEF99C8}" destId="{AC3DAA99-6FD7-6349-9A81-50035AC2C423}" srcOrd="1" destOrd="0" presId="urn:microsoft.com/office/officeart/2008/layout/VerticalCurvedList"/>
    <dgm:cxn modelId="{029ADFBA-52E6-494F-816C-0C1408F503AC}" type="presParOf" srcId="{E18532AA-3FB3-7740-A61D-12200FEF99C8}" destId="{99A5056E-789D-944A-A82E-8C232B0CF358}" srcOrd="2" destOrd="0" presId="urn:microsoft.com/office/officeart/2008/layout/VerticalCurvedList"/>
    <dgm:cxn modelId="{176B8F94-AC2F-4667-A6FC-199B6E587936}" type="presParOf" srcId="{99A5056E-789D-944A-A82E-8C232B0CF358}" destId="{CC67894D-8C3A-B747-A75D-7A25BB16B4AB}" srcOrd="0" destOrd="0" presId="urn:microsoft.com/office/officeart/2008/layout/VerticalCurvedList"/>
    <dgm:cxn modelId="{BB00FD89-0358-473D-A20A-54D1E87F4732}" type="presParOf" srcId="{E18532AA-3FB3-7740-A61D-12200FEF99C8}" destId="{120BD380-D47C-044A-A8C0-CC436BF39605}" srcOrd="3" destOrd="0" presId="urn:microsoft.com/office/officeart/2008/layout/VerticalCurvedList"/>
    <dgm:cxn modelId="{5F5E8DB8-E466-4D4D-BD9D-F61E2784CE0C}" type="presParOf" srcId="{E18532AA-3FB3-7740-A61D-12200FEF99C8}" destId="{DEBBC8F7-DBF0-B744-A26A-4901E7E9A550}" srcOrd="4" destOrd="0" presId="urn:microsoft.com/office/officeart/2008/layout/VerticalCurvedList"/>
    <dgm:cxn modelId="{990F8196-0E35-49D5-A18F-A4B56366CB5C}" type="presParOf" srcId="{DEBBC8F7-DBF0-B744-A26A-4901E7E9A550}" destId="{3FFF7F87-D5C3-0D48-B41C-6A96BE47A577}" srcOrd="0" destOrd="0" presId="urn:microsoft.com/office/officeart/2008/layout/VerticalCurvedList"/>
    <dgm:cxn modelId="{0F7C67CE-A0A8-4921-BE4B-D2D18CC13B8A}" type="presParOf" srcId="{E18532AA-3FB3-7740-A61D-12200FEF99C8}" destId="{E1F56423-A9E2-8842-9CD0-25CF947B9983}" srcOrd="5" destOrd="0" presId="urn:microsoft.com/office/officeart/2008/layout/VerticalCurvedList"/>
    <dgm:cxn modelId="{E4DF76D1-3F0E-4375-8281-9AF84B47BF92}" type="presParOf" srcId="{E18532AA-3FB3-7740-A61D-12200FEF99C8}" destId="{84990754-1F88-B045-8C81-3B5CAF5D4F17}" srcOrd="6" destOrd="0" presId="urn:microsoft.com/office/officeart/2008/layout/VerticalCurvedList"/>
    <dgm:cxn modelId="{9E06786C-38F9-4C53-9E10-765E67B96BDB}" type="presParOf" srcId="{84990754-1F88-B045-8C81-3B5CAF5D4F17}" destId="{60F1E471-0869-6D45-834A-876C1517FE63}" srcOrd="0" destOrd="0" presId="urn:microsoft.com/office/officeart/2008/layout/VerticalCurvedList"/>
    <dgm:cxn modelId="{8AFCE479-342E-4FD5-B0EA-46538940B200}" type="presParOf" srcId="{E18532AA-3FB3-7740-A61D-12200FEF99C8}" destId="{E43DDCC2-4A64-8148-9398-16D4B45D9F85}" srcOrd="7" destOrd="0" presId="urn:microsoft.com/office/officeart/2008/layout/VerticalCurvedList"/>
    <dgm:cxn modelId="{89149F07-1E7B-44E7-8668-5641F0A88EB4}" type="presParOf" srcId="{E18532AA-3FB3-7740-A61D-12200FEF99C8}" destId="{C097D0E1-E7D8-224A-9387-0ED075D842E6}" srcOrd="8" destOrd="0" presId="urn:microsoft.com/office/officeart/2008/layout/VerticalCurvedList"/>
    <dgm:cxn modelId="{7E6A6595-262D-44CD-A7FB-6D3BA1DA82A6}" type="presParOf" srcId="{C097D0E1-E7D8-224A-9387-0ED075D842E6}" destId="{C0499202-326E-8941-AF76-2ECBD60042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B8663-715D-2B4A-A5F3-A873F095CFE0}">
      <dsp:nvSpPr>
        <dsp:cNvPr id="0" name=""/>
        <dsp:cNvSpPr/>
      </dsp:nvSpPr>
      <dsp:spPr>
        <a:xfrm>
          <a:off x="0" y="414337"/>
          <a:ext cx="8893621" cy="552450"/>
        </a:xfrm>
        <a:prstGeom prst="notched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0A14277-D404-5840-9B45-E208EFFA5986}">
      <dsp:nvSpPr>
        <dsp:cNvPr id="0" name=""/>
        <dsp:cNvSpPr/>
      </dsp:nvSpPr>
      <dsp:spPr>
        <a:xfrm>
          <a:off x="3908" y="0"/>
          <a:ext cx="2579497" cy="5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GB" sz="1900" kern="1200" dirty="0" smtClean="0"/>
            <a:t>Nov 2011</a:t>
          </a:r>
          <a:endParaRPr lang="en-GB" sz="1900" kern="1200" dirty="0"/>
        </a:p>
      </dsp:txBody>
      <dsp:txXfrm>
        <a:off x="3908" y="0"/>
        <a:ext cx="2579497" cy="552450"/>
      </dsp:txXfrm>
    </dsp:sp>
    <dsp:sp modelId="{900F69FF-696D-6943-85F1-365DDFD735D0}">
      <dsp:nvSpPr>
        <dsp:cNvPr id="0" name=""/>
        <dsp:cNvSpPr/>
      </dsp:nvSpPr>
      <dsp:spPr>
        <a:xfrm>
          <a:off x="1224600" y="621506"/>
          <a:ext cx="138112" cy="1381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65EF10-1A79-754F-AD5A-22B0676BC382}">
      <dsp:nvSpPr>
        <dsp:cNvPr id="0" name=""/>
        <dsp:cNvSpPr/>
      </dsp:nvSpPr>
      <dsp:spPr>
        <a:xfrm>
          <a:off x="2712380" y="828675"/>
          <a:ext cx="2579497" cy="5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GB" sz="1900" kern="1200" dirty="0" smtClean="0"/>
            <a:t>Sept 2014</a:t>
          </a:r>
          <a:endParaRPr lang="en-GB" sz="1900" kern="1200" dirty="0"/>
        </a:p>
      </dsp:txBody>
      <dsp:txXfrm>
        <a:off x="2712380" y="828675"/>
        <a:ext cx="2579497" cy="552450"/>
      </dsp:txXfrm>
    </dsp:sp>
    <dsp:sp modelId="{17B0DD46-2CA2-B34B-AC2C-B8DDA0EEE10D}">
      <dsp:nvSpPr>
        <dsp:cNvPr id="0" name=""/>
        <dsp:cNvSpPr/>
      </dsp:nvSpPr>
      <dsp:spPr>
        <a:xfrm>
          <a:off x="3933073" y="621506"/>
          <a:ext cx="138112" cy="1381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3242E9-8929-DF41-996F-728472427031}">
      <dsp:nvSpPr>
        <dsp:cNvPr id="0" name=""/>
        <dsp:cNvSpPr/>
      </dsp:nvSpPr>
      <dsp:spPr>
        <a:xfrm>
          <a:off x="5420853" y="0"/>
          <a:ext cx="2579497" cy="55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a:lnSpc>
              <a:spcPct val="90000"/>
            </a:lnSpc>
            <a:spcBef>
              <a:spcPct val="0"/>
            </a:spcBef>
            <a:spcAft>
              <a:spcPct val="35000"/>
            </a:spcAft>
          </a:pPr>
          <a:r>
            <a:rPr lang="en-GB" sz="1900" kern="1200" dirty="0" smtClean="0"/>
            <a:t>Apr 2016</a:t>
          </a:r>
          <a:endParaRPr lang="en-GB" sz="1900" kern="1200" dirty="0"/>
        </a:p>
      </dsp:txBody>
      <dsp:txXfrm>
        <a:off x="5420853" y="0"/>
        <a:ext cx="2579497" cy="552450"/>
      </dsp:txXfrm>
    </dsp:sp>
    <dsp:sp modelId="{26948F0E-FB8C-FC44-9FEF-6516433065E2}">
      <dsp:nvSpPr>
        <dsp:cNvPr id="0" name=""/>
        <dsp:cNvSpPr/>
      </dsp:nvSpPr>
      <dsp:spPr>
        <a:xfrm>
          <a:off x="6641545" y="621506"/>
          <a:ext cx="138112" cy="13811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0F327-E1E4-9245-90CB-1C7DAA1EA15D}">
      <dsp:nvSpPr>
        <dsp:cNvPr id="0" name=""/>
        <dsp:cNvSpPr/>
      </dsp:nvSpPr>
      <dsp:spPr>
        <a:xfrm>
          <a:off x="-4975843" y="-762407"/>
          <a:ext cx="5926019" cy="5926019"/>
        </a:xfrm>
        <a:prstGeom prst="blockArc">
          <a:avLst>
            <a:gd name="adj1" fmla="val 18900000"/>
            <a:gd name="adj2" fmla="val 2700000"/>
            <a:gd name="adj3" fmla="val 364"/>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3DAA99-6FD7-6349-9A81-50035AC2C423}">
      <dsp:nvSpPr>
        <dsp:cNvPr id="0" name=""/>
        <dsp:cNvSpPr/>
      </dsp:nvSpPr>
      <dsp:spPr>
        <a:xfrm>
          <a:off x="497560" y="338364"/>
          <a:ext cx="7871723" cy="6770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433" tIns="88900" rIns="88900" bIns="88900" numCol="1" spcCol="1270" anchor="ctr" anchorCtr="0">
          <a:noAutofit/>
        </a:bodyPr>
        <a:lstStyle/>
        <a:p>
          <a:pPr lvl="0" algn="l" defTabSz="1555750" rtl="0">
            <a:lnSpc>
              <a:spcPct val="90000"/>
            </a:lnSpc>
            <a:spcBef>
              <a:spcPct val="0"/>
            </a:spcBef>
            <a:spcAft>
              <a:spcPct val="35000"/>
            </a:spcAft>
          </a:pPr>
          <a:r>
            <a:rPr lang="en-GB" sz="3500" kern="1200" smtClean="0"/>
            <a:t>Geospatial Analysis</a:t>
          </a:r>
          <a:endParaRPr lang="en-GB" sz="3500" kern="1200"/>
        </a:p>
      </dsp:txBody>
      <dsp:txXfrm>
        <a:off x="497560" y="338364"/>
        <a:ext cx="7871723" cy="677081"/>
      </dsp:txXfrm>
    </dsp:sp>
    <dsp:sp modelId="{CC67894D-8C3A-B747-A75D-7A25BB16B4AB}">
      <dsp:nvSpPr>
        <dsp:cNvPr id="0" name=""/>
        <dsp:cNvSpPr/>
      </dsp:nvSpPr>
      <dsp:spPr>
        <a:xfrm>
          <a:off x="74384" y="253729"/>
          <a:ext cx="846351" cy="8463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20BD380-D47C-044A-A8C0-CC436BF39605}">
      <dsp:nvSpPr>
        <dsp:cNvPr id="0" name=""/>
        <dsp:cNvSpPr/>
      </dsp:nvSpPr>
      <dsp:spPr>
        <a:xfrm>
          <a:off x="885746" y="1354162"/>
          <a:ext cx="7483536" cy="6770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433" tIns="88900" rIns="88900" bIns="88900" numCol="1" spcCol="1270" anchor="ctr" anchorCtr="0">
          <a:noAutofit/>
        </a:bodyPr>
        <a:lstStyle/>
        <a:p>
          <a:pPr lvl="0" algn="l" defTabSz="1555750" rtl="0">
            <a:lnSpc>
              <a:spcPct val="90000"/>
            </a:lnSpc>
            <a:spcBef>
              <a:spcPct val="0"/>
            </a:spcBef>
            <a:spcAft>
              <a:spcPct val="35000"/>
            </a:spcAft>
          </a:pPr>
          <a:r>
            <a:rPr lang="en-GB" sz="3500" kern="1200" smtClean="0"/>
            <a:t>Ecology</a:t>
          </a:r>
          <a:endParaRPr lang="en-GB" sz="3500" kern="1200"/>
        </a:p>
      </dsp:txBody>
      <dsp:txXfrm>
        <a:off x="885746" y="1354162"/>
        <a:ext cx="7483536" cy="677081"/>
      </dsp:txXfrm>
    </dsp:sp>
    <dsp:sp modelId="{3FFF7F87-D5C3-0D48-B41C-6A96BE47A577}">
      <dsp:nvSpPr>
        <dsp:cNvPr id="0" name=""/>
        <dsp:cNvSpPr/>
      </dsp:nvSpPr>
      <dsp:spPr>
        <a:xfrm>
          <a:off x="462570" y="1269527"/>
          <a:ext cx="846351" cy="8463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F56423-A9E2-8842-9CD0-25CF947B9983}">
      <dsp:nvSpPr>
        <dsp:cNvPr id="0" name=""/>
        <dsp:cNvSpPr/>
      </dsp:nvSpPr>
      <dsp:spPr>
        <a:xfrm>
          <a:off x="885746" y="2369960"/>
          <a:ext cx="7483536" cy="6770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433" tIns="88900" rIns="88900" bIns="88900" numCol="1" spcCol="1270" anchor="ctr" anchorCtr="0">
          <a:noAutofit/>
        </a:bodyPr>
        <a:lstStyle/>
        <a:p>
          <a:pPr lvl="0" algn="l" defTabSz="1555750" rtl="0">
            <a:lnSpc>
              <a:spcPct val="90000"/>
            </a:lnSpc>
            <a:spcBef>
              <a:spcPct val="0"/>
            </a:spcBef>
            <a:spcAft>
              <a:spcPct val="35000"/>
            </a:spcAft>
          </a:pPr>
          <a:r>
            <a:rPr lang="en-GB" sz="3500" kern="1200" smtClean="0"/>
            <a:t>Biodiversity</a:t>
          </a:r>
          <a:endParaRPr lang="en-GB" sz="3500" kern="1200"/>
        </a:p>
      </dsp:txBody>
      <dsp:txXfrm>
        <a:off x="885746" y="2369960"/>
        <a:ext cx="7483536" cy="677081"/>
      </dsp:txXfrm>
    </dsp:sp>
    <dsp:sp modelId="{60F1E471-0869-6D45-834A-876C1517FE63}">
      <dsp:nvSpPr>
        <dsp:cNvPr id="0" name=""/>
        <dsp:cNvSpPr/>
      </dsp:nvSpPr>
      <dsp:spPr>
        <a:xfrm>
          <a:off x="462570" y="2285325"/>
          <a:ext cx="846351" cy="8463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3DDCC2-4A64-8148-9398-16D4B45D9F85}">
      <dsp:nvSpPr>
        <dsp:cNvPr id="0" name=""/>
        <dsp:cNvSpPr/>
      </dsp:nvSpPr>
      <dsp:spPr>
        <a:xfrm>
          <a:off x="497560" y="3385758"/>
          <a:ext cx="7871723" cy="6770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433" tIns="88900" rIns="88900" bIns="88900" numCol="1" spcCol="1270" anchor="ctr" anchorCtr="0">
          <a:noAutofit/>
        </a:bodyPr>
        <a:lstStyle/>
        <a:p>
          <a:pPr lvl="0" algn="l" defTabSz="1555750" rtl="0">
            <a:lnSpc>
              <a:spcPct val="90000"/>
            </a:lnSpc>
            <a:spcBef>
              <a:spcPct val="0"/>
            </a:spcBef>
            <a:spcAft>
              <a:spcPct val="35000"/>
            </a:spcAft>
          </a:pPr>
          <a:r>
            <a:rPr lang="en-GB" sz="3500" kern="1200" smtClean="0"/>
            <a:t>Life History Traits</a:t>
          </a:r>
          <a:endParaRPr lang="en-GB" sz="3500" kern="1200"/>
        </a:p>
      </dsp:txBody>
      <dsp:txXfrm>
        <a:off x="497560" y="3385758"/>
        <a:ext cx="7871723" cy="677081"/>
      </dsp:txXfrm>
    </dsp:sp>
    <dsp:sp modelId="{C0499202-326E-8941-AF76-2ECBD60042C1}">
      <dsp:nvSpPr>
        <dsp:cNvPr id="0" name=""/>
        <dsp:cNvSpPr/>
      </dsp:nvSpPr>
      <dsp:spPr>
        <a:xfrm>
          <a:off x="74384" y="3301123"/>
          <a:ext cx="846351" cy="846351"/>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BC98F682-7966-4F36-8C65-12C6AC282E64}" type="datetimeFigureOut">
              <a:rPr lang="en-GB" smtClean="0"/>
              <a:t>29/10/2015</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77037CF-4AF3-4EA8-B0EF-23260E3D633F}" type="slidenum">
              <a:rPr lang="en-GB" smtClean="0"/>
              <a:t>‹N›</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BA4EA1F-7887-426C-BD0E-29F38E7AB4A2}" type="datetimeFigureOut">
              <a:rPr lang="nl-NL" smtClean="0"/>
              <a:t>29-10-2015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EF58AE9-46A5-49CB-B815-3CC2120EE87D}" type="slidenum">
              <a:rPr lang="nl-NL" smtClean="0"/>
              <a:t>‹N›</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100" smtClean="0">
                <a:latin typeface="Calibri" pitchFamily="34" charset="0"/>
                <a:ea typeface="ＭＳ Ｐゴシック" pitchFamily="34" charset="-128"/>
              </a:rPr>
              <a:t>E-Infrastructures are geographically distributed computing resources and data storage facilities linked by high-performance networks. They allow scientists to share information securely, analyse data efficiently and collaborate with colleagues worldwide.  They are an essential part of modern scientific research and a driver for economic growth. </a:t>
            </a:r>
            <a:endParaRPr lang="en-GB" altLang="en-US" sz="1100" smtClean="0">
              <a:latin typeface="Calibri" pitchFamily="34" charset="0"/>
              <a:ea typeface="ＭＳ Ｐゴシック" pitchFamily="34" charset="-128"/>
            </a:endParaRPr>
          </a:p>
          <a:p>
            <a:endParaRPr lang="en-US" altLang="en-US" sz="1100" smtClean="0">
              <a:latin typeface="Calibri" pitchFamily="34" charset="0"/>
              <a:ea typeface="ＭＳ Ｐゴシック" pitchFamily="34" charset="-128"/>
            </a:endParaRPr>
          </a:p>
          <a:p>
            <a:r>
              <a:rPr lang="en-US" altLang="en-US" sz="1100" smtClean="0">
                <a:latin typeface="Calibri" pitchFamily="34" charset="0"/>
                <a:ea typeface="ＭＳ Ｐゴシック" pitchFamily="34" charset="-128"/>
              </a:rPr>
              <a:t>The European Grid Infrastructure (EGI) was established in 2010 building on over a decade of investment by national governments and the European Commission. EGI is a European-wide federation of national computing and data storage resources. Its aim is to support cutting-edge research, innovation and knowledge transfer in Europe. EGI federates resources from various resource centres, mainly from research insitututes and universities. These centres provide computer clusters, storage servers, applications and human support services for secure access and sharing. EGI provides these services to European researchers and their international collaborators.</a:t>
            </a:r>
            <a:endParaRPr lang="en-GB" altLang="en-US" sz="1100" smtClean="0">
              <a:latin typeface="Calibri" pitchFamily="34" charset="0"/>
              <a:ea typeface="ＭＳ Ｐゴシック" pitchFamily="34" charset="-128"/>
            </a:endParaRPr>
          </a:p>
          <a:p>
            <a:endParaRPr lang="en-US" altLang="en-US" sz="1100" smtClean="0">
              <a:latin typeface="Calibri" pitchFamily="34" charset="0"/>
              <a:ea typeface="ＭＳ Ｐゴシック" pitchFamily="34" charset="-128"/>
            </a:endParaRPr>
          </a:p>
          <a:p>
            <a:r>
              <a:rPr lang="en-US" altLang="en-US" sz="1100" smtClean="0">
                <a:latin typeface="Calibri" pitchFamily="34" charset="0"/>
                <a:ea typeface="ＭＳ Ｐゴシック" pitchFamily="34" charset="-128"/>
              </a:rPr>
              <a:t>EGI is coordinated by EGI.eu, a not-for-profit foundation based in Amsterdam and owned by EGI’s participants, the National Grid Infrastructures (NGIs).</a:t>
            </a:r>
            <a:endParaRPr lang="en-GB" altLang="en-US" smtClean="0">
              <a:latin typeface="Arial" charset="0"/>
              <a:ea typeface="ＭＳ Ｐゴシック" pitchFamily="34" charset="-128"/>
            </a:endParaRPr>
          </a:p>
          <a:p>
            <a:endParaRPr lang="en-GB" altLang="en-US" smtClean="0">
              <a:latin typeface="Arial" charset="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C58BF08-3F2E-4BE3-A2ED-7DE0BCC4A3CB}" type="slidenum">
              <a:rPr lang="en-GB" altLang="en-US" smtClean="0"/>
              <a:pPr eaLnBrk="1" hangingPunct="1">
                <a:spcBef>
                  <a:spcPct val="0"/>
                </a:spcBef>
              </a:pPr>
              <a:t>2</a:t>
            </a:fld>
            <a:endParaRPr lang="en-GB" altLang="en-US" smtClean="0"/>
          </a:p>
        </p:txBody>
      </p:sp>
    </p:spTree>
    <p:extLst>
      <p:ext uri="{BB962C8B-B14F-4D97-AF65-F5344CB8AC3E}">
        <p14:creationId xmlns:p14="http://schemas.microsoft.com/office/powerpoint/2010/main" val="4107939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charset="0"/>
                <a:ea typeface="ＭＳ Ｐゴシック" pitchFamily="34" charset="-128"/>
              </a:rPr>
              <a:t>SLA – Service Level Agreement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ea typeface="ＭＳ Ｐゴシック" pitchFamily="34" charset="-128"/>
              </a:rPr>
              <a:t>OLA – Operation Level Agreement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charset="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ea typeface="ＭＳ Ｐゴシック" pitchFamily="34" charset="-128"/>
              </a:rPr>
              <a:t>Grid </a:t>
            </a:r>
            <a:r>
              <a:rPr lang="en-US" altLang="en-US" dirty="0" err="1" smtClean="0">
                <a:latin typeface="Arial" charset="0"/>
                <a:ea typeface="ＭＳ Ｐゴシック" pitchFamily="34" charset="-128"/>
              </a:rPr>
              <a:t>vs</a:t>
            </a:r>
            <a:r>
              <a:rPr lang="en-US" altLang="en-US" dirty="0" smtClean="0">
                <a:latin typeface="Arial" charset="0"/>
                <a:ea typeface="ＭＳ Ｐゴシック" pitchFamily="34" charset="-128"/>
              </a:rPr>
              <a:t> cloud</a:t>
            </a:r>
            <a:r>
              <a:rPr lang="en-US" altLang="en-US" baseline="0" dirty="0" smtClean="0">
                <a:latin typeface="Arial" charset="0"/>
                <a:ea typeface="ＭＳ Ｐゴシック" pitchFamily="34" charset="-128"/>
              </a:rPr>
              <a:t> </a:t>
            </a:r>
            <a:r>
              <a:rPr lang="en-US" altLang="en-US" baseline="0" dirty="0" smtClean="0">
                <a:latin typeface="Arial" charset="0"/>
                <a:ea typeface="ＭＳ Ｐゴシック" pitchFamily="34" charset="-128"/>
                <a:sym typeface="Wingdings"/>
              </a:rPr>
              <a:t> highlight differences</a:t>
            </a:r>
            <a:endParaRPr lang="en-US" altLang="en-US" dirty="0" smtClean="0">
              <a:latin typeface="Arial" charset="0"/>
              <a:ea typeface="ＭＳ Ｐゴシック" pitchFamily="34" charset="-128"/>
            </a:endParaRPr>
          </a:p>
          <a:p>
            <a:endParaRPr lang="en-GB" altLang="en-US" dirty="0" smtClean="0">
              <a:latin typeface="Arial" charset="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AEC6588-3369-4391-B564-D56BB5EE1827}" type="slidenum">
              <a:rPr lang="en-US" altLang="en-US" smtClean="0"/>
              <a:pPr eaLnBrk="1" hangingPunct="1">
                <a:spcBef>
                  <a:spcPct val="0"/>
                </a:spcBef>
              </a:pPr>
              <a:t>3</a:t>
            </a:fld>
            <a:endParaRPr lang="en-US" altLang="en-US" smtClean="0"/>
          </a:p>
        </p:txBody>
      </p:sp>
    </p:spTree>
    <p:extLst>
      <p:ext uri="{BB962C8B-B14F-4D97-AF65-F5344CB8AC3E}">
        <p14:creationId xmlns:p14="http://schemas.microsoft.com/office/powerpoint/2010/main" val="108178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smtClean="0"/>
              <a:t>Development started in 2011</a:t>
            </a:r>
          </a:p>
          <a:p>
            <a:r>
              <a:rPr lang="en-GB" sz="1200" dirty="0" smtClean="0"/>
              <a:t>Production operations since May 2014</a:t>
            </a:r>
          </a:p>
          <a:p>
            <a:r>
              <a:rPr lang="en-GB" sz="1200" dirty="0" smtClean="0"/>
              <a:t>21 providers from 14 NGIs</a:t>
            </a:r>
          </a:p>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5</a:t>
            </a:fld>
            <a:endParaRPr lang="nl-NL"/>
          </a:p>
        </p:txBody>
      </p:sp>
    </p:spTree>
    <p:extLst>
      <p:ext uri="{BB962C8B-B14F-4D97-AF65-F5344CB8AC3E}">
        <p14:creationId xmlns:p14="http://schemas.microsoft.com/office/powerpoint/2010/main" val="324574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3763195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94854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t>“The Ecosystem Approach is a strategy for the integrated management of land, water and living resources that promotes conservation and sustainable use in an equitable way”</a:t>
            </a:r>
          </a:p>
          <a:p>
            <a:endParaRPr lang="it-IT" dirty="0"/>
          </a:p>
        </p:txBody>
      </p:sp>
      <p:sp>
        <p:nvSpPr>
          <p:cNvPr id="4" name="Slide Number Placeholder 3"/>
          <p:cNvSpPr>
            <a:spLocks noGrp="1"/>
          </p:cNvSpPr>
          <p:nvPr>
            <p:ph type="sldNum" sz="quarter" idx="10"/>
          </p:nvPr>
        </p:nvSpPr>
        <p:spPr/>
        <p:txBody>
          <a:bodyPr/>
          <a:lstStyle/>
          <a:p>
            <a:fld id="{4D8EF39C-DB19-4411-8695-F8C6F216BB07}" type="slidenum">
              <a:rPr lang="it-IT" smtClean="0"/>
              <a:pPr/>
              <a:t>11</a:t>
            </a:fld>
            <a:endParaRPr lang="it-IT"/>
          </a:p>
        </p:txBody>
      </p:sp>
    </p:spTree>
    <p:extLst>
      <p:ext uri="{BB962C8B-B14F-4D97-AF65-F5344CB8AC3E}">
        <p14:creationId xmlns:p14="http://schemas.microsoft.com/office/powerpoint/2010/main" val="45108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smtClean="0"/>
              <a:t>Agreeing on “iMarine” standards </a:t>
            </a:r>
          </a:p>
          <a:p>
            <a:pPr lvl="1"/>
            <a:r>
              <a:rPr lang="en-US" dirty="0" smtClean="0"/>
              <a:t>OGC, Darwin Core, SDMX, RDF</a:t>
            </a:r>
          </a:p>
          <a:p>
            <a:pPr lvl="1"/>
            <a:r>
              <a:rPr lang="en-US" dirty="0" smtClean="0"/>
              <a:t>Includes promotion of new standard (e.g. FLUX)</a:t>
            </a:r>
          </a:p>
          <a:p>
            <a:pPr>
              <a:buNone/>
            </a:pPr>
            <a:r>
              <a:rPr lang="en-US" dirty="0" smtClean="0"/>
              <a:t>Identifying:</a:t>
            </a:r>
          </a:p>
          <a:p>
            <a:pPr lvl="1"/>
            <a:r>
              <a:rPr lang="en-US" dirty="0" smtClean="0"/>
              <a:t> common requirements, generic solutions</a:t>
            </a:r>
          </a:p>
          <a:p>
            <a:pPr lvl="1"/>
            <a:r>
              <a:rPr lang="en-US" dirty="0" smtClean="0"/>
              <a:t>roles in distributed infrastructure</a:t>
            </a:r>
          </a:p>
          <a:p>
            <a:pPr>
              <a:buNone/>
            </a:pPr>
            <a:r>
              <a:rPr lang="en-US" dirty="0" smtClean="0"/>
              <a:t>Mainstreaming requirements and specifications</a:t>
            </a:r>
          </a:p>
          <a:p>
            <a:pPr>
              <a:buNone/>
            </a:pPr>
            <a:endParaRPr lang="en-US" dirty="0" smtClean="0"/>
          </a:p>
          <a:p>
            <a:pPr>
              <a:buNone/>
            </a:pPr>
            <a:r>
              <a:rPr lang="en-US" dirty="0" smtClean="0"/>
              <a:t>In the Biodiversity</a:t>
            </a:r>
            <a:r>
              <a:rPr lang="en-US" baseline="0" dirty="0" smtClean="0"/>
              <a:t> realm, everything is transformed through DC </a:t>
            </a:r>
          </a:p>
          <a:p>
            <a:pPr>
              <a:buNone/>
            </a:pPr>
            <a:r>
              <a:rPr lang="en-US" baseline="0" dirty="0" smtClean="0"/>
              <a:t>iMarine is able to make available all these resources together and through a unique data set representation</a:t>
            </a:r>
            <a:endParaRPr lang="it-IT" dirty="0"/>
          </a:p>
        </p:txBody>
      </p:sp>
      <p:sp>
        <p:nvSpPr>
          <p:cNvPr id="4" name="Slide Number Placeholder 3"/>
          <p:cNvSpPr>
            <a:spLocks noGrp="1"/>
          </p:cNvSpPr>
          <p:nvPr>
            <p:ph type="sldNum" sz="quarter" idx="10"/>
          </p:nvPr>
        </p:nvSpPr>
        <p:spPr/>
        <p:txBody>
          <a:bodyPr/>
          <a:lstStyle/>
          <a:p>
            <a:fld id="{4D8EF39C-DB19-4411-8695-F8C6F216BB07}" type="slidenum">
              <a:rPr lang="it-IT" smtClean="0"/>
              <a:pPr/>
              <a:t>12</a:t>
            </a:fld>
            <a:endParaRPr lang="it-IT"/>
          </a:p>
        </p:txBody>
      </p:sp>
    </p:spTree>
    <p:extLst>
      <p:ext uri="{BB962C8B-B14F-4D97-AF65-F5344CB8AC3E}">
        <p14:creationId xmlns:p14="http://schemas.microsoft.com/office/powerpoint/2010/main" val="333041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547664" y="188640"/>
            <a:ext cx="7344816" cy="850106"/>
          </a:xfrm>
          <a:prstGeom prst="rect">
            <a:avLst/>
          </a:prstGeom>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8951847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Tree>
    <p:extLst>
      <p:ext uri="{BB962C8B-B14F-4D97-AF65-F5344CB8AC3E}">
        <p14:creationId xmlns:p14="http://schemas.microsoft.com/office/powerpoint/2010/main" val="13814454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31609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06405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5"/>
          <p:cNvSpPr>
            <a:spLocks noGrp="1"/>
          </p:cNvSpPr>
          <p:nvPr>
            <p:ph type="sldNum" sz="quarter" idx="10"/>
          </p:nvPr>
        </p:nvSpPr>
        <p:spPr>
          <a:xfrm>
            <a:off x="8007350" y="6538913"/>
            <a:ext cx="828675" cy="301625"/>
          </a:xfrm>
          <a:prstGeom prst="rect">
            <a:avLst/>
          </a:prstGeom>
        </p:spPr>
        <p:txBody>
          <a:bodyPr/>
          <a:lstStyle>
            <a:lvl1pPr>
              <a:defRPr/>
            </a:lvl1pPr>
          </a:lstStyle>
          <a:p>
            <a:fld id="{103A8CE3-95AD-4D4E-A573-52CAD5C6DBDB}" type="slidenum">
              <a:rPr lang="it-IT"/>
              <a:pPr/>
              <a:t>‹N›</a:t>
            </a:fld>
            <a:endParaRPr lang="it-IT"/>
          </a:p>
        </p:txBody>
      </p:sp>
      <p:sp>
        <p:nvSpPr>
          <p:cNvPr id="4" name="Segnaposto piè di pagina 4"/>
          <p:cNvSpPr>
            <a:spLocks noGrp="1"/>
          </p:cNvSpPr>
          <p:nvPr>
            <p:ph type="ftr" sz="quarter" idx="11"/>
          </p:nvPr>
        </p:nvSpPr>
        <p:spPr>
          <a:xfrm>
            <a:off x="1790700" y="6538913"/>
            <a:ext cx="6122988" cy="301625"/>
          </a:xfrm>
          <a:prstGeom prst="rect">
            <a:avLst/>
          </a:prstGeom>
        </p:spPr>
        <p:txBody>
          <a:bodyPr/>
          <a:lstStyle>
            <a:lvl1pPr>
              <a:defRPr/>
            </a:lvl1pPr>
          </a:lstStyle>
          <a:p>
            <a:pPr>
              <a:defRPr/>
            </a:pPr>
            <a:r>
              <a:rPr lang="en-US" smtClean="0"/>
              <a:t>iMarine - Just an overview</a:t>
            </a:r>
            <a:endParaRPr lang="en-US" dirty="0"/>
          </a:p>
        </p:txBody>
      </p:sp>
    </p:spTree>
    <p:extLst>
      <p:ext uri="{BB962C8B-B14F-4D97-AF65-F5344CB8AC3E}">
        <p14:creationId xmlns:p14="http://schemas.microsoft.com/office/powerpoint/2010/main" val="421410151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Vuoto">
    <p:spTree>
      <p:nvGrpSpPr>
        <p:cNvPr id="1" name=""/>
        <p:cNvGrpSpPr/>
        <p:nvPr/>
      </p:nvGrpSpPr>
      <p:grpSpPr>
        <a:xfrm>
          <a:off x="0" y="0"/>
          <a:ext cx="0" cy="0"/>
          <a:chOff x="0" y="0"/>
          <a:chExt cx="0" cy="0"/>
        </a:xfrm>
      </p:grpSpPr>
      <p:sp>
        <p:nvSpPr>
          <p:cNvPr id="2" name="Segnaposto numero diapositiva 5"/>
          <p:cNvSpPr>
            <a:spLocks noGrp="1"/>
          </p:cNvSpPr>
          <p:nvPr>
            <p:ph type="sldNum" sz="quarter" idx="10"/>
          </p:nvPr>
        </p:nvSpPr>
        <p:spPr>
          <a:xfrm>
            <a:off x="8007350" y="6538913"/>
            <a:ext cx="828675" cy="301625"/>
          </a:xfrm>
          <a:prstGeom prst="rect">
            <a:avLst/>
          </a:prstGeom>
        </p:spPr>
        <p:txBody>
          <a:bodyPr/>
          <a:lstStyle>
            <a:lvl1pPr>
              <a:defRPr/>
            </a:lvl1pPr>
          </a:lstStyle>
          <a:p>
            <a:fld id="{58DF5218-2F93-D748-9643-E840E679811B}" type="slidenum">
              <a:rPr lang="it-IT"/>
              <a:pPr/>
              <a:t>‹N›</a:t>
            </a:fld>
            <a:endParaRPr lang="it-IT"/>
          </a:p>
        </p:txBody>
      </p:sp>
      <p:sp>
        <p:nvSpPr>
          <p:cNvPr id="3" name="Segnaposto piè di pagina 4"/>
          <p:cNvSpPr>
            <a:spLocks noGrp="1"/>
          </p:cNvSpPr>
          <p:nvPr>
            <p:ph type="ftr" sz="quarter" idx="11"/>
          </p:nvPr>
        </p:nvSpPr>
        <p:spPr>
          <a:xfrm>
            <a:off x="1790700" y="6538913"/>
            <a:ext cx="6122988" cy="301625"/>
          </a:xfrm>
          <a:prstGeom prst="rect">
            <a:avLst/>
          </a:prstGeom>
        </p:spPr>
        <p:txBody>
          <a:bodyPr/>
          <a:lstStyle>
            <a:lvl1pPr>
              <a:defRPr/>
            </a:lvl1pPr>
          </a:lstStyle>
          <a:p>
            <a:pPr>
              <a:defRPr/>
            </a:pPr>
            <a:r>
              <a:rPr lang="en-US" smtClean="0"/>
              <a:t>iMarine - Just an overview</a:t>
            </a:r>
            <a:endParaRPr lang="en-US" dirty="0"/>
          </a:p>
        </p:txBody>
      </p:sp>
    </p:spTree>
    <p:extLst>
      <p:ext uri="{BB962C8B-B14F-4D97-AF65-F5344CB8AC3E}">
        <p14:creationId xmlns:p14="http://schemas.microsoft.com/office/powerpoint/2010/main" val="15446843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hyperlink" Target="http://creativecommons.org/licenses/by/4.0/" TargetMode="Externa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pic>
        <p:nvPicPr>
          <p:cNvPr id="11"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3" name="Tekstvak 10"/>
          <p:cNvSpPr txBox="1"/>
          <p:nvPr/>
        </p:nvSpPr>
        <p:spPr>
          <a:xfrm>
            <a:off x="479394" y="6402584"/>
            <a:ext cx="7557409" cy="400110"/>
          </a:xfrm>
          <a:prstGeom prst="rect">
            <a:avLst/>
          </a:prstGeom>
          <a:noFill/>
        </p:spPr>
        <p:txBody>
          <a:bodyPr wrap="square" rtlCol="0">
            <a:spAutoFit/>
          </a:bodyPr>
          <a:lstStyle/>
          <a:p>
            <a:pPr algn="r"/>
            <a:r>
              <a:rPr lang="nl-NL" sz="1000" b="0" dirty="0" smtClean="0">
                <a:latin typeface="Segoe UI" pitchFamily="34" charset="0"/>
                <a:cs typeface="Segoe UI" pitchFamily="34" charset="0"/>
              </a:rPr>
              <a:t>EGI-Engage is co-funded by the Horizon 2020 Framework Programme</a:t>
            </a:r>
          </a:p>
          <a:p>
            <a:pPr algn="r"/>
            <a:r>
              <a:rPr lang="nl-NL" sz="1000" b="0" baseline="0" dirty="0" smtClean="0">
                <a:latin typeface="Segoe UI" pitchFamily="34" charset="0"/>
                <a:cs typeface="Segoe UI" pitchFamily="34" charset="0"/>
              </a:rPr>
              <a:t>  </a:t>
            </a:r>
            <a:r>
              <a:rPr lang="nl-NL" sz="1000" b="0" dirty="0" smtClean="0">
                <a:latin typeface="Segoe UI" pitchFamily="34" charset="0"/>
                <a:cs typeface="Segoe UI" pitchFamily="34" charset="0"/>
              </a:rPr>
              <a:t>of the European Union under grant number 654142</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‹N›</a:t>
            </a:fld>
            <a:endParaRPr lang="nl-NL" sz="1050" b="1" dirty="0">
              <a:solidFill>
                <a:schemeClr val="bg1"/>
              </a:solidFill>
              <a:latin typeface="Segoe UI" pitchFamily="34" charset="0"/>
              <a:cs typeface="Segoe UI" pitchFamily="34" charset="0"/>
            </a:endParaRPr>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10/29/2015</a:t>
            </a:fld>
            <a:endParaRPr lang="nl-NL" sz="1050" b="1" dirty="0">
              <a:solidFill>
                <a:schemeClr val="bg1"/>
              </a:solidFill>
              <a:latin typeface="Segoe UI" pitchFamily="34" charset="0"/>
              <a:cs typeface="Segoe UI" pitchFamily="34" charset="0"/>
            </a:endParaRPr>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7780" y="188640"/>
            <a:ext cx="1082732" cy="993566"/>
          </a:xfrm>
          <a:prstGeom prst="rect">
            <a:avLst/>
          </a:prstGeom>
        </p:spPr>
      </p:pic>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 id="2147483689" r:id="rId4"/>
    <p:sldLayoutId id="2147483691" r:id="rId5"/>
    <p:sldLayoutId id="2147483694" r:id="rId6"/>
    <p:sldLayoutId id="2147483696" r:id="rId7"/>
    <p:sldLayoutId id="2147483697" r:id="rId8"/>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pic>
        <p:nvPicPr>
          <p:cNvPr id="7" name="Afbeelding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408" y="6381328"/>
            <a:ext cx="657870" cy="442623"/>
          </a:xfrm>
          <a:prstGeom prst="rect">
            <a:avLst/>
          </a:prstGeom>
        </p:spPr>
      </p:pic>
      <p:sp>
        <p:nvSpPr>
          <p:cNvPr id="10" name="Tekstvak 10"/>
          <p:cNvSpPr txBox="1"/>
          <p:nvPr/>
        </p:nvSpPr>
        <p:spPr>
          <a:xfrm>
            <a:off x="479394" y="6402584"/>
            <a:ext cx="7557409" cy="400110"/>
          </a:xfrm>
          <a:prstGeom prst="rect">
            <a:avLst/>
          </a:prstGeom>
          <a:noFill/>
        </p:spPr>
        <p:txBody>
          <a:bodyPr wrap="square" rtlCol="0">
            <a:spAutoFit/>
          </a:bodyPr>
          <a:lstStyle/>
          <a:p>
            <a:pPr algn="r"/>
            <a:r>
              <a:rPr lang="en-GB" sz="1000" dirty="0" smtClean="0">
                <a:latin typeface="Segoe UI" panose="020B0502040204020203" pitchFamily="34" charset="0"/>
                <a:cs typeface="Segoe UI" panose="020B0502040204020203" pitchFamily="34" charset="0"/>
              </a:rPr>
              <a:t>This work by Parties of the EGI-Engage Consortium</a:t>
            </a:r>
            <a:r>
              <a:rPr lang="en-GB" sz="1000" baseline="0" dirty="0" smtClean="0">
                <a:latin typeface="Segoe UI" panose="020B0502040204020203" pitchFamily="34" charset="0"/>
                <a:cs typeface="Segoe UI" panose="020B0502040204020203" pitchFamily="34" charset="0"/>
              </a:rPr>
              <a:t>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7"/>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 id="2147483695"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nol.fernandez@egi.e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13" Type="http://schemas.microsoft.com/office/2007/relationships/diagramDrawing" Target="../diagrams/drawing1.xml"/><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6.jpeg"/><Relationship Id="rId11" Type="http://schemas.openxmlformats.org/officeDocument/2006/relationships/diagramQuickStyle" Target="../diagrams/quickStyle1.xml"/><Relationship Id="rId5" Type="http://schemas.openxmlformats.org/officeDocument/2006/relationships/image" Target="../media/image45.jpeg"/><Relationship Id="rId10" Type="http://schemas.openxmlformats.org/officeDocument/2006/relationships/diagramLayout" Target="../diagrams/layout1.xml"/><Relationship Id="rId4" Type="http://schemas.openxmlformats.org/officeDocument/2006/relationships/image" Target="../media/image44.jpeg"/><Relationship Id="rId9"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emf"/><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hyperlink" Target="http://www.wenmr.eu/wenmr/" TargetMode="Externa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gif"/><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gif"/><Relationship Id="rId19" Type="http://schemas.openxmlformats.org/officeDocument/2006/relationships/image" Target="../media/image33.pn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ourceforge.net/projects/guse/" TargetMode="External"/><Relationship Id="rId2" Type="http://schemas.openxmlformats.org/officeDocument/2006/relationships/image" Target="../media/image4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a:xfrm>
            <a:off x="1547664" y="4003240"/>
            <a:ext cx="6049218" cy="1369976"/>
          </a:xfrm>
        </p:spPr>
        <p:txBody>
          <a:bodyPr/>
          <a:lstStyle/>
          <a:p>
            <a:r>
              <a:rPr lang="en-US" dirty="0" smtClean="0"/>
              <a:t>Technical Outreach Expert</a:t>
            </a:r>
          </a:p>
          <a:p>
            <a:r>
              <a:rPr lang="en-US" dirty="0"/>
              <a:t>(</a:t>
            </a:r>
            <a:r>
              <a:rPr lang="en-US" dirty="0" smtClean="0"/>
              <a:t>EGI </a:t>
            </a:r>
            <a:r>
              <a:rPr lang="en-US" dirty="0"/>
              <a:t>User Community Support </a:t>
            </a:r>
            <a:r>
              <a:rPr lang="en-US" dirty="0" smtClean="0"/>
              <a:t>Team)</a:t>
            </a:r>
            <a:endParaRPr lang="en-US" dirty="0"/>
          </a:p>
          <a:p>
            <a:endParaRPr lang="en-GB" dirty="0"/>
          </a:p>
        </p:txBody>
      </p:sp>
      <p:sp>
        <p:nvSpPr>
          <p:cNvPr id="3" name="Título 2"/>
          <p:cNvSpPr>
            <a:spLocks noGrp="1"/>
          </p:cNvSpPr>
          <p:nvPr>
            <p:ph type="ctrTitle"/>
          </p:nvPr>
        </p:nvSpPr>
        <p:spPr/>
        <p:txBody>
          <a:bodyPr>
            <a:normAutofit/>
          </a:bodyPr>
          <a:lstStyle/>
          <a:p>
            <a:r>
              <a:rPr lang="en-GB" dirty="0" smtClean="0"/>
              <a:t>Introduction to EGI</a:t>
            </a:r>
            <a:endParaRPr lang="en-GB" dirty="0"/>
          </a:p>
        </p:txBody>
      </p:sp>
      <p:sp>
        <p:nvSpPr>
          <p:cNvPr id="4" name="Subtítulo 3"/>
          <p:cNvSpPr>
            <a:spLocks noGrp="1"/>
          </p:cNvSpPr>
          <p:nvPr>
            <p:ph type="subTitle" idx="1"/>
          </p:nvPr>
        </p:nvSpPr>
        <p:spPr>
          <a:xfrm>
            <a:off x="1371600" y="2924944"/>
            <a:ext cx="6400800" cy="504056"/>
          </a:xfrm>
        </p:spPr>
        <p:txBody>
          <a:bodyPr/>
          <a:lstStyle/>
          <a:p>
            <a:r>
              <a:rPr lang="en-US" dirty="0" smtClean="0"/>
              <a:t>Diego Scardaci</a:t>
            </a:r>
          </a:p>
          <a:p>
            <a:r>
              <a:rPr lang="en-US" sz="2000" dirty="0" smtClean="0">
                <a:hlinkClick r:id="rId2"/>
              </a:rPr>
              <a:t>diego.scardaci@egi.eu</a:t>
            </a:r>
            <a:endParaRPr lang="en-GB" sz="2000" dirty="0"/>
          </a:p>
        </p:txBody>
      </p:sp>
    </p:spTree>
    <p:extLst>
      <p:ext uri="{BB962C8B-B14F-4D97-AF65-F5344CB8AC3E}">
        <p14:creationId xmlns:p14="http://schemas.microsoft.com/office/powerpoint/2010/main" val="106137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EGI Federated Cloud Evolution</a:t>
            </a:r>
            <a:endParaRPr lang="en-GB" dirty="0"/>
          </a:p>
        </p:txBody>
      </p:sp>
      <p:sp>
        <p:nvSpPr>
          <p:cNvPr id="3" name="Marcador de contenido 2"/>
          <p:cNvSpPr>
            <a:spLocks noGrp="1"/>
          </p:cNvSpPr>
          <p:nvPr>
            <p:ph idx="1"/>
          </p:nvPr>
        </p:nvSpPr>
        <p:spPr/>
        <p:txBody>
          <a:bodyPr>
            <a:normAutofit fontScale="77500" lnSpcReduction="20000"/>
          </a:bodyPr>
          <a:lstStyle/>
          <a:p>
            <a:r>
              <a:rPr lang="en-US" dirty="0"/>
              <a:t>EGI Federated Cloud keeps evolving:</a:t>
            </a:r>
          </a:p>
          <a:p>
            <a:pPr lvl="1"/>
            <a:r>
              <a:rPr lang="en-US" dirty="0" err="1"/>
              <a:t>Docker</a:t>
            </a:r>
            <a:r>
              <a:rPr lang="en-US" dirty="0"/>
              <a:t> Support (2015 Q4)</a:t>
            </a:r>
          </a:p>
          <a:p>
            <a:pPr lvl="1"/>
            <a:r>
              <a:rPr lang="en-US" dirty="0"/>
              <a:t>Enable certificate-less access for users and system administrators (2015 Q4)</a:t>
            </a:r>
          </a:p>
          <a:p>
            <a:pPr lvl="1"/>
            <a:r>
              <a:rPr lang="en-US" dirty="0" smtClean="0"/>
              <a:t>Create </a:t>
            </a:r>
            <a:r>
              <a:rPr lang="en-US" dirty="0"/>
              <a:t>VM snapshots, resize VMs, migrate VMs with OCCI (2016</a:t>
            </a:r>
            <a:r>
              <a:rPr lang="en-US" dirty="0" smtClean="0"/>
              <a:t>)</a:t>
            </a:r>
          </a:p>
          <a:p>
            <a:pPr lvl="1"/>
            <a:r>
              <a:rPr lang="en-US" dirty="0"/>
              <a:t>Management of VMs from </a:t>
            </a:r>
            <a:r>
              <a:rPr lang="en-US" dirty="0" err="1"/>
              <a:t>AppDB</a:t>
            </a:r>
            <a:r>
              <a:rPr lang="en-US" dirty="0"/>
              <a:t> (2016-17)</a:t>
            </a:r>
          </a:p>
          <a:p>
            <a:pPr lvl="1"/>
            <a:endParaRPr lang="en-US" b="1" dirty="0">
              <a:solidFill>
                <a:srgbClr val="FF6600"/>
              </a:solidFill>
            </a:endParaRPr>
          </a:p>
          <a:p>
            <a:r>
              <a:rPr lang="en-US" dirty="0"/>
              <a:t>Community specific service developments (</a:t>
            </a:r>
            <a:r>
              <a:rPr lang="en-US" dirty="0" err="1"/>
              <a:t>PaaS</a:t>
            </a:r>
            <a:r>
              <a:rPr lang="en-US" dirty="0"/>
              <a:t>/</a:t>
            </a:r>
            <a:r>
              <a:rPr lang="en-US" dirty="0" err="1"/>
              <a:t>SaaS</a:t>
            </a:r>
            <a:r>
              <a:rPr lang="en-US" dirty="0"/>
              <a:t>): </a:t>
            </a:r>
          </a:p>
          <a:p>
            <a:pPr lvl="1"/>
            <a:r>
              <a:rPr lang="en-US" dirty="0"/>
              <a:t>for Competence Centers (ELIXIR, BBMRI, </a:t>
            </a:r>
            <a:r>
              <a:rPr lang="en-US" dirty="0" err="1"/>
              <a:t>MoBRAIN</a:t>
            </a:r>
            <a:r>
              <a:rPr lang="en-US" dirty="0"/>
              <a:t>, …)</a:t>
            </a:r>
          </a:p>
          <a:p>
            <a:pPr lvl="1"/>
            <a:r>
              <a:rPr lang="en-US" dirty="0"/>
              <a:t>for </a:t>
            </a:r>
            <a:r>
              <a:rPr lang="en-US" dirty="0" err="1"/>
              <a:t>HumanBranProject</a:t>
            </a:r>
            <a:r>
              <a:rPr lang="en-US" dirty="0"/>
              <a:t>, </a:t>
            </a:r>
            <a:r>
              <a:rPr lang="en-US" b="1" dirty="0"/>
              <a:t>Marine and Fisheries</a:t>
            </a:r>
            <a:r>
              <a:rPr lang="en-US" dirty="0"/>
              <a:t>, CANFAR, </a:t>
            </a:r>
            <a:r>
              <a:rPr lang="en-US" dirty="0" smtClean="0"/>
              <a:t>…</a:t>
            </a:r>
          </a:p>
          <a:p>
            <a:pPr lvl="1"/>
            <a:r>
              <a:rPr lang="en-US" dirty="0"/>
              <a:t>f</a:t>
            </a:r>
            <a:r>
              <a:rPr lang="en-US" dirty="0" smtClean="0"/>
              <a:t>or ESA Thematic Exploitation Platforms (TEPs)</a:t>
            </a:r>
            <a:endParaRPr lang="en-US" dirty="0"/>
          </a:p>
          <a:p>
            <a:endParaRPr lang="en-GB" dirty="0"/>
          </a:p>
        </p:txBody>
      </p:sp>
    </p:spTree>
    <p:extLst>
      <p:ext uri="{BB962C8B-B14F-4D97-AF65-F5344CB8AC3E}">
        <p14:creationId xmlns:p14="http://schemas.microsoft.com/office/powerpoint/2010/main" val="181413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4624"/>
            <a:ext cx="7344816" cy="850106"/>
          </a:xfrm>
        </p:spPr>
        <p:txBody>
          <a:bodyPr/>
          <a:lstStyle/>
          <a:p>
            <a:r>
              <a:rPr lang="it-IT" sz="3600" dirty="0" err="1" smtClean="0"/>
              <a:t>iMarine</a:t>
            </a:r>
            <a:endParaRPr lang="it-IT" sz="3600" dirty="0"/>
          </a:p>
        </p:txBody>
      </p:sp>
      <p:grpSp>
        <p:nvGrpSpPr>
          <p:cNvPr id="3" name="Group 2"/>
          <p:cNvGrpSpPr/>
          <p:nvPr/>
        </p:nvGrpSpPr>
        <p:grpSpPr>
          <a:xfrm>
            <a:off x="0" y="2286001"/>
            <a:ext cx="9144000" cy="4036853"/>
            <a:chOff x="0" y="2286001"/>
            <a:chExt cx="9144000" cy="4036853"/>
          </a:xfrm>
        </p:grpSpPr>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86001"/>
              <a:ext cx="3400507" cy="40368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34843" y="2333173"/>
              <a:ext cx="2907016" cy="3989681"/>
            </a:xfrm>
            <a:prstGeom prst="rect">
              <a:avLst/>
            </a:prstGeom>
          </p:spPr>
        </p:pic>
        <p:pic>
          <p:nvPicPr>
            <p:cNvPr id="7" name="Picture 10" descr="DSC0116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60998" y="4064389"/>
              <a:ext cx="1700237" cy="225344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1" descr="IMG_1123"/>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60998" y="2286001"/>
              <a:ext cx="2029532" cy="187775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6" descr="DSC01327"/>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840389" y="4163751"/>
              <a:ext cx="1303611" cy="215909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19" descr="DSC01853"/>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156268" y="2286004"/>
              <a:ext cx="983115" cy="196664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2" name="Rounded Rectangle 11"/>
          <p:cNvSpPr/>
          <p:nvPr/>
        </p:nvSpPr>
        <p:spPr>
          <a:xfrm>
            <a:off x="899592" y="2060848"/>
            <a:ext cx="7546801" cy="3528392"/>
          </a:xfrm>
          <a:prstGeom prst="roundRect">
            <a:avLst/>
          </a:prstGeom>
          <a:solidFill>
            <a:srgbClr val="121C48"/>
          </a:solidFill>
          <a:effectLst>
            <a:glow rad="228600">
              <a:schemeClr val="accent1">
                <a:satMod val="175000"/>
                <a:alpha val="40000"/>
              </a:schemeClr>
            </a:glow>
            <a:outerShdw blurRad="152400" dist="317500" dir="5400000" sx="90000" sy="-19000" rotWithShape="0">
              <a:prstClr val="black">
                <a:alpha val="15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800" dirty="0">
                <a:solidFill>
                  <a:schemeClr val="tx1">
                    <a:lumMod val="40000"/>
                    <a:lumOff val="60000"/>
                  </a:schemeClr>
                </a:solidFill>
              </a:rPr>
              <a:t>Launch an Initiative aimed at establishing and operating a </a:t>
            </a:r>
            <a:r>
              <a:rPr lang="it-IT" sz="2800" u="sng" dirty="0">
                <a:solidFill>
                  <a:schemeClr val="tx1">
                    <a:lumMod val="40000"/>
                    <a:lumOff val="60000"/>
                  </a:schemeClr>
                </a:solidFill>
              </a:rPr>
              <a:t>data Infrastructure </a:t>
            </a:r>
            <a:r>
              <a:rPr lang="it-IT" sz="2800" dirty="0">
                <a:solidFill>
                  <a:schemeClr val="tx1">
                    <a:lumMod val="40000"/>
                    <a:lumOff val="60000"/>
                  </a:schemeClr>
                </a:solidFill>
              </a:rPr>
              <a:t>supporting the principles of the </a:t>
            </a:r>
          </a:p>
          <a:p>
            <a:pPr algn="ctr">
              <a:defRPr/>
            </a:pPr>
            <a:r>
              <a:rPr lang="en-US" sz="2800" b="1" dirty="0" smtClean="0"/>
              <a:t>Ecosystem </a:t>
            </a:r>
            <a:r>
              <a:rPr lang="en-US" sz="2800" b="1" dirty="0"/>
              <a:t>Approach </a:t>
            </a:r>
          </a:p>
          <a:p>
            <a:pPr algn="ctr">
              <a:defRPr/>
            </a:pPr>
            <a:r>
              <a:rPr lang="en-US" sz="2800" b="1" dirty="0"/>
              <a:t>to Fisheries Management and Conservation of Marine Living Resources</a:t>
            </a:r>
            <a:endParaRPr lang="it-IT" sz="2800" b="1" dirty="0"/>
          </a:p>
        </p:txBody>
      </p:sp>
      <p:graphicFrame>
        <p:nvGraphicFramePr>
          <p:cNvPr id="4" name="Diagram 3"/>
          <p:cNvGraphicFramePr/>
          <p:nvPr>
            <p:extLst>
              <p:ext uri="{D42A27DB-BD31-4B8C-83A1-F6EECF244321}">
                <p14:modId xmlns:p14="http://schemas.microsoft.com/office/powerpoint/2010/main" val="287055983"/>
              </p:ext>
            </p:extLst>
          </p:nvPr>
        </p:nvGraphicFramePr>
        <p:xfrm>
          <a:off x="142874" y="692696"/>
          <a:ext cx="8893621" cy="138112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324960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5" name="Rectangle 14354"/>
          <p:cNvSpPr/>
          <p:nvPr/>
        </p:nvSpPr>
        <p:spPr>
          <a:xfrm>
            <a:off x="0" y="939354"/>
            <a:ext cx="9103704" cy="5918868"/>
          </a:xfrm>
          <a:prstGeom prst="rect">
            <a:avLst/>
          </a:prstGeom>
          <a:gradFill flip="none" rotWithShape="1">
            <a:gsLst>
              <a:gs pos="21000">
                <a:schemeClr val="bg1"/>
              </a:gs>
              <a:gs pos="100000">
                <a:schemeClr val="accent6"/>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9" name="Title 1"/>
          <p:cNvSpPr txBox="1">
            <a:spLocks/>
          </p:cNvSpPr>
          <p:nvPr/>
        </p:nvSpPr>
        <p:spPr bwMode="auto">
          <a:xfrm>
            <a:off x="657170" y="0"/>
            <a:ext cx="8379326" cy="4277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r" defTabSz="457200" fontAlgn="base">
              <a:spcBef>
                <a:spcPct val="0"/>
              </a:spcBef>
              <a:spcAft>
                <a:spcPct val="0"/>
              </a:spcAft>
            </a:pPr>
            <a:endParaRPr lang="en-US" sz="3200" dirty="0" smtClean="0">
              <a:ea typeface="MS PGothic" pitchFamily="34" charset="-128"/>
              <a:cs typeface="ＭＳ Ｐゴシック" charset="0"/>
            </a:endParaRPr>
          </a:p>
        </p:txBody>
      </p:sp>
      <p:sp>
        <p:nvSpPr>
          <p:cNvPr id="14354" name="Title 14353"/>
          <p:cNvSpPr>
            <a:spLocks noGrp="1"/>
          </p:cNvSpPr>
          <p:nvPr>
            <p:ph type="title"/>
          </p:nvPr>
        </p:nvSpPr>
        <p:spPr>
          <a:xfrm>
            <a:off x="1547664" y="44624"/>
            <a:ext cx="7344816" cy="850106"/>
          </a:xfrm>
        </p:spPr>
        <p:txBody>
          <a:bodyPr/>
          <a:lstStyle/>
          <a:p>
            <a:r>
              <a:rPr lang="en-US" dirty="0"/>
              <a:t>Address system </a:t>
            </a:r>
            <a:r>
              <a:rPr lang="en-US" dirty="0" smtClean="0"/>
              <a:t>harmonization</a:t>
            </a:r>
            <a:endParaRPr lang="en-GB" dirty="0"/>
          </a:p>
        </p:txBody>
      </p:sp>
      <p:sp>
        <p:nvSpPr>
          <p:cNvPr id="137" name="Slide Number Placeholder 136"/>
          <p:cNvSpPr>
            <a:spLocks noGrp="1"/>
          </p:cNvSpPr>
          <p:nvPr>
            <p:ph type="sldNum" sz="quarter" idx="10"/>
          </p:nvPr>
        </p:nvSpPr>
        <p:spPr>
          <a:xfrm>
            <a:off x="8007350" y="7015807"/>
            <a:ext cx="828675" cy="301625"/>
          </a:xfrm>
        </p:spPr>
        <p:txBody>
          <a:bodyPr/>
          <a:lstStyle/>
          <a:p>
            <a:fld id="{5A13CA81-A2B6-4898-8809-388660FA3CA7}" type="slidenum">
              <a:rPr lang="it-IT" smtClean="0"/>
              <a:pPr/>
              <a:t>12</a:t>
            </a:fld>
            <a:endParaRPr lang="it-IT"/>
          </a:p>
        </p:txBody>
      </p:sp>
      <p:sp>
        <p:nvSpPr>
          <p:cNvPr id="134" name="Footer Placeholder 3"/>
          <p:cNvSpPr>
            <a:spLocks noGrp="1"/>
          </p:cNvSpPr>
          <p:nvPr>
            <p:ph type="ftr" sz="quarter" idx="11"/>
          </p:nvPr>
        </p:nvSpPr>
        <p:spPr>
          <a:xfrm>
            <a:off x="1790700" y="7015807"/>
            <a:ext cx="6122988" cy="301625"/>
          </a:xfrm>
        </p:spPr>
        <p:txBody>
          <a:bodyPr/>
          <a:lstStyle/>
          <a:p>
            <a:r>
              <a:rPr lang="en-US" smtClean="0"/>
              <a:t>iMarine - Just an overview</a:t>
            </a:r>
            <a:endParaRPr lang="it-IT" dirty="0"/>
          </a:p>
        </p:txBody>
      </p:sp>
      <p:grpSp>
        <p:nvGrpSpPr>
          <p:cNvPr id="14351" name="Group 14350"/>
          <p:cNvGrpSpPr/>
          <p:nvPr/>
        </p:nvGrpSpPr>
        <p:grpSpPr>
          <a:xfrm>
            <a:off x="1012936" y="975546"/>
            <a:ext cx="8451097" cy="6056309"/>
            <a:chOff x="1099036" y="498652"/>
            <a:chExt cx="8451097" cy="6056309"/>
          </a:xfrm>
        </p:grpSpPr>
        <p:sp>
          <p:nvSpPr>
            <p:cNvPr id="287" name="Diagonal Stripe 286"/>
            <p:cNvSpPr/>
            <p:nvPr/>
          </p:nvSpPr>
          <p:spPr>
            <a:xfrm rot="19072818">
              <a:off x="1099036" y="1427903"/>
              <a:ext cx="1185289" cy="1265889"/>
            </a:xfrm>
            <a:prstGeom prst="diagStripe">
              <a:avLst>
                <a:gd name="adj" fmla="val 65856"/>
              </a:avLst>
            </a:prstGeom>
            <a:gradFill>
              <a:gsLst>
                <a:gs pos="0">
                  <a:srgbClr val="D6B19C">
                    <a:alpha val="0"/>
                  </a:srgbClr>
                </a:gs>
                <a:gs pos="30000">
                  <a:srgbClr val="D49E6C"/>
                </a:gs>
                <a:gs pos="70000">
                  <a:srgbClr val="A65528"/>
                </a:gs>
                <a:gs pos="100000">
                  <a:srgbClr val="663012"/>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6" name="Diagonal Stripe 285"/>
            <p:cNvSpPr/>
            <p:nvPr/>
          </p:nvSpPr>
          <p:spPr>
            <a:xfrm rot="8884012">
              <a:off x="8140756" y="1059256"/>
              <a:ext cx="1409377" cy="2160491"/>
            </a:xfrm>
            <a:prstGeom prst="diagStripe">
              <a:avLst>
                <a:gd name="adj" fmla="val 72597"/>
              </a:avLst>
            </a:prstGeom>
            <a:gradFill>
              <a:gsLst>
                <a:gs pos="0">
                  <a:srgbClr val="03D4A8">
                    <a:alpha val="26000"/>
                  </a:srgbClr>
                </a:gs>
                <a:gs pos="25000">
                  <a:srgbClr val="21D6E0"/>
                </a:gs>
                <a:gs pos="75000">
                  <a:srgbClr val="0087E6"/>
                </a:gs>
                <a:gs pos="100000">
                  <a:srgbClr val="005CBF"/>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40" name="Group 117"/>
            <p:cNvGrpSpPr/>
            <p:nvPr/>
          </p:nvGrpSpPr>
          <p:grpSpPr>
            <a:xfrm>
              <a:off x="7784152" y="2060848"/>
              <a:ext cx="448816" cy="144016"/>
              <a:chOff x="4427984" y="2348880"/>
              <a:chExt cx="448816" cy="144016"/>
            </a:xfrm>
            <a:gradFill>
              <a:gsLst>
                <a:gs pos="0">
                  <a:srgbClr val="D6B19C"/>
                </a:gs>
                <a:gs pos="30000">
                  <a:srgbClr val="D49E6C"/>
                </a:gs>
                <a:gs pos="70000">
                  <a:srgbClr val="A65528"/>
                </a:gs>
                <a:gs pos="100000">
                  <a:srgbClr val="663012"/>
                </a:gs>
              </a:gsLst>
              <a:lin ang="16200000" scaled="0"/>
            </a:gradFill>
          </p:grpSpPr>
          <p:sp>
            <p:nvSpPr>
              <p:cNvPr id="142" name="Oval 141"/>
              <p:cNvSpPr/>
              <p:nvPr/>
            </p:nvSpPr>
            <p:spPr>
              <a:xfrm>
                <a:off x="44279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45803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p:nvPr/>
            </p:nvSpPr>
            <p:spPr>
              <a:xfrm>
                <a:off x="47327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9" name="Half Frame 148"/>
            <p:cNvSpPr/>
            <p:nvPr/>
          </p:nvSpPr>
          <p:spPr>
            <a:xfrm rot="10800000">
              <a:off x="3059832" y="3212976"/>
              <a:ext cx="6084168" cy="3240360"/>
            </a:xfrm>
            <a:prstGeom prst="halfFrame">
              <a:avLst>
                <a:gd name="adj1" fmla="val 8797"/>
                <a:gd name="adj2" fmla="val 10625"/>
              </a:avLst>
            </a:prstGeom>
            <a:gradFill>
              <a:gsLst>
                <a:gs pos="0">
                  <a:schemeClr val="accent1">
                    <a:tint val="100000"/>
                    <a:shade val="100000"/>
                    <a:satMod val="130000"/>
                    <a:alpha val="11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0" name="Half Frame 149"/>
            <p:cNvSpPr/>
            <p:nvPr/>
          </p:nvSpPr>
          <p:spPr>
            <a:xfrm rot="16200000">
              <a:off x="822176" y="2642319"/>
              <a:ext cx="4392488" cy="3229545"/>
            </a:xfrm>
            <a:prstGeom prst="halfFrame">
              <a:avLst>
                <a:gd name="adj1" fmla="val 8797"/>
                <a:gd name="adj2" fmla="val 8870"/>
              </a:avLst>
            </a:prstGeom>
            <a:gradFill>
              <a:gsLst>
                <a:gs pos="0">
                  <a:srgbClr val="DDEBCF">
                    <a:alpha val="48000"/>
                  </a:srgbClr>
                </a:gs>
                <a:gs pos="50000">
                  <a:srgbClr val="9CB86E"/>
                </a:gs>
                <a:gs pos="100000">
                  <a:srgbClr val="156B13"/>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4" name="Rounded Rectangle 153"/>
            <p:cNvSpPr/>
            <p:nvPr/>
          </p:nvSpPr>
          <p:spPr>
            <a:xfrm>
              <a:off x="4499992" y="1556792"/>
              <a:ext cx="1656184" cy="1008112"/>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34508" y="1687899"/>
              <a:ext cx="1131836" cy="575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7" name="TextBox 156"/>
            <p:cNvSpPr txBox="1"/>
            <p:nvPr/>
          </p:nvSpPr>
          <p:spPr>
            <a:xfrm>
              <a:off x="2476814" y="2008244"/>
              <a:ext cx="535724" cy="338554"/>
            </a:xfrm>
            <a:prstGeom prst="rect">
              <a:avLst/>
            </a:prstGeom>
            <a:noFill/>
            <a:ln>
              <a:solidFill>
                <a:schemeClr val="tx1"/>
              </a:solidFill>
            </a:ln>
          </p:spPr>
          <p:txBody>
            <a:bodyPr wrap="none" rtlCol="0">
              <a:spAutoFit/>
            </a:bodyPr>
            <a:lstStyle/>
            <a:p>
              <a:r>
                <a:rPr lang="en-US" sz="1600" dirty="0" smtClean="0"/>
                <a:t>VLIZ</a:t>
              </a:r>
              <a:endParaRPr lang="en-US" sz="1600" dirty="0"/>
            </a:p>
          </p:txBody>
        </p:sp>
        <p:sp>
          <p:nvSpPr>
            <p:cNvPr id="160" name="TextBox 159"/>
            <p:cNvSpPr txBox="1"/>
            <p:nvPr/>
          </p:nvSpPr>
          <p:spPr>
            <a:xfrm>
              <a:off x="2362586" y="2658398"/>
              <a:ext cx="481222" cy="338554"/>
            </a:xfrm>
            <a:prstGeom prst="rect">
              <a:avLst/>
            </a:prstGeom>
            <a:noFill/>
            <a:ln>
              <a:solidFill>
                <a:schemeClr val="tx1"/>
              </a:solidFill>
            </a:ln>
          </p:spPr>
          <p:txBody>
            <a:bodyPr wrap="none" rtlCol="0">
              <a:spAutoFit/>
            </a:bodyPr>
            <a:lstStyle/>
            <a:p>
              <a:r>
                <a:rPr lang="en-US" sz="1600" dirty="0" smtClean="0"/>
                <a:t>IOC</a:t>
              </a:r>
              <a:endParaRPr lang="en-US" sz="1600" dirty="0"/>
            </a:p>
          </p:txBody>
        </p:sp>
        <p:sp>
          <p:nvSpPr>
            <p:cNvPr id="161" name="TextBox 160"/>
            <p:cNvSpPr txBox="1"/>
            <p:nvPr/>
          </p:nvSpPr>
          <p:spPr>
            <a:xfrm>
              <a:off x="2380220" y="3666510"/>
              <a:ext cx="463588" cy="338554"/>
            </a:xfrm>
            <a:prstGeom prst="rect">
              <a:avLst/>
            </a:prstGeom>
            <a:noFill/>
            <a:ln>
              <a:solidFill>
                <a:schemeClr val="tx1"/>
              </a:solidFill>
            </a:ln>
          </p:spPr>
          <p:txBody>
            <a:bodyPr wrap="none" rtlCol="0">
              <a:spAutoFit/>
            </a:bodyPr>
            <a:lstStyle/>
            <a:p>
              <a:r>
                <a:rPr lang="en-US" sz="1600" dirty="0" smtClean="0"/>
                <a:t>FIN</a:t>
              </a:r>
              <a:endParaRPr lang="en-US" sz="1600" dirty="0"/>
            </a:p>
          </p:txBody>
        </p:sp>
        <p:sp>
          <p:nvSpPr>
            <p:cNvPr id="162" name="TextBox 161"/>
            <p:cNvSpPr txBox="1"/>
            <p:nvPr/>
          </p:nvSpPr>
          <p:spPr>
            <a:xfrm>
              <a:off x="2340017" y="4581128"/>
              <a:ext cx="575799" cy="338554"/>
            </a:xfrm>
            <a:prstGeom prst="rect">
              <a:avLst/>
            </a:prstGeom>
            <a:noFill/>
            <a:ln>
              <a:solidFill>
                <a:schemeClr val="tx1"/>
              </a:solidFill>
            </a:ln>
          </p:spPr>
          <p:txBody>
            <a:bodyPr wrap="none" rtlCol="0">
              <a:spAutoFit/>
            </a:bodyPr>
            <a:lstStyle/>
            <a:p>
              <a:r>
                <a:rPr lang="en-US" sz="1600" dirty="0" smtClean="0"/>
                <a:t>CRIA</a:t>
              </a:r>
              <a:endParaRPr lang="en-US" sz="1600" dirty="0"/>
            </a:p>
          </p:txBody>
        </p:sp>
        <p:sp>
          <p:nvSpPr>
            <p:cNvPr id="165" name="TextBox 164"/>
            <p:cNvSpPr txBox="1"/>
            <p:nvPr/>
          </p:nvSpPr>
          <p:spPr>
            <a:xfrm>
              <a:off x="3161086" y="5322694"/>
              <a:ext cx="474810" cy="338554"/>
            </a:xfrm>
            <a:prstGeom prst="rect">
              <a:avLst/>
            </a:prstGeom>
            <a:noFill/>
            <a:ln>
              <a:solidFill>
                <a:schemeClr val="tx1"/>
              </a:solidFill>
            </a:ln>
          </p:spPr>
          <p:txBody>
            <a:bodyPr wrap="none" rtlCol="0">
              <a:spAutoFit/>
            </a:bodyPr>
            <a:lstStyle/>
            <a:p>
              <a:r>
                <a:rPr lang="en-US" sz="1600" dirty="0" smtClean="0"/>
                <a:t>IRD</a:t>
              </a:r>
              <a:endParaRPr lang="en-US" sz="1600" dirty="0"/>
            </a:p>
          </p:txBody>
        </p:sp>
        <p:sp>
          <p:nvSpPr>
            <p:cNvPr id="166" name="TextBox 165"/>
            <p:cNvSpPr txBox="1"/>
            <p:nvPr/>
          </p:nvSpPr>
          <p:spPr>
            <a:xfrm>
              <a:off x="5131849" y="5322694"/>
              <a:ext cx="520271" cy="338554"/>
            </a:xfrm>
            <a:prstGeom prst="rect">
              <a:avLst/>
            </a:prstGeom>
            <a:noFill/>
            <a:ln>
              <a:solidFill>
                <a:schemeClr val="tx1"/>
              </a:solidFill>
            </a:ln>
          </p:spPr>
          <p:txBody>
            <a:bodyPr wrap="none" rtlCol="0">
              <a:spAutoFit/>
            </a:bodyPr>
            <a:lstStyle/>
            <a:p>
              <a:r>
                <a:rPr lang="en-US" sz="1600" dirty="0" smtClean="0"/>
                <a:t>FAO</a:t>
              </a:r>
              <a:endParaRPr lang="en-US" sz="1600" dirty="0"/>
            </a:p>
          </p:txBody>
        </p:sp>
        <p:sp>
          <p:nvSpPr>
            <p:cNvPr id="169" name="TextBox 168"/>
            <p:cNvSpPr txBox="1"/>
            <p:nvPr/>
          </p:nvSpPr>
          <p:spPr>
            <a:xfrm>
              <a:off x="7856160" y="2195572"/>
              <a:ext cx="388248" cy="338554"/>
            </a:xfrm>
            <a:prstGeom prst="rect">
              <a:avLst/>
            </a:prstGeom>
            <a:noFill/>
            <a:ln>
              <a:solidFill>
                <a:schemeClr val="tx1"/>
              </a:solidFill>
            </a:ln>
          </p:spPr>
          <p:txBody>
            <a:bodyPr wrap="none" rtlCol="0">
              <a:spAutoFit/>
            </a:bodyPr>
            <a:lstStyle/>
            <a:p>
              <a:r>
                <a:rPr lang="en-US" sz="1600" dirty="0" smtClean="0"/>
                <a:t>T2</a:t>
              </a:r>
              <a:endParaRPr lang="en-US" sz="1600" dirty="0"/>
            </a:p>
          </p:txBody>
        </p:sp>
        <p:sp>
          <p:nvSpPr>
            <p:cNvPr id="170" name="TextBox 169"/>
            <p:cNvSpPr txBox="1"/>
            <p:nvPr/>
          </p:nvSpPr>
          <p:spPr>
            <a:xfrm rot="5400000">
              <a:off x="8350853" y="1378339"/>
              <a:ext cx="784189" cy="276999"/>
            </a:xfrm>
            <a:prstGeom prst="rect">
              <a:avLst/>
            </a:prstGeom>
            <a:noFill/>
          </p:spPr>
          <p:txBody>
            <a:bodyPr wrap="none" rtlCol="0">
              <a:spAutoFit/>
            </a:bodyPr>
            <a:lstStyle/>
            <a:p>
              <a:r>
                <a:rPr lang="en-US" sz="1200" dirty="0" err="1" smtClean="0">
                  <a:solidFill>
                    <a:srgbClr val="C00000"/>
                  </a:solidFill>
                </a:rPr>
                <a:t>MyOcean</a:t>
              </a:r>
              <a:endParaRPr lang="en-US" sz="1200" dirty="0" smtClean="0">
                <a:solidFill>
                  <a:srgbClr val="C00000"/>
                </a:solidFill>
              </a:endParaRPr>
            </a:p>
          </p:txBody>
        </p:sp>
        <p:sp>
          <p:nvSpPr>
            <p:cNvPr id="171" name="TextBox 170"/>
            <p:cNvSpPr txBox="1"/>
            <p:nvPr/>
          </p:nvSpPr>
          <p:spPr>
            <a:xfrm rot="5400000">
              <a:off x="8120281" y="2105068"/>
              <a:ext cx="957301" cy="276999"/>
            </a:xfrm>
            <a:prstGeom prst="rect">
              <a:avLst/>
            </a:prstGeom>
            <a:noFill/>
          </p:spPr>
          <p:txBody>
            <a:bodyPr wrap="square" rtlCol="0">
              <a:spAutoFit/>
            </a:bodyPr>
            <a:lstStyle/>
            <a:p>
              <a:pPr algn="ctr"/>
              <a:r>
                <a:rPr lang="en-US" sz="1200" dirty="0" err="1" smtClean="0">
                  <a:solidFill>
                    <a:srgbClr val="C00000"/>
                  </a:solidFill>
                </a:rPr>
                <a:t>SeaDatanet</a:t>
              </a:r>
              <a:endParaRPr lang="en-US" sz="1200" dirty="0" smtClean="0">
                <a:solidFill>
                  <a:srgbClr val="C00000"/>
                </a:solidFill>
              </a:endParaRPr>
            </a:p>
          </p:txBody>
        </p:sp>
        <p:sp>
          <p:nvSpPr>
            <p:cNvPr id="172" name="TextBox 171"/>
            <p:cNvSpPr txBox="1"/>
            <p:nvPr/>
          </p:nvSpPr>
          <p:spPr>
            <a:xfrm rot="5400000">
              <a:off x="8141911" y="2814551"/>
              <a:ext cx="1224138" cy="276999"/>
            </a:xfrm>
            <a:prstGeom prst="rect">
              <a:avLst/>
            </a:prstGeom>
            <a:noFill/>
          </p:spPr>
          <p:txBody>
            <a:bodyPr wrap="square" rtlCol="0">
              <a:spAutoFit/>
            </a:bodyPr>
            <a:lstStyle/>
            <a:p>
              <a:pPr algn="ctr"/>
              <a:r>
                <a:rPr lang="en-US" sz="1200" dirty="0" smtClean="0">
                  <a:solidFill>
                    <a:srgbClr val="C00000"/>
                  </a:solidFill>
                </a:rPr>
                <a:t>Other sources</a:t>
              </a:r>
            </a:p>
          </p:txBody>
        </p:sp>
        <p:sp>
          <p:nvSpPr>
            <p:cNvPr id="173" name="TextBox 172"/>
            <p:cNvSpPr txBox="1"/>
            <p:nvPr/>
          </p:nvSpPr>
          <p:spPr>
            <a:xfrm>
              <a:off x="5124549" y="5785519"/>
              <a:ext cx="551754" cy="307777"/>
            </a:xfrm>
            <a:prstGeom prst="rect">
              <a:avLst/>
            </a:prstGeom>
            <a:noFill/>
          </p:spPr>
          <p:txBody>
            <a:bodyPr wrap="none" rtlCol="0">
              <a:spAutoFit/>
            </a:bodyPr>
            <a:lstStyle/>
            <a:p>
              <a:r>
                <a:rPr lang="en-US" sz="1400" dirty="0" smtClean="0">
                  <a:solidFill>
                    <a:srgbClr val="C00000"/>
                  </a:solidFill>
                </a:rPr>
                <a:t>FIGIS</a:t>
              </a:r>
            </a:p>
          </p:txBody>
        </p:sp>
        <p:sp>
          <p:nvSpPr>
            <p:cNvPr id="174" name="TextBox 173"/>
            <p:cNvSpPr txBox="1"/>
            <p:nvPr/>
          </p:nvSpPr>
          <p:spPr>
            <a:xfrm>
              <a:off x="6732240" y="6093296"/>
              <a:ext cx="1308371" cy="461665"/>
            </a:xfrm>
            <a:prstGeom prst="rect">
              <a:avLst/>
            </a:prstGeom>
            <a:noFill/>
          </p:spPr>
          <p:txBody>
            <a:bodyPr wrap="none" rtlCol="0">
              <a:spAutoFit/>
            </a:bodyPr>
            <a:lstStyle/>
            <a:p>
              <a:r>
                <a:rPr lang="en-US" sz="2400" b="1" dirty="0" smtClean="0">
                  <a:solidFill>
                    <a:schemeClr val="bg2">
                      <a:lumMod val="10000"/>
                    </a:schemeClr>
                  </a:solidFill>
                </a:rPr>
                <a:t>Fisheries</a:t>
              </a:r>
            </a:p>
          </p:txBody>
        </p:sp>
        <p:sp>
          <p:nvSpPr>
            <p:cNvPr id="175" name="TextBox 174"/>
            <p:cNvSpPr txBox="1"/>
            <p:nvPr/>
          </p:nvSpPr>
          <p:spPr>
            <a:xfrm rot="5400000">
              <a:off x="7983897" y="2007069"/>
              <a:ext cx="2042482" cy="369332"/>
            </a:xfrm>
            <a:prstGeom prst="rect">
              <a:avLst/>
            </a:prstGeom>
            <a:noFill/>
          </p:spPr>
          <p:txBody>
            <a:bodyPr wrap="none" rtlCol="0">
              <a:spAutoFit/>
            </a:bodyPr>
            <a:lstStyle/>
            <a:p>
              <a:r>
                <a:rPr lang="en-US" dirty="0" smtClean="0">
                  <a:solidFill>
                    <a:schemeClr val="bg2">
                      <a:lumMod val="10000"/>
                    </a:schemeClr>
                  </a:solidFill>
                </a:rPr>
                <a:t>Ocean environment</a:t>
              </a:r>
              <a:endParaRPr lang="en-US" dirty="0">
                <a:solidFill>
                  <a:schemeClr val="bg2">
                    <a:lumMod val="10000"/>
                  </a:schemeClr>
                </a:solidFill>
              </a:endParaRPr>
            </a:p>
          </p:txBody>
        </p:sp>
        <p:sp>
          <p:nvSpPr>
            <p:cNvPr id="176" name="TextBox 175"/>
            <p:cNvSpPr txBox="1"/>
            <p:nvPr/>
          </p:nvSpPr>
          <p:spPr>
            <a:xfrm>
              <a:off x="1869450" y="6063679"/>
              <a:ext cx="1694438" cy="461665"/>
            </a:xfrm>
            <a:prstGeom prst="rect">
              <a:avLst/>
            </a:prstGeom>
            <a:noFill/>
          </p:spPr>
          <p:txBody>
            <a:bodyPr wrap="none" rtlCol="0">
              <a:spAutoFit/>
            </a:bodyPr>
            <a:lstStyle/>
            <a:p>
              <a:r>
                <a:rPr lang="en-US" sz="2400" b="1" dirty="0" smtClean="0">
                  <a:solidFill>
                    <a:schemeClr val="bg2">
                      <a:lumMod val="10000"/>
                    </a:schemeClr>
                  </a:solidFill>
                </a:rPr>
                <a:t>Biodiversity</a:t>
              </a:r>
              <a:endParaRPr lang="en-US" sz="2400" b="1" dirty="0">
                <a:solidFill>
                  <a:schemeClr val="bg2">
                    <a:lumMod val="10000"/>
                  </a:schemeClr>
                </a:solidFill>
              </a:endParaRPr>
            </a:p>
          </p:txBody>
        </p:sp>
        <p:sp>
          <p:nvSpPr>
            <p:cNvPr id="177" name="TextBox 176"/>
            <p:cNvSpPr txBox="1"/>
            <p:nvPr/>
          </p:nvSpPr>
          <p:spPr>
            <a:xfrm>
              <a:off x="6718143" y="5085184"/>
              <a:ext cx="662169" cy="338554"/>
            </a:xfrm>
            <a:prstGeom prst="rect">
              <a:avLst/>
            </a:prstGeom>
            <a:noFill/>
            <a:ln>
              <a:solidFill>
                <a:schemeClr val="tx1"/>
              </a:solidFill>
            </a:ln>
          </p:spPr>
          <p:txBody>
            <a:bodyPr wrap="none" rtlCol="0">
              <a:spAutoFit/>
            </a:bodyPr>
            <a:lstStyle/>
            <a:p>
              <a:r>
                <a:rPr lang="en-US" sz="1600" dirty="0" smtClean="0"/>
                <a:t>ESTAT</a:t>
              </a:r>
              <a:endParaRPr lang="en-US" sz="1600" dirty="0"/>
            </a:p>
          </p:txBody>
        </p:sp>
        <p:sp>
          <p:nvSpPr>
            <p:cNvPr id="178" name="TextBox 177"/>
            <p:cNvSpPr txBox="1"/>
            <p:nvPr/>
          </p:nvSpPr>
          <p:spPr>
            <a:xfrm>
              <a:off x="7166808" y="4098558"/>
              <a:ext cx="1010213" cy="338554"/>
            </a:xfrm>
            <a:prstGeom prst="rect">
              <a:avLst/>
            </a:prstGeom>
            <a:noFill/>
            <a:ln>
              <a:solidFill>
                <a:schemeClr val="tx1"/>
              </a:solidFill>
            </a:ln>
          </p:spPr>
          <p:txBody>
            <a:bodyPr wrap="none" rtlCol="0">
              <a:spAutoFit/>
            </a:bodyPr>
            <a:lstStyle/>
            <a:p>
              <a:r>
                <a:rPr lang="en-US" sz="1600" dirty="0" smtClean="0"/>
                <a:t>DG-MARE</a:t>
              </a:r>
              <a:endParaRPr lang="en-US" sz="1600" dirty="0"/>
            </a:p>
          </p:txBody>
        </p:sp>
        <p:sp>
          <p:nvSpPr>
            <p:cNvPr id="179" name="TextBox 178"/>
            <p:cNvSpPr txBox="1"/>
            <p:nvPr/>
          </p:nvSpPr>
          <p:spPr>
            <a:xfrm>
              <a:off x="7454840" y="4386590"/>
              <a:ext cx="1293624" cy="338554"/>
            </a:xfrm>
            <a:prstGeom prst="rect">
              <a:avLst/>
            </a:prstGeom>
            <a:noFill/>
            <a:ln>
              <a:solidFill>
                <a:schemeClr val="tx1"/>
              </a:solidFill>
            </a:ln>
          </p:spPr>
          <p:txBody>
            <a:bodyPr wrap="none" rtlCol="0">
              <a:spAutoFit/>
            </a:bodyPr>
            <a:lstStyle/>
            <a:p>
              <a:r>
                <a:rPr lang="en-US" sz="1600" dirty="0" smtClean="0"/>
                <a:t>National DOF</a:t>
              </a:r>
              <a:endParaRPr lang="en-US" sz="1600" dirty="0"/>
            </a:p>
          </p:txBody>
        </p:sp>
        <p:sp>
          <p:nvSpPr>
            <p:cNvPr id="180" name="TextBox 179"/>
            <p:cNvSpPr txBox="1"/>
            <p:nvPr/>
          </p:nvSpPr>
          <p:spPr>
            <a:xfrm>
              <a:off x="2843808" y="5785519"/>
              <a:ext cx="862159" cy="307777"/>
            </a:xfrm>
            <a:prstGeom prst="rect">
              <a:avLst/>
            </a:prstGeom>
            <a:noFill/>
          </p:spPr>
          <p:txBody>
            <a:bodyPr wrap="none" rtlCol="0">
              <a:spAutoFit/>
            </a:bodyPr>
            <a:lstStyle/>
            <a:p>
              <a:r>
                <a:rPr lang="en-US" sz="1400" dirty="0" err="1" smtClean="0">
                  <a:solidFill>
                    <a:srgbClr val="C00000"/>
                  </a:solidFill>
                </a:rPr>
                <a:t>Ecoscope</a:t>
              </a:r>
              <a:endParaRPr lang="en-US" sz="1400" dirty="0" smtClean="0">
                <a:solidFill>
                  <a:srgbClr val="C00000"/>
                </a:solidFill>
              </a:endParaRPr>
            </a:p>
          </p:txBody>
        </p:sp>
        <p:sp>
          <p:nvSpPr>
            <p:cNvPr id="181" name="TextBox 180"/>
            <p:cNvSpPr txBox="1"/>
            <p:nvPr/>
          </p:nvSpPr>
          <p:spPr>
            <a:xfrm>
              <a:off x="4283968" y="5322694"/>
              <a:ext cx="538545" cy="338554"/>
            </a:xfrm>
            <a:prstGeom prst="rect">
              <a:avLst/>
            </a:prstGeom>
            <a:noFill/>
            <a:ln>
              <a:solidFill>
                <a:schemeClr val="tx1"/>
              </a:solidFill>
            </a:ln>
          </p:spPr>
          <p:txBody>
            <a:bodyPr wrap="none" rtlCol="0">
              <a:spAutoFit/>
            </a:bodyPr>
            <a:lstStyle/>
            <a:p>
              <a:r>
                <a:rPr lang="en-US" sz="1600" dirty="0" smtClean="0"/>
                <a:t>ICES</a:t>
              </a:r>
              <a:endParaRPr lang="en-US" sz="1600" dirty="0"/>
            </a:p>
          </p:txBody>
        </p:sp>
        <p:grpSp>
          <p:nvGrpSpPr>
            <p:cNvPr id="183" name="Group 109"/>
            <p:cNvGrpSpPr/>
            <p:nvPr/>
          </p:nvGrpSpPr>
          <p:grpSpPr>
            <a:xfrm>
              <a:off x="2685884" y="5373216"/>
              <a:ext cx="445956" cy="360040"/>
              <a:chOff x="1979712" y="5157192"/>
              <a:chExt cx="445956" cy="360040"/>
            </a:xfrm>
          </p:grpSpPr>
          <p:sp>
            <p:nvSpPr>
              <p:cNvPr id="185" name="Can 184"/>
              <p:cNvSpPr/>
              <p:nvPr/>
            </p:nvSpPr>
            <p:spPr>
              <a:xfrm>
                <a:off x="2038504" y="5157192"/>
                <a:ext cx="360040" cy="360040"/>
              </a:xfrm>
              <a:prstGeom prst="can">
                <a:avLst/>
              </a:prstGeom>
              <a:solidFill>
                <a:schemeClr val="tx1">
                  <a:lumMod val="60000"/>
                  <a:lumOff val="4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TextBox 186"/>
              <p:cNvSpPr txBox="1"/>
              <p:nvPr/>
            </p:nvSpPr>
            <p:spPr>
              <a:xfrm>
                <a:off x="1979712" y="5209455"/>
                <a:ext cx="445956" cy="276999"/>
              </a:xfrm>
              <a:prstGeom prst="rect">
                <a:avLst/>
              </a:prstGeom>
              <a:noFill/>
            </p:spPr>
            <p:txBody>
              <a:bodyPr wrap="none" rtlCol="0">
                <a:spAutoFit/>
              </a:bodyPr>
              <a:lstStyle/>
              <a:p>
                <a:r>
                  <a:rPr lang="en-US" sz="1200" dirty="0" smtClean="0">
                    <a:solidFill>
                      <a:srgbClr val="C00000"/>
                    </a:solidFill>
                  </a:rPr>
                  <a:t>RDB</a:t>
                </a:r>
              </a:p>
            </p:txBody>
          </p:sp>
        </p:grpSp>
        <p:sp>
          <p:nvSpPr>
            <p:cNvPr id="188" name="TextBox 187"/>
            <p:cNvSpPr txBox="1"/>
            <p:nvPr/>
          </p:nvSpPr>
          <p:spPr>
            <a:xfrm rot="16200000">
              <a:off x="897676" y="1846741"/>
              <a:ext cx="1268039" cy="400110"/>
            </a:xfrm>
            <a:prstGeom prst="rect">
              <a:avLst/>
            </a:prstGeom>
            <a:noFill/>
          </p:spPr>
          <p:txBody>
            <a:bodyPr wrap="none" rtlCol="0">
              <a:spAutoFit/>
            </a:bodyPr>
            <a:lstStyle/>
            <a:p>
              <a:r>
                <a:rPr lang="en-US" sz="2000" b="1" dirty="0" smtClean="0">
                  <a:solidFill>
                    <a:srgbClr val="002060"/>
                  </a:solidFill>
                </a:rPr>
                <a:t>Taxonomy</a:t>
              </a:r>
              <a:endParaRPr lang="en-US" sz="2000" b="1" dirty="0">
                <a:solidFill>
                  <a:srgbClr val="002060"/>
                </a:solidFill>
              </a:endParaRPr>
            </a:p>
          </p:txBody>
        </p:sp>
        <p:sp>
          <p:nvSpPr>
            <p:cNvPr id="190" name="TextBox 189"/>
            <p:cNvSpPr txBox="1"/>
            <p:nvPr/>
          </p:nvSpPr>
          <p:spPr>
            <a:xfrm rot="16200000">
              <a:off x="1150249" y="2289453"/>
              <a:ext cx="1246623" cy="276999"/>
            </a:xfrm>
            <a:prstGeom prst="rect">
              <a:avLst/>
            </a:prstGeom>
            <a:noFill/>
          </p:spPr>
          <p:txBody>
            <a:bodyPr wrap="none" rtlCol="0">
              <a:spAutoFit/>
            </a:bodyPr>
            <a:lstStyle/>
            <a:p>
              <a:r>
                <a:rPr lang="en-US" sz="1200" dirty="0" err="1" smtClean="0">
                  <a:solidFill>
                    <a:srgbClr val="C00000"/>
                  </a:solidFill>
                </a:rPr>
                <a:t>Emodnet</a:t>
              </a:r>
              <a:r>
                <a:rPr lang="en-US" sz="1200" dirty="0" smtClean="0">
                  <a:solidFill>
                    <a:srgbClr val="C00000"/>
                  </a:solidFill>
                </a:rPr>
                <a:t> Biology</a:t>
              </a:r>
            </a:p>
          </p:txBody>
        </p:sp>
        <p:sp>
          <p:nvSpPr>
            <p:cNvPr id="191" name="TextBox 190"/>
            <p:cNvSpPr txBox="1"/>
            <p:nvPr/>
          </p:nvSpPr>
          <p:spPr>
            <a:xfrm rot="16200000">
              <a:off x="1631638" y="2000806"/>
              <a:ext cx="707181" cy="276999"/>
            </a:xfrm>
            <a:prstGeom prst="rect">
              <a:avLst/>
            </a:prstGeom>
            <a:noFill/>
          </p:spPr>
          <p:txBody>
            <a:bodyPr wrap="none" rtlCol="0">
              <a:spAutoFit/>
            </a:bodyPr>
            <a:lstStyle/>
            <a:p>
              <a:r>
                <a:rPr lang="en-US" sz="1200" dirty="0" smtClean="0">
                  <a:solidFill>
                    <a:srgbClr val="C00000"/>
                  </a:solidFill>
                </a:rPr>
                <a:t>WORMS</a:t>
              </a:r>
            </a:p>
          </p:txBody>
        </p:sp>
        <p:sp>
          <p:nvSpPr>
            <p:cNvPr id="192" name="TextBox 191"/>
            <p:cNvSpPr txBox="1"/>
            <p:nvPr/>
          </p:nvSpPr>
          <p:spPr>
            <a:xfrm rot="16200000">
              <a:off x="1817427" y="2666214"/>
              <a:ext cx="479618" cy="276999"/>
            </a:xfrm>
            <a:prstGeom prst="rect">
              <a:avLst/>
            </a:prstGeom>
            <a:noFill/>
          </p:spPr>
          <p:txBody>
            <a:bodyPr wrap="none" rtlCol="0">
              <a:spAutoFit/>
            </a:bodyPr>
            <a:lstStyle/>
            <a:p>
              <a:r>
                <a:rPr lang="en-US" sz="1200" dirty="0" smtClean="0">
                  <a:solidFill>
                    <a:srgbClr val="C00000"/>
                  </a:solidFill>
                </a:rPr>
                <a:t>OBIS</a:t>
              </a:r>
            </a:p>
          </p:txBody>
        </p:sp>
        <p:grpSp>
          <p:nvGrpSpPr>
            <p:cNvPr id="193" name="Group 108"/>
            <p:cNvGrpSpPr/>
            <p:nvPr/>
          </p:nvGrpSpPr>
          <p:grpSpPr>
            <a:xfrm>
              <a:off x="1710234" y="3501008"/>
              <a:ext cx="917684" cy="282225"/>
              <a:chOff x="589645" y="3068960"/>
              <a:chExt cx="669987" cy="504056"/>
            </a:xfrm>
          </p:grpSpPr>
          <p:sp>
            <p:nvSpPr>
              <p:cNvPr id="194" name="Can 193"/>
              <p:cNvSpPr/>
              <p:nvPr/>
            </p:nvSpPr>
            <p:spPr>
              <a:xfrm>
                <a:off x="611560" y="3068960"/>
                <a:ext cx="576064" cy="504056"/>
              </a:xfrm>
              <a:prstGeom prst="can">
                <a:avLst/>
              </a:prstGeom>
              <a:solidFill>
                <a:schemeClr val="tx1">
                  <a:lumMod val="60000"/>
                  <a:lumOff val="40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C00000"/>
                  </a:solidFill>
                </a:endParaRPr>
              </a:p>
            </p:txBody>
          </p:sp>
          <p:sp>
            <p:nvSpPr>
              <p:cNvPr id="195" name="TextBox 194"/>
              <p:cNvSpPr txBox="1"/>
              <p:nvPr/>
            </p:nvSpPr>
            <p:spPr>
              <a:xfrm>
                <a:off x="589645" y="3121223"/>
                <a:ext cx="669987" cy="276999"/>
              </a:xfrm>
              <a:prstGeom prst="rect">
                <a:avLst/>
              </a:prstGeom>
              <a:noFill/>
            </p:spPr>
            <p:txBody>
              <a:bodyPr wrap="square" rtlCol="0">
                <a:spAutoFit/>
              </a:bodyPr>
              <a:lstStyle/>
              <a:p>
                <a:pPr algn="ctr"/>
                <a:r>
                  <a:rPr lang="en-US" sz="1200" dirty="0" err="1" smtClean="0">
                    <a:solidFill>
                      <a:srgbClr val="C00000"/>
                    </a:solidFill>
                  </a:rPr>
                  <a:t>Aquamaps</a:t>
                </a:r>
                <a:endParaRPr lang="en-US" sz="1200" dirty="0" smtClean="0">
                  <a:solidFill>
                    <a:srgbClr val="C00000"/>
                  </a:solidFill>
                </a:endParaRPr>
              </a:p>
            </p:txBody>
          </p:sp>
        </p:grpSp>
        <p:sp>
          <p:nvSpPr>
            <p:cNvPr id="196" name="Frame 195"/>
            <p:cNvSpPr/>
            <p:nvPr/>
          </p:nvSpPr>
          <p:spPr>
            <a:xfrm>
              <a:off x="4900091" y="498652"/>
              <a:ext cx="901502" cy="507790"/>
            </a:xfrm>
            <a:prstGeom prst="frame">
              <a:avLst>
                <a:gd name="adj1" fmla="val 1896"/>
              </a:avLst>
            </a:prstGeom>
            <a:ln>
              <a:solidFill>
                <a:srgbClr val="121C4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solidFill>
                    <a:schemeClr val="bg2">
                      <a:lumMod val="10000"/>
                    </a:schemeClr>
                  </a:solidFill>
                </a:rPr>
                <a:t>Niche </a:t>
              </a:r>
              <a:r>
                <a:rPr lang="en-US" sz="1050" dirty="0" err="1" smtClean="0">
                  <a:solidFill>
                    <a:schemeClr val="bg2">
                      <a:lumMod val="10000"/>
                    </a:schemeClr>
                  </a:solidFill>
                </a:rPr>
                <a:t>modelling</a:t>
              </a:r>
              <a:r>
                <a:rPr lang="en-US" sz="1050" dirty="0" smtClean="0">
                  <a:solidFill>
                    <a:schemeClr val="bg2">
                      <a:lumMod val="10000"/>
                    </a:schemeClr>
                  </a:solidFill>
                </a:rPr>
                <a:t> algorithms</a:t>
              </a:r>
              <a:endParaRPr lang="en-US" sz="1050" dirty="0">
                <a:solidFill>
                  <a:schemeClr val="bg2">
                    <a:lumMod val="10000"/>
                  </a:schemeClr>
                </a:solidFill>
              </a:endParaRPr>
            </a:p>
          </p:txBody>
        </p:sp>
        <p:sp>
          <p:nvSpPr>
            <p:cNvPr id="197" name="Frame 196"/>
            <p:cNvSpPr/>
            <p:nvPr/>
          </p:nvSpPr>
          <p:spPr>
            <a:xfrm>
              <a:off x="2307751" y="567209"/>
              <a:ext cx="1593628" cy="720080"/>
            </a:xfrm>
            <a:prstGeom prst="frame">
              <a:avLst>
                <a:gd name="adj1" fmla="val 1896"/>
              </a:avLst>
            </a:prstGeom>
            <a:ln>
              <a:solidFill>
                <a:srgbClr val="121C4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2">
                      <a:lumMod val="10000"/>
                    </a:schemeClr>
                  </a:solidFill>
                </a:rPr>
                <a:t>Open Source software</a:t>
              </a:r>
            </a:p>
            <a:p>
              <a:pPr algn="ctr"/>
              <a:r>
                <a:rPr lang="en-US" sz="1200" dirty="0" smtClean="0">
                  <a:solidFill>
                    <a:schemeClr val="bg2">
                      <a:lumMod val="10000"/>
                    </a:schemeClr>
                  </a:solidFill>
                </a:rPr>
                <a:t>Open SDMX - CLM</a:t>
              </a:r>
              <a:endParaRPr lang="en-US" sz="1200" dirty="0">
                <a:solidFill>
                  <a:schemeClr val="bg2">
                    <a:lumMod val="10000"/>
                  </a:schemeClr>
                </a:solidFill>
              </a:endParaRPr>
            </a:p>
          </p:txBody>
        </p:sp>
        <p:grpSp>
          <p:nvGrpSpPr>
            <p:cNvPr id="201" name="Group 115"/>
            <p:cNvGrpSpPr/>
            <p:nvPr/>
          </p:nvGrpSpPr>
          <p:grpSpPr>
            <a:xfrm>
              <a:off x="5383324" y="2394000"/>
              <a:ext cx="401721" cy="98896"/>
              <a:chOff x="4427984" y="2348880"/>
              <a:chExt cx="448816" cy="144016"/>
            </a:xfrm>
          </p:grpSpPr>
          <p:sp>
            <p:nvSpPr>
              <p:cNvPr id="203" name="Oval 202"/>
              <p:cNvSpPr/>
              <p:nvPr/>
            </p:nvSpPr>
            <p:spPr>
              <a:xfrm>
                <a:off x="4427984" y="2348880"/>
                <a:ext cx="144016" cy="144016"/>
              </a:xfrm>
              <a:prstGeom prst="ellipse">
                <a:avLst/>
              </a:prstGeom>
              <a:gradFill>
                <a:gsLst>
                  <a:gs pos="0">
                    <a:srgbClr val="D6B19C"/>
                  </a:gs>
                  <a:gs pos="30000">
                    <a:srgbClr val="D49E6C"/>
                  </a:gs>
                  <a:gs pos="70000">
                    <a:srgbClr val="A65528"/>
                  </a:gs>
                  <a:gs pos="100000">
                    <a:srgbClr val="663012"/>
                  </a:gs>
                </a:gsLst>
                <a:lin ang="16200000" scaled="0"/>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Oval 203"/>
              <p:cNvSpPr/>
              <p:nvPr/>
            </p:nvSpPr>
            <p:spPr>
              <a:xfrm>
                <a:off x="4580384" y="2348880"/>
                <a:ext cx="144016" cy="144016"/>
              </a:xfrm>
              <a:prstGeom prst="ellipse">
                <a:avLst/>
              </a:prstGeom>
              <a:gradFill>
                <a:gsLst>
                  <a:gs pos="0">
                    <a:srgbClr val="D6B19C"/>
                  </a:gs>
                  <a:gs pos="30000">
                    <a:srgbClr val="D49E6C"/>
                  </a:gs>
                  <a:gs pos="70000">
                    <a:srgbClr val="A65528"/>
                  </a:gs>
                  <a:gs pos="100000">
                    <a:srgbClr val="663012"/>
                  </a:gs>
                </a:gsLst>
                <a:lin ang="16200000" scaled="0"/>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Oval 204"/>
              <p:cNvSpPr/>
              <p:nvPr/>
            </p:nvSpPr>
            <p:spPr>
              <a:xfrm>
                <a:off x="4732784" y="2348880"/>
                <a:ext cx="144016" cy="144016"/>
              </a:xfrm>
              <a:prstGeom prst="ellipse">
                <a:avLst/>
              </a:prstGeom>
              <a:gradFill>
                <a:gsLst>
                  <a:gs pos="0">
                    <a:srgbClr val="D6B19C"/>
                  </a:gs>
                  <a:gs pos="30000">
                    <a:srgbClr val="D49E6C"/>
                  </a:gs>
                  <a:gs pos="70000">
                    <a:srgbClr val="A65528"/>
                  </a:gs>
                  <a:gs pos="100000">
                    <a:srgbClr val="663012"/>
                  </a:gs>
                </a:gsLst>
                <a:lin ang="16200000" scaled="0"/>
              </a:gra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9" name="Frame 208"/>
            <p:cNvSpPr/>
            <p:nvPr/>
          </p:nvSpPr>
          <p:spPr>
            <a:xfrm rot="1508810">
              <a:off x="6738268" y="1169173"/>
              <a:ext cx="936104" cy="576064"/>
            </a:xfrm>
            <a:prstGeom prst="frame">
              <a:avLst>
                <a:gd name="adj1" fmla="val 1896"/>
              </a:avLst>
            </a:prstGeom>
            <a:solidFill>
              <a:schemeClr val="bg1"/>
            </a:solidFill>
            <a:ln>
              <a:solidFill>
                <a:srgbClr val="121C48"/>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2">
                      <a:lumMod val="10000"/>
                    </a:schemeClr>
                  </a:solidFill>
                </a:rPr>
                <a:t>Geo-Processing services</a:t>
              </a:r>
              <a:endParaRPr lang="en-US" sz="1200" dirty="0">
                <a:solidFill>
                  <a:schemeClr val="bg2">
                    <a:lumMod val="10000"/>
                  </a:schemeClr>
                </a:solidFill>
              </a:endParaRPr>
            </a:p>
          </p:txBody>
        </p:sp>
        <p:grpSp>
          <p:nvGrpSpPr>
            <p:cNvPr id="210" name="Group 149"/>
            <p:cNvGrpSpPr/>
            <p:nvPr/>
          </p:nvGrpSpPr>
          <p:grpSpPr>
            <a:xfrm rot="5400000">
              <a:off x="2533484" y="5464969"/>
              <a:ext cx="296416" cy="152400"/>
              <a:chOff x="4427984" y="2348880"/>
              <a:chExt cx="448816" cy="144016"/>
            </a:xfrm>
            <a:gradFill>
              <a:gsLst>
                <a:gs pos="0">
                  <a:srgbClr val="D6B19C"/>
                </a:gs>
                <a:gs pos="30000">
                  <a:srgbClr val="D49E6C"/>
                </a:gs>
                <a:gs pos="70000">
                  <a:srgbClr val="A65528"/>
                </a:gs>
                <a:gs pos="100000">
                  <a:srgbClr val="663012"/>
                </a:gs>
              </a:gsLst>
              <a:lin ang="16200000" scaled="0"/>
            </a:gradFill>
          </p:grpSpPr>
          <p:sp>
            <p:nvSpPr>
              <p:cNvPr id="211" name="Oval 210"/>
              <p:cNvSpPr/>
              <p:nvPr/>
            </p:nvSpPr>
            <p:spPr>
              <a:xfrm>
                <a:off x="44279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Oval 211"/>
              <p:cNvSpPr/>
              <p:nvPr/>
            </p:nvSpPr>
            <p:spPr>
              <a:xfrm>
                <a:off x="45803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Oval 212"/>
              <p:cNvSpPr/>
              <p:nvPr/>
            </p:nvSpPr>
            <p:spPr>
              <a:xfrm>
                <a:off x="4732784" y="2348880"/>
                <a:ext cx="144016" cy="144016"/>
              </a:xfrm>
              <a:prstGeom prst="ellipse">
                <a:avLst/>
              </a:prstGeom>
              <a:grp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4" name="Group 213"/>
            <p:cNvGrpSpPr/>
            <p:nvPr/>
          </p:nvGrpSpPr>
          <p:grpSpPr>
            <a:xfrm>
              <a:off x="4493888" y="2564904"/>
              <a:ext cx="2555340" cy="3220615"/>
              <a:chOff x="4493888" y="2564904"/>
              <a:chExt cx="2555340" cy="3220615"/>
            </a:xfrm>
          </p:grpSpPr>
          <p:cxnSp>
            <p:nvCxnSpPr>
              <p:cNvPr id="215" name="Straight Connector 214"/>
              <p:cNvCxnSpPr>
                <a:stCxn id="154" idx="2"/>
                <a:endCxn id="173" idx="0"/>
              </p:cNvCxnSpPr>
              <p:nvPr/>
            </p:nvCxnSpPr>
            <p:spPr>
              <a:xfrm>
                <a:off x="5328084" y="2564904"/>
                <a:ext cx="72342" cy="3220615"/>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a:endCxn id="177" idx="0"/>
              </p:cNvCxnSpPr>
              <p:nvPr/>
            </p:nvCxnSpPr>
            <p:spPr>
              <a:xfrm>
                <a:off x="6070071" y="2564904"/>
                <a:ext cx="979157" cy="252028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17" name="Group 161"/>
              <p:cNvGrpSpPr/>
              <p:nvPr/>
            </p:nvGrpSpPr>
            <p:grpSpPr>
              <a:xfrm>
                <a:off x="4493888" y="2590841"/>
                <a:ext cx="2238352" cy="982175"/>
                <a:chOff x="4493888" y="2590841"/>
                <a:chExt cx="2238352" cy="982175"/>
              </a:xfrm>
            </p:grpSpPr>
            <p:grpSp>
              <p:nvGrpSpPr>
                <p:cNvPr id="218" name="Group 159"/>
                <p:cNvGrpSpPr/>
                <p:nvPr/>
              </p:nvGrpSpPr>
              <p:grpSpPr>
                <a:xfrm rot="21292984">
                  <a:off x="4493888" y="2590841"/>
                  <a:ext cx="2238352" cy="940277"/>
                  <a:chOff x="4493888" y="2704747"/>
                  <a:chExt cx="2238352" cy="940277"/>
                </a:xfrm>
              </p:grpSpPr>
              <p:sp>
                <p:nvSpPr>
                  <p:cNvPr id="222" name="TextBox 221"/>
                  <p:cNvSpPr txBox="1"/>
                  <p:nvPr/>
                </p:nvSpPr>
                <p:spPr>
                  <a:xfrm>
                    <a:off x="5244255" y="3337247"/>
                    <a:ext cx="639919" cy="307777"/>
                  </a:xfrm>
                  <a:prstGeom prst="rect">
                    <a:avLst/>
                  </a:prstGeom>
                  <a:noFill/>
                </p:spPr>
                <p:txBody>
                  <a:bodyPr wrap="none" rtlCol="0">
                    <a:spAutoFit/>
                  </a:bodyPr>
                  <a:lstStyle/>
                  <a:p>
                    <a:r>
                      <a:rPr lang="en-US" sz="1400" b="1" dirty="0" smtClean="0">
                        <a:solidFill>
                          <a:srgbClr val="002060"/>
                        </a:solidFill>
                      </a:rPr>
                      <a:t>SDMX</a:t>
                    </a:r>
                  </a:p>
                </p:txBody>
              </p:sp>
              <p:sp>
                <p:nvSpPr>
                  <p:cNvPr id="223" name="Arc 222"/>
                  <p:cNvSpPr/>
                  <p:nvPr/>
                </p:nvSpPr>
                <p:spPr>
                  <a:xfrm rot="10800000">
                    <a:off x="4493888" y="2704747"/>
                    <a:ext cx="2238352" cy="897746"/>
                  </a:xfrm>
                  <a:prstGeom prst="arc">
                    <a:avLst>
                      <a:gd name="adj1" fmla="val 11376521"/>
                      <a:gd name="adj2" fmla="val 215148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19" name="Oval 218"/>
                <p:cNvSpPr/>
                <p:nvPr/>
              </p:nvSpPr>
              <p:spPr>
                <a:xfrm>
                  <a:off x="4499992" y="321297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p:nvPr/>
              </p:nvSpPr>
              <p:spPr>
                <a:xfrm>
                  <a:off x="5292080" y="342900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p:nvPr/>
              </p:nvSpPr>
              <p:spPr>
                <a:xfrm>
                  <a:off x="6300192" y="321297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224" name="Group 223"/>
            <p:cNvGrpSpPr/>
            <p:nvPr/>
          </p:nvGrpSpPr>
          <p:grpSpPr>
            <a:xfrm>
              <a:off x="4542208" y="1516839"/>
              <a:ext cx="4062240" cy="3805855"/>
              <a:chOff x="4553241" y="1516839"/>
              <a:chExt cx="4062240" cy="3805855"/>
            </a:xfrm>
          </p:grpSpPr>
          <p:grpSp>
            <p:nvGrpSpPr>
              <p:cNvPr id="225" name="Group 133"/>
              <p:cNvGrpSpPr/>
              <p:nvPr/>
            </p:nvGrpSpPr>
            <p:grpSpPr>
              <a:xfrm>
                <a:off x="6156176" y="1516839"/>
                <a:ext cx="2459305" cy="1436212"/>
                <a:chOff x="6156176" y="1516839"/>
                <a:chExt cx="2459305" cy="1436212"/>
              </a:xfrm>
            </p:grpSpPr>
            <p:cxnSp>
              <p:nvCxnSpPr>
                <p:cNvPr id="235" name="Straight Connector 234"/>
                <p:cNvCxnSpPr>
                  <a:stCxn id="154" idx="3"/>
                  <a:endCxn id="169" idx="1"/>
                </p:cNvCxnSpPr>
                <p:nvPr/>
              </p:nvCxnSpPr>
              <p:spPr>
                <a:xfrm>
                  <a:off x="6156176" y="2060848"/>
                  <a:ext cx="1699984" cy="30400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a:stCxn id="169" idx="3"/>
                  <a:endCxn id="170" idx="2"/>
                </p:cNvCxnSpPr>
                <p:nvPr/>
              </p:nvCxnSpPr>
              <p:spPr>
                <a:xfrm flipV="1">
                  <a:off x="8244408" y="1516839"/>
                  <a:ext cx="360040" cy="84801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a:stCxn id="169" idx="3"/>
                  <a:endCxn id="171" idx="2"/>
                </p:cNvCxnSpPr>
                <p:nvPr/>
              </p:nvCxnSpPr>
              <p:spPr>
                <a:xfrm flipV="1">
                  <a:off x="8244408" y="2243568"/>
                  <a:ext cx="216024" cy="12128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169" idx="3"/>
                  <a:endCxn id="172" idx="2"/>
                </p:cNvCxnSpPr>
                <p:nvPr/>
              </p:nvCxnSpPr>
              <p:spPr>
                <a:xfrm>
                  <a:off x="8244408" y="2364849"/>
                  <a:ext cx="371073" cy="588202"/>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cxnSp>
            <p:nvCxnSpPr>
              <p:cNvPr id="226" name="Straight Connector 225"/>
              <p:cNvCxnSpPr>
                <a:endCxn id="181" idx="0"/>
              </p:cNvCxnSpPr>
              <p:nvPr/>
            </p:nvCxnSpPr>
            <p:spPr>
              <a:xfrm flipH="1">
                <a:off x="4553241" y="2564904"/>
                <a:ext cx="594823" cy="275779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27" name="Group 160"/>
              <p:cNvGrpSpPr/>
              <p:nvPr/>
            </p:nvGrpSpPr>
            <p:grpSpPr>
              <a:xfrm>
                <a:off x="4573265" y="1567376"/>
                <a:ext cx="2366449" cy="1581976"/>
                <a:chOff x="4573265" y="1567376"/>
                <a:chExt cx="2366449" cy="1581976"/>
              </a:xfrm>
            </p:grpSpPr>
            <p:grpSp>
              <p:nvGrpSpPr>
                <p:cNvPr id="228" name="Group 165"/>
                <p:cNvGrpSpPr/>
                <p:nvPr/>
              </p:nvGrpSpPr>
              <p:grpSpPr>
                <a:xfrm rot="20109239">
                  <a:off x="4573265" y="1567376"/>
                  <a:ext cx="2366449" cy="1500212"/>
                  <a:chOff x="4493888" y="2704747"/>
                  <a:chExt cx="2238352" cy="945151"/>
                </a:xfrm>
              </p:grpSpPr>
              <p:sp>
                <p:nvSpPr>
                  <p:cNvPr id="233" name="TextBox 232"/>
                  <p:cNvSpPr txBox="1"/>
                  <p:nvPr/>
                </p:nvSpPr>
                <p:spPr>
                  <a:xfrm>
                    <a:off x="5310544" y="3455995"/>
                    <a:ext cx="487014" cy="193903"/>
                  </a:xfrm>
                  <a:prstGeom prst="rect">
                    <a:avLst/>
                  </a:prstGeom>
                  <a:noFill/>
                </p:spPr>
                <p:txBody>
                  <a:bodyPr wrap="none" rtlCol="0">
                    <a:spAutoFit/>
                  </a:bodyPr>
                  <a:lstStyle/>
                  <a:p>
                    <a:r>
                      <a:rPr lang="en-US" sz="1400" b="1" dirty="0" smtClean="0">
                        <a:solidFill>
                          <a:srgbClr val="002060"/>
                        </a:solidFill>
                      </a:rPr>
                      <a:t>OGC</a:t>
                    </a:r>
                  </a:p>
                </p:txBody>
              </p:sp>
              <p:sp>
                <p:nvSpPr>
                  <p:cNvPr id="234" name="Arc 233"/>
                  <p:cNvSpPr/>
                  <p:nvPr/>
                </p:nvSpPr>
                <p:spPr>
                  <a:xfrm rot="10800000">
                    <a:off x="4493888" y="2704747"/>
                    <a:ext cx="2238352" cy="897746"/>
                  </a:xfrm>
                  <a:prstGeom prst="arc">
                    <a:avLst>
                      <a:gd name="adj1" fmla="val 11376521"/>
                      <a:gd name="adj2" fmla="val 215148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9" name="Oval 228"/>
                <p:cNvSpPr/>
                <p:nvPr/>
              </p:nvSpPr>
              <p:spPr>
                <a:xfrm>
                  <a:off x="4716016" y="285293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p:nvPr/>
              </p:nvSpPr>
              <p:spPr>
                <a:xfrm>
                  <a:off x="5292080" y="300533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p:nvPr/>
              </p:nvSpPr>
              <p:spPr>
                <a:xfrm>
                  <a:off x="6732240" y="213285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p:nvPr/>
              </p:nvSpPr>
              <p:spPr>
                <a:xfrm>
                  <a:off x="4943073" y="299695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39" name="TextBox 238"/>
            <p:cNvSpPr txBox="1"/>
            <p:nvPr/>
          </p:nvSpPr>
          <p:spPr>
            <a:xfrm rot="16200000">
              <a:off x="1747823" y="1151642"/>
              <a:ext cx="474810" cy="276999"/>
            </a:xfrm>
            <a:prstGeom prst="rect">
              <a:avLst/>
            </a:prstGeom>
            <a:noFill/>
          </p:spPr>
          <p:txBody>
            <a:bodyPr wrap="none" rtlCol="0">
              <a:spAutoFit/>
            </a:bodyPr>
            <a:lstStyle/>
            <a:p>
              <a:r>
                <a:rPr lang="en-US" sz="1200" dirty="0" smtClean="0">
                  <a:solidFill>
                    <a:srgbClr val="C00000"/>
                  </a:solidFill>
                </a:rPr>
                <a:t>GBIF</a:t>
              </a:r>
            </a:p>
          </p:txBody>
        </p:sp>
        <p:sp>
          <p:nvSpPr>
            <p:cNvPr id="240" name="TextBox 239"/>
            <p:cNvSpPr txBox="1"/>
            <p:nvPr/>
          </p:nvSpPr>
          <p:spPr>
            <a:xfrm rot="16200000">
              <a:off x="1711658" y="1504762"/>
              <a:ext cx="403124" cy="276999"/>
            </a:xfrm>
            <a:prstGeom prst="rect">
              <a:avLst/>
            </a:prstGeom>
            <a:noFill/>
          </p:spPr>
          <p:txBody>
            <a:bodyPr wrap="none" rtlCol="0">
              <a:spAutoFit/>
            </a:bodyPr>
            <a:lstStyle/>
            <a:p>
              <a:r>
                <a:rPr lang="en-US" sz="1200" dirty="0" err="1" smtClean="0">
                  <a:solidFill>
                    <a:srgbClr val="C00000"/>
                  </a:solidFill>
                </a:rPr>
                <a:t>EoL</a:t>
              </a:r>
              <a:endParaRPr lang="en-US" sz="1200" dirty="0" smtClean="0">
                <a:solidFill>
                  <a:srgbClr val="C00000"/>
                </a:solidFill>
              </a:endParaRPr>
            </a:p>
          </p:txBody>
        </p:sp>
        <p:sp>
          <p:nvSpPr>
            <p:cNvPr id="241" name="TextBox 240"/>
            <p:cNvSpPr txBox="1"/>
            <p:nvPr/>
          </p:nvSpPr>
          <p:spPr>
            <a:xfrm>
              <a:off x="7867515" y="3645024"/>
              <a:ext cx="736933" cy="338554"/>
            </a:xfrm>
            <a:prstGeom prst="rect">
              <a:avLst/>
            </a:prstGeom>
            <a:noFill/>
            <a:ln>
              <a:solidFill>
                <a:schemeClr val="tx1"/>
              </a:solidFill>
            </a:ln>
          </p:spPr>
          <p:txBody>
            <a:bodyPr wrap="none" rtlCol="0">
              <a:spAutoFit/>
            </a:bodyPr>
            <a:lstStyle/>
            <a:p>
              <a:r>
                <a:rPr lang="en-US" sz="1600" dirty="0" smtClean="0"/>
                <a:t>NEAFC</a:t>
              </a:r>
              <a:endParaRPr lang="en-US" sz="1600" dirty="0"/>
            </a:p>
          </p:txBody>
        </p:sp>
        <p:grpSp>
          <p:nvGrpSpPr>
            <p:cNvPr id="242" name="Group 241"/>
            <p:cNvGrpSpPr/>
            <p:nvPr/>
          </p:nvGrpSpPr>
          <p:grpSpPr>
            <a:xfrm>
              <a:off x="3661912" y="1501374"/>
              <a:ext cx="4392699" cy="3007746"/>
              <a:chOff x="3661912" y="1501374"/>
              <a:chExt cx="4392699" cy="3007746"/>
            </a:xfrm>
          </p:grpSpPr>
          <p:grpSp>
            <p:nvGrpSpPr>
              <p:cNvPr id="243" name="Group 172"/>
              <p:cNvGrpSpPr/>
              <p:nvPr/>
            </p:nvGrpSpPr>
            <p:grpSpPr>
              <a:xfrm>
                <a:off x="3661912" y="1501374"/>
                <a:ext cx="4392699" cy="2935738"/>
                <a:chOff x="3661912" y="1501374"/>
                <a:chExt cx="4392699" cy="2935738"/>
              </a:xfrm>
            </p:grpSpPr>
            <p:cxnSp>
              <p:nvCxnSpPr>
                <p:cNvPr id="245" name="Straight Connector 244"/>
                <p:cNvCxnSpPr>
                  <a:endCxn id="178" idx="0"/>
                </p:cNvCxnSpPr>
                <p:nvPr/>
              </p:nvCxnSpPr>
              <p:spPr>
                <a:xfrm>
                  <a:off x="6156176" y="2276872"/>
                  <a:ext cx="1515739" cy="1821686"/>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6156176" y="2204864"/>
                  <a:ext cx="1728192" cy="1605662"/>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47" name="Group 171"/>
                <p:cNvGrpSpPr/>
                <p:nvPr/>
              </p:nvGrpSpPr>
              <p:grpSpPr>
                <a:xfrm>
                  <a:off x="3661912" y="1501374"/>
                  <a:ext cx="4392699" cy="2935738"/>
                  <a:chOff x="3661912" y="1501374"/>
                  <a:chExt cx="4392699" cy="2935738"/>
                </a:xfrm>
              </p:grpSpPr>
              <p:sp>
                <p:nvSpPr>
                  <p:cNvPr id="248" name="Frame 247"/>
                  <p:cNvSpPr/>
                  <p:nvPr/>
                </p:nvSpPr>
                <p:spPr>
                  <a:xfrm rot="19099947">
                    <a:off x="6709372" y="3253602"/>
                    <a:ext cx="936104" cy="504056"/>
                  </a:xfrm>
                  <a:prstGeom prst="frame">
                    <a:avLst>
                      <a:gd name="adj1" fmla="val 1896"/>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bg2">
                            <a:lumMod val="10000"/>
                          </a:schemeClr>
                        </a:solidFill>
                      </a:rPr>
                      <a:t>Policy </a:t>
                    </a:r>
                    <a:r>
                      <a:rPr lang="en-US" sz="1200" dirty="0" err="1" smtClean="0">
                        <a:solidFill>
                          <a:schemeClr val="bg2">
                            <a:lumMod val="10000"/>
                          </a:schemeClr>
                        </a:solidFill>
                      </a:rPr>
                      <a:t>fmk</a:t>
                    </a:r>
                    <a:endParaRPr lang="en-US" sz="1200" dirty="0" smtClean="0">
                      <a:solidFill>
                        <a:schemeClr val="bg2">
                          <a:lumMod val="10000"/>
                        </a:schemeClr>
                      </a:solidFill>
                    </a:endParaRPr>
                  </a:p>
                  <a:p>
                    <a:pPr algn="ctr"/>
                    <a:r>
                      <a:rPr lang="en-US" sz="1200" dirty="0" smtClean="0">
                        <a:solidFill>
                          <a:schemeClr val="bg2">
                            <a:lumMod val="10000"/>
                          </a:schemeClr>
                        </a:solidFill>
                      </a:rPr>
                      <a:t>FLUX std</a:t>
                    </a:r>
                    <a:endParaRPr lang="en-US" sz="1200" dirty="0">
                      <a:solidFill>
                        <a:schemeClr val="bg2">
                          <a:lumMod val="10000"/>
                        </a:schemeClr>
                      </a:solidFill>
                    </a:endParaRPr>
                  </a:p>
                </p:txBody>
              </p:sp>
              <p:grpSp>
                <p:nvGrpSpPr>
                  <p:cNvPr id="249" name="Group 170"/>
                  <p:cNvGrpSpPr/>
                  <p:nvPr/>
                </p:nvGrpSpPr>
                <p:grpSpPr>
                  <a:xfrm>
                    <a:off x="3661912" y="1501374"/>
                    <a:ext cx="4392699" cy="2935738"/>
                    <a:chOff x="3661912" y="1501374"/>
                    <a:chExt cx="4392699" cy="2935738"/>
                  </a:xfrm>
                </p:grpSpPr>
                <p:sp>
                  <p:nvSpPr>
                    <p:cNvPr id="250" name="Arc 249"/>
                    <p:cNvSpPr/>
                    <p:nvPr/>
                  </p:nvSpPr>
                  <p:spPr>
                    <a:xfrm rot="10036408">
                      <a:off x="3661912" y="1501374"/>
                      <a:ext cx="4392699" cy="2866687"/>
                    </a:xfrm>
                    <a:prstGeom prst="arc">
                      <a:avLst>
                        <a:gd name="adj1" fmla="val 11953610"/>
                        <a:gd name="adj2" fmla="val 20614961"/>
                      </a:avLst>
                    </a:pr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1" name="Oval 250"/>
                    <p:cNvSpPr/>
                    <p:nvPr/>
                  </p:nvSpPr>
                  <p:spPr>
                    <a:xfrm>
                      <a:off x="4716016" y="4293096"/>
                      <a:ext cx="144016" cy="144016"/>
                    </a:xfrm>
                    <a:prstGeom prst="ellipse">
                      <a:avLst/>
                    </a:prstGeom>
                    <a:solidFill>
                      <a:schemeClr val="accent1">
                        <a:alpha val="48000"/>
                      </a:schemeClr>
                    </a:solidFill>
                    <a:ln w="158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Oval 251"/>
                    <p:cNvSpPr/>
                    <p:nvPr/>
                  </p:nvSpPr>
                  <p:spPr>
                    <a:xfrm>
                      <a:off x="4067944" y="4005064"/>
                      <a:ext cx="144016" cy="144016"/>
                    </a:xfrm>
                    <a:prstGeom prst="ellipse">
                      <a:avLst/>
                    </a:prstGeom>
                    <a:solidFill>
                      <a:schemeClr val="accent1">
                        <a:alpha val="48000"/>
                      </a:schemeClr>
                    </a:solidFill>
                    <a:ln w="158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Oval 252"/>
                    <p:cNvSpPr/>
                    <p:nvPr/>
                  </p:nvSpPr>
                  <p:spPr>
                    <a:xfrm>
                      <a:off x="7308304" y="3717032"/>
                      <a:ext cx="144016" cy="144016"/>
                    </a:xfrm>
                    <a:prstGeom prst="ellipse">
                      <a:avLst/>
                    </a:prstGeom>
                    <a:solidFill>
                      <a:schemeClr val="accent1">
                        <a:alpha val="48000"/>
                      </a:schemeClr>
                    </a:solidFill>
                    <a:ln w="158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Oval 253"/>
                    <p:cNvSpPr/>
                    <p:nvPr/>
                  </p:nvSpPr>
                  <p:spPr>
                    <a:xfrm>
                      <a:off x="7524328" y="3501008"/>
                      <a:ext cx="144016" cy="144016"/>
                    </a:xfrm>
                    <a:prstGeom prst="ellipse">
                      <a:avLst/>
                    </a:prstGeom>
                    <a:solidFill>
                      <a:schemeClr val="accent1">
                        <a:alpha val="48000"/>
                      </a:schemeClr>
                    </a:solidFill>
                    <a:ln w="158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44" name="Oval 243"/>
              <p:cNvSpPr/>
              <p:nvPr/>
            </p:nvSpPr>
            <p:spPr>
              <a:xfrm>
                <a:off x="5292080" y="4365104"/>
                <a:ext cx="144016" cy="144016"/>
              </a:xfrm>
              <a:prstGeom prst="ellipse">
                <a:avLst/>
              </a:prstGeom>
              <a:solidFill>
                <a:schemeClr val="accent1">
                  <a:alpha val="48000"/>
                </a:schemeClr>
              </a:solidFill>
              <a:ln w="15875">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5" name="TextBox 254"/>
            <p:cNvSpPr txBox="1"/>
            <p:nvPr/>
          </p:nvSpPr>
          <p:spPr>
            <a:xfrm rot="16200000">
              <a:off x="1466939" y="4151396"/>
              <a:ext cx="726481" cy="276999"/>
            </a:xfrm>
            <a:prstGeom prst="rect">
              <a:avLst/>
            </a:prstGeom>
            <a:noFill/>
          </p:spPr>
          <p:txBody>
            <a:bodyPr wrap="none" rtlCol="0">
              <a:spAutoFit/>
            </a:bodyPr>
            <a:lstStyle/>
            <a:p>
              <a:r>
                <a:rPr lang="en-US" sz="1200" dirty="0" err="1" smtClean="0">
                  <a:solidFill>
                    <a:srgbClr val="C00000"/>
                  </a:solidFill>
                </a:rPr>
                <a:t>FishBase</a:t>
              </a:r>
              <a:endParaRPr lang="en-US" sz="1200" dirty="0" smtClean="0">
                <a:solidFill>
                  <a:srgbClr val="C00000"/>
                </a:solidFill>
              </a:endParaRPr>
            </a:p>
          </p:txBody>
        </p:sp>
        <p:cxnSp>
          <p:nvCxnSpPr>
            <p:cNvPr id="257" name="Straight Connector 256"/>
            <p:cNvCxnSpPr>
              <a:stCxn id="161" idx="3"/>
            </p:cNvCxnSpPr>
            <p:nvPr/>
          </p:nvCxnSpPr>
          <p:spPr>
            <a:xfrm flipV="1">
              <a:off x="2843808" y="2492897"/>
              <a:ext cx="1656184" cy="134289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58" name="Group 173"/>
            <p:cNvGrpSpPr/>
            <p:nvPr/>
          </p:nvGrpSpPr>
          <p:grpSpPr>
            <a:xfrm>
              <a:off x="1913221" y="1359305"/>
              <a:ext cx="3385542" cy="4426214"/>
              <a:chOff x="1913221" y="1359305"/>
              <a:chExt cx="3385542" cy="4426214"/>
            </a:xfrm>
          </p:grpSpPr>
          <p:cxnSp>
            <p:nvCxnSpPr>
              <p:cNvPr id="260" name="Straight Connector 259"/>
              <p:cNvCxnSpPr>
                <a:endCxn id="180" idx="0"/>
              </p:cNvCxnSpPr>
              <p:nvPr/>
            </p:nvCxnSpPr>
            <p:spPr>
              <a:xfrm flipH="1">
                <a:off x="3274888" y="2564904"/>
                <a:ext cx="1657152" cy="3220615"/>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61" name="Group 148"/>
              <p:cNvGrpSpPr/>
              <p:nvPr/>
            </p:nvGrpSpPr>
            <p:grpSpPr>
              <a:xfrm>
                <a:off x="2123728" y="2060848"/>
                <a:ext cx="2376264" cy="116673"/>
                <a:chOff x="2123728" y="2060848"/>
                <a:chExt cx="2376264" cy="116673"/>
              </a:xfrm>
            </p:grpSpPr>
            <p:cxnSp>
              <p:nvCxnSpPr>
                <p:cNvPr id="275" name="Straight Connector 274"/>
                <p:cNvCxnSpPr>
                  <a:stCxn id="157" idx="3"/>
                  <a:endCxn id="154" idx="1"/>
                </p:cNvCxnSpPr>
                <p:nvPr/>
              </p:nvCxnSpPr>
              <p:spPr>
                <a:xfrm flipV="1">
                  <a:off x="3012538" y="2060848"/>
                  <a:ext cx="1487454" cy="116673"/>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76" name="Straight Connector 105"/>
                <p:cNvCxnSpPr>
                  <a:stCxn id="191" idx="2"/>
                  <a:endCxn id="157" idx="1"/>
                </p:cNvCxnSpPr>
                <p:nvPr/>
              </p:nvCxnSpPr>
              <p:spPr>
                <a:xfrm>
                  <a:off x="2123728" y="2139305"/>
                  <a:ext cx="353086" cy="38216"/>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grpSp>
            <p:nvGrpSpPr>
              <p:cNvPr id="262" name="Group 147"/>
              <p:cNvGrpSpPr/>
              <p:nvPr/>
            </p:nvGrpSpPr>
            <p:grpSpPr>
              <a:xfrm>
                <a:off x="2195736" y="2204864"/>
                <a:ext cx="2304256" cy="622811"/>
                <a:chOff x="2195736" y="2204864"/>
                <a:chExt cx="2304256" cy="622811"/>
              </a:xfrm>
            </p:grpSpPr>
            <p:cxnSp>
              <p:nvCxnSpPr>
                <p:cNvPr id="273" name="Straight Connector 272"/>
                <p:cNvCxnSpPr>
                  <a:stCxn id="160" idx="3"/>
                </p:cNvCxnSpPr>
                <p:nvPr/>
              </p:nvCxnSpPr>
              <p:spPr>
                <a:xfrm flipV="1">
                  <a:off x="2843808" y="2204864"/>
                  <a:ext cx="1656184" cy="62281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274" name="Straight Connector 273"/>
                <p:cNvCxnSpPr>
                  <a:stCxn id="192" idx="2"/>
                  <a:endCxn id="160" idx="1"/>
                </p:cNvCxnSpPr>
                <p:nvPr/>
              </p:nvCxnSpPr>
              <p:spPr>
                <a:xfrm>
                  <a:off x="2195736" y="2804714"/>
                  <a:ext cx="166850" cy="2296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cxnSp>
            <p:nvCxnSpPr>
              <p:cNvPr id="263" name="Straight Connector 262"/>
              <p:cNvCxnSpPr>
                <a:endCxn id="240" idx="3"/>
              </p:cNvCxnSpPr>
              <p:nvPr/>
            </p:nvCxnSpPr>
            <p:spPr>
              <a:xfrm flipH="1" flipV="1">
                <a:off x="1913221" y="1441700"/>
                <a:ext cx="2586771" cy="475132"/>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nvGrpSpPr>
              <p:cNvPr id="264" name="Group 169"/>
              <p:cNvGrpSpPr/>
              <p:nvPr/>
            </p:nvGrpSpPr>
            <p:grpSpPr>
              <a:xfrm>
                <a:off x="3851920" y="1359305"/>
                <a:ext cx="1446843" cy="2229890"/>
                <a:chOff x="3851920" y="1359305"/>
                <a:chExt cx="1446843" cy="2229890"/>
              </a:xfrm>
            </p:grpSpPr>
            <p:grpSp>
              <p:nvGrpSpPr>
                <p:cNvPr id="265" name="Group 156"/>
                <p:cNvGrpSpPr/>
                <p:nvPr/>
              </p:nvGrpSpPr>
              <p:grpSpPr>
                <a:xfrm>
                  <a:off x="4203988" y="1359305"/>
                  <a:ext cx="1094775" cy="2229890"/>
                  <a:chOff x="4170208" y="1448203"/>
                  <a:chExt cx="957978" cy="2085875"/>
                </a:xfrm>
              </p:grpSpPr>
              <p:sp>
                <p:nvSpPr>
                  <p:cNvPr id="271" name="TextBox 104"/>
                  <p:cNvSpPr txBox="1"/>
                  <p:nvPr/>
                </p:nvSpPr>
                <p:spPr>
                  <a:xfrm rot="3134657">
                    <a:off x="4124788" y="2562739"/>
                    <a:ext cx="492128" cy="269319"/>
                  </a:xfrm>
                  <a:prstGeom prst="rect">
                    <a:avLst/>
                  </a:prstGeom>
                  <a:noFill/>
                </p:spPr>
                <p:txBody>
                  <a:bodyPr wrap="none" rtlCol="0">
                    <a:spAutoFit/>
                  </a:bodyPr>
                  <a:lstStyle/>
                  <a:p>
                    <a:r>
                      <a:rPr lang="en-US" sz="1400" b="1" dirty="0" err="1" smtClean="0">
                        <a:solidFill>
                          <a:srgbClr val="002060"/>
                        </a:solidFill>
                      </a:rPr>
                      <a:t>DwC</a:t>
                    </a:r>
                    <a:endParaRPr lang="en-US" sz="1400" b="1" dirty="0" smtClean="0">
                      <a:solidFill>
                        <a:srgbClr val="002060"/>
                      </a:solidFill>
                    </a:endParaRPr>
                  </a:p>
                </p:txBody>
              </p:sp>
              <p:sp>
                <p:nvSpPr>
                  <p:cNvPr id="272" name="Arc 271"/>
                  <p:cNvSpPr/>
                  <p:nvPr/>
                </p:nvSpPr>
                <p:spPr>
                  <a:xfrm rot="13510595">
                    <a:off x="3606259" y="2012152"/>
                    <a:ext cx="2085875" cy="957978"/>
                  </a:xfrm>
                  <a:prstGeom prst="arc">
                    <a:avLst>
                      <a:gd name="adj1" fmla="val 11940378"/>
                      <a:gd name="adj2" fmla="val 21514879"/>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66" name="Oval 265"/>
                <p:cNvSpPr/>
                <p:nvPr/>
              </p:nvSpPr>
              <p:spPr>
                <a:xfrm>
                  <a:off x="3851920" y="198884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92"/>
                <p:cNvSpPr/>
                <p:nvPr/>
              </p:nvSpPr>
              <p:spPr>
                <a:xfrm>
                  <a:off x="3923928" y="227687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p:nvPr/>
              </p:nvSpPr>
              <p:spPr>
                <a:xfrm>
                  <a:off x="4572000" y="299695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p:nvPr/>
              </p:nvSpPr>
              <p:spPr>
                <a:xfrm>
                  <a:off x="4932040" y="321297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p:nvPr/>
              </p:nvSpPr>
              <p:spPr>
                <a:xfrm>
                  <a:off x="3851920" y="1772816"/>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59" name="Oval 258"/>
            <p:cNvSpPr/>
            <p:nvPr/>
          </p:nvSpPr>
          <p:spPr>
            <a:xfrm>
              <a:off x="4139952" y="2636912"/>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7" name="Group 276"/>
            <p:cNvGrpSpPr/>
            <p:nvPr/>
          </p:nvGrpSpPr>
          <p:grpSpPr>
            <a:xfrm>
              <a:off x="3165439" y="1773751"/>
              <a:ext cx="3006595" cy="2159305"/>
              <a:chOff x="3165439" y="1773751"/>
              <a:chExt cx="3006595" cy="2159305"/>
            </a:xfrm>
          </p:grpSpPr>
          <p:grpSp>
            <p:nvGrpSpPr>
              <p:cNvPr id="278" name="Group 149"/>
              <p:cNvGrpSpPr/>
              <p:nvPr/>
            </p:nvGrpSpPr>
            <p:grpSpPr>
              <a:xfrm>
                <a:off x="3165439" y="1773751"/>
                <a:ext cx="3006595" cy="1819584"/>
                <a:chOff x="3165439" y="1773751"/>
                <a:chExt cx="3006595" cy="1819584"/>
              </a:xfrm>
            </p:grpSpPr>
            <p:sp>
              <p:nvSpPr>
                <p:cNvPr id="282" name="TextBox 281"/>
                <p:cNvSpPr txBox="1"/>
                <p:nvPr/>
              </p:nvSpPr>
              <p:spPr>
                <a:xfrm rot="2527848">
                  <a:off x="3889456" y="3137337"/>
                  <a:ext cx="499875" cy="307777"/>
                </a:xfrm>
                <a:prstGeom prst="rect">
                  <a:avLst/>
                </a:prstGeom>
                <a:noFill/>
              </p:spPr>
              <p:txBody>
                <a:bodyPr wrap="square" rtlCol="0">
                  <a:spAutoFit/>
                </a:bodyPr>
                <a:lstStyle/>
                <a:p>
                  <a:r>
                    <a:rPr lang="en-US" sz="1400" b="1" dirty="0" smtClean="0">
                      <a:solidFill>
                        <a:srgbClr val="002060"/>
                      </a:solidFill>
                    </a:rPr>
                    <a:t>RDF</a:t>
                  </a:r>
                </a:p>
              </p:txBody>
            </p:sp>
            <p:sp>
              <p:nvSpPr>
                <p:cNvPr id="283" name="Arc 282"/>
                <p:cNvSpPr/>
                <p:nvPr/>
              </p:nvSpPr>
              <p:spPr>
                <a:xfrm rot="12909910">
                  <a:off x="3165439" y="1773751"/>
                  <a:ext cx="3006595" cy="1819584"/>
                </a:xfrm>
                <a:prstGeom prst="arc">
                  <a:avLst>
                    <a:gd name="adj1" fmla="val 11780537"/>
                    <a:gd name="adj2" fmla="val 2117445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79" name="Oval 278"/>
              <p:cNvSpPr/>
              <p:nvPr/>
            </p:nvSpPr>
            <p:spPr>
              <a:xfrm>
                <a:off x="3275856" y="206084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p:nvPr/>
            </p:nvSpPr>
            <p:spPr>
              <a:xfrm>
                <a:off x="4355976" y="3501008"/>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109"/>
              <p:cNvSpPr/>
              <p:nvPr/>
            </p:nvSpPr>
            <p:spPr>
              <a:xfrm>
                <a:off x="5292080" y="3789040"/>
                <a:ext cx="144016" cy="14401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 name="Curved Connector 13"/>
            <p:cNvCxnSpPr>
              <a:stCxn id="197" idx="3"/>
              <a:endCxn id="155" idx="0"/>
            </p:cNvCxnSpPr>
            <p:nvPr/>
          </p:nvCxnSpPr>
          <p:spPr>
            <a:xfrm>
              <a:off x="3901379" y="927249"/>
              <a:ext cx="1499047" cy="760650"/>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urved Connector 15"/>
            <p:cNvCxnSpPr>
              <a:stCxn id="155" idx="0"/>
              <a:endCxn id="142" idx="2"/>
            </p:cNvCxnSpPr>
            <p:nvPr/>
          </p:nvCxnSpPr>
          <p:spPr>
            <a:xfrm rot="16200000" flipH="1">
              <a:off x="6369810" y="718514"/>
              <a:ext cx="444957" cy="2383726"/>
            </a:xfrm>
            <a:prstGeom prst="curvedConnector4">
              <a:avLst>
                <a:gd name="adj1" fmla="val -51376"/>
                <a:gd name="adj2" fmla="val 618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9" name="Curved Connector 28"/>
            <p:cNvCxnSpPr>
              <a:stCxn id="196" idx="2"/>
              <a:endCxn id="155" idx="0"/>
            </p:cNvCxnSpPr>
            <p:nvPr/>
          </p:nvCxnSpPr>
          <p:spPr>
            <a:xfrm rot="16200000" flipH="1">
              <a:off x="5034906" y="1322378"/>
              <a:ext cx="681457" cy="49584"/>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a:endCxn id="161" idx="2"/>
            </p:cNvCxnSpPr>
            <p:nvPr/>
          </p:nvCxnSpPr>
          <p:spPr>
            <a:xfrm flipV="1">
              <a:off x="2253039" y="4005064"/>
              <a:ext cx="358975" cy="288032"/>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a:stCxn id="162" idx="0"/>
            </p:cNvCxnSpPr>
            <p:nvPr/>
          </p:nvCxnSpPr>
          <p:spPr>
            <a:xfrm flipV="1">
              <a:off x="2627917" y="2492897"/>
              <a:ext cx="1828499" cy="2088231"/>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a:endCxn id="162" idx="1"/>
            </p:cNvCxnSpPr>
            <p:nvPr/>
          </p:nvCxnSpPr>
          <p:spPr>
            <a:xfrm flipV="1">
              <a:off x="2123728" y="4750405"/>
              <a:ext cx="216289" cy="66294"/>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grpSp>
      <p:pic>
        <p:nvPicPr>
          <p:cNvPr id="14350" name="Picture 14349" descr="D4Science-Infrastructure.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200000">
            <a:off x="-904797" y="3364672"/>
            <a:ext cx="3168352" cy="1226459"/>
          </a:xfrm>
          <a:prstGeom prst="rect">
            <a:avLst/>
          </a:prstGeom>
        </p:spPr>
      </p:pic>
      <p:sp>
        <p:nvSpPr>
          <p:cNvPr id="14356" name="TextBox 14355"/>
          <p:cNvSpPr txBox="1"/>
          <p:nvPr/>
        </p:nvSpPr>
        <p:spPr>
          <a:xfrm>
            <a:off x="6275239" y="6343497"/>
            <a:ext cx="2578676" cy="307777"/>
          </a:xfrm>
          <a:prstGeom prst="rect">
            <a:avLst/>
          </a:prstGeom>
          <a:noFill/>
        </p:spPr>
        <p:txBody>
          <a:bodyPr wrap="none" rtlCol="0">
            <a:spAutoFit/>
          </a:bodyPr>
          <a:lstStyle/>
          <a:p>
            <a:r>
              <a:rPr lang="en-GB" sz="1400" i="1" dirty="0" smtClean="0"/>
              <a:t>Courtesy by Marc </a:t>
            </a:r>
            <a:r>
              <a:rPr lang="en-GB" sz="1400" i="1" dirty="0" err="1" smtClean="0"/>
              <a:t>Taconet</a:t>
            </a:r>
            <a:r>
              <a:rPr lang="en-GB" sz="1400" i="1" dirty="0" smtClean="0"/>
              <a:t> (FAO)</a:t>
            </a:r>
            <a:endParaRPr lang="en-GB" sz="1400" i="1" dirty="0"/>
          </a:p>
        </p:txBody>
      </p:sp>
    </p:spTree>
    <p:extLst>
      <p:ext uri="{BB962C8B-B14F-4D97-AF65-F5344CB8AC3E}">
        <p14:creationId xmlns:p14="http://schemas.microsoft.com/office/powerpoint/2010/main" val="3022547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4246369"/>
              </p:ext>
            </p:extLst>
          </p:nvPr>
        </p:nvGraphicFramePr>
        <p:xfrm>
          <a:off x="342729" y="1404059"/>
          <a:ext cx="84297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ttangolo 3"/>
          <p:cNvSpPr/>
          <p:nvPr/>
        </p:nvSpPr>
        <p:spPr>
          <a:xfrm>
            <a:off x="1539551" y="332656"/>
            <a:ext cx="7576455" cy="553998"/>
          </a:xfrm>
          <a:prstGeom prst="rect">
            <a:avLst/>
          </a:prstGeom>
        </p:spPr>
        <p:txBody>
          <a:bodyPr wrap="square">
            <a:spAutoFit/>
          </a:bodyPr>
          <a:lstStyle/>
          <a:p>
            <a:pPr algn="r"/>
            <a:r>
              <a:rPr lang="en-US" sz="3000" b="1" dirty="0">
                <a:solidFill>
                  <a:srgbClr val="4F85C3"/>
                </a:solidFill>
                <a:latin typeface="Segoe UI" pitchFamily="34" charset="0"/>
                <a:ea typeface="+mj-ea"/>
                <a:cs typeface="Segoe UI" pitchFamily="34" charset="0"/>
              </a:rPr>
              <a:t>Practical Examples</a:t>
            </a:r>
          </a:p>
        </p:txBody>
      </p:sp>
    </p:spTree>
    <p:extLst>
      <p:ext uri="{BB962C8B-B14F-4D97-AF65-F5344CB8AC3E}">
        <p14:creationId xmlns:p14="http://schemas.microsoft.com/office/powerpoint/2010/main" val="2772378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Conclusions</a:t>
            </a:r>
            <a:endParaRPr lang="en-GB" dirty="0"/>
          </a:p>
        </p:txBody>
      </p:sp>
      <p:sp>
        <p:nvSpPr>
          <p:cNvPr id="3" name="Marcador de contenido 2"/>
          <p:cNvSpPr>
            <a:spLocks noGrp="1"/>
          </p:cNvSpPr>
          <p:nvPr>
            <p:ph sz="half" idx="2"/>
          </p:nvPr>
        </p:nvSpPr>
        <p:spPr>
          <a:xfrm>
            <a:off x="467544" y="1196752"/>
            <a:ext cx="8424936" cy="5112568"/>
          </a:xfrm>
        </p:spPr>
        <p:txBody>
          <a:bodyPr>
            <a:normAutofit fontScale="92500" lnSpcReduction="10000"/>
          </a:bodyPr>
          <a:lstStyle/>
          <a:p>
            <a:r>
              <a:rPr lang="en-GB" dirty="0" smtClean="0"/>
              <a:t>EGI is a federation of national entities that operates an e-Infrastructure for e-Science</a:t>
            </a:r>
          </a:p>
          <a:p>
            <a:pPr lvl="1"/>
            <a:r>
              <a:rPr lang="en-GB" dirty="0" smtClean="0"/>
              <a:t>340 resource centres in 54 countries</a:t>
            </a:r>
          </a:p>
          <a:p>
            <a:pPr lvl="1"/>
            <a:r>
              <a:rPr lang="en-GB" dirty="0"/>
              <a:t>550,000 logical CPU cores</a:t>
            </a:r>
          </a:p>
          <a:p>
            <a:pPr lvl="1"/>
            <a:r>
              <a:rPr lang="en-GB" dirty="0"/>
              <a:t>290 PB disk, 180 PB </a:t>
            </a:r>
            <a:r>
              <a:rPr lang="en-GB" dirty="0" smtClean="0"/>
              <a:t>tape</a:t>
            </a:r>
          </a:p>
          <a:p>
            <a:endParaRPr lang="it-IT" dirty="0" smtClean="0"/>
          </a:p>
          <a:p>
            <a:r>
              <a:rPr lang="it-IT" dirty="0" err="1" smtClean="0"/>
              <a:t>iMarine</a:t>
            </a:r>
            <a:r>
              <a:rPr lang="it-IT" dirty="0" smtClean="0"/>
              <a:t> use case:</a:t>
            </a:r>
          </a:p>
          <a:p>
            <a:pPr lvl="1"/>
            <a:r>
              <a:rPr lang="it-IT" dirty="0" smtClean="0"/>
              <a:t>Integration in the EGI </a:t>
            </a:r>
            <a:r>
              <a:rPr lang="it-IT" dirty="0" err="1" smtClean="0"/>
              <a:t>Federated</a:t>
            </a:r>
            <a:r>
              <a:rPr lang="it-IT" dirty="0" smtClean="0"/>
              <a:t> </a:t>
            </a:r>
            <a:r>
              <a:rPr lang="it-IT" dirty="0" err="1" smtClean="0"/>
              <a:t>Cloud</a:t>
            </a:r>
            <a:endParaRPr lang="it-IT" dirty="0" smtClean="0"/>
          </a:p>
          <a:p>
            <a:endParaRPr lang="en-GB" dirty="0" smtClean="0"/>
          </a:p>
          <a:p>
            <a:r>
              <a:rPr lang="en-GB" dirty="0" smtClean="0"/>
              <a:t>The EGI Federated Cloud is offering new to exploit the EGI infrastructure</a:t>
            </a:r>
          </a:p>
          <a:p>
            <a:pPr lvl="1"/>
            <a:r>
              <a:rPr lang="en-GB" dirty="0" smtClean="0"/>
              <a:t>Service Hosting, Interactive computing, etc.</a:t>
            </a:r>
            <a:endParaRPr lang="en-GB" dirty="0"/>
          </a:p>
        </p:txBody>
      </p:sp>
    </p:spTree>
    <p:extLst>
      <p:ext uri="{BB962C8B-B14F-4D97-AF65-F5344CB8AC3E}">
        <p14:creationId xmlns:p14="http://schemas.microsoft.com/office/powerpoint/2010/main" val="1724367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12160" y="1763524"/>
            <a:ext cx="2826495" cy="3997473"/>
          </a:xfrm>
          <a:prstGeom prst="rect">
            <a:avLst/>
          </a:prstGeom>
        </p:spPr>
      </p:pic>
      <p:sp>
        <p:nvSpPr>
          <p:cNvPr id="3" name="TextBox 2"/>
          <p:cNvSpPr txBox="1"/>
          <p:nvPr/>
        </p:nvSpPr>
        <p:spPr>
          <a:xfrm>
            <a:off x="6360772" y="5723964"/>
            <a:ext cx="2129271" cy="369332"/>
          </a:xfrm>
          <a:prstGeom prst="rect">
            <a:avLst/>
          </a:prstGeom>
          <a:noFill/>
        </p:spPr>
        <p:txBody>
          <a:bodyPr wrap="none" rtlCol="0">
            <a:spAutoFit/>
          </a:bodyPr>
          <a:lstStyle/>
          <a:p>
            <a:r>
              <a:rPr lang="en-GB" b="1" dirty="0" smtClean="0"/>
              <a:t>http://cf2015.egi.eu</a:t>
            </a:r>
          </a:p>
        </p:txBody>
      </p:sp>
    </p:spTree>
    <p:extLst>
      <p:ext uri="{BB962C8B-B14F-4D97-AF65-F5344CB8AC3E}">
        <p14:creationId xmlns:p14="http://schemas.microsoft.com/office/powerpoint/2010/main" val="2379845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title"/>
          </p:nvPr>
        </p:nvSpPr>
        <p:spPr/>
        <p:txBody>
          <a:bodyPr>
            <a:normAutofit/>
          </a:bodyPr>
          <a:lstStyle/>
          <a:p>
            <a:r>
              <a:rPr lang="en-GB" altLang="en-US" dirty="0" smtClean="0">
                <a:ea typeface="ＭＳ Ｐゴシック" pitchFamily="34" charset="-128"/>
              </a:rPr>
              <a:t>EGI.eu and its participants - 2015</a:t>
            </a:r>
          </a:p>
        </p:txBody>
      </p:sp>
      <p:sp>
        <p:nvSpPr>
          <p:cNvPr id="10" name="TextBox 9"/>
          <p:cNvSpPr txBox="1"/>
          <p:nvPr/>
        </p:nvSpPr>
        <p:spPr>
          <a:xfrm>
            <a:off x="109251" y="5013176"/>
            <a:ext cx="5572659" cy="1323439"/>
          </a:xfrm>
          <a:prstGeom prst="rect">
            <a:avLst/>
          </a:prstGeom>
          <a:solidFill>
            <a:schemeClr val="accent3">
              <a:lumMod val="60000"/>
              <a:lumOff val="40000"/>
            </a:schemeClr>
          </a:solidFill>
          <a:ln>
            <a:solidFill>
              <a:schemeClr val="accent1"/>
            </a:solidFill>
          </a:ln>
        </p:spPr>
        <p:txBody>
          <a:bodyPr wrap="none" rtlCol="0">
            <a:spAutoFit/>
          </a:bodyPr>
          <a:lstStyle/>
          <a:p>
            <a:r>
              <a:rPr lang="en-US" sz="1600" b="1" dirty="0" smtClean="0">
                <a:solidFill>
                  <a:schemeClr val="tx2"/>
                </a:solidFill>
              </a:rPr>
              <a:t>Participants</a:t>
            </a:r>
          </a:p>
          <a:p>
            <a:r>
              <a:rPr lang="en-US" sz="1600" dirty="0"/>
              <a:t>CERN, EMBL-</a:t>
            </a:r>
            <a:r>
              <a:rPr lang="en-US" sz="1600" dirty="0" smtClean="0"/>
              <a:t>EBI, Belgium, </a:t>
            </a:r>
            <a:r>
              <a:rPr lang="en-US" sz="1600" dirty="0"/>
              <a:t>Bulgaria, </a:t>
            </a:r>
            <a:r>
              <a:rPr lang="en-US" sz="1600" dirty="0" smtClean="0"/>
              <a:t>Croatia</a:t>
            </a:r>
            <a:r>
              <a:rPr lang="en-US" sz="1600" dirty="0"/>
              <a:t>, </a:t>
            </a:r>
            <a:r>
              <a:rPr lang="en-US" sz="1600" dirty="0" smtClean="0"/>
              <a:t>Czech Republic, </a:t>
            </a:r>
          </a:p>
          <a:p>
            <a:r>
              <a:rPr lang="en-US" sz="1600" dirty="0" smtClean="0"/>
              <a:t>Estonia, Finland, France</a:t>
            </a:r>
            <a:r>
              <a:rPr lang="en-US" sz="1600" dirty="0"/>
              <a:t>, </a:t>
            </a:r>
            <a:r>
              <a:rPr lang="en-US" sz="1600" dirty="0" smtClean="0"/>
              <a:t>Germany, Greece, Hungary, Israel, Italy, </a:t>
            </a:r>
          </a:p>
          <a:p>
            <a:r>
              <a:rPr lang="en-US" sz="1600" dirty="0" smtClean="0"/>
              <a:t>FYR of Macedonia, Netherlands, Poland, Portugal, Romania, </a:t>
            </a:r>
          </a:p>
          <a:p>
            <a:r>
              <a:rPr lang="en-US" sz="1600" dirty="0" smtClean="0"/>
              <a:t>Slovakia</a:t>
            </a:r>
            <a:r>
              <a:rPr lang="en-US" sz="1600" dirty="0"/>
              <a:t>, Slovenia</a:t>
            </a:r>
            <a:r>
              <a:rPr lang="en-US" sz="1600" dirty="0" smtClean="0"/>
              <a:t>, Spain, Switzerland, Sweden, Turkey, UK</a:t>
            </a:r>
          </a:p>
        </p:txBody>
      </p:sp>
      <p:sp>
        <p:nvSpPr>
          <p:cNvPr id="11" name="TextBox 10"/>
          <p:cNvSpPr txBox="1"/>
          <p:nvPr/>
        </p:nvSpPr>
        <p:spPr>
          <a:xfrm>
            <a:off x="5796136" y="5013176"/>
            <a:ext cx="3240360" cy="1323439"/>
          </a:xfrm>
          <a:prstGeom prst="rect">
            <a:avLst/>
          </a:prstGeom>
          <a:solidFill>
            <a:schemeClr val="accent6">
              <a:lumMod val="60000"/>
              <a:lumOff val="40000"/>
            </a:schemeClr>
          </a:solidFill>
          <a:ln>
            <a:solidFill>
              <a:schemeClr val="accent1"/>
            </a:solidFill>
          </a:ln>
        </p:spPr>
        <p:txBody>
          <a:bodyPr wrap="square" rtlCol="0">
            <a:spAutoFit/>
          </a:bodyPr>
          <a:lstStyle/>
          <a:p>
            <a:pPr algn="r"/>
            <a:endParaRPr lang="en-US" sz="1600" b="1" dirty="0" smtClean="0">
              <a:solidFill>
                <a:schemeClr val="tx2"/>
              </a:solidFill>
            </a:endParaRPr>
          </a:p>
          <a:p>
            <a:pPr algn="r"/>
            <a:r>
              <a:rPr lang="en-US" sz="1600" b="1" dirty="0" smtClean="0">
                <a:solidFill>
                  <a:schemeClr val="tx2"/>
                </a:solidFill>
              </a:rPr>
              <a:t>Under discussion</a:t>
            </a:r>
          </a:p>
          <a:p>
            <a:pPr algn="r"/>
            <a:r>
              <a:rPr lang="en-GB" sz="1600" dirty="0">
                <a:latin typeface="Arial" charset="0"/>
              </a:rPr>
              <a:t>Armenia</a:t>
            </a:r>
            <a:r>
              <a:rPr lang="en-GB" sz="1600" dirty="0" smtClean="0">
                <a:latin typeface="Arial" charset="0"/>
              </a:rPr>
              <a:t>, Austria, </a:t>
            </a:r>
            <a:r>
              <a:rPr lang="en-GB" sz="1600" dirty="0">
                <a:latin typeface="Arial" charset="0"/>
              </a:rPr>
              <a:t>Belarus</a:t>
            </a:r>
            <a:r>
              <a:rPr lang="en-GB" sz="1600" dirty="0" smtClean="0">
                <a:latin typeface="Arial" charset="0"/>
              </a:rPr>
              <a:t>,</a:t>
            </a:r>
          </a:p>
          <a:p>
            <a:pPr algn="r"/>
            <a:r>
              <a:rPr lang="en-GB" sz="1600" dirty="0" smtClean="0">
                <a:latin typeface="Arial" charset="0"/>
              </a:rPr>
              <a:t>Denmark</a:t>
            </a:r>
            <a:r>
              <a:rPr lang="en-GB" sz="1600" dirty="0">
                <a:latin typeface="Arial" charset="0"/>
              </a:rPr>
              <a:t>, </a:t>
            </a:r>
            <a:r>
              <a:rPr lang="en-GB" sz="1600" dirty="0" smtClean="0">
                <a:latin typeface="Arial" charset="0"/>
              </a:rPr>
              <a:t>Moldova, </a:t>
            </a:r>
          </a:p>
          <a:p>
            <a:pPr algn="r"/>
            <a:r>
              <a:rPr lang="en-GB" sz="1600" dirty="0" smtClean="0">
                <a:latin typeface="Arial" charset="0"/>
              </a:rPr>
              <a:t>Norway</a:t>
            </a:r>
            <a:r>
              <a:rPr lang="en-GB" sz="1600" dirty="0">
                <a:latin typeface="Arial" charset="0"/>
              </a:rPr>
              <a:t>, </a:t>
            </a:r>
            <a:r>
              <a:rPr lang="en-GB" sz="1600" dirty="0" smtClean="0">
                <a:latin typeface="Arial" charset="0"/>
              </a:rPr>
              <a:t>Russia</a:t>
            </a:r>
            <a:r>
              <a:rPr lang="en-GB" sz="1600" dirty="0">
                <a:latin typeface="Arial" charset="0"/>
              </a:rPr>
              <a:t>, </a:t>
            </a:r>
            <a:r>
              <a:rPr lang="en-GB" sz="1600" dirty="0" smtClean="0">
                <a:latin typeface="Arial" charset="0"/>
              </a:rPr>
              <a:t>Ukraine</a:t>
            </a:r>
            <a:r>
              <a:rPr lang="en-US" sz="1600" dirty="0" smtClean="0"/>
              <a:t> </a:t>
            </a:r>
            <a:endParaRPr lang="en-US" dirty="0"/>
          </a:p>
        </p:txBody>
      </p:sp>
      <p:pic>
        <p:nvPicPr>
          <p:cNvPr id="4" name="Picture 3" descr="EGI Council July 20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576" y="1124743"/>
            <a:ext cx="4656976" cy="3756035"/>
          </a:xfrm>
          <a:prstGeom prst="rect">
            <a:avLst/>
          </a:prstGeom>
        </p:spPr>
      </p:pic>
      <p:sp>
        <p:nvSpPr>
          <p:cNvPr id="3" name="Content Placeholder 2"/>
          <p:cNvSpPr>
            <a:spLocks noGrp="1"/>
          </p:cNvSpPr>
          <p:nvPr>
            <p:ph sz="half" idx="2"/>
          </p:nvPr>
        </p:nvSpPr>
        <p:spPr>
          <a:xfrm>
            <a:off x="107504" y="1124744"/>
            <a:ext cx="5184576" cy="3744416"/>
          </a:xfrm>
          <a:solidFill>
            <a:schemeClr val="tx2">
              <a:lumMod val="40000"/>
              <a:lumOff val="60000"/>
            </a:schemeClr>
          </a:solidFill>
          <a:ln>
            <a:solidFill>
              <a:schemeClr val="accent1"/>
            </a:solidFill>
          </a:ln>
        </p:spPr>
        <p:txBody>
          <a:bodyPr/>
          <a:lstStyle/>
          <a:p>
            <a:pPr>
              <a:defRPr/>
            </a:pPr>
            <a:r>
              <a:rPr lang="en-GB" sz="2400" dirty="0" smtClean="0"/>
              <a:t>26 participants: 24 NGIs and 2 EIROs (CERN, EMBL-EBI)</a:t>
            </a:r>
            <a:endParaRPr lang="en-GB" sz="2400" dirty="0"/>
          </a:p>
          <a:p>
            <a:pPr lvl="1">
              <a:defRPr/>
            </a:pPr>
            <a:r>
              <a:rPr lang="en-GB" sz="2000" dirty="0" smtClean="0"/>
              <a:t>Opening membership to research communities</a:t>
            </a:r>
          </a:p>
          <a:p>
            <a:pPr lvl="1">
              <a:defRPr/>
            </a:pPr>
            <a:r>
              <a:rPr lang="en-GB" sz="2000" dirty="0"/>
              <a:t>Opening membership to </a:t>
            </a:r>
            <a:r>
              <a:rPr lang="en-GB" sz="2000" dirty="0" smtClean="0"/>
              <a:t>non-European countries</a:t>
            </a:r>
          </a:p>
          <a:p>
            <a:pPr lvl="1">
              <a:defRPr/>
            </a:pPr>
            <a:endParaRPr lang="en-GB" sz="2000" dirty="0" smtClean="0"/>
          </a:p>
          <a:p>
            <a:pPr>
              <a:defRPr/>
            </a:pPr>
            <a:r>
              <a:rPr lang="en-GB" sz="2400" dirty="0" smtClean="0"/>
              <a:t>Affiliation programme </a:t>
            </a:r>
          </a:p>
          <a:p>
            <a:pPr lvl="1">
              <a:defRPr/>
            </a:pPr>
            <a:r>
              <a:rPr lang="en-GB" sz="2000" dirty="0"/>
              <a:t>L</a:t>
            </a:r>
            <a:r>
              <a:rPr lang="en-GB" sz="2000" dirty="0" smtClean="0"/>
              <a:t>ower barriers of entry to widening countries</a:t>
            </a:r>
            <a:endParaRPr lang="en-GB" sz="2000" dirty="0"/>
          </a:p>
        </p:txBody>
      </p:sp>
      <p:sp>
        <p:nvSpPr>
          <p:cNvPr id="9" name="Rectangular Callout 8"/>
          <p:cNvSpPr/>
          <p:nvPr/>
        </p:nvSpPr>
        <p:spPr>
          <a:xfrm>
            <a:off x="5796136" y="2138630"/>
            <a:ext cx="628159" cy="354266"/>
          </a:xfrm>
          <a:prstGeom prst="wedgeRectCallout">
            <a:avLst>
              <a:gd name="adj1" fmla="val 42202"/>
              <a:gd name="adj2" fmla="val 220093"/>
            </a:avLst>
          </a:prstGeom>
          <a:solidFill>
            <a:schemeClr val="bg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800" dirty="0">
                <a:solidFill>
                  <a:schemeClr val="tx2"/>
                </a:solidFill>
              </a:rPr>
              <a:t>EGI.eu in Amsterdam</a:t>
            </a:r>
          </a:p>
        </p:txBody>
      </p:sp>
    </p:spTree>
    <p:extLst>
      <p:ext uri="{BB962C8B-B14F-4D97-AF65-F5344CB8AC3E}">
        <p14:creationId xmlns:p14="http://schemas.microsoft.com/office/powerpoint/2010/main" val="224550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1196975"/>
            <a:ext cx="7380288" cy="32400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147" name="Title 8"/>
          <p:cNvSpPr>
            <a:spLocks noGrp="1"/>
          </p:cNvSpPr>
          <p:nvPr>
            <p:ph type="title"/>
          </p:nvPr>
        </p:nvSpPr>
        <p:spPr>
          <a:xfrm>
            <a:off x="1331640" y="188640"/>
            <a:ext cx="7560840" cy="850106"/>
          </a:xfrm>
        </p:spPr>
        <p:txBody>
          <a:bodyPr>
            <a:normAutofit/>
          </a:bodyPr>
          <a:lstStyle/>
          <a:p>
            <a:r>
              <a:rPr lang="en-GB" altLang="en-US" sz="3600" dirty="0" smtClean="0">
                <a:latin typeface="Arial" charset="0"/>
                <a:ea typeface="ＭＳ Ｐゴシック" pitchFamily="34" charset="-128"/>
                <a:cs typeface="Arial" charset="0"/>
              </a:rPr>
              <a:t>Enabling Global Infrastructures</a:t>
            </a:r>
          </a:p>
        </p:txBody>
      </p:sp>
      <p:sp>
        <p:nvSpPr>
          <p:cNvPr id="6149" name="Rectangle 1"/>
          <p:cNvSpPr>
            <a:spLocks noChangeArrowheads="1"/>
          </p:cNvSpPr>
          <p:nvPr/>
        </p:nvSpPr>
        <p:spPr bwMode="auto">
          <a:xfrm>
            <a:off x="179388" y="4676775"/>
            <a:ext cx="3960812"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4625" indent="-174625"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
                <a:schemeClr val="tx1"/>
              </a:buClr>
            </a:pPr>
            <a:r>
              <a:rPr lang="en-GB" altLang="en-US" sz="1800" dirty="0">
                <a:solidFill>
                  <a:srgbClr val="0070C0"/>
                </a:solidFill>
              </a:rPr>
              <a:t>Distributed, federated </a:t>
            </a:r>
            <a:r>
              <a:rPr lang="en-GB" altLang="en-US" sz="1800" dirty="0"/>
              <a:t>storage and compute facilities</a:t>
            </a:r>
          </a:p>
          <a:p>
            <a:pPr eaLnBrk="1" hangingPunct="1">
              <a:spcBef>
                <a:spcPct val="0"/>
              </a:spcBef>
              <a:buClr>
                <a:schemeClr val="tx1"/>
              </a:buClr>
            </a:pPr>
            <a:r>
              <a:rPr lang="en-GB" altLang="en-US" sz="1800" dirty="0" smtClean="0">
                <a:solidFill>
                  <a:srgbClr val="0070C0"/>
                </a:solidFill>
              </a:rPr>
              <a:t>Compute platforms </a:t>
            </a:r>
            <a:r>
              <a:rPr lang="en-GB" altLang="en-US" sz="1800" dirty="0" smtClean="0"/>
              <a:t>(Grid, Cloud)</a:t>
            </a:r>
          </a:p>
          <a:p>
            <a:pPr eaLnBrk="1" hangingPunct="1">
              <a:spcBef>
                <a:spcPct val="0"/>
              </a:spcBef>
              <a:buClr>
                <a:schemeClr val="tx1"/>
              </a:buClr>
            </a:pPr>
            <a:r>
              <a:rPr lang="en-GB" altLang="en-US" sz="1800" dirty="0" smtClean="0"/>
              <a:t>Virtual </a:t>
            </a:r>
            <a:r>
              <a:rPr lang="en-GB" altLang="en-US" sz="1800" dirty="0"/>
              <a:t>Research Environments</a:t>
            </a:r>
          </a:p>
          <a:p>
            <a:pPr eaLnBrk="1" hangingPunct="1">
              <a:spcBef>
                <a:spcPct val="0"/>
              </a:spcBef>
              <a:buClr>
                <a:schemeClr val="tx1"/>
              </a:buClr>
            </a:pPr>
            <a:r>
              <a:rPr lang="en-GB" altLang="en-US" sz="1800" dirty="0">
                <a:solidFill>
                  <a:srgbClr val="0070C0"/>
                </a:solidFill>
              </a:rPr>
              <a:t>&gt; 200 user </a:t>
            </a:r>
            <a:r>
              <a:rPr lang="en-GB" altLang="en-US" sz="1800" dirty="0"/>
              <a:t>research projects</a:t>
            </a:r>
          </a:p>
        </p:txBody>
      </p:sp>
      <p:sp>
        <p:nvSpPr>
          <p:cNvPr id="6150" name="Rectangle 14"/>
          <p:cNvSpPr>
            <a:spLocks noChangeArrowheads="1"/>
          </p:cNvSpPr>
          <p:nvPr/>
        </p:nvSpPr>
        <p:spPr bwMode="auto">
          <a:xfrm>
            <a:off x="4067175" y="4687888"/>
            <a:ext cx="418782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4625" indent="-174625"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marL="0" indent="0" eaLnBrk="1" hangingPunct="1">
              <a:spcBef>
                <a:spcPct val="0"/>
              </a:spcBef>
              <a:buClr>
                <a:schemeClr val="tx1"/>
              </a:buClr>
              <a:buNone/>
            </a:pPr>
            <a:r>
              <a:rPr lang="en-US" altLang="en-US" sz="1800" dirty="0" smtClean="0"/>
              <a:t>Total capacity (grid + cloud):</a:t>
            </a:r>
            <a:endParaRPr lang="en-GB" altLang="en-US" sz="1800" dirty="0" smtClean="0"/>
          </a:p>
          <a:p>
            <a:pPr eaLnBrk="1" hangingPunct="1">
              <a:spcBef>
                <a:spcPct val="0"/>
              </a:spcBef>
              <a:buClr>
                <a:schemeClr val="tx1"/>
              </a:buClr>
            </a:pPr>
            <a:r>
              <a:rPr lang="en-GB" altLang="en-US" sz="1800" dirty="0" smtClean="0">
                <a:solidFill>
                  <a:schemeClr val="accent1"/>
                </a:solidFill>
              </a:rPr>
              <a:t>340</a:t>
            </a:r>
            <a:r>
              <a:rPr lang="en-GB" altLang="en-US" sz="1800" dirty="0" smtClean="0"/>
              <a:t> </a:t>
            </a:r>
            <a:r>
              <a:rPr lang="en-GB" altLang="en-US" sz="1800" dirty="0"/>
              <a:t>resource centres in </a:t>
            </a:r>
            <a:r>
              <a:rPr lang="en-GB" altLang="en-US" sz="1800" dirty="0" smtClean="0">
                <a:solidFill>
                  <a:schemeClr val="accent1"/>
                </a:solidFill>
              </a:rPr>
              <a:t>54</a:t>
            </a:r>
            <a:r>
              <a:rPr lang="en-GB" altLang="en-US" sz="1800" dirty="0" smtClean="0"/>
              <a:t> </a:t>
            </a:r>
            <a:r>
              <a:rPr lang="en-GB" altLang="en-US" sz="1800" dirty="0"/>
              <a:t>countries</a:t>
            </a:r>
            <a:endParaRPr lang="en-GB" altLang="en-US" sz="1800" dirty="0">
              <a:solidFill>
                <a:schemeClr val="accent1"/>
              </a:solidFill>
            </a:endParaRPr>
          </a:p>
          <a:p>
            <a:pPr eaLnBrk="1" hangingPunct="1">
              <a:spcBef>
                <a:spcPct val="0"/>
              </a:spcBef>
              <a:buClr>
                <a:schemeClr val="tx1"/>
              </a:buClr>
            </a:pPr>
            <a:r>
              <a:rPr lang="en-GB" altLang="en-US" sz="1800" dirty="0" smtClean="0">
                <a:solidFill>
                  <a:schemeClr val="accent1"/>
                </a:solidFill>
              </a:rPr>
              <a:t>550,000</a:t>
            </a:r>
            <a:r>
              <a:rPr lang="en-GB" altLang="en-US" sz="1800" dirty="0" smtClean="0"/>
              <a:t> </a:t>
            </a:r>
            <a:r>
              <a:rPr lang="en-GB" altLang="en-US" sz="1800" dirty="0"/>
              <a:t>logical CPU cores</a:t>
            </a:r>
          </a:p>
          <a:p>
            <a:pPr eaLnBrk="1" hangingPunct="1">
              <a:spcBef>
                <a:spcPct val="0"/>
              </a:spcBef>
              <a:buClr>
                <a:schemeClr val="tx1"/>
              </a:buClr>
            </a:pPr>
            <a:r>
              <a:rPr lang="en-GB" altLang="en-US" sz="1800" dirty="0" smtClean="0">
                <a:solidFill>
                  <a:schemeClr val="accent1"/>
                </a:solidFill>
              </a:rPr>
              <a:t>290 </a:t>
            </a:r>
            <a:r>
              <a:rPr lang="en-GB" altLang="en-US" sz="1800" dirty="0">
                <a:solidFill>
                  <a:schemeClr val="accent1"/>
                </a:solidFill>
              </a:rPr>
              <a:t>PB </a:t>
            </a:r>
            <a:r>
              <a:rPr lang="en-GB" altLang="en-US" sz="1800" dirty="0"/>
              <a:t>disk, </a:t>
            </a:r>
            <a:r>
              <a:rPr lang="en-GB" altLang="en-US" sz="1800" dirty="0">
                <a:solidFill>
                  <a:schemeClr val="accent1"/>
                </a:solidFill>
              </a:rPr>
              <a:t>180 PB </a:t>
            </a:r>
            <a:r>
              <a:rPr lang="en-GB" altLang="en-US" sz="1800" dirty="0"/>
              <a:t>tape</a:t>
            </a:r>
          </a:p>
          <a:p>
            <a:pPr eaLnBrk="1" hangingPunct="1">
              <a:spcBef>
                <a:spcPct val="0"/>
              </a:spcBef>
              <a:buClr>
                <a:schemeClr val="tx1"/>
              </a:buClr>
            </a:pPr>
            <a:endParaRPr lang="en-GB" altLang="en-US" sz="1800" dirty="0">
              <a:solidFill>
                <a:schemeClr val="accent1"/>
              </a:solidFill>
            </a:endParaRPr>
          </a:p>
        </p:txBody>
      </p:sp>
      <p:sp>
        <p:nvSpPr>
          <p:cNvPr id="3" name="Rectangular Callout 2"/>
          <p:cNvSpPr/>
          <p:nvPr/>
        </p:nvSpPr>
        <p:spPr>
          <a:xfrm rot="20697230">
            <a:off x="224972" y="3315479"/>
            <a:ext cx="1491642" cy="1114425"/>
          </a:xfrm>
          <a:prstGeom prst="wedgeRectCallout">
            <a:avLst>
              <a:gd name="adj1" fmla="val 66085"/>
              <a:gd name="adj2" fmla="val -24305"/>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lIns="0" rIns="0" anchor="ctr"/>
          <a:lstStyle/>
          <a:p>
            <a:pPr algn="ctr">
              <a:defRPr/>
            </a:pPr>
            <a:r>
              <a:rPr lang="en-GB" sz="1600" dirty="0" smtClean="0">
                <a:solidFill>
                  <a:srgbClr val="FF0000"/>
                </a:solidFill>
              </a:rPr>
              <a:t>Community SLAs</a:t>
            </a:r>
            <a:br>
              <a:rPr lang="en-GB" sz="1600" dirty="0" smtClean="0">
                <a:solidFill>
                  <a:srgbClr val="FF0000"/>
                </a:solidFill>
              </a:rPr>
            </a:br>
            <a:r>
              <a:rPr lang="en-GB" sz="1600" dirty="0" smtClean="0">
                <a:solidFill>
                  <a:srgbClr val="FF0000"/>
                </a:solidFill>
              </a:rPr>
              <a:t>Provider</a:t>
            </a:r>
            <a:r>
              <a:rPr lang="en-GB" sz="1600" dirty="0">
                <a:solidFill>
                  <a:srgbClr val="FF0000"/>
                </a:solidFill>
              </a:rPr>
              <a:t> </a:t>
            </a:r>
            <a:r>
              <a:rPr lang="en-GB" sz="1600" dirty="0" smtClean="0">
                <a:solidFill>
                  <a:srgbClr val="FF0000"/>
                </a:solidFill>
              </a:rPr>
              <a:t>OLAs</a:t>
            </a:r>
            <a:endParaRPr lang="en-GB" sz="1600" dirty="0">
              <a:solidFill>
                <a:srgbClr val="FF0000"/>
              </a:solidFill>
            </a:endParaRPr>
          </a:p>
        </p:txBody>
      </p:sp>
      <p:pic>
        <p:nvPicPr>
          <p:cNvPr id="6152" name="Picture 6" descr="Home">
            <a:hlinkClick r:id="rId4" tooltip="Hom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2450" y="1531938"/>
            <a:ext cx="835025" cy="312737"/>
          </a:xfrm>
          <a:prstGeom prst="rect">
            <a:avLst/>
          </a:prstGeom>
          <a:solidFill>
            <a:schemeClr val="bg1"/>
          </a:solidFill>
          <a:ln w="9525">
            <a:solidFill>
              <a:schemeClr val="tx1"/>
            </a:solidFill>
            <a:miter lim="800000"/>
            <a:headEnd/>
            <a:tailEnd/>
          </a:ln>
        </p:spPr>
      </p:pic>
      <p:pic>
        <p:nvPicPr>
          <p:cNvPr id="615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1196975"/>
            <a:ext cx="909637" cy="246063"/>
          </a:xfrm>
          <a:prstGeom prst="rect">
            <a:avLst/>
          </a:prstGeom>
          <a:solidFill>
            <a:schemeClr val="bg1"/>
          </a:solidFill>
          <a:ln w="9525">
            <a:solidFill>
              <a:schemeClr val="tx1"/>
            </a:solidFill>
            <a:miter lim="800000"/>
            <a:headEnd/>
            <a:tailEnd/>
          </a:ln>
        </p:spPr>
      </p:pic>
      <p:pic>
        <p:nvPicPr>
          <p:cNvPr id="615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5325" y="1916113"/>
            <a:ext cx="595313" cy="50482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155" name="Picture 11" descr="http://t1.gstatic.com/images?q=tbn:ANd9GcT14FKGy2ayk7SlcrTKubTR7SHESedTwIvPM742WwyqJhXt52ztbEgqzs8xV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72450" y="3644900"/>
            <a:ext cx="863600" cy="29368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156"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88325" y="4040188"/>
            <a:ext cx="776288" cy="6127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157"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16900" y="4724400"/>
            <a:ext cx="747713" cy="4556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6158" name="Bildobjekt 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26438" y="5229225"/>
            <a:ext cx="496887"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9"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51838" y="3049588"/>
            <a:ext cx="485775" cy="523875"/>
          </a:xfrm>
          <a:prstGeom prst="rect">
            <a:avLst/>
          </a:prstGeom>
          <a:noFill/>
          <a:ln w="9525" algn="ctr">
            <a:solidFill>
              <a:schemeClr val="tx1"/>
            </a:solidFill>
            <a:miter lim="800000"/>
            <a:headEnd/>
            <a:tailEnd/>
          </a:ln>
          <a:extLst>
            <a:ext uri="{909E8E84-426E-40dd-AFC4-6F175D3DCCD1}">
              <a14:hiddenFill xmlns="" xmlns:a14="http://schemas.microsoft.com/office/drawing/2010/main">
                <a:solidFill>
                  <a:srgbClr val="FF99CC"/>
                </a:solidFill>
              </a14:hiddenFill>
            </a:ext>
          </a:extLst>
        </p:spPr>
      </p:pic>
      <p:sp>
        <p:nvSpPr>
          <p:cNvPr id="6160" name="TextBox 5"/>
          <p:cNvSpPr txBox="1">
            <a:spLocks noChangeArrowheads="1"/>
          </p:cNvSpPr>
          <p:nvPr/>
        </p:nvSpPr>
        <p:spPr bwMode="auto">
          <a:xfrm>
            <a:off x="8388350" y="5508625"/>
            <a:ext cx="2984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sp>
        <p:nvSpPr>
          <p:cNvPr id="6161" name="TextBox 17"/>
          <p:cNvSpPr txBox="1">
            <a:spLocks noChangeArrowheads="1"/>
          </p:cNvSpPr>
          <p:nvPr/>
        </p:nvSpPr>
        <p:spPr bwMode="auto">
          <a:xfrm>
            <a:off x="8388350" y="5661025"/>
            <a:ext cx="298450"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sp>
        <p:nvSpPr>
          <p:cNvPr id="6162" name="TextBox 18"/>
          <p:cNvSpPr txBox="1">
            <a:spLocks noChangeArrowheads="1"/>
          </p:cNvSpPr>
          <p:nvPr/>
        </p:nvSpPr>
        <p:spPr bwMode="auto">
          <a:xfrm>
            <a:off x="8388350" y="5795963"/>
            <a:ext cx="2984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Arial" charset="0"/>
              <a:buChar char="•"/>
              <a:defRPr sz="32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2"/>
              </a:buClr>
              <a:buFont typeface="Arial" charset="0"/>
              <a:buChar char="•"/>
              <a:defRPr sz="2800">
                <a:solidFill>
                  <a:schemeClr val="tx1"/>
                </a:solidFill>
                <a:latin typeface="Arial" charset="0"/>
                <a:ea typeface="Arial" charset="0"/>
                <a:cs typeface="Arial" charset="0"/>
              </a:defRPr>
            </a:lvl2pPr>
            <a:lvl3pPr marL="1143000" indent="-228600" eaLnBrk="0" hangingPunct="0">
              <a:spcBef>
                <a:spcPct val="20000"/>
              </a:spcBef>
              <a:buClr>
                <a:schemeClr val="accent2"/>
              </a:buClr>
              <a:buFont typeface="Arial" charset="0"/>
              <a:buChar char="•"/>
              <a:defRPr sz="2400">
                <a:solidFill>
                  <a:schemeClr val="tx1"/>
                </a:solidFill>
                <a:latin typeface="Arial" charset="0"/>
                <a:ea typeface="Arial" charset="0"/>
                <a:cs typeface="Arial" charset="0"/>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2"/>
              </a:buClr>
              <a:buFont typeface="Arial" charset="0"/>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2"/>
              </a:buClr>
              <a:buFont typeface="Arial" charset="0"/>
              <a:buChar char="•"/>
              <a:defRPr sz="2000">
                <a:solidFill>
                  <a:schemeClr val="tx1"/>
                </a:solidFill>
                <a:latin typeface="Arial" charset="0"/>
                <a:ea typeface="Arial" charset="0"/>
                <a:cs typeface="Arial" charset="0"/>
              </a:defRPr>
            </a:lvl9pPr>
          </a:lstStyle>
          <a:p>
            <a:pPr eaLnBrk="1" hangingPunct="1">
              <a:spcBef>
                <a:spcPct val="0"/>
              </a:spcBef>
              <a:buClrTx/>
              <a:buFontTx/>
              <a:buNone/>
            </a:pPr>
            <a:r>
              <a:rPr lang="en-US" altLang="en-US" b="1"/>
              <a:t>.</a:t>
            </a:r>
            <a:endParaRPr lang="en-GB" altLang="en-US" b="1"/>
          </a:p>
        </p:txBody>
      </p:sp>
      <p:pic>
        <p:nvPicPr>
          <p:cNvPr id="6163" name="Picture 2" descr="C:\Users\Salvatore Pinto\Desktop\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51838" y="2492375"/>
            <a:ext cx="5048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125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492896"/>
            <a:ext cx="8568952" cy="1224136"/>
          </a:xfrm>
        </p:spPr>
        <p:txBody>
          <a:bodyPr>
            <a:normAutofit/>
          </a:bodyPr>
          <a:lstStyle/>
          <a:p>
            <a:r>
              <a:rPr lang="en-US" dirty="0" smtClean="0"/>
              <a:t>EGI Technology</a:t>
            </a:r>
            <a:br>
              <a:rPr lang="en-US" dirty="0" smtClean="0"/>
            </a:br>
            <a:r>
              <a:rPr lang="en-US" dirty="0" smtClean="0"/>
              <a:t>(focused on cloud)</a:t>
            </a:r>
            <a:endParaRPr lang="en-GB" dirty="0"/>
          </a:p>
        </p:txBody>
      </p:sp>
    </p:spTree>
    <p:extLst>
      <p:ext uri="{BB962C8B-B14F-4D97-AF65-F5344CB8AC3E}">
        <p14:creationId xmlns:p14="http://schemas.microsoft.com/office/powerpoint/2010/main" val="130572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EGI Federated cloud </a:t>
            </a:r>
            <a:endParaRPr lang="en-GB" dirty="0"/>
          </a:p>
        </p:txBody>
      </p:sp>
      <p:pic>
        <p:nvPicPr>
          <p:cNvPr id="1026" name="Picture 2" descr="C:\Users\Malgorzata Krakowian\Google Drive\98 EGI.eu - Maps\EGI Fed cloud  2015-05-15 15.37.14.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722520" y="992291"/>
            <a:ext cx="5513776" cy="4181428"/>
          </a:xfrm>
          <a:prstGeom prst="rect">
            <a:avLst/>
          </a:prstGeom>
          <a:noFill/>
          <a:extLst>
            <a:ext uri="{909E8E84-426E-40dd-AFC4-6F175D3DCCD1}">
              <a14:hiddenFill xmlns="" xmlns:a14="http://schemas.microsoft.com/office/drawing/2010/main">
                <a:solidFill>
                  <a:srgbClr val="FFFFFF"/>
                </a:solidFill>
              </a14:hiddenFill>
            </a:ext>
          </a:extLst>
        </p:spPr>
      </p:pic>
      <p:pic>
        <p:nvPicPr>
          <p:cNvPr id="3" name="Picture 2" descr="C:\Users\Malgorzata Krakowian\Desktop\New folder\ceta-ciemat.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362" y="5231899"/>
            <a:ext cx="1953866" cy="485217"/>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Malgorzata Krakowian\Desktop\New folder\ct.infn.i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1544" y="2087749"/>
            <a:ext cx="928733" cy="5895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C:\Users\Malgorzata Krakowian\Desktop\New folder\CYFRONET-CLOU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1544" y="2956652"/>
            <a:ext cx="1132104" cy="5399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6714" y="3663524"/>
            <a:ext cx="1248056" cy="522733"/>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Malgorzata Krakowian\Desktop\New folder\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544" y="5278222"/>
            <a:ext cx="976312" cy="989446"/>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C:\Users\Malgorzata Krakowian\Desktop\New folder\index.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5405527"/>
            <a:ext cx="1581919" cy="62318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C:\Users\Malgorzata Krakowian\Desktop\New folder\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6384" y="5832671"/>
            <a:ext cx="1360041" cy="49010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C:\Users\Malgorzata Krakowian\Desktop\New folder\logo_IPHC.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714" y="1146663"/>
            <a:ext cx="1158800" cy="941086"/>
          </a:xfrm>
          <a:prstGeom prst="rect">
            <a:avLst/>
          </a:prstGeom>
          <a:noFill/>
          <a:extLst>
            <a:ext uri="{909E8E84-426E-40dd-AFC4-6F175D3DCCD1}">
              <a14:hiddenFill xmlns="" xmlns:a14="http://schemas.microsoft.com/office/drawing/2010/main">
                <a:solidFill>
                  <a:srgbClr val="FFFFFF"/>
                </a:solidFill>
              </a14:hiddenFill>
            </a:ext>
          </a:extLst>
        </p:spPr>
      </p:pic>
      <p:pic>
        <p:nvPicPr>
          <p:cNvPr id="1035" name="Picture 11" descr="C:\Users\Malgorzata Krakowian\Desktop\New folder\logo1.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23318" y="5364081"/>
            <a:ext cx="1585640" cy="2944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Users\Malgorzata Krakowian\Desktop\New folder\logo-FINKI.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1116" y="5853885"/>
            <a:ext cx="1884363" cy="4476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9" name="Picture 15" descr="C:\Users\Malgorzata Krakowian\Desktop\New folder\LIPlogo.png"/>
          <p:cNvPicPr>
            <a:picLocks noChangeAspect="1" noChangeArrowheads="1"/>
          </p:cNvPicPr>
          <p:nvPr/>
        </p:nvPicPr>
        <p:blipFill rotWithShape="1">
          <a:blip r:embed="rId14">
            <a:extLst>
              <a:ext uri="{28A0092B-C50C-407E-A947-70E740481C1C}">
                <a14:useLocalDpi xmlns:a14="http://schemas.microsoft.com/office/drawing/2010/main" val="0"/>
              </a:ext>
            </a:extLst>
          </a:blip>
          <a:srcRect r="68653"/>
          <a:stretch/>
        </p:blipFill>
        <p:spPr bwMode="auto">
          <a:xfrm>
            <a:off x="271544" y="4435216"/>
            <a:ext cx="1053970" cy="666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C:\Users\Malgorzata Krakowian\Desktop\New folder\logo.png"/>
          <p:cNvPicPr>
            <a:picLocks noChangeAspect="1" noChangeArrowheads="1"/>
          </p:cNvPicPr>
          <p:nvPr/>
        </p:nvPicPr>
        <p:blipFill rotWithShape="1">
          <a:blip r:embed="rId15">
            <a:extLst>
              <a:ext uri="{28A0092B-C50C-407E-A947-70E740481C1C}">
                <a14:useLocalDpi xmlns:a14="http://schemas.microsoft.com/office/drawing/2010/main" val="0"/>
              </a:ext>
            </a:extLst>
          </a:blip>
          <a:srcRect r="76958"/>
          <a:stretch/>
        </p:blipFill>
        <p:spPr bwMode="auto">
          <a:xfrm>
            <a:off x="7975441" y="5568380"/>
            <a:ext cx="857632" cy="571009"/>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7" descr="C:\Users\Malgorzata Krakowian\Desktop\New folder\images.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47248" y="1020256"/>
            <a:ext cx="885825" cy="828675"/>
          </a:xfrm>
          <a:prstGeom prst="rect">
            <a:avLst/>
          </a:prstGeom>
          <a:noFill/>
          <a:extLst>
            <a:ext uri="{909E8E84-426E-40dd-AFC4-6F175D3DCCD1}">
              <a14:hiddenFill xmlns="" xmlns:a14="http://schemas.microsoft.com/office/drawing/2010/main">
                <a:solidFill>
                  <a:srgbClr val="FFFFFF"/>
                </a:solidFill>
              </a14:hiddenFill>
            </a:ext>
          </a:extLst>
        </p:spPr>
      </p:pic>
      <p:pic>
        <p:nvPicPr>
          <p:cNvPr id="23" name="Picture 13" descr="C:\Users\Malgorzata Krakowian\Desktop\New folder\lpds.sztaki.hu.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28024" y="2016805"/>
            <a:ext cx="1305049" cy="688424"/>
          </a:xfrm>
          <a:prstGeom prst="rect">
            <a:avLst/>
          </a:prstGeom>
          <a:noFill/>
          <a:extLst>
            <a:ext uri="{909E8E84-426E-40dd-AFC4-6F175D3DCCD1}">
              <a14:hiddenFill xmlns="" xmlns:a14="http://schemas.microsoft.com/office/drawing/2010/main">
                <a:solidFill>
                  <a:srgbClr val="FFFFFF"/>
                </a:solidFill>
              </a14:hiddenFill>
            </a:ext>
          </a:extLst>
        </p:spPr>
      </p:pic>
      <p:pic>
        <p:nvPicPr>
          <p:cNvPr id="24" name="Picture 14" descr="C:\Users\Malgorzata Krakowian\Desktop\New folder\ulakbim_1.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784162" y="2921191"/>
            <a:ext cx="1048911" cy="666778"/>
          </a:xfrm>
          <a:prstGeom prst="rect">
            <a:avLst/>
          </a:prstGeom>
          <a:noFill/>
          <a:extLst>
            <a:ext uri="{909E8E84-426E-40dd-AFC4-6F175D3DCCD1}">
              <a14:hiddenFill xmlns="" xmlns:a14="http://schemas.microsoft.com/office/drawing/2010/main">
                <a:solidFill>
                  <a:srgbClr val="FFFFFF"/>
                </a:solidFill>
              </a14:hiddenFill>
            </a:ext>
          </a:extLst>
        </p:spPr>
      </p:pic>
      <p:pic>
        <p:nvPicPr>
          <p:cNvPr id="25" name="Picture 17" descr="C:\Users\Malgorzata Krakowian\Desktop\New folder\logo_bifi_sintexto_64x64_XqsbMTjLxQ.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04831" y="4577285"/>
            <a:ext cx="828242" cy="828242"/>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18" descr="C:\Users\Malgorzata Krakowian\Desktop\New folder\logo_grycap.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08304" y="3663524"/>
            <a:ext cx="1524769" cy="79965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53057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1547664" y="116632"/>
            <a:ext cx="7344816" cy="850106"/>
          </a:xfrm>
          <a:noFill/>
        </p:spPr>
        <p:txBody>
          <a:bodyPr>
            <a:normAutofit/>
          </a:bodyPr>
          <a:lstStyle/>
          <a:p>
            <a:r>
              <a:rPr lang="it-IT" altLang="en-US" sz="2400" dirty="0" smtClean="0">
                <a:latin typeface="Arial" charset="0"/>
                <a:cs typeface="Arial" charset="0"/>
              </a:rPr>
              <a:t>Architecture of the EGI Federated Cloud</a:t>
            </a:r>
            <a:endParaRPr lang="en-GB" altLang="en-US" sz="2400" dirty="0" smtClean="0">
              <a:latin typeface="Arial" charset="0"/>
              <a:cs typeface="Arial" charset="0"/>
            </a:endParaRPr>
          </a:p>
        </p:txBody>
      </p:sp>
      <p:grpSp>
        <p:nvGrpSpPr>
          <p:cNvPr id="44" name="Gruppo 43"/>
          <p:cNvGrpSpPr>
            <a:grpSpLocks/>
          </p:cNvGrpSpPr>
          <p:nvPr/>
        </p:nvGrpSpPr>
        <p:grpSpPr bwMode="auto">
          <a:xfrm>
            <a:off x="2843808" y="2852936"/>
            <a:ext cx="5972175" cy="1090613"/>
            <a:chOff x="1534412" y="2783782"/>
            <a:chExt cx="5971946" cy="1091143"/>
          </a:xfrm>
        </p:grpSpPr>
        <p:grpSp>
          <p:nvGrpSpPr>
            <p:cNvPr id="11331" name="Gruppo 15"/>
            <p:cNvGrpSpPr>
              <a:grpSpLocks/>
            </p:cNvGrpSpPr>
            <p:nvPr/>
          </p:nvGrpSpPr>
          <p:grpSpPr bwMode="auto">
            <a:xfrm>
              <a:off x="1534412" y="2783782"/>
              <a:ext cx="5971946" cy="1091143"/>
              <a:chOff x="-34726" y="450571"/>
              <a:chExt cx="4000946" cy="3769763"/>
            </a:xfrm>
          </p:grpSpPr>
          <p:sp>
            <p:nvSpPr>
              <p:cNvPr id="17" name="Rettangolo arrotondato 16"/>
              <p:cNvSpPr/>
              <p:nvPr/>
            </p:nvSpPr>
            <p:spPr>
              <a:xfrm>
                <a:off x="4624" y="450571"/>
                <a:ext cx="3961596" cy="376976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ttangolo 17"/>
              <p:cNvSpPr/>
              <p:nvPr/>
            </p:nvSpPr>
            <p:spPr>
              <a:xfrm>
                <a:off x="-34726" y="2837539"/>
                <a:ext cx="3961596" cy="13608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dirty="0"/>
                  <a:t>Cloud </a:t>
                </a:r>
                <a:r>
                  <a:rPr lang="es-ES" sz="2400" dirty="0" err="1" smtClean="0"/>
                  <a:t>Providers</a:t>
                </a:r>
                <a:endParaRPr lang="es-ES" sz="2400" dirty="0"/>
              </a:p>
            </p:txBody>
          </p:sp>
        </p:grpSp>
        <p:grpSp>
          <p:nvGrpSpPr>
            <p:cNvPr id="11332" name="Gruppo 19"/>
            <p:cNvGrpSpPr>
              <a:grpSpLocks/>
            </p:cNvGrpSpPr>
            <p:nvPr/>
          </p:nvGrpSpPr>
          <p:grpSpPr bwMode="auto">
            <a:xfrm>
              <a:off x="1763688" y="2879440"/>
              <a:ext cx="1743536" cy="621568"/>
              <a:chOff x="400329" y="1575393"/>
              <a:chExt cx="3298634" cy="1364639"/>
            </a:xfrm>
          </p:grpSpPr>
          <p:sp>
            <p:nvSpPr>
              <p:cNvPr id="21" name="Rettangolo arrotondato 20"/>
              <p:cNvSpPr/>
              <p:nvPr/>
            </p:nvSpPr>
            <p:spPr>
              <a:xfrm>
                <a:off x="399033" y="1574598"/>
                <a:ext cx="3171496" cy="1366910"/>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2" name="Rettangolo 21"/>
              <p:cNvSpPr/>
              <p:nvPr/>
            </p:nvSpPr>
            <p:spPr>
              <a:xfrm>
                <a:off x="438077" y="1574598"/>
                <a:ext cx="3261595" cy="1328554"/>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a:t>(OpenStack)</a:t>
                </a:r>
              </a:p>
            </p:txBody>
          </p:sp>
        </p:grpSp>
        <p:grpSp>
          <p:nvGrpSpPr>
            <p:cNvPr id="11333" name="Gruppo 22"/>
            <p:cNvGrpSpPr>
              <a:grpSpLocks/>
            </p:cNvGrpSpPr>
            <p:nvPr/>
          </p:nvGrpSpPr>
          <p:grpSpPr bwMode="auto">
            <a:xfrm>
              <a:off x="3692263" y="2879077"/>
              <a:ext cx="1744073" cy="619427"/>
              <a:chOff x="350155" y="1575653"/>
              <a:chExt cx="3349272" cy="1366585"/>
            </a:xfrm>
          </p:grpSpPr>
          <p:sp>
            <p:nvSpPr>
              <p:cNvPr id="24" name="Rettangolo arrotondato 23"/>
              <p:cNvSpPr/>
              <p:nvPr/>
            </p:nvSpPr>
            <p:spPr>
              <a:xfrm>
                <a:off x="350155" y="1575655"/>
                <a:ext cx="3170415" cy="1366583"/>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5" name="Rettangolo 24"/>
              <p:cNvSpPr/>
              <p:nvPr/>
            </p:nvSpPr>
            <p:spPr>
              <a:xfrm>
                <a:off x="440607" y="1575653"/>
                <a:ext cx="3258820" cy="1328038"/>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a:t>(OpenNebula)</a:t>
                </a:r>
              </a:p>
            </p:txBody>
          </p:sp>
        </p:grpSp>
        <p:grpSp>
          <p:nvGrpSpPr>
            <p:cNvPr id="11334" name="Gruppo 25"/>
            <p:cNvGrpSpPr>
              <a:grpSpLocks/>
            </p:cNvGrpSpPr>
            <p:nvPr/>
          </p:nvGrpSpPr>
          <p:grpSpPr bwMode="auto">
            <a:xfrm>
              <a:off x="5640364" y="2879439"/>
              <a:ext cx="1717705" cy="618546"/>
              <a:chOff x="400329" y="1576449"/>
              <a:chExt cx="3298635" cy="1364639"/>
            </a:xfrm>
          </p:grpSpPr>
          <p:sp>
            <p:nvSpPr>
              <p:cNvPr id="27" name="Rettangolo arrotondato 26"/>
              <p:cNvSpPr/>
              <p:nvPr/>
            </p:nvSpPr>
            <p:spPr>
              <a:xfrm>
                <a:off x="401777" y="1575652"/>
                <a:ext cx="3170415" cy="1366579"/>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8" name="Rettangolo 27"/>
              <p:cNvSpPr/>
              <p:nvPr/>
            </p:nvSpPr>
            <p:spPr>
              <a:xfrm>
                <a:off x="441406" y="1575652"/>
                <a:ext cx="3258821" cy="132803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1600" dirty="0"/>
                  <a:t>Cloud Site </a:t>
                </a:r>
              </a:p>
              <a:p>
                <a:pPr algn="ctr" defTabSz="1733550">
                  <a:lnSpc>
                    <a:spcPct val="90000"/>
                  </a:lnSpc>
                  <a:spcAft>
                    <a:spcPct val="35000"/>
                  </a:spcAft>
                  <a:defRPr/>
                </a:pPr>
                <a:r>
                  <a:rPr lang="es-ES" sz="1600" dirty="0" smtClean="0"/>
                  <a:t>(</a:t>
                </a:r>
                <a:r>
                  <a:rPr lang="es-ES" sz="1600" dirty="0" err="1" smtClean="0"/>
                  <a:t>Synnefo</a:t>
                </a:r>
                <a:r>
                  <a:rPr lang="es-ES" sz="1600" dirty="0" smtClean="0"/>
                  <a:t>)</a:t>
                </a:r>
                <a:endParaRPr lang="es-ES" sz="1600" dirty="0"/>
              </a:p>
            </p:txBody>
          </p:sp>
        </p:grpSp>
      </p:grpSp>
      <p:grpSp>
        <p:nvGrpSpPr>
          <p:cNvPr id="11310" name="Gruppo 8"/>
          <p:cNvGrpSpPr>
            <a:grpSpLocks/>
          </p:cNvGrpSpPr>
          <p:nvPr/>
        </p:nvGrpSpPr>
        <p:grpSpPr bwMode="auto">
          <a:xfrm>
            <a:off x="2689225" y="4509120"/>
            <a:ext cx="6285953" cy="1803910"/>
            <a:chOff x="4361" y="-306238"/>
            <a:chExt cx="3968529" cy="4222626"/>
          </a:xfrm>
        </p:grpSpPr>
        <p:sp>
          <p:nvSpPr>
            <p:cNvPr id="10" name="Rettangolo arrotondato 9"/>
            <p:cNvSpPr/>
            <p:nvPr/>
          </p:nvSpPr>
          <p:spPr>
            <a:xfrm>
              <a:off x="4361" y="-306238"/>
              <a:ext cx="3961859" cy="4182071"/>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ttangolo 10"/>
            <p:cNvSpPr/>
            <p:nvPr/>
          </p:nvSpPr>
          <p:spPr>
            <a:xfrm>
              <a:off x="11032" y="2559242"/>
              <a:ext cx="3961858" cy="13571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sz="2400" dirty="0"/>
                <a:t>EGI Core Platform</a:t>
              </a:r>
            </a:p>
          </p:txBody>
        </p:sp>
      </p:grpSp>
      <p:sp>
        <p:nvSpPr>
          <p:cNvPr id="84" name="Rettangolo arrotondato 83"/>
          <p:cNvSpPr/>
          <p:nvPr/>
        </p:nvSpPr>
        <p:spPr bwMode="auto">
          <a:xfrm>
            <a:off x="84138" y="4489450"/>
            <a:ext cx="2316162" cy="1800225"/>
          </a:xfrm>
          <a:prstGeom prst="roundRect">
            <a:avLst>
              <a:gd name="adj" fmla="val 10000"/>
            </a:avLst>
          </a:prstGeom>
          <a:solidFill>
            <a:schemeClr val="accent5">
              <a:lumMod val="40000"/>
              <a:lumOff val="60000"/>
            </a:schemeClr>
          </a:solidFill>
          <a:ln>
            <a:solidFill>
              <a:schemeClr val="tx1"/>
            </a:solidFill>
          </a:ln>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5" name="Rettangolo 84"/>
          <p:cNvSpPr/>
          <p:nvPr/>
        </p:nvSpPr>
        <p:spPr bwMode="auto">
          <a:xfrm>
            <a:off x="-30163" y="5724525"/>
            <a:ext cx="2530476" cy="584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17170" tIns="217170" rIns="217170" bIns="217170" spcCol="1270" anchor="ctr"/>
          <a:lstStyle/>
          <a:p>
            <a:pPr algn="ctr" defTabSz="1733550">
              <a:lnSpc>
                <a:spcPct val="90000"/>
              </a:lnSpc>
              <a:spcAft>
                <a:spcPct val="35000"/>
              </a:spcAft>
              <a:defRPr/>
            </a:pPr>
            <a:r>
              <a:rPr lang="es-ES" dirty="0" err="1" smtClean="0"/>
              <a:t>Appliances</a:t>
            </a:r>
            <a:r>
              <a:rPr lang="es-ES" dirty="0" smtClean="0"/>
              <a:t> Marketplace (</a:t>
            </a:r>
            <a:r>
              <a:rPr lang="es-ES" dirty="0" err="1" smtClean="0"/>
              <a:t>AppDB</a:t>
            </a:r>
            <a:r>
              <a:rPr lang="es-ES" dirty="0" smtClean="0"/>
              <a:t>)</a:t>
            </a:r>
            <a:endParaRPr lang="es-ES" dirty="0"/>
          </a:p>
        </p:txBody>
      </p:sp>
      <p:sp>
        <p:nvSpPr>
          <p:cNvPr id="87" name="Rettangolo 86"/>
          <p:cNvSpPr/>
          <p:nvPr/>
        </p:nvSpPr>
        <p:spPr bwMode="auto">
          <a:xfrm>
            <a:off x="472083" y="4784377"/>
            <a:ext cx="1604020" cy="800100"/>
          </a:xfrm>
          <a:prstGeom prst="rect">
            <a:avLst/>
          </a:prstGeom>
          <a:solidFill>
            <a:schemeClr val="accent5">
              <a:lumMod val="60000"/>
              <a:lumOff val="4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dirty="0" err="1" smtClean="0">
                <a:solidFill>
                  <a:schemeClr val="tx1"/>
                </a:solidFill>
              </a:rPr>
              <a:t>Endorsed</a:t>
            </a:r>
            <a:r>
              <a:rPr lang="es-ES" dirty="0" smtClean="0">
                <a:solidFill>
                  <a:schemeClr val="tx1"/>
                </a:solidFill>
              </a:rPr>
              <a:t> VM </a:t>
            </a:r>
            <a:r>
              <a:rPr lang="es-ES" dirty="0" err="1" smtClean="0">
                <a:solidFill>
                  <a:schemeClr val="tx1"/>
                </a:solidFill>
              </a:rPr>
              <a:t>images</a:t>
            </a:r>
            <a:endParaRPr lang="es-ES" dirty="0">
              <a:solidFill>
                <a:schemeClr val="tx1"/>
              </a:solidFill>
            </a:endParaRPr>
          </a:p>
        </p:txBody>
      </p:sp>
      <p:cxnSp>
        <p:nvCxnSpPr>
          <p:cNvPr id="89" name="Connettore 4 88"/>
          <p:cNvCxnSpPr>
            <a:stCxn id="84" idx="0"/>
            <a:endCxn id="17" idx="1"/>
          </p:cNvCxnSpPr>
          <p:nvPr/>
        </p:nvCxnSpPr>
        <p:spPr bwMode="auto">
          <a:xfrm rot="5400000" flipH="1" flipV="1">
            <a:off x="1526779" y="3113684"/>
            <a:ext cx="1091207" cy="1660326"/>
          </a:xfrm>
          <a:prstGeom prst="bentConnector2">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1129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1254125"/>
            <a:ext cx="838168" cy="839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93" name="Connettore 4 92"/>
          <p:cNvCxnSpPr>
            <a:stCxn id="11296" idx="3"/>
          </p:cNvCxnSpPr>
          <p:nvPr/>
        </p:nvCxnSpPr>
        <p:spPr bwMode="auto">
          <a:xfrm>
            <a:off x="896906" y="1673657"/>
            <a:ext cx="1968532" cy="37668"/>
          </a:xfrm>
          <a:prstGeom prst="bentConnector3">
            <a:avLst>
              <a:gd name="adj1" fmla="val -722"/>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nettore 2 98"/>
          <p:cNvCxnSpPr>
            <a:stCxn id="11296" idx="2"/>
          </p:cNvCxnSpPr>
          <p:nvPr/>
        </p:nvCxnSpPr>
        <p:spPr>
          <a:xfrm>
            <a:off x="477838" y="2092325"/>
            <a:ext cx="0" cy="2398713"/>
          </a:xfrm>
          <a:prstGeom prst="straightConnector1">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1278" name="Gruppo 126"/>
          <p:cNvGrpSpPr>
            <a:grpSpLocks/>
          </p:cNvGrpSpPr>
          <p:nvPr/>
        </p:nvGrpSpPr>
        <p:grpSpPr bwMode="auto">
          <a:xfrm>
            <a:off x="2875483" y="1254124"/>
            <a:ext cx="5913436" cy="1694062"/>
            <a:chOff x="2880817" y="1254774"/>
            <a:chExt cx="5913151" cy="1693129"/>
          </a:xfrm>
        </p:grpSpPr>
        <p:grpSp>
          <p:nvGrpSpPr>
            <p:cNvPr id="11281" name="Gruppo 76"/>
            <p:cNvGrpSpPr>
              <a:grpSpLocks/>
            </p:cNvGrpSpPr>
            <p:nvPr/>
          </p:nvGrpSpPr>
          <p:grpSpPr bwMode="auto">
            <a:xfrm>
              <a:off x="2880817" y="1254774"/>
              <a:ext cx="5913151" cy="1310553"/>
              <a:chOff x="2907321" y="1110758"/>
              <a:chExt cx="5913151" cy="1310553"/>
            </a:xfrm>
          </p:grpSpPr>
          <p:sp>
            <p:nvSpPr>
              <p:cNvPr id="73" name="Rettangolo arrotondato 72"/>
              <p:cNvSpPr/>
              <p:nvPr/>
            </p:nvSpPr>
            <p:spPr bwMode="auto">
              <a:xfrm>
                <a:off x="2907321" y="1110758"/>
                <a:ext cx="5913151" cy="1310553"/>
              </a:xfrm>
              <a:prstGeom prst="roundRect">
                <a:avLst>
                  <a:gd name="adj" fmla="val 10000"/>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5" name="Rettangolo arrotondato 74"/>
              <p:cNvSpPr/>
              <p:nvPr/>
            </p:nvSpPr>
            <p:spPr>
              <a:xfrm>
                <a:off x="3131146" y="1269421"/>
                <a:ext cx="5524234" cy="747301"/>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76" name="Rettangolo 75"/>
              <p:cNvSpPr/>
              <p:nvPr/>
            </p:nvSpPr>
            <p:spPr>
              <a:xfrm>
                <a:off x="3262903" y="1332886"/>
                <a:ext cx="5384540" cy="702876"/>
              </a:xfrm>
              <a:prstGeom prst="rect">
                <a:avLst/>
              </a:prstGeom>
            </p:spPr>
            <p:style>
              <a:lnRef idx="0">
                <a:scrgbClr r="0" g="0" b="0"/>
              </a:lnRef>
              <a:fillRef idx="0">
                <a:scrgbClr r="0" g="0" b="0"/>
              </a:fillRef>
              <a:effectRef idx="0">
                <a:scrgbClr r="0" g="0" b="0"/>
              </a:effectRef>
              <a:fontRef idx="minor">
                <a:schemeClr val="lt1"/>
              </a:fontRef>
            </p:style>
            <p:txBody>
              <a:bodyPr lIns="99060" tIns="74295" rIns="99060" bIns="74295" spcCol="1270" anchor="ctr"/>
              <a:lstStyle/>
              <a:p>
                <a:pPr algn="ctr" defTabSz="1733550">
                  <a:lnSpc>
                    <a:spcPct val="90000"/>
                  </a:lnSpc>
                  <a:spcAft>
                    <a:spcPct val="35000"/>
                  </a:spcAft>
                  <a:defRPr/>
                </a:pPr>
                <a:r>
                  <a:rPr lang="es-ES" sz="2400" dirty="0" err="1"/>
                  <a:t>Uniform</a:t>
                </a:r>
                <a:r>
                  <a:rPr lang="es-ES" sz="2400" dirty="0"/>
                  <a:t> </a:t>
                </a:r>
                <a:r>
                  <a:rPr lang="es-ES" sz="2400" dirty="0" smtClean="0"/>
                  <a:t>interfaces and </a:t>
                </a:r>
                <a:r>
                  <a:rPr lang="es-ES" sz="2400" dirty="0" err="1" smtClean="0"/>
                  <a:t>behaviour</a:t>
                </a:r>
                <a:endParaRPr lang="es-ES" sz="2400" dirty="0"/>
              </a:p>
            </p:txBody>
          </p:sp>
        </p:grpSp>
        <p:cxnSp>
          <p:nvCxnSpPr>
            <p:cNvPr id="79" name="Connettore 4 78"/>
            <p:cNvCxnSpPr>
              <a:stCxn id="73" idx="2"/>
              <a:endCxn id="24" idx="0"/>
            </p:cNvCxnSpPr>
            <p:nvPr/>
          </p:nvCxnSpPr>
          <p:spPr>
            <a:xfrm rot="5400000">
              <a:off x="5643626" y="2754136"/>
              <a:ext cx="382575" cy="4959"/>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1" name="Connettore 4 80"/>
            <p:cNvCxnSpPr>
              <a:stCxn id="73" idx="2"/>
              <a:endCxn id="21" idx="0"/>
            </p:cNvCxnSpPr>
            <p:nvPr/>
          </p:nvCxnSpPr>
          <p:spPr>
            <a:xfrm rot="5400000">
              <a:off x="4685355" y="1795865"/>
              <a:ext cx="382575" cy="1921500"/>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83" name="Connettore 4 82"/>
            <p:cNvCxnSpPr>
              <a:stCxn id="73" idx="2"/>
              <a:endCxn id="27" idx="0"/>
            </p:cNvCxnSpPr>
            <p:nvPr/>
          </p:nvCxnSpPr>
          <p:spPr>
            <a:xfrm rot="16200000" flipH="1">
              <a:off x="6618043" y="1784677"/>
              <a:ext cx="382575" cy="1943876"/>
            </a:xfrm>
            <a:prstGeom prst="bentConnector3">
              <a:avLst/>
            </a:prstGeom>
            <a:ln w="50800">
              <a:tailEnd type="triangle"/>
            </a:ln>
          </p:spPr>
          <p:style>
            <a:lnRef idx="1">
              <a:schemeClr val="accent1"/>
            </a:lnRef>
            <a:fillRef idx="0">
              <a:schemeClr val="accent1"/>
            </a:fillRef>
            <a:effectRef idx="0">
              <a:schemeClr val="accent1"/>
            </a:effectRef>
            <a:fontRef idx="minor">
              <a:schemeClr val="tx1"/>
            </a:fontRef>
          </p:style>
        </p:cxnSp>
      </p:grpSp>
      <p:pic>
        <p:nvPicPr>
          <p:cNvPr id="11279" name="Picture 2" descr="Open Cloud Computing Interface - Open Standard | Open Communit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913" y="1133475"/>
            <a:ext cx="1086163" cy="4973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320179" y="3430741"/>
            <a:ext cx="1235597" cy="646331"/>
          </a:xfrm>
          <a:prstGeom prst="rect">
            <a:avLst/>
          </a:prstGeom>
          <a:noFill/>
        </p:spPr>
        <p:txBody>
          <a:bodyPr wrap="none" rtlCol="0">
            <a:spAutoFit/>
          </a:bodyPr>
          <a:lstStyle/>
          <a:p>
            <a:pPr algn="ctr"/>
            <a:r>
              <a:rPr lang="en-GB" i="1" dirty="0" smtClean="0"/>
              <a:t>Image</a:t>
            </a:r>
            <a:br>
              <a:rPr lang="en-GB" i="1" dirty="0" smtClean="0"/>
            </a:br>
            <a:r>
              <a:rPr lang="en-GB" i="1" dirty="0" smtClean="0"/>
              <a:t>replication</a:t>
            </a:r>
            <a:endParaRPr lang="en-GB" i="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322" y="1828007"/>
            <a:ext cx="904875" cy="323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8" name="TextBox 87"/>
          <p:cNvSpPr txBox="1"/>
          <p:nvPr/>
        </p:nvSpPr>
        <p:spPr>
          <a:xfrm>
            <a:off x="420129" y="2204864"/>
            <a:ext cx="1818383" cy="646331"/>
          </a:xfrm>
          <a:prstGeom prst="rect">
            <a:avLst/>
          </a:prstGeom>
          <a:noFill/>
        </p:spPr>
        <p:txBody>
          <a:bodyPr wrap="none" rtlCol="0">
            <a:spAutoFit/>
          </a:bodyPr>
          <a:lstStyle/>
          <a:p>
            <a:pPr algn="ctr"/>
            <a:r>
              <a:rPr lang="en-GB" i="1" dirty="0" smtClean="0"/>
              <a:t>Share &amp; endorse</a:t>
            </a:r>
            <a:br>
              <a:rPr lang="en-GB" i="1" dirty="0" smtClean="0"/>
            </a:br>
            <a:r>
              <a:rPr lang="en-GB" i="1" dirty="0" smtClean="0"/>
              <a:t>VM images (OVF)</a:t>
            </a:r>
            <a:endParaRPr lang="en-GB" i="1" dirty="0"/>
          </a:p>
        </p:txBody>
      </p:sp>
      <p:sp>
        <p:nvSpPr>
          <p:cNvPr id="90" name="TextBox 89"/>
          <p:cNvSpPr txBox="1"/>
          <p:nvPr/>
        </p:nvSpPr>
        <p:spPr>
          <a:xfrm>
            <a:off x="971600" y="1054477"/>
            <a:ext cx="1049518" cy="646331"/>
          </a:xfrm>
          <a:prstGeom prst="rect">
            <a:avLst/>
          </a:prstGeom>
          <a:noFill/>
        </p:spPr>
        <p:txBody>
          <a:bodyPr wrap="none" rtlCol="0">
            <a:spAutoFit/>
          </a:bodyPr>
          <a:lstStyle/>
          <a:p>
            <a:pPr algn="ctr"/>
            <a:r>
              <a:rPr lang="en-GB" i="1" dirty="0" smtClean="0"/>
              <a:t>Manage</a:t>
            </a:r>
            <a:br>
              <a:rPr lang="en-GB" i="1" dirty="0" smtClean="0"/>
            </a:br>
            <a:r>
              <a:rPr lang="en-GB" i="1" dirty="0" smtClean="0"/>
              <a:t>instances</a:t>
            </a:r>
            <a:endParaRPr lang="en-GB" i="1" dirty="0"/>
          </a:p>
        </p:txBody>
      </p:sp>
      <p:sp>
        <p:nvSpPr>
          <p:cNvPr id="2" name="Rectángulo redondeado 1"/>
          <p:cNvSpPr/>
          <p:nvPr/>
        </p:nvSpPr>
        <p:spPr>
          <a:xfrm>
            <a:off x="2915816" y="4797152"/>
            <a:ext cx="5904656" cy="936104"/>
          </a:xfrm>
          <a:prstGeom prst="round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smtClean="0"/>
              <a:t>Operation-level Federator Services</a:t>
            </a:r>
            <a:endParaRPr lang="en-GB" sz="2000" dirty="0"/>
          </a:p>
        </p:txBody>
      </p:sp>
      <p:cxnSp>
        <p:nvCxnSpPr>
          <p:cNvPr id="66" name="Connettore 4 78"/>
          <p:cNvCxnSpPr>
            <a:stCxn id="17" idx="2"/>
            <a:endCxn id="2" idx="0"/>
          </p:cNvCxnSpPr>
          <p:nvPr/>
        </p:nvCxnSpPr>
        <p:spPr bwMode="auto">
          <a:xfrm>
            <a:off x="5859264" y="3943549"/>
            <a:ext cx="8880" cy="85360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 name="Cilindro 2"/>
          <p:cNvSpPr/>
          <p:nvPr/>
        </p:nvSpPr>
        <p:spPr>
          <a:xfrm>
            <a:off x="1259632" y="4779150"/>
            <a:ext cx="792088" cy="720080"/>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VM</a:t>
            </a:r>
          </a:p>
          <a:p>
            <a:pPr algn="ctr"/>
            <a:r>
              <a:rPr lang="en-GB" sz="1600" dirty="0" smtClean="0"/>
              <a:t>image</a:t>
            </a:r>
            <a:endParaRPr lang="en-GB" sz="1600" dirty="0"/>
          </a:p>
        </p:txBody>
      </p:sp>
      <p:sp>
        <p:nvSpPr>
          <p:cNvPr id="42" name="Cilindro 41"/>
          <p:cNvSpPr/>
          <p:nvPr/>
        </p:nvSpPr>
        <p:spPr>
          <a:xfrm>
            <a:off x="1259632" y="4779150"/>
            <a:ext cx="792088" cy="720080"/>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VM</a:t>
            </a:r>
          </a:p>
          <a:p>
            <a:pPr algn="ctr"/>
            <a:r>
              <a:rPr lang="en-GB" sz="1600" dirty="0" smtClean="0"/>
              <a:t>image</a:t>
            </a:r>
            <a:endParaRPr lang="en-GB" sz="1600" dirty="0"/>
          </a:p>
        </p:txBody>
      </p:sp>
      <p:sp>
        <p:nvSpPr>
          <p:cNvPr id="43" name="Cilindro 42"/>
          <p:cNvSpPr/>
          <p:nvPr/>
        </p:nvSpPr>
        <p:spPr>
          <a:xfrm>
            <a:off x="1259632" y="4779150"/>
            <a:ext cx="792088" cy="720080"/>
          </a:xfrm>
          <a:prstGeom prst="ca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1600" dirty="0" smtClean="0"/>
              <a:t>VM</a:t>
            </a:r>
          </a:p>
          <a:p>
            <a:pPr algn="ctr"/>
            <a:r>
              <a:rPr lang="en-GB" sz="1600" dirty="0" smtClean="0"/>
              <a:t>image</a:t>
            </a:r>
            <a:endParaRPr lang="en-GB" sz="1600" dirty="0"/>
          </a:p>
        </p:txBody>
      </p:sp>
      <p:cxnSp>
        <p:nvCxnSpPr>
          <p:cNvPr id="5" name="Connettore 4 4"/>
          <p:cNvCxnSpPr/>
          <p:nvPr/>
        </p:nvCxnSpPr>
        <p:spPr>
          <a:xfrm>
            <a:off x="896906" y="1713581"/>
            <a:ext cx="2175502" cy="1467311"/>
          </a:xfrm>
          <a:prstGeom prst="bentConnector3">
            <a:avLst/>
          </a:prstGeom>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60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up)">
                                      <p:cBhvr>
                                        <p:cTn id="10" dur="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left)">
                                      <p:cBhvr>
                                        <p:cTn id="15" dur="500"/>
                                        <p:tgtEl>
                                          <p:spTgt spid="8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par>
                          <p:cTn id="27" fill="hold">
                            <p:stCondLst>
                              <p:cond delay="0"/>
                            </p:stCondLst>
                            <p:childTnLst>
                              <p:par>
                                <p:cTn id="28" presetID="42" presetClass="path" presetSubtype="0" accel="50000" decel="50000" fill="hold" grpId="1" nodeType="afterEffect">
                                  <p:stCondLst>
                                    <p:cond delay="0"/>
                                  </p:stCondLst>
                                  <p:childTnLst>
                                    <p:animMotion origin="layout" path="M 1.50799E-6 4.43442E-6 L 0.68971 -0.24914 " pathEditMode="relative" rAng="0" ptsTypes="AA">
                                      <p:cBhvr>
                                        <p:cTn id="29" dur="1000" fill="hold"/>
                                        <p:tgtEl>
                                          <p:spTgt spid="43"/>
                                        </p:tgtEl>
                                        <p:attrNameLst>
                                          <p:attrName>ppt_x</p:attrName>
                                          <p:attrName>ppt_y</p:attrName>
                                        </p:attrNameLst>
                                      </p:cBhvr>
                                      <p:rCtr x="34486" y="-12468"/>
                                    </p:animMotion>
                                  </p:childTnLst>
                                </p:cTn>
                              </p:par>
                              <p:par>
                                <p:cTn id="30" presetID="42" presetClass="path" presetSubtype="0" accel="50000" decel="50000" fill="hold" grpId="1" nodeType="withEffect">
                                  <p:stCondLst>
                                    <p:cond delay="0"/>
                                  </p:stCondLst>
                                  <p:childTnLst>
                                    <p:animMotion origin="layout" path="M 1.50799E-6 4.43442E-6 L 0.24843 -0.24914 " pathEditMode="relative" rAng="0" ptsTypes="AA">
                                      <p:cBhvr>
                                        <p:cTn id="31" dur="1000" fill="hold"/>
                                        <p:tgtEl>
                                          <p:spTgt spid="3"/>
                                        </p:tgtEl>
                                        <p:attrNameLst>
                                          <p:attrName>ppt_x</p:attrName>
                                          <p:attrName>ppt_y</p:attrName>
                                        </p:attrNameLst>
                                      </p:cBhvr>
                                      <p:rCtr x="12422" y="-12468"/>
                                    </p:animMotion>
                                  </p:childTnLst>
                                </p:cTn>
                              </p:par>
                              <p:par>
                                <p:cTn id="32" presetID="42" presetClass="path" presetSubtype="0" accel="50000" decel="50000" fill="hold" grpId="1" nodeType="withEffect">
                                  <p:stCondLst>
                                    <p:cond delay="0"/>
                                  </p:stCondLst>
                                  <p:childTnLst>
                                    <p:animMotion origin="layout" path="M 1.50799E-6 4.43442E-6 L 0.46108 -0.24914 " pathEditMode="relative" rAng="0" ptsTypes="AA">
                                      <p:cBhvr>
                                        <p:cTn id="33" dur="1000" fill="hold"/>
                                        <p:tgtEl>
                                          <p:spTgt spid="42"/>
                                        </p:tgtEl>
                                        <p:attrNameLst>
                                          <p:attrName>ppt_x</p:attrName>
                                          <p:attrName>ppt_y</p:attrName>
                                        </p:attrNameLst>
                                      </p:cBhvr>
                                      <p:rCtr x="23054" y="-12468"/>
                                    </p:animMotion>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500"/>
                                        <p:tgtEl>
                                          <p:spTgt spid="9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left)">
                                      <p:cBhvr>
                                        <p:cTn id="41" dur="500"/>
                                        <p:tgtEl>
                                          <p:spTgt spid="90"/>
                                        </p:tgtEl>
                                      </p:cBhvr>
                                    </p:animEffect>
                                  </p:childTnLst>
                                </p:cTn>
                              </p:par>
                              <p:par>
                                <p:cTn id="42" presetID="22" presetClass="entr" presetSubtype="8" fill="hold" nodeType="withEffect">
                                  <p:stCondLst>
                                    <p:cond delay="0"/>
                                  </p:stCondLst>
                                  <p:childTnLst>
                                    <p:set>
                                      <p:cBhvr>
                                        <p:cTn id="43" dur="1" fill="hold">
                                          <p:stCondLst>
                                            <p:cond delay="0"/>
                                          </p:stCondLst>
                                        </p:cTn>
                                        <p:tgtEl>
                                          <p:spTgt spid="11279"/>
                                        </p:tgtEl>
                                        <p:attrNameLst>
                                          <p:attrName>style.visibility</p:attrName>
                                        </p:attrNameLst>
                                      </p:cBhvr>
                                      <p:to>
                                        <p:strVal val="visible"/>
                                      </p:to>
                                    </p:set>
                                    <p:animEffect transition="in" filter="wipe(left)">
                                      <p:cBhvr>
                                        <p:cTn id="44" dur="500"/>
                                        <p:tgtEl>
                                          <p:spTgt spid="11279"/>
                                        </p:tgtEl>
                                      </p:cBhvr>
                                    </p:animEffect>
                                  </p:childTnLst>
                                </p:cTn>
                              </p:par>
                              <p:par>
                                <p:cTn id="45" presetID="22" presetClass="entr" presetSubtype="8"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wipe(left)">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8" grpId="0"/>
      <p:bldP spid="90" grpId="0"/>
      <p:bldP spid="3" grpId="0" animBg="1"/>
      <p:bldP spid="3" grpId="1" animBg="1"/>
      <p:bldP spid="42" grpId="0" animBg="1"/>
      <p:bldP spid="42" grpId="1" animBg="1"/>
      <p:bldP spid="43" grpId="0" animBg="1"/>
      <p:bldP spid="4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Typical Usage Models</a:t>
            </a:r>
            <a:endParaRPr lang="en-GB" dirty="0"/>
          </a:p>
        </p:txBody>
      </p:sp>
      <p:sp>
        <p:nvSpPr>
          <p:cNvPr id="3" name="Marcador de contenido 2"/>
          <p:cNvSpPr>
            <a:spLocks noGrp="1"/>
          </p:cNvSpPr>
          <p:nvPr>
            <p:ph sz="half" idx="2"/>
          </p:nvPr>
        </p:nvSpPr>
        <p:spPr/>
        <p:txBody>
          <a:bodyPr>
            <a:normAutofit lnSpcReduction="10000"/>
          </a:bodyPr>
          <a:lstStyle/>
          <a:p>
            <a:r>
              <a:rPr lang="en-GB" b="1" dirty="0" smtClean="0">
                <a:solidFill>
                  <a:srgbClr val="4F81BD"/>
                </a:solidFill>
              </a:rPr>
              <a:t>Service Hosting</a:t>
            </a:r>
            <a:endParaRPr lang="en-GB" dirty="0" smtClean="0">
              <a:solidFill>
                <a:srgbClr val="4F81BD"/>
              </a:solidFill>
            </a:endParaRPr>
          </a:p>
          <a:p>
            <a:pPr lvl="1"/>
            <a:r>
              <a:rPr lang="en-GB" dirty="0" smtClean="0"/>
              <a:t>Long-running services (e.g. web, database or application servers)</a:t>
            </a:r>
            <a:endParaRPr lang="en-GB" dirty="0"/>
          </a:p>
          <a:p>
            <a:r>
              <a:rPr lang="en-GB" b="1" dirty="0" smtClean="0">
                <a:solidFill>
                  <a:srgbClr val="4F81BD"/>
                </a:solidFill>
              </a:rPr>
              <a:t>Compute and data intensive workloads</a:t>
            </a:r>
            <a:endParaRPr lang="en-GB" dirty="0">
              <a:solidFill>
                <a:srgbClr val="4F81BD"/>
              </a:solidFill>
            </a:endParaRPr>
          </a:p>
          <a:p>
            <a:pPr lvl="1"/>
            <a:r>
              <a:rPr lang="en-GB" dirty="0"/>
              <a:t>B</a:t>
            </a:r>
            <a:r>
              <a:rPr lang="en-GB" dirty="0" smtClean="0"/>
              <a:t>atch and interactive computing with scalable and customized environments</a:t>
            </a:r>
            <a:endParaRPr lang="en-GB" dirty="0"/>
          </a:p>
          <a:p>
            <a:r>
              <a:rPr lang="en-GB" b="1" dirty="0">
                <a:solidFill>
                  <a:srgbClr val="4F81BD"/>
                </a:solidFill>
              </a:rPr>
              <a:t>D</a:t>
            </a:r>
            <a:r>
              <a:rPr lang="en-GB" b="1" dirty="0" smtClean="0">
                <a:solidFill>
                  <a:srgbClr val="4F81BD"/>
                </a:solidFill>
              </a:rPr>
              <a:t>atasets repository</a:t>
            </a:r>
          </a:p>
          <a:p>
            <a:pPr lvl="1"/>
            <a:r>
              <a:rPr lang="en-GB" dirty="0" smtClean="0">
                <a:solidFill>
                  <a:srgbClr val="000000"/>
                </a:solidFill>
              </a:rPr>
              <a:t>Store and manage large datasets for your applications</a:t>
            </a:r>
            <a:endParaRPr lang="en-GB" dirty="0">
              <a:solidFill>
                <a:srgbClr val="000000"/>
              </a:solidFill>
            </a:endParaRPr>
          </a:p>
          <a:p>
            <a:r>
              <a:rPr lang="en-GB" b="1" dirty="0" smtClean="0">
                <a:solidFill>
                  <a:srgbClr val="4F81BD"/>
                </a:solidFill>
              </a:rPr>
              <a:t>Disposable </a:t>
            </a:r>
            <a:r>
              <a:rPr lang="en-GB" b="1" dirty="0">
                <a:solidFill>
                  <a:srgbClr val="4F81BD"/>
                </a:solidFill>
              </a:rPr>
              <a:t>and testing </a:t>
            </a:r>
            <a:r>
              <a:rPr lang="en-GB" b="1" dirty="0" smtClean="0">
                <a:solidFill>
                  <a:srgbClr val="4F81BD"/>
                </a:solidFill>
              </a:rPr>
              <a:t>environments</a:t>
            </a:r>
          </a:p>
          <a:p>
            <a:pPr lvl="1"/>
            <a:r>
              <a:rPr lang="en-GB" dirty="0" smtClean="0"/>
              <a:t>Hosting for demos, trainings, tests with minimal overhead</a:t>
            </a:r>
            <a:endParaRPr lang="en-GB" dirty="0"/>
          </a:p>
        </p:txBody>
      </p:sp>
    </p:spTree>
    <p:extLst>
      <p:ext uri="{BB962C8B-B14F-4D97-AF65-F5344CB8AC3E}">
        <p14:creationId xmlns:p14="http://schemas.microsoft.com/office/powerpoint/2010/main" val="2836262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a:xfrm>
            <a:off x="457200" y="1341041"/>
            <a:ext cx="8435280" cy="639762"/>
          </a:xfrm>
        </p:spPr>
        <p:txBody>
          <a:bodyPr anchor="ctr"/>
          <a:lstStyle/>
          <a:p>
            <a:pPr marL="0" lvl="1" algn="ctr">
              <a:buClr>
                <a:schemeClr val="accent2"/>
              </a:buClr>
            </a:pPr>
            <a:r>
              <a:rPr lang="en-GB" sz="2600" dirty="0">
                <a:solidFill>
                  <a:srgbClr val="4F81BD"/>
                </a:solidFill>
              </a:rPr>
              <a:t>Library of Virtual Appliances (bundle of VM images) for use on a cloud or personal download </a:t>
            </a:r>
          </a:p>
        </p:txBody>
      </p:sp>
      <p:sp>
        <p:nvSpPr>
          <p:cNvPr id="2" name="Título 1"/>
          <p:cNvSpPr>
            <a:spLocks noGrp="1"/>
          </p:cNvSpPr>
          <p:nvPr>
            <p:ph type="title"/>
          </p:nvPr>
        </p:nvSpPr>
        <p:spPr>
          <a:noFill/>
        </p:spPr>
        <p:txBody>
          <a:bodyPr/>
          <a:lstStyle/>
          <a:p>
            <a:r>
              <a:rPr lang="en-GB" dirty="0" smtClean="0"/>
              <a:t>VM Image Catalogue</a:t>
            </a:r>
            <a:endParaRPr lang="en-GB" dirty="0"/>
          </a:p>
        </p:txBody>
      </p:sp>
      <p:pic>
        <p:nvPicPr>
          <p:cNvPr id="3" name="Imagen 2" descr="appd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2132856"/>
            <a:ext cx="6264696" cy="4036422"/>
          </a:xfrm>
          <a:prstGeom prst="rect">
            <a:avLst/>
          </a:prstGeom>
        </p:spPr>
      </p:pic>
      <p:grpSp>
        <p:nvGrpSpPr>
          <p:cNvPr id="8" name="Agrupar 7"/>
          <p:cNvGrpSpPr/>
          <p:nvPr/>
        </p:nvGrpSpPr>
        <p:grpSpPr>
          <a:xfrm>
            <a:off x="1331640" y="2060848"/>
            <a:ext cx="7560840" cy="4206221"/>
            <a:chOff x="1331640" y="2060848"/>
            <a:chExt cx="7560840" cy="4206221"/>
          </a:xfrm>
        </p:grpSpPr>
        <p:pic>
          <p:nvPicPr>
            <p:cNvPr id="6" name="Imagen 5" descr="com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2060848"/>
              <a:ext cx="6732240" cy="4206221"/>
            </a:xfrm>
            <a:prstGeom prst="rect">
              <a:avLst/>
            </a:prstGeom>
          </p:spPr>
        </p:pic>
        <p:sp>
          <p:nvSpPr>
            <p:cNvPr id="7" name="Rectángulo 6"/>
            <p:cNvSpPr/>
            <p:nvPr/>
          </p:nvSpPr>
          <p:spPr>
            <a:xfrm>
              <a:off x="6876256" y="2636912"/>
              <a:ext cx="201622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Community Managed Views</a:t>
              </a:r>
              <a:endParaRPr lang="en-GB" dirty="0"/>
            </a:p>
          </p:txBody>
        </p:sp>
      </p:grpSp>
      <p:grpSp>
        <p:nvGrpSpPr>
          <p:cNvPr id="10" name="Agrupar 9"/>
          <p:cNvGrpSpPr/>
          <p:nvPr/>
        </p:nvGrpSpPr>
        <p:grpSpPr>
          <a:xfrm>
            <a:off x="1331640" y="2060848"/>
            <a:ext cx="7560840" cy="4184043"/>
            <a:chOff x="1331640" y="2060848"/>
            <a:chExt cx="7560840" cy="4184043"/>
          </a:xfrm>
        </p:grpSpPr>
        <p:pic>
          <p:nvPicPr>
            <p:cNvPr id="9" name="Imagen 8" descr="imag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2060848"/>
              <a:ext cx="6696744" cy="4184043"/>
            </a:xfrm>
            <a:prstGeom prst="rect">
              <a:avLst/>
            </a:prstGeom>
          </p:spPr>
        </p:pic>
        <p:sp>
          <p:nvSpPr>
            <p:cNvPr id="47" name="Rectángulo 46"/>
            <p:cNvSpPr/>
            <p:nvPr/>
          </p:nvSpPr>
          <p:spPr>
            <a:xfrm>
              <a:off x="6876256" y="2636912"/>
              <a:ext cx="201622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VMI Description</a:t>
              </a:r>
              <a:endParaRPr lang="en-GB" dirty="0"/>
            </a:p>
          </p:txBody>
        </p:sp>
      </p:grpSp>
      <p:grpSp>
        <p:nvGrpSpPr>
          <p:cNvPr id="13" name="Agrupar 12"/>
          <p:cNvGrpSpPr/>
          <p:nvPr/>
        </p:nvGrpSpPr>
        <p:grpSpPr>
          <a:xfrm>
            <a:off x="1331640" y="2060848"/>
            <a:ext cx="7560841" cy="4176464"/>
            <a:chOff x="1331639" y="2060848"/>
            <a:chExt cx="7560841" cy="4176464"/>
          </a:xfrm>
        </p:grpSpPr>
        <p:pic>
          <p:nvPicPr>
            <p:cNvPr id="11" name="Imagen 10" descr="image-inf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39" y="2060848"/>
              <a:ext cx="6684613" cy="4176464"/>
            </a:xfrm>
            <a:prstGeom prst="rect">
              <a:avLst/>
            </a:prstGeom>
          </p:spPr>
        </p:pic>
        <p:sp>
          <p:nvSpPr>
            <p:cNvPr id="48" name="Rectángulo 47"/>
            <p:cNvSpPr/>
            <p:nvPr/>
          </p:nvSpPr>
          <p:spPr>
            <a:xfrm>
              <a:off x="6876256" y="2636912"/>
              <a:ext cx="2016224"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dirty="0" smtClean="0"/>
                <a:t>Easily get all the information to instantiate a VM</a:t>
              </a:r>
              <a:endParaRPr lang="en-GB" dirty="0"/>
            </a:p>
          </p:txBody>
        </p:sp>
      </p:grpSp>
    </p:spTree>
    <p:extLst>
      <p:ext uri="{BB962C8B-B14F-4D97-AF65-F5344CB8AC3E}">
        <p14:creationId xmlns:p14="http://schemas.microsoft.com/office/powerpoint/2010/main" val="30623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itolo 1"/>
          <p:cNvSpPr>
            <a:spLocks noGrp="1"/>
          </p:cNvSpPr>
          <p:nvPr>
            <p:ph type="title"/>
          </p:nvPr>
        </p:nvSpPr>
        <p:spPr>
          <a:noFill/>
        </p:spPr>
        <p:txBody>
          <a:bodyPr>
            <a:normAutofit/>
          </a:bodyPr>
          <a:lstStyle/>
          <a:p>
            <a:r>
              <a:rPr lang="it-IT" altLang="en-US" dirty="0" err="1" smtClean="0">
                <a:latin typeface="Arial" charset="0"/>
                <a:cs typeface="Arial" charset="0"/>
              </a:rPr>
              <a:t>Frameworks</a:t>
            </a:r>
            <a:r>
              <a:rPr lang="it-IT" altLang="en-US" dirty="0" smtClean="0">
                <a:latin typeface="Arial" charset="0"/>
                <a:cs typeface="Arial" charset="0"/>
              </a:rPr>
              <a:t> for building </a:t>
            </a:r>
            <a:r>
              <a:rPr lang="it-IT" altLang="en-US" dirty="0" err="1" smtClean="0">
                <a:latin typeface="Arial" charset="0"/>
                <a:cs typeface="Arial" charset="0"/>
              </a:rPr>
              <a:t>VRCs</a:t>
            </a:r>
            <a:endParaRPr lang="en-GB" altLang="en-US" dirty="0" smtClean="0">
              <a:latin typeface="Arial" charset="0"/>
              <a:cs typeface="Arial"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138986"/>
            <a:ext cx="4680718" cy="46628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4355976" y="5786100"/>
            <a:ext cx="4796826" cy="523220"/>
          </a:xfrm>
          <a:prstGeom prst="rect">
            <a:avLst/>
          </a:prstGeom>
          <a:noFill/>
        </p:spPr>
        <p:txBody>
          <a:bodyPr wrap="none" rtlCol="0">
            <a:spAutoFit/>
          </a:bodyPr>
          <a:lstStyle/>
          <a:p>
            <a:r>
              <a:rPr lang="en-GB" sz="1400" i="1" dirty="0" smtClean="0"/>
              <a:t>A compute-intensive workflow in WS-PGRADE on the EGI cloud</a:t>
            </a:r>
            <a:r>
              <a:rPr lang="en-GB" sz="1400" i="1" dirty="0"/>
              <a:t/>
            </a:r>
            <a:br>
              <a:rPr lang="en-GB" sz="1400" i="1" dirty="0"/>
            </a:br>
            <a:r>
              <a:rPr lang="en-GB" sz="1400" i="1" dirty="0">
                <a:hlinkClick r:id="rId3"/>
              </a:rPr>
              <a:t>http://sourceforge.net/projects/guse/</a:t>
            </a:r>
            <a:endParaRPr lang="en-GB" sz="1400" i="1" dirty="0"/>
          </a:p>
        </p:txBody>
      </p:sp>
      <p:sp>
        <p:nvSpPr>
          <p:cNvPr id="7" name="Marcador de contenido 2"/>
          <p:cNvSpPr txBox="1">
            <a:spLocks/>
          </p:cNvSpPr>
          <p:nvPr/>
        </p:nvSpPr>
        <p:spPr>
          <a:xfrm>
            <a:off x="179512" y="1340768"/>
            <a:ext cx="4104456" cy="4896544"/>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err="1" smtClean="0"/>
              <a:t>IaaS</a:t>
            </a:r>
            <a:r>
              <a:rPr lang="en-GB" dirty="0" smtClean="0"/>
              <a:t> support with OCCI</a:t>
            </a:r>
          </a:p>
          <a:p>
            <a:pPr lvl="1"/>
            <a:r>
              <a:rPr lang="en-GB" dirty="0" smtClean="0"/>
              <a:t>CLI, Ruby, Java SDK</a:t>
            </a:r>
          </a:p>
          <a:p>
            <a:endParaRPr lang="en-GB" dirty="0" smtClean="0"/>
          </a:p>
          <a:p>
            <a:r>
              <a:rPr lang="en-GB" dirty="0" err="1" smtClean="0"/>
              <a:t>AppDB</a:t>
            </a:r>
            <a:endParaRPr lang="en-GB" dirty="0" smtClean="0"/>
          </a:p>
          <a:p>
            <a:pPr lvl="1"/>
            <a:r>
              <a:rPr lang="en-GB" dirty="0" smtClean="0"/>
              <a:t>Web GUI + RESTFUL APIs</a:t>
            </a:r>
          </a:p>
          <a:p>
            <a:pPr lvl="1"/>
            <a:endParaRPr lang="en-GB" dirty="0" smtClean="0"/>
          </a:p>
          <a:p>
            <a:r>
              <a:rPr lang="en-GB" dirty="0" smtClean="0"/>
              <a:t>Several tools extend the </a:t>
            </a:r>
            <a:r>
              <a:rPr lang="en-GB" dirty="0" err="1" smtClean="0"/>
              <a:t>Iaas</a:t>
            </a:r>
            <a:r>
              <a:rPr lang="en-GB" dirty="0" smtClean="0"/>
              <a:t> capabilities of the EGI cloud (</a:t>
            </a:r>
            <a:r>
              <a:rPr lang="en-GB" dirty="0" err="1" smtClean="0"/>
              <a:t>PaaS</a:t>
            </a:r>
            <a:r>
              <a:rPr lang="en-GB" dirty="0" smtClean="0"/>
              <a:t>/</a:t>
            </a:r>
            <a:r>
              <a:rPr lang="en-GB" dirty="0" err="1" smtClean="0"/>
              <a:t>SaaS</a:t>
            </a:r>
            <a:r>
              <a:rPr lang="en-GB" dirty="0" smtClean="0"/>
              <a:t>):</a:t>
            </a:r>
          </a:p>
          <a:p>
            <a:pPr lvl="1"/>
            <a:r>
              <a:rPr lang="en-GB" dirty="0">
                <a:cs typeface="Arial" charset="0"/>
              </a:rPr>
              <a:t>External contributions (</a:t>
            </a:r>
            <a:r>
              <a:rPr lang="en-GB" dirty="0">
                <a:cs typeface="Arial" charset="0"/>
                <a:sym typeface="Wingdings"/>
              </a:rPr>
              <a:t> support for other clouds too</a:t>
            </a:r>
            <a:endParaRPr lang="en-GB" dirty="0" smtClean="0"/>
          </a:p>
          <a:p>
            <a:pPr lvl="1"/>
            <a:r>
              <a:rPr lang="en-GB" dirty="0" smtClean="0"/>
              <a:t>Manage workflows of VMs and full VM lifecycle support</a:t>
            </a:r>
          </a:p>
          <a:p>
            <a:pPr lvl="1"/>
            <a:r>
              <a:rPr lang="en-GB" dirty="0" smtClean="0"/>
              <a:t>E.g.: CSGF, </a:t>
            </a:r>
            <a:r>
              <a:rPr lang="en-GB" dirty="0" err="1" smtClean="0"/>
              <a:t>VMDirac</a:t>
            </a:r>
            <a:r>
              <a:rPr lang="en-GB" dirty="0" smtClean="0"/>
              <a:t>, WS-PGRADE, COMSs, </a:t>
            </a:r>
            <a:r>
              <a:rPr lang="en-GB" dirty="0" err="1" smtClean="0"/>
              <a:t>SlipStream</a:t>
            </a:r>
            <a:endParaRPr lang="en-GB" dirty="0" smtClean="0"/>
          </a:p>
        </p:txBody>
      </p:sp>
    </p:spTree>
    <p:extLst>
      <p:ext uri="{BB962C8B-B14F-4D97-AF65-F5344CB8AC3E}">
        <p14:creationId xmlns:p14="http://schemas.microsoft.com/office/powerpoint/2010/main" val="609454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Engage.potx</Template>
  <TotalTime>22711</TotalTime>
  <Words>970</Words>
  <Application>Microsoft Office PowerPoint</Application>
  <PresentationFormat>Presentazione su schermo (4:3)</PresentationFormat>
  <Paragraphs>194</Paragraphs>
  <Slides>15</Slides>
  <Notes>7</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15</vt:i4>
      </vt:variant>
    </vt:vector>
  </HeadingPairs>
  <TitlesOfParts>
    <vt:vector size="25" baseType="lpstr">
      <vt:lpstr>ＭＳ Ｐゴシック</vt:lpstr>
      <vt:lpstr>ＭＳ Ｐゴシック</vt:lpstr>
      <vt:lpstr>Arial</vt:lpstr>
      <vt:lpstr>Calibri</vt:lpstr>
      <vt:lpstr>Segoe UI</vt:lpstr>
      <vt:lpstr>Verdana</vt:lpstr>
      <vt:lpstr>Wingdings</vt:lpstr>
      <vt:lpstr>Engage</vt:lpstr>
      <vt:lpstr>EGI Powerpoint Presentation (body)</vt:lpstr>
      <vt:lpstr>EGI Powerpoint Presentation (closing)</vt:lpstr>
      <vt:lpstr>Introduction to EGI</vt:lpstr>
      <vt:lpstr>EGI.eu and its participants - 2015</vt:lpstr>
      <vt:lpstr>Enabling Global Infrastructures</vt:lpstr>
      <vt:lpstr>EGI Technology (focused on cloud)</vt:lpstr>
      <vt:lpstr>EGI Federated cloud </vt:lpstr>
      <vt:lpstr>Architecture of the EGI Federated Cloud</vt:lpstr>
      <vt:lpstr>Typical Usage Models</vt:lpstr>
      <vt:lpstr>VM Image Catalogue</vt:lpstr>
      <vt:lpstr>Frameworks for building VRCs</vt:lpstr>
      <vt:lpstr>EGI Federated Cloud Evolution</vt:lpstr>
      <vt:lpstr>iMarine</vt:lpstr>
      <vt:lpstr>Address system harmonization</vt:lpstr>
      <vt:lpstr>Presentazione standard di PowerPoint</vt:lpstr>
      <vt:lpstr>Conclusions</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Malgorzata Krakowian</dc:creator>
  <cp:lastModifiedBy>dscardaci</cp:lastModifiedBy>
  <cp:revision>360</cp:revision>
  <cp:lastPrinted>2015-07-15T15:15:04Z</cp:lastPrinted>
  <dcterms:created xsi:type="dcterms:W3CDTF">2015-05-07T09:24:15Z</dcterms:created>
  <dcterms:modified xsi:type="dcterms:W3CDTF">2015-10-29T10:37:14Z</dcterms:modified>
</cp:coreProperties>
</file>