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  <p:sldMasterId id="2147483648" r:id="rId2"/>
    <p:sldMasterId id="2147483685" r:id="rId3"/>
  </p:sldMasterIdLst>
  <p:notesMasterIdLst>
    <p:notesMasterId r:id="rId26"/>
  </p:notesMasterIdLst>
  <p:handoutMasterIdLst>
    <p:handoutMasterId r:id="rId27"/>
  </p:handoutMasterIdLst>
  <p:sldIdLst>
    <p:sldId id="280" r:id="rId4"/>
    <p:sldId id="298" r:id="rId5"/>
    <p:sldId id="318" r:id="rId6"/>
    <p:sldId id="320" r:id="rId7"/>
    <p:sldId id="342" r:id="rId8"/>
    <p:sldId id="326" r:id="rId9"/>
    <p:sldId id="327" r:id="rId10"/>
    <p:sldId id="328" r:id="rId11"/>
    <p:sldId id="329" r:id="rId12"/>
    <p:sldId id="330" r:id="rId13"/>
    <p:sldId id="331" r:id="rId14"/>
    <p:sldId id="332" r:id="rId15"/>
    <p:sldId id="333" r:id="rId16"/>
    <p:sldId id="334" r:id="rId17"/>
    <p:sldId id="335" r:id="rId18"/>
    <p:sldId id="336" r:id="rId19"/>
    <p:sldId id="337" r:id="rId20"/>
    <p:sldId id="338" r:id="rId21"/>
    <p:sldId id="339" r:id="rId22"/>
    <p:sldId id="340" r:id="rId23"/>
    <p:sldId id="341" r:id="rId24"/>
    <p:sldId id="284" r:id="rId25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9FCA"/>
    <a:srgbClr val="0066B0"/>
    <a:srgbClr val="4F85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87" autoAdjust="0"/>
    <p:restoredTop sz="94707" autoAdjust="0"/>
  </p:normalViewPr>
  <p:slideViewPr>
    <p:cSldViewPr showGuides="1">
      <p:cViewPr varScale="1">
        <p:scale>
          <a:sx n="72" d="100"/>
          <a:sy n="72" d="100"/>
        </p:scale>
        <p:origin x="131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700" y="-7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8F682-7966-4F36-8C65-12C6AC282E64}" type="datetimeFigureOut">
              <a:rPr lang="en-GB" smtClean="0"/>
              <a:t>25/11/2015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7037CF-4AF3-4EA8-B0EF-23260E3D633F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82209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A4EA1F-7887-426C-BD0E-29F38E7AB4A2}" type="datetimeFigureOut">
              <a:rPr lang="nl-NL" smtClean="0"/>
              <a:t>25-11-2015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F58AE9-46A5-49CB-B815-3CC2120EE87D}" type="slidenum">
              <a:rPr lang="nl-NL" smtClean="0"/>
              <a:t>‹N›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248877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tekst 6"/>
          <p:cNvSpPr>
            <a:spLocks noGrp="1"/>
          </p:cNvSpPr>
          <p:nvPr>
            <p:ph type="body" sz="quarter" idx="10" hasCustomPrompt="1"/>
          </p:nvPr>
        </p:nvSpPr>
        <p:spPr>
          <a:xfrm>
            <a:off x="1727411" y="3643200"/>
            <a:ext cx="5689178" cy="431477"/>
          </a:xfrm>
        </p:spPr>
        <p:txBody>
          <a:bodyPr/>
          <a:lstStyle>
            <a:lvl1pPr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GB" noProof="0" dirty="0" smtClean="0"/>
              <a:t>function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5800" y="1268761"/>
            <a:ext cx="7772400" cy="1440000"/>
          </a:xfrm>
        </p:spPr>
        <p:txBody>
          <a:bodyPr/>
          <a:lstStyle>
            <a:lvl1pPr>
              <a:defRPr/>
            </a:lvl1pPr>
          </a:lstStyle>
          <a:p>
            <a:r>
              <a:rPr lang="en-GB" noProof="0" dirty="0" smtClean="0"/>
              <a:t>Title</a:t>
            </a:r>
            <a:endParaRPr lang="en-GB" noProof="0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 hasCustomPrompt="1"/>
          </p:nvPr>
        </p:nvSpPr>
        <p:spPr>
          <a:xfrm>
            <a:off x="1371600" y="2923200"/>
            <a:ext cx="6400800" cy="504056"/>
          </a:xfrm>
        </p:spPr>
        <p:txBody>
          <a:bodyPr>
            <a:noAutofit/>
          </a:bodyPr>
          <a:lstStyle>
            <a:lvl1pPr marL="0" indent="0" algn="ctr">
              <a:buNone/>
              <a:defRPr sz="28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smtClean="0"/>
              <a:t>Author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075032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67544" y="1341438"/>
            <a:ext cx="8424936" cy="4784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Insert footer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840826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2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 hasCustomPrompt="1"/>
          </p:nvPr>
        </p:nvSpPr>
        <p:spPr>
          <a:xfrm>
            <a:off x="467544" y="1340768"/>
            <a:ext cx="3815655" cy="4784725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>
                <a:solidFill>
                  <a:schemeClr val="tx1"/>
                </a:solidFill>
              </a:defRPr>
            </a:lvl4pPr>
            <a:lvl5pPr>
              <a:defRPr sz="18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572000" y="1341438"/>
            <a:ext cx="4320480" cy="47844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Insert footer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28241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 hasCustomPrompt="1"/>
          </p:nvPr>
        </p:nvSpPr>
        <p:spPr>
          <a:xfrm>
            <a:off x="457200" y="1341041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 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 hasCustomPrompt="1"/>
          </p:nvPr>
        </p:nvSpPr>
        <p:spPr>
          <a:xfrm>
            <a:off x="494506" y="2378745"/>
            <a:ext cx="4040188" cy="377440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850705" y="1341041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 smtClean="0"/>
              <a:t>Click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 hasCustomPrompt="1"/>
          </p:nvPr>
        </p:nvSpPr>
        <p:spPr>
          <a:xfrm>
            <a:off x="4822601" y="2391445"/>
            <a:ext cx="4041775" cy="377440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 smtClean="0"/>
              <a:t>Click</a:t>
            </a:r>
            <a:endParaRPr lang="en-GB" noProof="0" dirty="0"/>
          </a:p>
        </p:txBody>
      </p:sp>
      <p:sp>
        <p:nvSpPr>
          <p:cNvPr id="10" name="Title 9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Insert footer here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986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1913" y="6376988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....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19925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00CFCE-DDF0-439C-9F72-65C09F87D4AD}" type="slidenum">
              <a:rPr lang="en-US" altLang="en-US"/>
              <a:pPr>
                <a:defRPr/>
              </a:pPr>
              <a:t>‹N›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9400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593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79394" y="141277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GB" noProof="0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79394" y="2636912"/>
            <a:ext cx="8229600" cy="792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GB" noProof="0" dirty="0" smtClean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29" y="4581128"/>
            <a:ext cx="1728191" cy="1313426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>
          <a:xfrm>
            <a:off x="437129" y="6021288"/>
            <a:ext cx="8465149" cy="45719"/>
          </a:xfrm>
          <a:prstGeom prst="rect">
            <a:avLst/>
          </a:prstGeom>
          <a:solidFill>
            <a:schemeClr val="accent1">
              <a:lumMod val="60000"/>
              <a:lumOff val="4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22"/>
          <p:cNvSpPr txBox="1"/>
          <p:nvPr/>
        </p:nvSpPr>
        <p:spPr>
          <a:xfrm>
            <a:off x="752684" y="6153342"/>
            <a:ext cx="1097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 smtClean="0">
                <a:solidFill>
                  <a:srgbClr val="0066B0"/>
                </a:solidFill>
                <a:latin typeface="Segoe UI" pitchFamily="34" charset="0"/>
                <a:cs typeface="Segoe UI" pitchFamily="34" charset="0"/>
              </a:rPr>
              <a:t>www.egi.eu</a:t>
            </a:r>
            <a:endParaRPr lang="nl-NL" sz="1200" b="1" dirty="0">
              <a:solidFill>
                <a:srgbClr val="0066B0"/>
              </a:solidFill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493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0066B0"/>
          </a:solidFill>
          <a:latin typeface="Segoe UI" pitchFamily="34" charset="0"/>
          <a:ea typeface="Verdana" panose="020B0604030504040204" pitchFamily="34" charset="0"/>
          <a:cs typeface="Segoe UI" pitchFamily="34" charset="0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Tx/>
        <a:buNone/>
        <a:defRPr sz="2800" b="1" kern="1200" baseline="0">
          <a:solidFill>
            <a:schemeClr val="tx1">
              <a:lumMod val="75000"/>
              <a:lumOff val="25000"/>
            </a:schemeClr>
          </a:solidFill>
          <a:latin typeface="Segoe UI" pitchFamily="34" charset="0"/>
          <a:ea typeface="Verdana" panose="020B0604030504040204" pitchFamily="34" charset="0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Afbeelding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9" y="0"/>
            <a:ext cx="6534150" cy="4705350"/>
          </a:xfrm>
          <a:prstGeom prst="rect">
            <a:avLst/>
          </a:prstGeom>
        </p:spPr>
      </p:pic>
      <p:sp>
        <p:nvSpPr>
          <p:cNvPr id="4" name="Rechthoek 3"/>
          <p:cNvSpPr/>
          <p:nvPr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rgbClr val="4F85C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547664" y="188640"/>
            <a:ext cx="7344816" cy="850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 smtClean="0"/>
              <a:t>Click to insert title</a:t>
            </a:r>
            <a:endParaRPr lang="en-GB" noProof="0" dirty="0"/>
          </a:p>
        </p:txBody>
      </p:sp>
      <p:sp>
        <p:nvSpPr>
          <p:cNvPr id="22" name="Tekstvak 21"/>
          <p:cNvSpPr txBox="1"/>
          <p:nvPr/>
        </p:nvSpPr>
        <p:spPr>
          <a:xfrm>
            <a:off x="8508016" y="6525344"/>
            <a:ext cx="31290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372553E7-13AD-41CB-B8D3-4C5279D6D1DB}" type="slidenum">
              <a:rPr lang="nl-NL" sz="800" b="1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‹N›</a:t>
            </a:fld>
            <a:endParaRPr lang="nl-NL" sz="1050" b="1" dirty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1030139" cy="993566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>
          <a:xfrm>
            <a:off x="1187624" y="6356350"/>
            <a:ext cx="67687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Segoe UI"/>
                <a:cs typeface="Segoe UI"/>
              </a:defRPr>
            </a:lvl1pPr>
          </a:lstStyle>
          <a:p>
            <a:r>
              <a:rPr lang="en-GB" smtClean="0"/>
              <a:t>Insert footer here</a:t>
            </a:r>
            <a:endParaRPr lang="en-GB" dirty="0"/>
          </a:p>
        </p:txBody>
      </p:sp>
      <p:sp>
        <p:nvSpPr>
          <p:cNvPr id="9" name="Tekstvak 21"/>
          <p:cNvSpPr txBox="1"/>
          <p:nvPr userDrawn="1"/>
        </p:nvSpPr>
        <p:spPr>
          <a:xfrm>
            <a:off x="179512" y="6525344"/>
            <a:ext cx="5950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A83F7A1C-40F7-5F43-85CD-9B50E60F16AA}" type="datetime1">
              <a:rPr lang="en-US" sz="800" b="1" smtClean="0">
                <a:solidFill>
                  <a:schemeClr val="bg1"/>
                </a:solidFill>
                <a:latin typeface="Segoe UI" pitchFamily="34" charset="0"/>
                <a:cs typeface="Segoe UI" pitchFamily="34" charset="0"/>
              </a:rPr>
              <a:t>11/25/2015</a:t>
            </a:fld>
            <a:endParaRPr lang="nl-NL" sz="1050" b="1" dirty="0">
              <a:solidFill>
                <a:schemeClr val="bg1"/>
              </a:solidFill>
              <a:latin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27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87" r:id="rId2"/>
    <p:sldLayoutId id="2147483653" r:id="rId3"/>
    <p:sldLayoutId id="2147483688" r:id="rId4"/>
  </p:sldLayoutIdLst>
  <p:timing>
    <p:tnLst>
      <p:par>
        <p:cTn id="1" dur="indefinite" restart="never" nodeType="tmRoot"/>
      </p:par>
    </p:tnLst>
  </p:timing>
  <p:hf sldNum="0" hdr="0" dt="0"/>
  <p:txStyles>
    <p:titleStyle>
      <a:lvl1pPr algn="r" defTabSz="914400" rtl="0" eaLnBrk="1" latinLnBrk="0" hangingPunct="1">
        <a:spcBef>
          <a:spcPct val="0"/>
        </a:spcBef>
        <a:buNone/>
        <a:defRPr sz="3000" b="1" kern="1200">
          <a:solidFill>
            <a:srgbClr val="4F85C3"/>
          </a:solidFill>
          <a:latin typeface="Segoe UI" pitchFamily="34" charset="0"/>
          <a:ea typeface="+mj-ea"/>
          <a:cs typeface="Segoe UI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4pPr>
      <a:lvl5pPr marL="1828800" marR="0" indent="0" algn="l" defTabSz="914400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Arial" panose="020B0604020202020204" pitchFamily="34" charset="0"/>
        <a:buNone/>
        <a:tabLst/>
        <a:defRPr sz="2000" kern="1200">
          <a:solidFill>
            <a:schemeClr val="tx1"/>
          </a:solidFill>
          <a:latin typeface="Segoe UI" pitchFamily="34" charset="0"/>
          <a:ea typeface="+mn-ea"/>
          <a:cs typeface="Segoe UI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845" userDrawn="1">
          <p15:clr>
            <a:srgbClr val="F26B43"/>
          </p15:clr>
        </p15:guide>
        <p15:guide id="2" pos="295" userDrawn="1">
          <p15:clr>
            <a:srgbClr val="F26B43"/>
          </p15:clr>
        </p15:guide>
        <p15:guide id="3" pos="5602" userDrawn="1">
          <p15:clr>
            <a:srgbClr val="F26B43"/>
          </p15:clr>
        </p15:guide>
        <p15:guide id="4" orient="horz" pos="388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tx2">
                  <a:lumMod val="20000"/>
                  <a:lumOff val="80000"/>
                </a:schemeClr>
              </a:gs>
            </a:gsLst>
            <a:lin ang="2700000" scaled="1"/>
            <a:tileRect/>
          </a:gradFill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29" y="4581128"/>
            <a:ext cx="1728191" cy="1313426"/>
          </a:xfrm>
          <a:prstGeom prst="rect">
            <a:avLst/>
          </a:prstGeom>
        </p:spPr>
      </p:pic>
      <p:sp>
        <p:nvSpPr>
          <p:cNvPr id="12" name="Rechthoek 11"/>
          <p:cNvSpPr/>
          <p:nvPr/>
        </p:nvSpPr>
        <p:spPr>
          <a:xfrm>
            <a:off x="437129" y="6021288"/>
            <a:ext cx="8465149" cy="45719"/>
          </a:xfrm>
          <a:prstGeom prst="rect">
            <a:avLst/>
          </a:prstGeom>
          <a:solidFill>
            <a:schemeClr val="accent1">
              <a:lumMod val="60000"/>
              <a:lumOff val="40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22"/>
          <p:cNvSpPr txBox="1"/>
          <p:nvPr/>
        </p:nvSpPr>
        <p:spPr>
          <a:xfrm>
            <a:off x="752684" y="6153342"/>
            <a:ext cx="10970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b="1" dirty="0" smtClean="0">
                <a:solidFill>
                  <a:srgbClr val="0066B0"/>
                </a:solidFill>
                <a:latin typeface="Segoe UI" pitchFamily="34" charset="0"/>
                <a:cs typeface="Segoe UI" pitchFamily="34" charset="0"/>
              </a:rPr>
              <a:t>www.egi.eu</a:t>
            </a:r>
            <a:endParaRPr lang="nl-NL" sz="1200" b="1" dirty="0">
              <a:solidFill>
                <a:srgbClr val="0066B0"/>
              </a:solidFill>
              <a:latin typeface="Segoe UI" pitchFamily="34" charset="0"/>
              <a:cs typeface="Segoe U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5659" y="1124744"/>
            <a:ext cx="757874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1" kern="1200" noProof="0" dirty="0" smtClean="0">
                <a:solidFill>
                  <a:srgbClr val="0066B0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Thank you</a:t>
            </a:r>
            <a:r>
              <a:rPr lang="en-GB" sz="3600" b="1" kern="1200" baseline="0" noProof="0" dirty="0" smtClean="0">
                <a:solidFill>
                  <a:srgbClr val="0066B0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 for your attention.</a:t>
            </a:r>
          </a:p>
          <a:p>
            <a:pPr algn="ctr"/>
            <a:endParaRPr lang="en-GB" sz="3600" b="1" kern="1200" noProof="0" dirty="0" smtClean="0">
              <a:solidFill>
                <a:srgbClr val="0066B0"/>
              </a:solidFill>
              <a:latin typeface="Segoe UI" pitchFamily="34" charset="0"/>
              <a:ea typeface="Verdana" panose="020B0604030504040204" pitchFamily="34" charset="0"/>
              <a:cs typeface="Segoe UI" pitchFamily="34" charset="0"/>
            </a:endParaRPr>
          </a:p>
          <a:p>
            <a:pPr algn="ctr"/>
            <a:endParaRPr lang="en-GB" sz="2400" b="1" i="1" kern="1200" noProof="0" dirty="0" smtClean="0">
              <a:solidFill>
                <a:srgbClr val="0066B0"/>
              </a:solidFill>
              <a:latin typeface="Segoe UI" pitchFamily="34" charset="0"/>
              <a:ea typeface="Verdana" panose="020B0604030504040204" pitchFamily="34" charset="0"/>
              <a:cs typeface="Segoe UI" pitchFamily="34" charset="0"/>
            </a:endParaRPr>
          </a:p>
          <a:p>
            <a:pPr algn="l"/>
            <a:r>
              <a:rPr lang="en-GB" sz="2800" b="1" i="1" kern="1200" noProof="0" dirty="0" smtClean="0">
                <a:solidFill>
                  <a:srgbClr val="0066B0"/>
                </a:solidFill>
                <a:latin typeface="Segoe UI" pitchFamily="34" charset="0"/>
                <a:ea typeface="Verdana" panose="020B0604030504040204" pitchFamily="34" charset="0"/>
                <a:cs typeface="Segoe UI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81563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b="1" kern="1200">
          <a:solidFill>
            <a:srgbClr val="0066B0"/>
          </a:solidFill>
          <a:latin typeface="Segoe UI" pitchFamily="34" charset="0"/>
          <a:ea typeface="Verdana" panose="020B0604030504040204" pitchFamily="34" charset="0"/>
          <a:cs typeface="Segoe UI" pitchFamily="34" charset="0"/>
        </a:defRPr>
      </a:lvl1pPr>
    </p:titleStyle>
    <p:bodyStyle>
      <a:lvl1pPr marL="0" indent="0" algn="ctr" defTabSz="914400" rtl="0" eaLnBrk="1" latinLnBrk="0" hangingPunct="1">
        <a:spcBef>
          <a:spcPct val="20000"/>
        </a:spcBef>
        <a:buFontTx/>
        <a:buNone/>
        <a:defRPr sz="2800" b="1" kern="1200" baseline="0">
          <a:solidFill>
            <a:schemeClr val="tx1">
              <a:lumMod val="75000"/>
              <a:lumOff val="25000"/>
            </a:schemeClr>
          </a:solidFill>
          <a:latin typeface="Segoe UI" pitchFamily="34" charset="0"/>
          <a:ea typeface="Verdana" panose="020B0604030504040204" pitchFamily="34" charset="0"/>
          <a:cs typeface="Segoe UI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3.png"/><Relationship Id="rId7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8.png"/><Relationship Id="rId2" Type="http://schemas.openxmlformats.org/officeDocument/2006/relationships/hyperlink" Target="http://access.egi.e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access.egi.eu/" TargetMode="Externa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 smtClean="0"/>
              <a:t>Technical </a:t>
            </a:r>
            <a:r>
              <a:rPr lang="en-US" dirty="0" smtClean="0"/>
              <a:t>Outreach</a:t>
            </a:r>
            <a:r>
              <a:rPr lang="it-IT" dirty="0" smtClean="0"/>
              <a:t> Expert</a:t>
            </a:r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altLang="en-US" dirty="0"/>
              <a:t>EGI </a:t>
            </a:r>
            <a:r>
              <a:rPr lang="en-GB" altLang="en-US" dirty="0" err="1"/>
              <a:t>FedCloud</a:t>
            </a:r>
            <a:r>
              <a:rPr lang="en-GB" altLang="en-US" dirty="0"/>
              <a:t> User Support</a:t>
            </a:r>
            <a:br>
              <a:rPr lang="en-GB" altLang="en-US" dirty="0"/>
            </a:br>
            <a:r>
              <a:rPr lang="en-GB" altLang="en-US" dirty="0"/>
              <a:t>coordination meeting</a:t>
            </a:r>
            <a:endParaRPr lang="en-GB" dirty="0"/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altLang="en-US" dirty="0"/>
              <a:t>Diego Scardaci - EGI.eu/INFN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8780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02630"/>
            <a:ext cx="7344816" cy="850106"/>
          </a:xfrm>
        </p:spPr>
        <p:txBody>
          <a:bodyPr>
            <a:normAutofit/>
          </a:bodyPr>
          <a:lstStyle/>
          <a:p>
            <a:r>
              <a:rPr lang="en-US" dirty="0" smtClean="0"/>
              <a:t>Login page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71447"/>
            <a:ext cx="8280920" cy="46580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590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8000">
        <p:cut/>
      </p:transition>
    </mc:Choice>
    <mc:Fallback>
      <p:transition advTm="8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02630"/>
            <a:ext cx="7344816" cy="850106"/>
          </a:xfrm>
        </p:spPr>
        <p:txBody>
          <a:bodyPr>
            <a:normAutofit/>
          </a:bodyPr>
          <a:lstStyle/>
          <a:p>
            <a:r>
              <a:rPr lang="en-US" dirty="0" smtClean="0"/>
              <a:t>User ‘dashboard’ with 3-step process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7"/>
            <a:ext cx="8192909" cy="4608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231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8000">
        <p:cut/>
      </p:transition>
    </mc:Choice>
    <mc:Fallback>
      <p:transition advTm="8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02630"/>
            <a:ext cx="7344816" cy="850106"/>
          </a:xfrm>
        </p:spPr>
        <p:txBody>
          <a:bodyPr>
            <a:normAutofit/>
          </a:bodyPr>
          <a:lstStyle/>
          <a:p>
            <a:r>
              <a:rPr lang="en-US" dirty="0" smtClean="0"/>
              <a:t>Step 1: Add affiliation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8064896" cy="45365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9532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8000">
        <p:cut/>
      </p:transition>
    </mc:Choice>
    <mc:Fallback>
      <p:transition advTm="8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02630"/>
            <a:ext cx="7344816" cy="850106"/>
          </a:xfrm>
        </p:spPr>
        <p:txBody>
          <a:bodyPr>
            <a:normAutofit/>
          </a:bodyPr>
          <a:lstStyle/>
          <a:p>
            <a:r>
              <a:rPr lang="en-US" dirty="0" smtClean="0"/>
              <a:t>Step 1: Add affiliation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31767"/>
            <a:ext cx="8208912" cy="4617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847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8000">
        <p:cut/>
      </p:transition>
    </mc:Choice>
    <mc:Fallback>
      <p:transition advTm="8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02630"/>
            <a:ext cx="7344816" cy="850106"/>
          </a:xfrm>
        </p:spPr>
        <p:txBody>
          <a:bodyPr>
            <a:normAutofit/>
          </a:bodyPr>
          <a:lstStyle/>
          <a:p>
            <a:r>
              <a:rPr lang="en-US" dirty="0" smtClean="0"/>
              <a:t>Step 2: Request resources</a:t>
            </a:r>
            <a:endParaRPr lang="en-GB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04764"/>
            <a:ext cx="8640960" cy="48605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0493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8000">
        <p:cut/>
      </p:transition>
    </mc:Choice>
    <mc:Fallback>
      <p:transition advTm="8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02630"/>
            <a:ext cx="7344816" cy="850106"/>
          </a:xfrm>
        </p:spPr>
        <p:txBody>
          <a:bodyPr>
            <a:normAutofit/>
          </a:bodyPr>
          <a:lstStyle/>
          <a:p>
            <a:r>
              <a:rPr lang="en-US" dirty="0" smtClean="0"/>
              <a:t>Step 2: Request accepted</a:t>
            </a:r>
            <a:endParaRPr lang="en-GB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532440" cy="47994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2186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8000">
        <p:cut/>
      </p:transition>
    </mc:Choice>
    <mc:Fallback>
      <p:transition advTm="8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02630"/>
            <a:ext cx="7344816" cy="850106"/>
          </a:xfrm>
        </p:spPr>
        <p:txBody>
          <a:bodyPr>
            <a:normAutofit/>
          </a:bodyPr>
          <a:lstStyle/>
          <a:p>
            <a:r>
              <a:rPr lang="en-US" dirty="0"/>
              <a:t>Step 2: Details of accepted request</a:t>
            </a:r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42" y="1340768"/>
            <a:ext cx="8448938" cy="47525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584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8000">
        <p:cut/>
      </p:transition>
    </mc:Choice>
    <mc:Fallback>
      <p:transition advTm="8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02630"/>
            <a:ext cx="7344816" cy="850106"/>
          </a:xfrm>
        </p:spPr>
        <p:txBody>
          <a:bodyPr>
            <a:normAutofit/>
          </a:bodyPr>
          <a:lstStyle/>
          <a:p>
            <a:r>
              <a:rPr lang="en-US" dirty="0"/>
              <a:t>Step </a:t>
            </a:r>
            <a:r>
              <a:rPr lang="en-US" dirty="0" smtClean="0"/>
              <a:t>3: Access resources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72" y="1268760"/>
            <a:ext cx="8320924" cy="46805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480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8000">
        <p:cut/>
      </p:transition>
    </mc:Choice>
    <mc:Fallback>
      <p:transition advTm="8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02630"/>
            <a:ext cx="7344816" cy="850106"/>
          </a:xfrm>
        </p:spPr>
        <p:txBody>
          <a:bodyPr>
            <a:normAutofit/>
          </a:bodyPr>
          <a:lstStyle/>
          <a:p>
            <a:r>
              <a:rPr lang="en-US" dirty="0"/>
              <a:t>Step </a:t>
            </a:r>
            <a:r>
              <a:rPr lang="en-US" dirty="0" smtClean="0"/>
              <a:t>3: Access resources</a:t>
            </a:r>
            <a:endParaRPr lang="en-GB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56" y="1340768"/>
            <a:ext cx="8172400" cy="45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0202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8000">
        <p:cut/>
      </p:transition>
    </mc:Choice>
    <mc:Fallback>
      <p:transition advTm="8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Services integrated so far…</a:t>
            </a:r>
            <a:endParaRPr lang="en-GB" dirty="0"/>
          </a:p>
        </p:txBody>
      </p:sp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899592" y="1484784"/>
          <a:ext cx="7493371" cy="307108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98776"/>
                <a:gridCol w="4294595"/>
              </a:tblGrid>
              <a:tr h="2645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Type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2000" dirty="0">
                          <a:effectLst/>
                        </a:rPr>
                        <a:t>Name</a:t>
                      </a:r>
                      <a:endParaRPr lang="en-GB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513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Cloud and storage site 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INFN Catania </a:t>
                      </a:r>
                      <a:r>
                        <a:rPr lang="en-GB" sz="1800" dirty="0" err="1">
                          <a:effectLst/>
                        </a:rPr>
                        <a:t>Openstack</a:t>
                      </a:r>
                      <a:r>
                        <a:rPr lang="en-GB" sz="1800" dirty="0">
                          <a:effectLst/>
                        </a:rPr>
                        <a:t> site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1006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 smtClean="0">
                          <a:effectLst/>
                        </a:rPr>
                        <a:t>High-Throughput Computing site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INFN Catania </a:t>
                      </a:r>
                      <a:r>
                        <a:rPr lang="en-GB" sz="1800" dirty="0" smtClean="0">
                          <a:effectLst/>
                        </a:rPr>
                        <a:t>EMI-</a:t>
                      </a:r>
                      <a:r>
                        <a:rPr lang="en-GB" sz="1800" dirty="0" err="1" smtClean="0">
                          <a:effectLst/>
                        </a:rPr>
                        <a:t>gLite</a:t>
                      </a:r>
                      <a:r>
                        <a:rPr lang="en-GB" sz="1800" dirty="0" smtClean="0">
                          <a:effectLst/>
                        </a:rPr>
                        <a:t> </a:t>
                      </a:r>
                      <a:r>
                        <a:rPr lang="en-GB" sz="1800" dirty="0">
                          <a:effectLst/>
                        </a:rPr>
                        <a:t>site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47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Science gateway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Catania Science Gateway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87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Application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The Statistical R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2474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Application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GB" sz="1800" dirty="0">
                          <a:effectLst/>
                        </a:rPr>
                        <a:t>The Semantic Search Engine (SSE)</a:t>
                      </a:r>
                      <a:endParaRPr lang="en-GB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39552" y="4653136"/>
            <a:ext cx="820891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Ongoing integration:</a:t>
            </a:r>
          </a:p>
          <a:p>
            <a:pPr marL="285750" indent="-192088">
              <a:buFont typeface="Arial" panose="020B0604020202020204" pitchFamily="34" charset="0"/>
              <a:buChar char="•"/>
            </a:pPr>
            <a:r>
              <a:rPr lang="en-GB" sz="2000" dirty="0" smtClean="0"/>
              <a:t>CYFRONET (HTC site), WS-PGRADE (gateway)</a:t>
            </a:r>
            <a:endParaRPr lang="en-GB" sz="2000" dirty="0"/>
          </a:p>
          <a:p>
            <a:r>
              <a:rPr lang="en-GB" sz="2000" dirty="0" smtClean="0"/>
              <a:t>Expressed interest to integrate:</a:t>
            </a:r>
          </a:p>
          <a:p>
            <a:pPr marL="285750" indent="-192088">
              <a:buFont typeface="Arial" panose="020B0604020202020204" pitchFamily="34" charset="0"/>
              <a:buChar char="•"/>
            </a:pPr>
            <a:r>
              <a:rPr lang="en-GB" sz="2000" dirty="0" smtClean="0"/>
              <a:t>NGI-BE (HTC site), INFN Bari (cloud site), NGI-PT (site)</a:t>
            </a:r>
          </a:p>
          <a:p>
            <a:pPr marL="285750" indent="-192088">
              <a:buFont typeface="Arial" panose="020B0604020202020204" pitchFamily="34" charset="0"/>
              <a:buChar char="•"/>
            </a:pPr>
            <a:r>
              <a:rPr lang="en-GB" sz="2000" dirty="0" smtClean="0"/>
              <a:t>Disaster Mitigation CC </a:t>
            </a:r>
            <a:r>
              <a:rPr lang="en-GB" sz="2000" dirty="0"/>
              <a:t>(gateways</a:t>
            </a:r>
            <a:r>
              <a:rPr lang="en-GB" sz="2000" dirty="0" smtClean="0"/>
              <a:t>), DIRAC (gateway), </a:t>
            </a:r>
            <a:r>
              <a:rPr lang="en-GB" sz="2000" dirty="0" err="1" smtClean="0"/>
              <a:t>CosQosGrid</a:t>
            </a:r>
            <a:r>
              <a:rPr lang="en-GB" sz="2000" dirty="0" smtClean="0"/>
              <a:t> (gateway)</a:t>
            </a:r>
          </a:p>
        </p:txBody>
      </p:sp>
    </p:spTree>
    <p:extLst>
      <p:ext uri="{BB962C8B-B14F-4D97-AF65-F5344CB8AC3E}">
        <p14:creationId xmlns:p14="http://schemas.microsoft.com/office/powerpoint/2010/main" val="582533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8000">
        <p:cut/>
      </p:transition>
    </mc:Choice>
    <mc:Fallback>
      <p:transition advTm="8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Outline</a:t>
            </a:r>
            <a:endParaRPr lang="en-GB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2"/>
          </p:nvPr>
        </p:nvSpPr>
        <p:spPr>
          <a:xfrm>
            <a:off x="467544" y="1124744"/>
            <a:ext cx="8424936" cy="4784400"/>
          </a:xfrm>
        </p:spPr>
        <p:txBody>
          <a:bodyPr/>
          <a:lstStyle/>
          <a:p>
            <a:r>
              <a:rPr lang="it-IT" dirty="0" smtClean="0"/>
              <a:t>Tutorial @ EGI CF 2015</a:t>
            </a:r>
          </a:p>
          <a:p>
            <a:endParaRPr lang="en-GB" dirty="0" smtClean="0"/>
          </a:p>
          <a:p>
            <a:r>
              <a:rPr lang="it-IT" dirty="0" err="1" smtClean="0"/>
              <a:t>OpenStack</a:t>
            </a:r>
            <a:r>
              <a:rPr lang="it-IT" dirty="0" smtClean="0"/>
              <a:t> native </a:t>
            </a:r>
            <a:r>
              <a:rPr lang="it-IT" dirty="0" err="1" smtClean="0"/>
              <a:t>interface</a:t>
            </a:r>
            <a:endParaRPr lang="it-IT" dirty="0" smtClean="0"/>
          </a:p>
          <a:p>
            <a:endParaRPr lang="it-IT" dirty="0"/>
          </a:p>
          <a:p>
            <a:r>
              <a:rPr lang="it-IT" dirty="0" smtClean="0"/>
              <a:t>BILS SLA</a:t>
            </a:r>
          </a:p>
          <a:p>
            <a:endParaRPr lang="it-IT" dirty="0"/>
          </a:p>
          <a:p>
            <a:r>
              <a:rPr lang="it-IT" dirty="0" err="1" smtClean="0"/>
              <a:t>LToS</a:t>
            </a:r>
            <a:r>
              <a:rPr lang="it-IT" dirty="0" smtClean="0"/>
              <a:t> </a:t>
            </a:r>
            <a:r>
              <a:rPr lang="it-IT" dirty="0" err="1" smtClean="0"/>
              <a:t>platform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AOB</a:t>
            </a:r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87624" y="6453336"/>
            <a:ext cx="6768752" cy="365125"/>
          </a:xfrm>
        </p:spPr>
        <p:txBody>
          <a:bodyPr/>
          <a:lstStyle/>
          <a:p>
            <a:r>
              <a:rPr lang="en-GB" altLang="en-US" dirty="0"/>
              <a:t>EGI </a:t>
            </a:r>
            <a:r>
              <a:rPr lang="en-GB" altLang="en-US" dirty="0" err="1"/>
              <a:t>FedCloud</a:t>
            </a:r>
            <a:r>
              <a:rPr lang="en-GB" altLang="en-US" dirty="0"/>
              <a:t> User Support</a:t>
            </a:r>
            <a:br>
              <a:rPr lang="en-GB" altLang="en-US" dirty="0"/>
            </a:br>
            <a:r>
              <a:rPr lang="en-GB" altLang="en-US" dirty="0"/>
              <a:t>coordination meeting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0257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400" dirty="0" smtClean="0"/>
              <a:t>Guide for users and providers: https</a:t>
            </a:r>
            <a:r>
              <a:rPr lang="en-GB" sz="2400" dirty="0"/>
              <a:t>://wiki.egi.eu/wiki/Long-tail_of_science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268760"/>
            <a:ext cx="8712968" cy="49010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652120" y="3356992"/>
            <a:ext cx="3384376" cy="16561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3324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8000">
        <p:cut/>
      </p:transition>
    </mc:Choice>
    <mc:Fallback>
      <p:transition advTm="8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47664" y="44624"/>
            <a:ext cx="7344816" cy="850106"/>
          </a:xfrm>
        </p:spPr>
        <p:txBody>
          <a:bodyPr>
            <a:normAutofit/>
          </a:bodyPr>
          <a:lstStyle/>
          <a:p>
            <a:r>
              <a:rPr lang="en-US" dirty="0" smtClean="0"/>
              <a:t>Security considerations</a:t>
            </a:r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6660232" y="3573016"/>
            <a:ext cx="1224136" cy="864096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Robot certificate (with ID)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8" name="Cloud 7"/>
          <p:cNvSpPr/>
          <p:nvPr/>
        </p:nvSpPr>
        <p:spPr>
          <a:xfrm>
            <a:off x="2969667" y="5229200"/>
            <a:ext cx="4410645" cy="1556792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736812"/>
            <a:ext cx="1008112" cy="1008112"/>
          </a:xfrm>
          <a:prstGeom prst="rect">
            <a:avLst/>
          </a:prstGeom>
        </p:spPr>
      </p:pic>
      <p:sp>
        <p:nvSpPr>
          <p:cNvPr id="13" name="Rounded Rectangle 12"/>
          <p:cNvSpPr/>
          <p:nvPr/>
        </p:nvSpPr>
        <p:spPr>
          <a:xfrm>
            <a:off x="4283968" y="1628800"/>
            <a:ext cx="1800200" cy="1224136"/>
          </a:xfrm>
          <a:prstGeom prst="roundRect">
            <a:avLst>
              <a:gd name="adj" fmla="val 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User Management Portal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4644008" y="3573016"/>
            <a:ext cx="1152128" cy="86409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Science gateway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Can 14"/>
          <p:cNvSpPr/>
          <p:nvPr/>
        </p:nvSpPr>
        <p:spPr>
          <a:xfrm>
            <a:off x="5940152" y="1823297"/>
            <a:ext cx="864096" cy="885623"/>
          </a:xfrm>
          <a:prstGeom prst="ca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User DB</a:t>
            </a:r>
            <a:endParaRPr lang="en-US" dirty="0"/>
          </a:p>
        </p:txBody>
      </p:sp>
      <p:cxnSp>
        <p:nvCxnSpPr>
          <p:cNvPr id="18" name="Straight Arrow Connector 17"/>
          <p:cNvCxnSpPr>
            <a:stCxn id="9" idx="3"/>
            <a:endCxn id="13" idx="1"/>
          </p:cNvCxnSpPr>
          <p:nvPr/>
        </p:nvCxnSpPr>
        <p:spPr>
          <a:xfrm>
            <a:off x="1475656" y="2240868"/>
            <a:ext cx="280831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3" idx="2"/>
            <a:endCxn id="14" idx="0"/>
          </p:cNvCxnSpPr>
          <p:nvPr/>
        </p:nvCxnSpPr>
        <p:spPr>
          <a:xfrm>
            <a:off x="5184068" y="2852936"/>
            <a:ext cx="36004" cy="720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4" idx="2"/>
          </p:cNvCxnSpPr>
          <p:nvPr/>
        </p:nvCxnSpPr>
        <p:spPr>
          <a:xfrm>
            <a:off x="5220072" y="4437112"/>
            <a:ext cx="0" cy="864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7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3888" y="5445224"/>
            <a:ext cx="576064" cy="11059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7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9992" y="5419443"/>
            <a:ext cx="576064" cy="11059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7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36096" y="5419443"/>
            <a:ext cx="576064" cy="11059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678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00192" y="5419443"/>
            <a:ext cx="576064" cy="1105901"/>
          </a:xfrm>
          <a:prstGeom prst="rect">
            <a:avLst/>
          </a:prstGeom>
        </p:spPr>
      </p:pic>
      <p:cxnSp>
        <p:nvCxnSpPr>
          <p:cNvPr id="27" name="Straight Arrow Connector 26"/>
          <p:cNvCxnSpPr>
            <a:endCxn id="14" idx="1"/>
          </p:cNvCxnSpPr>
          <p:nvPr/>
        </p:nvCxnSpPr>
        <p:spPr>
          <a:xfrm>
            <a:off x="1475656" y="2564904"/>
            <a:ext cx="3168352" cy="144016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Rounded Rectangle 27"/>
          <p:cNvSpPr/>
          <p:nvPr/>
        </p:nvSpPr>
        <p:spPr>
          <a:xfrm>
            <a:off x="3059832" y="1340768"/>
            <a:ext cx="5256584" cy="3384376"/>
          </a:xfrm>
          <a:prstGeom prst="roundRect">
            <a:avLst/>
          </a:prstGeom>
          <a:noFill/>
          <a:ln w="28575" cmpd="sng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2280" y="1196752"/>
            <a:ext cx="864096" cy="864096"/>
          </a:xfrm>
          <a:prstGeom prst="rect">
            <a:avLst/>
          </a:prstGeom>
        </p:spPr>
      </p:pic>
      <p:sp>
        <p:nvSpPr>
          <p:cNvPr id="33" name="Rounded Rectangular Callout 32"/>
          <p:cNvSpPr/>
          <p:nvPr/>
        </p:nvSpPr>
        <p:spPr>
          <a:xfrm>
            <a:off x="6829546" y="2708920"/>
            <a:ext cx="1774902" cy="759282"/>
          </a:xfrm>
          <a:prstGeom prst="wedgeRoundRectCallout">
            <a:avLst>
              <a:gd name="adj1" fmla="val -21395"/>
              <a:gd name="adj2" fmla="val 70534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Local robot OR hosted by INFN </a:t>
            </a:r>
            <a:r>
              <a:rPr lang="en-US" sz="1600" b="1" dirty="0" err="1" smtClean="0"/>
              <a:t>eToken</a:t>
            </a:r>
            <a:r>
              <a:rPr lang="en-US" sz="1600" b="1" dirty="0" smtClean="0"/>
              <a:t> server</a:t>
            </a:r>
            <a:endParaRPr lang="en-US" sz="16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6829546" y="2060848"/>
            <a:ext cx="1472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Support team</a:t>
            </a:r>
            <a:endParaRPr lang="en-US" dirty="0"/>
          </a:p>
        </p:txBody>
      </p:sp>
      <p:sp>
        <p:nvSpPr>
          <p:cNvPr id="38" name="Vertical Scroll 37"/>
          <p:cNvSpPr/>
          <p:nvPr/>
        </p:nvSpPr>
        <p:spPr>
          <a:xfrm>
            <a:off x="3635896" y="1151329"/>
            <a:ext cx="1008112" cy="698553"/>
          </a:xfrm>
          <a:prstGeom prst="vertic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Platform AUP</a:t>
            </a:r>
            <a:endParaRPr lang="en-US" sz="1400" dirty="0"/>
          </a:p>
        </p:txBody>
      </p:sp>
      <p:pic>
        <p:nvPicPr>
          <p:cNvPr id="40" name="Picture 12" descr="http://www.eu-emi.eu/image/image_gallery?uuid=b241911a-8d40-4f49-8b5d-3789250404a6&amp;groupId=14057&amp;t=129189812317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807687"/>
            <a:ext cx="453196" cy="26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6" descr="https://upload.wikimedia.org/wikipedia/commons/thumb/c/c2/F_icon.svg/2000px-F_icon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2573" y="1511958"/>
            <a:ext cx="237294" cy="24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0" descr="http://images.dailytech.com/frontpage/fp__G_is_For_Google_New_Logo_Thum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049" y="1166941"/>
            <a:ext cx="314185" cy="3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ile:LinkedIn logo initials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1086" y="1301665"/>
            <a:ext cx="422412" cy="422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extBox 47"/>
          <p:cNvSpPr txBox="1"/>
          <p:nvPr/>
        </p:nvSpPr>
        <p:spPr>
          <a:xfrm>
            <a:off x="2267744" y="1691516"/>
            <a:ext cx="701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www</a:t>
            </a:r>
            <a:endParaRPr lang="en-GB" b="1" dirty="0"/>
          </a:p>
        </p:txBody>
      </p:sp>
      <p:sp>
        <p:nvSpPr>
          <p:cNvPr id="51" name="TextBox 50"/>
          <p:cNvSpPr txBox="1"/>
          <p:nvPr/>
        </p:nvSpPr>
        <p:spPr>
          <a:xfrm>
            <a:off x="3560770" y="2996952"/>
            <a:ext cx="15872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solidFill>
                  <a:schemeClr val="accent1">
                    <a:lumMod val="75000"/>
                  </a:schemeClr>
                </a:solidFill>
              </a:rPr>
              <a:t>UserID</a:t>
            </a:r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 (String)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55" name="Straight Arrow Connector 54"/>
          <p:cNvCxnSpPr>
            <a:stCxn id="7" idx="1"/>
            <a:endCxn id="14" idx="3"/>
          </p:cNvCxnSpPr>
          <p:nvPr/>
        </p:nvCxnSpPr>
        <p:spPr>
          <a:xfrm flipH="1">
            <a:off x="5796136" y="4005064"/>
            <a:ext cx="86409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5897009" y="3573016"/>
            <a:ext cx="691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PUSP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248937" y="4787860"/>
            <a:ext cx="26389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chemeClr val="accent1">
                    <a:lumMod val="75000"/>
                  </a:schemeClr>
                </a:solidFill>
              </a:rPr>
              <a:t>PUSP = </a:t>
            </a:r>
            <a:r>
              <a:rPr lang="en-GB" b="1" dirty="0">
                <a:solidFill>
                  <a:schemeClr val="accent1">
                    <a:lumMod val="75000"/>
                  </a:schemeClr>
                </a:solidFill>
              </a:rPr>
              <a:t>Per-user </a:t>
            </a:r>
            <a:r>
              <a:rPr lang="en-GB" b="1" dirty="0" err="1" smtClean="0">
                <a:solidFill>
                  <a:schemeClr val="accent1">
                    <a:lumMod val="75000"/>
                  </a:schemeClr>
                </a:solidFill>
              </a:rPr>
              <a:t>subproxy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1" name="Picture 12" descr="http://www.eu-emi.eu/image/image_gallery?uuid=b241911a-8d40-4f49-8b5d-3789250404a6&amp;groupId=14057&amp;t=129189812317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3565690"/>
            <a:ext cx="453196" cy="26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https://upload.wikimedia.org/wikipedia/commons/thumb/c/c2/F_icon.svg/2000px-F_icon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0565" y="3269961"/>
            <a:ext cx="237294" cy="24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0" descr="http://images.dailytech.com/frontpage/fp__G_is_For_Google_New_Logo_Thum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041" y="2924944"/>
            <a:ext cx="314185" cy="3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Vertical Scroll 63"/>
          <p:cNvSpPr/>
          <p:nvPr/>
        </p:nvSpPr>
        <p:spPr>
          <a:xfrm>
            <a:off x="3779912" y="4149080"/>
            <a:ext cx="1008112" cy="473237"/>
          </a:xfrm>
          <a:prstGeom prst="vertic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Gateway AUP</a:t>
            </a:r>
            <a:endParaRPr lang="en-US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6842920" y="5661248"/>
            <a:ext cx="471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smtClean="0"/>
              <a:t>VO</a:t>
            </a:r>
            <a:endParaRPr lang="en-GB" b="1" dirty="0"/>
          </a:p>
        </p:txBody>
      </p:sp>
      <p:sp>
        <p:nvSpPr>
          <p:cNvPr id="35" name="Vertical Scroll 34"/>
          <p:cNvSpPr/>
          <p:nvPr/>
        </p:nvSpPr>
        <p:spPr>
          <a:xfrm>
            <a:off x="7020272" y="5229200"/>
            <a:ext cx="1008112" cy="806565"/>
          </a:xfrm>
          <a:prstGeom prst="vertic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smtClean="0"/>
              <a:t>VO Security Policy</a:t>
            </a:r>
            <a:endParaRPr lang="en-US" sz="1200" dirty="0"/>
          </a:p>
        </p:txBody>
      </p:sp>
      <p:sp>
        <p:nvSpPr>
          <p:cNvPr id="53" name="Can 52"/>
          <p:cNvSpPr/>
          <p:nvPr/>
        </p:nvSpPr>
        <p:spPr>
          <a:xfrm>
            <a:off x="539552" y="5495705"/>
            <a:ext cx="1512168" cy="1029639"/>
          </a:xfrm>
          <a:prstGeom prst="can">
            <a:avLst>
              <a:gd name="adj" fmla="val 14464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EGI Accounting DB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2123728" y="5301208"/>
            <a:ext cx="9677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 err="1" smtClean="0">
                <a:solidFill>
                  <a:schemeClr val="tx2"/>
                </a:solidFill>
              </a:rPr>
              <a:t>RobotID</a:t>
            </a:r>
            <a:endParaRPr lang="en-GB" b="1" dirty="0" smtClean="0">
              <a:solidFill>
                <a:schemeClr val="tx2"/>
              </a:solidFill>
            </a:endParaRPr>
          </a:p>
          <a:p>
            <a:r>
              <a:rPr lang="en-GB" b="1" dirty="0" err="1" smtClean="0">
                <a:solidFill>
                  <a:schemeClr val="tx2"/>
                </a:solidFill>
              </a:rPr>
              <a:t>UserID</a:t>
            </a:r>
            <a:endParaRPr lang="en-GB" b="1" dirty="0">
              <a:solidFill>
                <a:schemeClr val="tx2"/>
              </a:solidFill>
            </a:endParaRPr>
          </a:p>
        </p:txBody>
      </p:sp>
      <p:cxnSp>
        <p:nvCxnSpPr>
          <p:cNvPr id="59" name="Straight Arrow Connector 58"/>
          <p:cNvCxnSpPr>
            <a:stCxn id="8" idx="2"/>
            <a:endCxn id="53" idx="4"/>
          </p:cNvCxnSpPr>
          <p:nvPr/>
        </p:nvCxnSpPr>
        <p:spPr>
          <a:xfrm flipH="1">
            <a:off x="2051720" y="6007596"/>
            <a:ext cx="931628" cy="29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53" idx="1"/>
          </p:cNvCxnSpPr>
          <p:nvPr/>
        </p:nvCxnSpPr>
        <p:spPr>
          <a:xfrm flipH="1" flipV="1">
            <a:off x="971600" y="2924944"/>
            <a:ext cx="324036" cy="2570761"/>
          </a:xfrm>
          <a:prstGeom prst="straightConnector1">
            <a:avLst/>
          </a:prstGeom>
          <a:ln>
            <a:solidFill>
              <a:schemeClr val="tx1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125489" y="4077072"/>
            <a:ext cx="2070247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GB" b="1" dirty="0" smtClean="0"/>
              <a:t>Able to track back</a:t>
            </a:r>
            <a:br>
              <a:rPr lang="en-GB" b="1" dirty="0" smtClean="0"/>
            </a:br>
            <a:r>
              <a:rPr lang="en-GB" b="1" dirty="0" smtClean="0"/>
              <a:t>usage to the person</a:t>
            </a:r>
            <a:endParaRPr lang="en-GB" b="1" dirty="0"/>
          </a:p>
        </p:txBody>
      </p:sp>
      <p:sp>
        <p:nvSpPr>
          <p:cNvPr id="43" name="TextBox 42"/>
          <p:cNvSpPr txBox="1"/>
          <p:nvPr/>
        </p:nvSpPr>
        <p:spPr>
          <a:xfrm>
            <a:off x="539552" y="1340768"/>
            <a:ext cx="617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User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660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8000">
        <p:cut/>
      </p:transition>
    </mc:Choice>
    <mc:Fallback>
      <p:transition advTm="8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33" grpId="0" animBg="1"/>
      <p:bldP spid="38" grpId="0" animBg="1"/>
      <p:bldP spid="48" grpId="0"/>
      <p:bldP spid="51" grpId="0"/>
      <p:bldP spid="57" grpId="0"/>
      <p:bldP spid="60" grpId="0"/>
      <p:bldP spid="64" grpId="0" animBg="1"/>
      <p:bldP spid="35" grpId="0" animBg="1"/>
      <p:bldP spid="53" grpId="0" animBg="1"/>
      <p:bldP spid="45" grpId="0"/>
      <p:bldP spid="5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155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Tutorials</a:t>
            </a:r>
            <a:r>
              <a:rPr lang="it-IT" dirty="0" smtClean="0"/>
              <a:t> @ EGI CF 2015</a:t>
            </a:r>
            <a:endParaRPr lang="en-GB" dirty="0"/>
          </a:p>
        </p:txBody>
      </p:sp>
      <p:sp>
        <p:nvSpPr>
          <p:cNvPr id="5" name="Segnaposto contenuto 2"/>
          <p:cNvSpPr txBox="1">
            <a:spLocks/>
          </p:cNvSpPr>
          <p:nvPr/>
        </p:nvSpPr>
        <p:spPr>
          <a:xfrm>
            <a:off x="467544" y="1341438"/>
            <a:ext cx="8424936" cy="4784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en-GB" sz="2800" dirty="0" smtClean="0"/>
              <a:t>Good participation to all tutorials</a:t>
            </a:r>
          </a:p>
          <a:p>
            <a:pPr fontAlgn="base"/>
            <a:endParaRPr lang="it-IT" sz="2800" dirty="0"/>
          </a:p>
          <a:p>
            <a:pPr fontAlgn="base"/>
            <a:r>
              <a:rPr lang="it-IT" sz="2800" dirty="0" smtClean="0"/>
              <a:t>Training </a:t>
            </a:r>
            <a:r>
              <a:rPr lang="it-IT" sz="2800" dirty="0" err="1" smtClean="0"/>
              <a:t>infrastructure</a:t>
            </a:r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val="3833911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/>
              <a:t>OpenStack</a:t>
            </a:r>
            <a:r>
              <a:rPr lang="it-IT" dirty="0" smtClean="0"/>
              <a:t> Native Interface</a:t>
            </a:r>
            <a:endParaRPr lang="en-GB" dirty="0"/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467544" y="1341438"/>
            <a:ext cx="8424936" cy="4784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dirty="0" smtClean="0"/>
              <a:t>First </a:t>
            </a:r>
            <a:r>
              <a:rPr lang="it-IT" sz="2800" dirty="0" err="1" smtClean="0"/>
              <a:t>tests</a:t>
            </a:r>
            <a:r>
              <a:rPr lang="it-IT" sz="2800" dirty="0" smtClean="0"/>
              <a:t> to </a:t>
            </a:r>
            <a:r>
              <a:rPr lang="it-IT" sz="2800" dirty="0" err="1" smtClean="0"/>
              <a:t>support</a:t>
            </a:r>
            <a:r>
              <a:rPr lang="it-IT" sz="2800" dirty="0" smtClean="0"/>
              <a:t> </a:t>
            </a:r>
            <a:r>
              <a:rPr lang="it-IT" sz="2800" dirty="0" err="1" smtClean="0"/>
              <a:t>Horizon</a:t>
            </a:r>
            <a:endParaRPr lang="it-IT" sz="2400" dirty="0" smtClean="0"/>
          </a:p>
          <a:p>
            <a:endParaRPr lang="it-IT" sz="2800" dirty="0" smtClean="0"/>
          </a:p>
          <a:p>
            <a:r>
              <a:rPr lang="it-IT" sz="2800" dirty="0" smtClean="0"/>
              <a:t>Probe for SWIFT </a:t>
            </a:r>
            <a:r>
              <a:rPr lang="it-IT" sz="2800" dirty="0" err="1" smtClean="0"/>
              <a:t>almost</a:t>
            </a:r>
            <a:r>
              <a:rPr lang="it-IT" sz="2800" dirty="0" smtClean="0"/>
              <a:t> ready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16044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BILS SLA</a:t>
            </a:r>
            <a:endParaRPr lang="en-GB" dirty="0"/>
          </a:p>
        </p:txBody>
      </p:sp>
      <p:sp>
        <p:nvSpPr>
          <p:cNvPr id="4" name="Segnaposto contenuto 2"/>
          <p:cNvSpPr txBox="1">
            <a:spLocks/>
          </p:cNvSpPr>
          <p:nvPr/>
        </p:nvSpPr>
        <p:spPr>
          <a:xfrm>
            <a:off x="467544" y="1341438"/>
            <a:ext cx="8424936" cy="47844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4pPr>
            <a:lvl5pPr marL="182880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kern="1200">
                <a:solidFill>
                  <a:schemeClr val="tx1"/>
                </a:solidFill>
                <a:latin typeface="Segoe UI" pitchFamily="34" charset="0"/>
                <a:ea typeface="+mn-ea"/>
                <a:cs typeface="Segoe UI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GB" dirty="0"/>
              <a:t>172 CPU Cores, 400 GB of RAM, 8 TB of </a:t>
            </a:r>
            <a:r>
              <a:rPr lang="en-GB" dirty="0" smtClean="0"/>
              <a:t>storage</a:t>
            </a:r>
            <a:endParaRPr lang="en-GB" dirty="0"/>
          </a:p>
          <a:p>
            <a:pPr lvl="1"/>
            <a:r>
              <a:rPr lang="en-GB" dirty="0" smtClean="0"/>
              <a:t>PRISMA-INFN-BARI (pledged resources)</a:t>
            </a:r>
            <a:endParaRPr lang="en-GB" dirty="0"/>
          </a:p>
          <a:p>
            <a:pPr lvl="1"/>
            <a:r>
              <a:rPr lang="en-GB" dirty="0" smtClean="0"/>
              <a:t>TR-FC1-ULAKBIM </a:t>
            </a:r>
            <a:r>
              <a:rPr lang="en-GB" dirty="0"/>
              <a:t>(pledged resources)</a:t>
            </a:r>
            <a:endParaRPr lang="en-GB" dirty="0"/>
          </a:p>
          <a:p>
            <a:pPr lvl="1"/>
            <a:r>
              <a:rPr lang="en-GB" dirty="0" smtClean="0"/>
              <a:t>IN2P3-IRES (opportunistic)</a:t>
            </a:r>
          </a:p>
          <a:p>
            <a:r>
              <a:rPr lang="it-IT" dirty="0" smtClean="0"/>
              <a:t>A/R: 95%/95%</a:t>
            </a:r>
          </a:p>
          <a:p>
            <a:r>
              <a:rPr lang="it-IT" dirty="0" smtClean="0"/>
              <a:t>SLA </a:t>
            </a:r>
            <a:r>
              <a:rPr lang="it-IT" dirty="0" err="1" smtClean="0"/>
              <a:t>valid</a:t>
            </a:r>
            <a:r>
              <a:rPr lang="it-IT" dirty="0" smtClean="0"/>
              <a:t> for 2 </a:t>
            </a:r>
            <a:r>
              <a:rPr lang="it-IT" dirty="0" err="1" smtClean="0"/>
              <a:t>years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353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592" y="188640"/>
            <a:ext cx="8064896" cy="850106"/>
          </a:xfrm>
        </p:spPr>
        <p:txBody>
          <a:bodyPr>
            <a:noAutofit/>
          </a:bodyPr>
          <a:lstStyle/>
          <a:p>
            <a:r>
              <a:rPr lang="en-GB" sz="2400" dirty="0" smtClean="0"/>
              <a:t>Accessing services by individual users – an example:</a:t>
            </a:r>
            <a:br>
              <a:rPr lang="en-GB" sz="2400" dirty="0" smtClean="0"/>
            </a:br>
            <a:r>
              <a:rPr lang="en-GB" sz="2400" dirty="0" smtClean="0"/>
              <a:t>EGI Platform for the long-tail of science.</a:t>
            </a:r>
            <a:br>
              <a:rPr lang="en-GB" sz="2400" dirty="0" smtClean="0"/>
            </a:br>
            <a:r>
              <a:rPr lang="en-GB" sz="2400" dirty="0" smtClean="0"/>
              <a:t>Pilot access: </a:t>
            </a:r>
            <a:r>
              <a:rPr lang="en-GB" sz="2400" dirty="0" smtClean="0">
                <a:hlinkClick r:id="rId2"/>
              </a:rPr>
              <a:t>http://access.egi.eu</a:t>
            </a:r>
            <a:r>
              <a:rPr lang="en-GB" sz="2400" dirty="0" smtClean="0"/>
              <a:t> </a:t>
            </a:r>
            <a:endParaRPr lang="en-GB" sz="2400" dirty="0"/>
          </a:p>
        </p:txBody>
      </p:sp>
      <p:sp>
        <p:nvSpPr>
          <p:cNvPr id="4" name="Content Placeholder 22"/>
          <p:cNvSpPr>
            <a:spLocks noGrp="1"/>
          </p:cNvSpPr>
          <p:nvPr>
            <p:ph sz="half" idx="2"/>
          </p:nvPr>
        </p:nvSpPr>
        <p:spPr>
          <a:xfrm>
            <a:off x="107504" y="1556792"/>
            <a:ext cx="4679458" cy="3005942"/>
          </a:xfrm>
        </p:spPr>
        <p:txBody>
          <a:bodyPr/>
          <a:lstStyle/>
          <a:p>
            <a:pPr marL="266700" indent="-266700">
              <a:buFont typeface="+mj-lt"/>
              <a:buAutoNum type="arabicPeriod"/>
            </a:pPr>
            <a:r>
              <a:rPr lang="en-US" sz="2400" dirty="0" smtClean="0"/>
              <a:t>International resource pool with easy-to-use science gateway environments</a:t>
            </a:r>
            <a:endParaRPr lang="en-US" sz="2400" dirty="0"/>
          </a:p>
          <a:p>
            <a:pPr marL="266700" indent="-266700">
              <a:buFont typeface="+mj-lt"/>
              <a:buAutoNum type="arabicPeriod"/>
            </a:pPr>
            <a:r>
              <a:rPr lang="en-US" sz="2400" dirty="0" smtClean="0"/>
              <a:t>Zero-barrier access for users</a:t>
            </a:r>
            <a:br>
              <a:rPr lang="en-US" sz="2400" dirty="0" smtClean="0"/>
            </a:br>
            <a:r>
              <a:rPr lang="en-US" sz="2400" dirty="0" smtClean="0"/>
              <a:t>(Facebook, Google, EGI SSO)</a:t>
            </a:r>
          </a:p>
          <a:p>
            <a:pPr marL="266700" indent="-266700">
              <a:buFont typeface="+mj-lt"/>
              <a:buAutoNum type="arabicPeriod"/>
            </a:pPr>
            <a:r>
              <a:rPr lang="en-US" sz="2400" dirty="0" smtClean="0"/>
              <a:t>Extendible </a:t>
            </a:r>
            <a:r>
              <a:rPr lang="en-US" sz="2400" dirty="0"/>
              <a:t>platform: </a:t>
            </a:r>
          </a:p>
          <a:p>
            <a:pPr marL="631825" lvl="1" indent="-231775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Join with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an environment!</a:t>
            </a:r>
            <a:endParaRPr lang="en-US" sz="1800" dirty="0">
              <a:solidFill>
                <a:schemeClr val="accent6">
                  <a:lumMod val="50000"/>
                </a:schemeClr>
              </a:solidFill>
            </a:endParaRPr>
          </a:p>
          <a:p>
            <a:pPr marL="631825" lvl="1" indent="-231775"/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Join with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a cloud</a:t>
            </a:r>
            <a:r>
              <a:rPr lang="en-US" sz="18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accent6">
                    <a:lumMod val="50000"/>
                  </a:schemeClr>
                </a:solidFill>
              </a:rPr>
              <a:t>or HTC cluster! </a:t>
            </a:r>
          </a:p>
          <a:p>
            <a:pPr marL="0" indent="0">
              <a:buNone/>
            </a:pPr>
            <a:endParaRPr lang="en-GB" sz="2400" b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12" descr="http://www.eu-emi.eu/image/image_gallery?uuid=b241911a-8d40-4f49-8b5d-3789250404a6&amp;groupId=14057&amp;t=129189812317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5127" y="3568062"/>
            <a:ext cx="453196" cy="26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6629548" y="3096075"/>
            <a:ext cx="2062414" cy="150242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Resource pool with clouds and </a:t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dirty="0" smtClean="0">
                <a:solidFill>
                  <a:schemeClr val="tx1"/>
                </a:solidFill>
              </a:rPr>
              <a:t>HTC clusters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775620" y="2544338"/>
            <a:ext cx="823045" cy="75121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Science gateway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748309" y="2544338"/>
            <a:ext cx="823045" cy="75121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Science gateway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772423" y="4432232"/>
            <a:ext cx="823045" cy="75121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Science gateway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45112" y="4432232"/>
            <a:ext cx="823045" cy="7512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>
                <a:solidFill>
                  <a:schemeClr val="tx1"/>
                </a:solidFill>
              </a:rPr>
              <a:t>Science gateway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546200" y="3494364"/>
            <a:ext cx="1073538" cy="7512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 smtClean="0"/>
              <a:t>User Registration Portal</a:t>
            </a:r>
            <a:endParaRPr lang="en-GB" sz="1400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5035005" y="3888435"/>
            <a:ext cx="51119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5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11960" y="3569486"/>
            <a:ext cx="598578" cy="6009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5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0042" y="3569486"/>
            <a:ext cx="598578" cy="60097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5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36427" y="3794850"/>
            <a:ext cx="598578" cy="60097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549960" y="4446900"/>
            <a:ext cx="580760" cy="7914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/>
              <a:t>…</a:t>
            </a:r>
            <a:endParaRPr lang="en-GB" sz="4400" dirty="0"/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6061018" y="4245578"/>
            <a:ext cx="0" cy="3202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353024" y="4373139"/>
            <a:ext cx="694770" cy="378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Users</a:t>
            </a:r>
            <a:endParaRPr lang="en-GB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5551974" y="5403052"/>
            <a:ext cx="1458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 smtClean="0"/>
              <a:t>Support team</a:t>
            </a:r>
            <a:endParaRPr lang="en-GB" i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5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94000" y="4598503"/>
            <a:ext cx="598578" cy="60097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5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82082" y="4598503"/>
            <a:ext cx="598578" cy="6009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51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18467" y="4823868"/>
            <a:ext cx="598578" cy="600971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573713" y="2500018"/>
            <a:ext cx="580760" cy="7914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 smtClean="0"/>
              <a:t>…</a:t>
            </a:r>
            <a:endParaRPr lang="en-GB" sz="4400" dirty="0"/>
          </a:p>
        </p:txBody>
      </p:sp>
      <p:pic>
        <p:nvPicPr>
          <p:cNvPr id="24" name="Picture 6" descr="https://upload.wikimedia.org/wikipedia/commons/thumb/c/c2/F_icon.svg/2000px-F_icon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020" y="3272333"/>
            <a:ext cx="237294" cy="246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http://images.dailytech.com/frontpage/fp__G_is_For_Google_New_Logo_Thumb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1496" y="2927316"/>
            <a:ext cx="314185" cy="325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495172" y="5691076"/>
            <a:ext cx="3572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EGI Community Forum 2015, Bari</a:t>
            </a:r>
            <a:endParaRPr lang="en-GB" dirty="0">
              <a:solidFill>
                <a:srgbClr val="C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67660" y="5013176"/>
            <a:ext cx="3384260" cy="8771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1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BEST DEMO</a:t>
            </a:r>
            <a:endParaRPr lang="en-US" sz="51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6199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Front page: </a:t>
            </a:r>
            <a:r>
              <a:rPr lang="en-GB" sz="3200" dirty="0">
                <a:hlinkClick r:id="rId2"/>
              </a:rPr>
              <a:t>http://access.egi.eu</a:t>
            </a:r>
            <a:r>
              <a:rPr lang="en-GB" sz="3200" dirty="0"/>
              <a:t> </a:t>
            </a:r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52" y="1412776"/>
            <a:ext cx="8320924" cy="46805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159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8000">
        <p:cut/>
      </p:transition>
    </mc:Choice>
    <mc:Fallback>
      <p:transition advTm="8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02630"/>
            <a:ext cx="7344816" cy="850106"/>
          </a:xfrm>
        </p:spPr>
        <p:txBody>
          <a:bodyPr>
            <a:normAutofit/>
          </a:bodyPr>
          <a:lstStyle/>
          <a:p>
            <a:r>
              <a:rPr lang="en-US" dirty="0" smtClean="0"/>
              <a:t>Front page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05" y="1340768"/>
            <a:ext cx="8496267" cy="4779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070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8000">
        <p:cut/>
      </p:transition>
    </mc:Choice>
    <mc:Fallback>
      <p:transition advTm="8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202630"/>
            <a:ext cx="7344816" cy="850106"/>
          </a:xfrm>
        </p:spPr>
        <p:txBody>
          <a:bodyPr>
            <a:normAutofit/>
          </a:bodyPr>
          <a:lstStyle/>
          <a:p>
            <a:r>
              <a:rPr lang="en-US" dirty="0" smtClean="0"/>
              <a:t>Front page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84" y="1340768"/>
            <a:ext cx="8584296" cy="48286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1980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8000">
        <p:cut/>
      </p:transition>
    </mc:Choice>
    <mc:Fallback>
      <p:transition advTm="8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GI Powerpoint Presentation (Title)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EGI Powerpoint Presentation (body)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GI Powerpoint Presentation (closing)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EGI powerpoint presentation v2</Template>
  <TotalTime>748</TotalTime>
  <Words>347</Words>
  <Application>Microsoft Office PowerPoint</Application>
  <PresentationFormat>Presentazione su schermo (4:3)</PresentationFormat>
  <Paragraphs>98</Paragraphs>
  <Slides>22</Slides>
  <Notes>0</Notes>
  <HiddenSlides>1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3</vt:i4>
      </vt:variant>
      <vt:variant>
        <vt:lpstr>Titoli diapositive</vt:lpstr>
      </vt:variant>
      <vt:variant>
        <vt:i4>22</vt:i4>
      </vt:variant>
    </vt:vector>
  </HeadingPairs>
  <TitlesOfParts>
    <vt:vector size="30" baseType="lpstr">
      <vt:lpstr>Arial</vt:lpstr>
      <vt:lpstr>Calibri</vt:lpstr>
      <vt:lpstr>Segoe UI</vt:lpstr>
      <vt:lpstr>Times New Roman</vt:lpstr>
      <vt:lpstr>Verdana</vt:lpstr>
      <vt:lpstr>EGI Powerpoint Presentation (Title)</vt:lpstr>
      <vt:lpstr>EGI Powerpoint Presentation (body)</vt:lpstr>
      <vt:lpstr>EGI Powerpoint Presentation (closing)</vt:lpstr>
      <vt:lpstr>EGI FedCloud User Support coordination meeting</vt:lpstr>
      <vt:lpstr>Outline</vt:lpstr>
      <vt:lpstr>Tutorials @ EGI CF 2015</vt:lpstr>
      <vt:lpstr>OpenStack Native Interface</vt:lpstr>
      <vt:lpstr>BILS SLA</vt:lpstr>
      <vt:lpstr>Accessing services by individual users – an example: EGI Platform for the long-tail of science. Pilot access: http://access.egi.eu </vt:lpstr>
      <vt:lpstr>Front page: http://access.egi.eu </vt:lpstr>
      <vt:lpstr>Front page</vt:lpstr>
      <vt:lpstr>Front page</vt:lpstr>
      <vt:lpstr>Login page</vt:lpstr>
      <vt:lpstr>User ‘dashboard’ with 3-step process</vt:lpstr>
      <vt:lpstr>Step 1: Add affiliation</vt:lpstr>
      <vt:lpstr>Step 1: Add affiliation</vt:lpstr>
      <vt:lpstr>Step 2: Request resources</vt:lpstr>
      <vt:lpstr>Step 2: Request accepted</vt:lpstr>
      <vt:lpstr>Step 2: Details of accepted request</vt:lpstr>
      <vt:lpstr>Step 3: Access resources</vt:lpstr>
      <vt:lpstr>Step 3: Access resources</vt:lpstr>
      <vt:lpstr>Services integrated so far…</vt:lpstr>
      <vt:lpstr>Guide for users and providers: https://wiki.egi.eu/wiki/Long-tail_of_science</vt:lpstr>
      <vt:lpstr>Security considerations</vt:lpstr>
      <vt:lpstr>Presentazione standard di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dscardaci</dc:creator>
  <cp:lastModifiedBy>dscardaci</cp:lastModifiedBy>
  <cp:revision>58</cp:revision>
  <dcterms:created xsi:type="dcterms:W3CDTF">2015-04-21T10:57:42Z</dcterms:created>
  <dcterms:modified xsi:type="dcterms:W3CDTF">2015-11-25T10:00:33Z</dcterms:modified>
</cp:coreProperties>
</file>