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15"/>
  </p:notesMasterIdLst>
  <p:handoutMasterIdLst>
    <p:handoutMasterId r:id="rId16"/>
  </p:handoutMasterIdLst>
  <p:sldIdLst>
    <p:sldId id="357" r:id="rId3"/>
    <p:sldId id="335" r:id="rId4"/>
    <p:sldId id="406" r:id="rId5"/>
    <p:sldId id="407" r:id="rId6"/>
    <p:sldId id="408" r:id="rId7"/>
    <p:sldId id="410" r:id="rId8"/>
    <p:sldId id="411" r:id="rId9"/>
    <p:sldId id="412" r:id="rId10"/>
    <p:sldId id="409" r:id="rId11"/>
    <p:sldId id="416" r:id="rId12"/>
    <p:sldId id="417" r:id="rId13"/>
    <p:sldId id="418" r:id="rId14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4B"/>
    <a:srgbClr val="AF0060"/>
    <a:srgbClr val="C0C0C0"/>
    <a:srgbClr val="4D4D4D"/>
    <a:srgbClr val="FFFFFF"/>
    <a:srgbClr val="DDDDDD"/>
    <a:srgbClr val="5F5F5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19" autoAdjust="0"/>
    <p:restoredTop sz="99688" autoAdjust="0"/>
  </p:normalViewPr>
  <p:slideViewPr>
    <p:cSldViewPr showGuides="1">
      <p:cViewPr>
        <p:scale>
          <a:sx n="150" d="100"/>
          <a:sy n="150" d="100"/>
        </p:scale>
        <p:origin x="3840" y="3168"/>
      </p:cViewPr>
      <p:guideLst>
        <p:guide orient="horz" pos="890"/>
        <p:guide pos="5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2784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smtClean="0">
                <a:cs typeface="+mn-cs"/>
              </a:defRPr>
            </a:lvl1pPr>
          </a:lstStyle>
          <a:p>
            <a:pPr>
              <a:defRPr/>
            </a:pPr>
            <a:fld id="{BBB2E074-AD29-8644-B00A-1BA9ACF4ED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005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smtClean="0">
                <a:cs typeface="+mn-cs"/>
              </a:defRPr>
            </a:lvl1pPr>
          </a:lstStyle>
          <a:p>
            <a:pPr>
              <a:defRPr/>
            </a:pPr>
            <a:fld id="{66C06468-0FBA-E341-94CF-4D304EFAC3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260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68" tIns="47384" rIns="94768" bIns="47384" anchor="b"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F31A1F5-B5B2-A24E-859E-C46135CD7568}" type="slidenum">
              <a:rPr lang="it-IT" sz="1200"/>
              <a:pPr algn="r" eaLnBrk="1" hangingPunct="1"/>
              <a:t>1</a:t>
            </a:fld>
            <a:endParaRPr lang="it-IT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060091-9CFF-4447-A4F3-03E5313754CF}" type="slidenum">
              <a:rPr lang="it-IT" sz="1200"/>
              <a:pPr eaLnBrk="1" hangingPunct="1"/>
              <a:t>10</a:t>
            </a:fld>
            <a:endParaRPr lang="it-IT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060091-9CFF-4447-A4F3-03E5313754CF}" type="slidenum">
              <a:rPr lang="it-IT" sz="1200"/>
              <a:pPr eaLnBrk="1" hangingPunct="1"/>
              <a:t>11</a:t>
            </a:fld>
            <a:endParaRPr lang="it-IT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060091-9CFF-4447-A4F3-03E5313754CF}" type="slidenum">
              <a:rPr lang="it-IT" sz="1200"/>
              <a:pPr eaLnBrk="1" hangingPunct="1"/>
              <a:t>12</a:t>
            </a:fld>
            <a:endParaRPr lang="it-IT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it-IT"/>
              <a:t>Understanding UX is critical to innovation!</a:t>
            </a:r>
          </a:p>
          <a:p>
            <a:r>
              <a:rPr lang="it-IT"/>
              <a:t>Quote from </a:t>
            </a:r>
            <a:r>
              <a:rPr lang="it-IT" i="1"/>
              <a:t>Ten types of innovation: The discipline of building breakthroughs</a:t>
            </a:r>
            <a:r>
              <a:rPr lang="it-IT"/>
              <a:t>.</a:t>
            </a: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B9097F3-32AD-C847-A675-F5C36E9929E8}" type="slidenum">
              <a:rPr lang="it-IT" sz="1200"/>
              <a:pPr eaLnBrk="1" hangingPunct="1"/>
              <a:t>2</a:t>
            </a:fld>
            <a:endParaRPr lang="it-IT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6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it-IT"/>
              <a:t>Please point us to the essential references</a:t>
            </a:r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84C3785-CBFB-9C48-AE8F-9B32AAC64414}" type="slidenum">
              <a:rPr lang="it-IT" sz="1200"/>
              <a:pPr eaLnBrk="1" hangingPunct="1"/>
              <a:t>3</a:t>
            </a:fld>
            <a:endParaRPr lang="it-IT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6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it-IT"/>
              <a:t>Please point us to the essential references</a:t>
            </a:r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84C3785-CBFB-9C48-AE8F-9B32AAC64414}" type="slidenum">
              <a:rPr lang="it-IT" sz="1200"/>
              <a:pPr eaLnBrk="1" hangingPunct="1"/>
              <a:t>4</a:t>
            </a:fld>
            <a:endParaRPr lang="it-IT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060091-9CFF-4447-A4F3-03E5313754CF}" type="slidenum">
              <a:rPr lang="it-IT" sz="1200"/>
              <a:pPr eaLnBrk="1" hangingPunct="1"/>
              <a:t>5</a:t>
            </a:fld>
            <a:endParaRPr lang="it-IT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060091-9CFF-4447-A4F3-03E5313754CF}" type="slidenum">
              <a:rPr lang="it-IT" sz="1200"/>
              <a:pPr eaLnBrk="1" hangingPunct="1"/>
              <a:t>6</a:t>
            </a:fld>
            <a:endParaRPr lang="it-IT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4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it-IT"/>
              <a:t>Please point us to the essential references</a:t>
            </a:r>
          </a:p>
        </p:txBody>
      </p:sp>
      <p:sp>
        <p:nvSpPr>
          <p:cNvPr id="5427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BEC7FD-0560-1448-AAEC-51F6A3598FFE}" type="slidenum">
              <a:rPr lang="it-IT" sz="1200"/>
              <a:pPr eaLnBrk="1" hangingPunct="1"/>
              <a:t>7</a:t>
            </a:fld>
            <a:endParaRPr lang="it-IT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060091-9CFF-4447-A4F3-03E5313754CF}" type="slidenum">
              <a:rPr lang="it-IT" sz="1200"/>
              <a:pPr eaLnBrk="1" hangingPunct="1"/>
              <a:t>8</a:t>
            </a:fld>
            <a:endParaRPr lang="it-IT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060091-9CFF-4447-A4F3-03E5313754CF}" type="slidenum">
              <a:rPr lang="it-IT" sz="1200"/>
              <a:pPr eaLnBrk="1" hangingPunct="1"/>
              <a:t>9</a:t>
            </a:fld>
            <a:endParaRPr lang="it-IT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67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75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261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24F76-193E-9B4D-ACA4-2E45EECFE4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528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BC90D-6D73-CA46-900E-E492340310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479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128DB-BD2A-EB4E-ABEC-C0F9A00CEA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363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9313" y="17002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4164-4FB2-F54B-B211-98AB91C0B0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308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CA993-AA83-E247-8CBA-8437101F93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962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6E85-BC34-7244-9397-81E91F7CA0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958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CC4EC-BAF4-DE40-AC56-C32EE343E8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991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BF8B-E92E-6541-9A2B-BF184D7963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6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000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50418-B5E7-3C47-861C-69630691B5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588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99F84-9934-6A42-8886-060B30969F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010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951537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07D06-EB9D-9145-BB90-657DDF131D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86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4605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30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90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016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18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07915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3695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42"/>
          <p:cNvSpPr>
            <a:spLocks noChangeAspect="1" noChangeArrowheads="1"/>
          </p:cNvSpPr>
          <p:nvPr userDrawn="1"/>
        </p:nvSpPr>
        <p:spPr bwMode="auto">
          <a:xfrm rot="5400000" flipH="1">
            <a:off x="3185319" y="6566694"/>
            <a:ext cx="176213" cy="174625"/>
          </a:xfrm>
          <a:prstGeom prst="ellipse">
            <a:avLst/>
          </a:prstGeom>
          <a:solidFill>
            <a:srgbClr val="C40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0409" tIns="35204" rIns="70409" bIns="35204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it-IT" altLang="it-IT" sz="800" smtClean="0">
              <a:solidFill>
                <a:schemeClr val="bg1"/>
              </a:solidFill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7313" y="6524625"/>
            <a:ext cx="719137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700" smtClean="0">
                <a:solidFill>
                  <a:schemeClr val="bg1"/>
                </a:solidFill>
                <a:latin typeface="Cambria" charset="0"/>
                <a:cs typeface="+mn-cs"/>
              </a:defRPr>
            </a:lvl1pPr>
          </a:lstStyle>
          <a:p>
            <a:pPr>
              <a:defRPr/>
            </a:pPr>
            <a:fld id="{83E7407F-8437-DA4C-86EE-997D7FAF82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28" name="Text Box 10"/>
          <p:cNvSpPr txBox="1">
            <a:spLocks noChangeArrowheads="1"/>
          </p:cNvSpPr>
          <p:nvPr userDrawn="1"/>
        </p:nvSpPr>
        <p:spPr bwMode="auto">
          <a:xfrm rot="-5400000">
            <a:off x="8459788" y="3321050"/>
            <a:ext cx="1189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it-IT" sz="700" b="1" smtClean="0">
                <a:solidFill>
                  <a:srgbClr val="777777"/>
                </a:solidFill>
                <a:latin typeface="Candara" charset="0"/>
                <a:cs typeface="+mn-cs"/>
              </a:rPr>
              <a:t>© 2015 Engineering Group </a:t>
            </a:r>
          </a:p>
        </p:txBody>
      </p:sp>
      <p:pic>
        <p:nvPicPr>
          <p:cNvPr id="2053" name="Picture 57" descr="logo-Engineering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488113"/>
            <a:ext cx="10001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2" name="Text Box 22"/>
          <p:cNvSpPr txBox="1">
            <a:spLocks noChangeArrowheads="1"/>
          </p:cNvSpPr>
          <p:nvPr userDrawn="1"/>
        </p:nvSpPr>
        <p:spPr bwMode="auto">
          <a:xfrm>
            <a:off x="5219700" y="6596063"/>
            <a:ext cx="3673475" cy="163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rgbClr val="CC0000">
                <a:gamma/>
                <a:shade val="60000"/>
                <a:invGamma/>
              </a:srgbClr>
            </a:prstShdw>
          </a:effectLst>
        </p:spPr>
        <p:txBody>
          <a:bodyPr lIns="70409" tIns="35204" rIns="70409" bIns="352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it-IT" sz="600" b="1" dirty="0" smtClean="0">
                <a:latin typeface="Cambria" charset="0"/>
                <a:cs typeface="+mn-cs"/>
              </a:rPr>
              <a:t>EDISON Online Educational Environment– </a:t>
            </a:r>
            <a:r>
              <a:rPr lang="it-IT" sz="600" b="1" dirty="0" smtClean="0">
                <a:latin typeface="Cambria" charset="0"/>
                <a:cs typeface="+mn-cs"/>
              </a:rPr>
              <a:t>User </a:t>
            </a:r>
            <a:r>
              <a:rPr lang="it-IT" sz="600" b="1" dirty="0" err="1" smtClean="0">
                <a:latin typeface="Cambria" charset="0"/>
                <a:cs typeface="+mn-cs"/>
              </a:rPr>
              <a:t>Research</a:t>
            </a:r>
            <a:r>
              <a:rPr lang="it-IT" sz="600" b="1" dirty="0" smtClean="0">
                <a:latin typeface="Cambria" charset="0"/>
                <a:cs typeface="+mn-cs"/>
              </a:rPr>
              <a:t> Planning</a:t>
            </a:r>
            <a:endParaRPr lang="it-IT" sz="600" b="1" dirty="0" smtClean="0">
              <a:latin typeface="Cambria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7" descr="logo-Engineeri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5329238"/>
            <a:ext cx="2433638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Text Box 24"/>
          <p:cNvSpPr txBox="1">
            <a:spLocks noChangeArrowheads="1"/>
          </p:cNvSpPr>
          <p:nvPr/>
        </p:nvSpPr>
        <p:spPr bwMode="auto">
          <a:xfrm>
            <a:off x="2152650" y="6053138"/>
            <a:ext cx="4838700" cy="2555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200">
                <a:latin typeface="Cambria" charset="0"/>
              </a:rPr>
              <a:t>Research an Innovation Division</a:t>
            </a:r>
          </a:p>
        </p:txBody>
      </p:sp>
      <p:sp>
        <p:nvSpPr>
          <p:cNvPr id="16387" name="Text Box 25"/>
          <p:cNvSpPr txBox="1">
            <a:spLocks noChangeArrowheads="1"/>
          </p:cNvSpPr>
          <p:nvPr/>
        </p:nvSpPr>
        <p:spPr bwMode="auto">
          <a:xfrm>
            <a:off x="684213" y="1700213"/>
            <a:ext cx="7775575" cy="9937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b="1" dirty="0">
                <a:latin typeface="Cambria" charset="0"/>
              </a:rPr>
              <a:t>The EDISON Online Educational Environment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b="1" dirty="0" smtClean="0">
                <a:latin typeface="Cambria" charset="0"/>
              </a:rPr>
              <a:t>User </a:t>
            </a:r>
            <a:r>
              <a:rPr lang="it-IT" b="1" dirty="0" err="1" smtClean="0">
                <a:latin typeface="Cambria" charset="0"/>
              </a:rPr>
              <a:t>research</a:t>
            </a:r>
            <a:r>
              <a:rPr lang="it-IT" b="1" dirty="0" smtClean="0">
                <a:latin typeface="Cambria" charset="0"/>
              </a:rPr>
              <a:t> planning – </a:t>
            </a:r>
            <a:r>
              <a:rPr lang="it-IT" b="1" dirty="0">
                <a:latin typeface="Cambria" charset="0"/>
              </a:rPr>
              <a:t>Design Activity T3.4</a:t>
            </a:r>
          </a:p>
        </p:txBody>
      </p:sp>
      <p:sp>
        <p:nvSpPr>
          <p:cNvPr id="16388" name="Text Box 24"/>
          <p:cNvSpPr txBox="1">
            <a:spLocks noChangeArrowheads="1"/>
          </p:cNvSpPr>
          <p:nvPr/>
        </p:nvSpPr>
        <p:spPr bwMode="auto">
          <a:xfrm>
            <a:off x="2152650" y="6416675"/>
            <a:ext cx="4838700" cy="2555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200" dirty="0" err="1" smtClean="0">
                <a:latin typeface="Cambria" charset="0"/>
              </a:rPr>
              <a:t>December</a:t>
            </a:r>
            <a:r>
              <a:rPr lang="it-IT" sz="1200" dirty="0" smtClean="0">
                <a:latin typeface="Cambria" charset="0"/>
              </a:rPr>
              <a:t> 17, </a:t>
            </a:r>
            <a:r>
              <a:rPr lang="it-IT" sz="1200" dirty="0">
                <a:latin typeface="Cambria" charset="0"/>
              </a:rPr>
              <a:t>2015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40984A87-7A46-C246-BA84-D03445449FDA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10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 dirty="0" err="1">
                <a:latin typeface="Cambria" charset="0"/>
              </a:rPr>
              <a:t>Identify</a:t>
            </a:r>
            <a:r>
              <a:rPr lang="it-IT" sz="2000" dirty="0">
                <a:latin typeface="Cambria" charset="0"/>
              </a:rPr>
              <a:t>/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Focused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interview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protocol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 (1/3)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	</a:t>
            </a:r>
          </a:p>
        </p:txBody>
      </p:sp>
      <p:sp>
        <p:nvSpPr>
          <p:cNvPr id="5" name="Rettangolo 4"/>
          <p:cNvSpPr/>
          <p:nvPr/>
        </p:nvSpPr>
        <p:spPr>
          <a:xfrm>
            <a:off x="302394" y="764704"/>
            <a:ext cx="837406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/>
              <a:t>FOCUSED INTERVIEW </a:t>
            </a:r>
            <a:endParaRPr lang="it-IT" sz="1100" dirty="0"/>
          </a:p>
          <a:p>
            <a:r>
              <a:rPr lang="en-GB" sz="1100" b="1" dirty="0"/>
              <a:t> </a:t>
            </a:r>
            <a:endParaRPr lang="it-IT" sz="1100" dirty="0"/>
          </a:p>
          <a:p>
            <a:r>
              <a:rPr lang="en-GB" sz="1100" b="1" i="1" dirty="0"/>
              <a:t>Common – Users role and responsibilities </a:t>
            </a:r>
            <a:endParaRPr lang="it-IT" sz="1100" dirty="0"/>
          </a:p>
          <a:p>
            <a:r>
              <a:rPr lang="en-GB" sz="1100" i="1" dirty="0"/>
              <a:t> 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What is your current role in the institution you work in?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Which are your job responsibilities? 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Which the activities that you are ordinarily in charge with? 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part of any Data Science </a:t>
            </a:r>
            <a:r>
              <a:rPr lang="en-GB" sz="1100" dirty="0" err="1"/>
              <a:t>comm</a:t>
            </a:r>
            <a:r>
              <a:rPr lang="en-GB" sz="1100" dirty="0"/>
              <a:t> unity? If yes, which one__________________ And why is particularly interesting for you?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How much frequently do you attend the community discussion</a:t>
            </a:r>
            <a:r>
              <a:rPr lang="en-GB" sz="1100" dirty="0" smtClean="0"/>
              <a:t>?</a:t>
            </a:r>
          </a:p>
          <a:p>
            <a:endParaRPr lang="it-IT" sz="1100" dirty="0"/>
          </a:p>
          <a:p>
            <a:endParaRPr lang="it-IT" sz="1100" dirty="0"/>
          </a:p>
          <a:p>
            <a:r>
              <a:rPr lang="en-GB" sz="1100" b="1" i="1" dirty="0"/>
              <a:t>Common </a:t>
            </a:r>
            <a:r>
              <a:rPr lang="en-GB" sz="1100" b="1" i="1" dirty="0" err="1"/>
              <a:t>Indipendent</a:t>
            </a:r>
            <a:r>
              <a:rPr lang="en-GB" sz="1100" b="1" i="1" dirty="0"/>
              <a:t> users - User motivation to attend a community / marketplace / eLearning</a:t>
            </a:r>
            <a:endParaRPr lang="it-IT" sz="1100" dirty="0"/>
          </a:p>
          <a:p>
            <a:r>
              <a:rPr lang="en-GB" sz="1100" i="1" dirty="0"/>
              <a:t> </a:t>
            </a:r>
            <a:endParaRPr lang="it-IT" sz="1100" dirty="0"/>
          </a:p>
          <a:p>
            <a:r>
              <a:rPr lang="en-GB" sz="1100" i="1" dirty="0"/>
              <a:t>UM1_Data Science Online Community </a:t>
            </a:r>
            <a:endParaRPr lang="it-IT" sz="1100" dirty="0"/>
          </a:p>
          <a:p>
            <a:r>
              <a:rPr lang="en-GB" sz="1100" i="1" dirty="0"/>
              <a:t> </a:t>
            </a:r>
            <a:endParaRPr lang="it-IT" sz="1100" dirty="0"/>
          </a:p>
          <a:p>
            <a:r>
              <a:rPr lang="en-GB" sz="1100" i="1" dirty="0"/>
              <a:t>To be recognized as </a:t>
            </a:r>
            <a:r>
              <a:rPr lang="en-GB" sz="1100" b="1" i="1" dirty="0"/>
              <a:t>expert </a:t>
            </a:r>
            <a:r>
              <a:rPr lang="en-GB" sz="1100" i="1" dirty="0"/>
              <a:t>/ to show up personal </a:t>
            </a:r>
            <a:r>
              <a:rPr lang="en-GB" sz="1100" b="1" i="1" dirty="0"/>
              <a:t>competences</a:t>
            </a:r>
            <a:endParaRPr lang="it-IT" sz="1100" dirty="0"/>
          </a:p>
          <a:p>
            <a:r>
              <a:rPr lang="en-GB" sz="1100" i="1" dirty="0"/>
              <a:t> 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publishing your contribution in Data Science discussion forum (e.g. events, contents, code, dataset…)?   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providing support to novice users as for practical exercise/ problem solving?</a:t>
            </a:r>
            <a:endParaRPr lang="it-IT" sz="1100" dirty="0"/>
          </a:p>
          <a:p>
            <a:endParaRPr lang="en-GB" sz="1100" i="1" dirty="0"/>
          </a:p>
          <a:p>
            <a:r>
              <a:rPr lang="en-GB" sz="1100" i="1" dirty="0"/>
              <a:t>UM2_ Data Science Marketplace &amp; eLearning</a:t>
            </a:r>
            <a:endParaRPr lang="it-IT" sz="1100" dirty="0"/>
          </a:p>
          <a:p>
            <a:endParaRPr lang="en-GB" sz="1100" i="1" dirty="0"/>
          </a:p>
          <a:p>
            <a:r>
              <a:rPr lang="en-GB" sz="1100" i="1" dirty="0"/>
              <a:t>To search for career opportunities</a:t>
            </a:r>
            <a:endParaRPr lang="it-IT" sz="1100" dirty="0"/>
          </a:p>
          <a:p>
            <a:r>
              <a:rPr lang="en-GB" sz="1100" dirty="0"/>
              <a:t> 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finding new job opportunities?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looking for collaborators/ stakeholders for carrying out a project?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Which kind of stakeholders’ profile information do you look at? E.g. credibility, size, sector</a:t>
            </a:r>
            <a:r>
              <a:rPr lang="en-GB" sz="1100" dirty="0" smtClean="0"/>
              <a:t>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903065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40984A87-7A46-C246-BA84-D03445449FDA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11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 dirty="0" err="1">
                <a:latin typeface="Cambria" charset="0"/>
              </a:rPr>
              <a:t>Identify</a:t>
            </a:r>
            <a:r>
              <a:rPr lang="it-IT" sz="2000" dirty="0">
                <a:latin typeface="Cambria" charset="0"/>
              </a:rPr>
              <a:t>/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Focused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interview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err="1" smtClean="0">
                <a:solidFill>
                  <a:srgbClr val="C4004B"/>
                </a:solidFill>
                <a:latin typeface="Cambria" charset="0"/>
              </a:rPr>
              <a:t>protocol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(2/3)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	</a:t>
            </a:r>
          </a:p>
        </p:txBody>
      </p:sp>
      <p:sp>
        <p:nvSpPr>
          <p:cNvPr id="5" name="Rettangolo 4"/>
          <p:cNvSpPr/>
          <p:nvPr/>
        </p:nvSpPr>
        <p:spPr>
          <a:xfrm>
            <a:off x="302394" y="764704"/>
            <a:ext cx="8374062" cy="390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i="1" dirty="0" smtClean="0"/>
              <a:t>To </a:t>
            </a:r>
            <a:r>
              <a:rPr lang="it-IT" sz="1100" i="1" dirty="0" err="1"/>
              <a:t>search</a:t>
            </a:r>
            <a:r>
              <a:rPr lang="it-IT" sz="1100" i="1" dirty="0"/>
              <a:t> for </a:t>
            </a:r>
            <a:r>
              <a:rPr lang="it-IT" sz="1100" i="1" dirty="0" err="1"/>
              <a:t>professional</a:t>
            </a:r>
            <a:r>
              <a:rPr lang="it-IT" sz="1100" i="1" dirty="0"/>
              <a:t> </a:t>
            </a:r>
            <a:r>
              <a:rPr lang="it-IT" sz="1100" i="1" dirty="0" err="1"/>
              <a:t>development</a:t>
            </a:r>
            <a:endParaRPr lang="it-IT" sz="1100" dirty="0"/>
          </a:p>
          <a:p>
            <a:r>
              <a:rPr lang="it-IT" sz="1100" dirty="0"/>
              <a:t> </a:t>
            </a:r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finding high-level educational materials?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participating to Data Science events/ meetings/ conferences?</a:t>
            </a:r>
            <a:endParaRPr lang="it-IT" sz="1100" dirty="0"/>
          </a:p>
          <a:p>
            <a:endParaRPr lang="it-IT" sz="1100" dirty="0" smtClean="0"/>
          </a:p>
          <a:p>
            <a:r>
              <a:rPr lang="en-GB" sz="1100" b="1" i="1" dirty="0" err="1"/>
              <a:t>Indipendent</a:t>
            </a:r>
            <a:r>
              <a:rPr lang="en-GB" sz="1100" b="1" i="1" dirty="0"/>
              <a:t> users – Researchers - Practitioners user motivation </a:t>
            </a:r>
            <a:endParaRPr lang="it-IT" sz="1100" dirty="0"/>
          </a:p>
          <a:p>
            <a:r>
              <a:rPr lang="en-GB" sz="1100" i="1" dirty="0"/>
              <a:t> </a:t>
            </a:r>
            <a:endParaRPr lang="it-IT" sz="1100" dirty="0"/>
          </a:p>
          <a:p>
            <a:r>
              <a:rPr lang="en-GB" sz="1100" i="1" dirty="0"/>
              <a:t>UM3_ Researchers and Practitioners as Data Scientist</a:t>
            </a:r>
            <a:endParaRPr lang="it-IT" sz="1100" dirty="0"/>
          </a:p>
          <a:p>
            <a:r>
              <a:rPr lang="en-GB" sz="1100" dirty="0"/>
              <a:t> 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recognized as Data Scientist in the research </a:t>
            </a:r>
            <a:r>
              <a:rPr lang="en-GB" sz="1100" dirty="0" err="1"/>
              <a:t>center</a:t>
            </a:r>
            <a:r>
              <a:rPr lang="en-GB" sz="1100" dirty="0"/>
              <a:t>/ department / company you are working in?</a:t>
            </a:r>
          </a:p>
          <a:p>
            <a:pPr lvl="0">
              <a:lnSpc>
                <a:spcPct val="150000"/>
              </a:lnSpc>
            </a:pPr>
            <a:r>
              <a:rPr lang="en-GB" sz="1100" dirty="0" smtClean="0"/>
              <a:t>Are </a:t>
            </a:r>
            <a:r>
              <a:rPr lang="en-GB" sz="1100" dirty="0"/>
              <a:t>you involved in research projects as Data Scientist? If yes, were there any other Data Scientist in the </a:t>
            </a:r>
            <a:r>
              <a:rPr lang="en-GB" sz="1100" dirty="0" smtClean="0"/>
              <a:t>team?</a:t>
            </a:r>
          </a:p>
          <a:p>
            <a:pPr lvl="0">
              <a:lnSpc>
                <a:spcPct val="150000"/>
              </a:lnSpc>
            </a:pPr>
            <a:r>
              <a:rPr lang="it-IT" sz="1100" dirty="0" smtClean="0"/>
              <a:t>And </a:t>
            </a:r>
            <a:r>
              <a:rPr lang="it-IT" sz="1100" dirty="0" err="1"/>
              <a:t>which</a:t>
            </a:r>
            <a:r>
              <a:rPr lang="it-IT" sz="1100" dirty="0"/>
              <a:t> </a:t>
            </a:r>
            <a:r>
              <a:rPr lang="it-IT" sz="1100" dirty="0" err="1"/>
              <a:t>their</a:t>
            </a:r>
            <a:r>
              <a:rPr lang="it-IT" sz="1100" dirty="0"/>
              <a:t> background </a:t>
            </a:r>
            <a:r>
              <a:rPr lang="it-IT" sz="1100" dirty="0" err="1"/>
              <a:t>was</a:t>
            </a:r>
            <a:r>
              <a:rPr lang="it-IT" sz="1100" dirty="0"/>
              <a:t>?</a:t>
            </a:r>
          </a:p>
          <a:p>
            <a:pPr lvl="0">
              <a:lnSpc>
                <a:spcPct val="150000"/>
              </a:lnSpc>
            </a:pPr>
            <a:r>
              <a:rPr lang="en-GB" sz="1100" dirty="0" smtClean="0"/>
              <a:t>Did </a:t>
            </a:r>
            <a:r>
              <a:rPr lang="en-GB" sz="1100" dirty="0"/>
              <a:t>you need specific training / acknowledgement to join projects as Data Scientist? </a:t>
            </a:r>
            <a:r>
              <a:rPr lang="it-IT" sz="1100" dirty="0" err="1"/>
              <a:t>If</a:t>
            </a:r>
            <a:r>
              <a:rPr lang="it-IT" sz="1100" dirty="0"/>
              <a:t> yes, </a:t>
            </a:r>
            <a:r>
              <a:rPr lang="it-IT" sz="1100" dirty="0" err="1"/>
              <a:t>was</a:t>
            </a:r>
            <a:r>
              <a:rPr lang="it-IT" sz="1100" dirty="0"/>
              <a:t> </a:t>
            </a:r>
            <a:r>
              <a:rPr lang="it-IT" sz="1100" dirty="0" err="1"/>
              <a:t>it</a:t>
            </a:r>
            <a:r>
              <a:rPr lang="it-IT" sz="1100" dirty="0"/>
              <a:t> </a:t>
            </a:r>
            <a:r>
              <a:rPr lang="it-IT" sz="1100" dirty="0" err="1"/>
              <a:t>internal</a:t>
            </a:r>
            <a:r>
              <a:rPr lang="it-IT" sz="1100" dirty="0"/>
              <a:t>/ </a:t>
            </a:r>
            <a:r>
              <a:rPr lang="it-IT" sz="1100" dirty="0" err="1"/>
              <a:t>external</a:t>
            </a:r>
            <a:r>
              <a:rPr lang="it-IT" sz="1100" dirty="0"/>
              <a:t> training?</a:t>
            </a:r>
          </a:p>
          <a:p>
            <a:pPr lvl="0">
              <a:lnSpc>
                <a:spcPct val="150000"/>
              </a:lnSpc>
            </a:pPr>
            <a:r>
              <a:rPr lang="en-GB" sz="1100" dirty="0"/>
              <a:t>Have you ever needed a formal certification / informal acknowledgement enabling you to work as Data Scientist?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Which certifications/ competences/ experiences do feature the Data Scientist profile?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Do you wish to become a Data Scientist on permanent basis? On temporary basis? If yes, why_________________________</a:t>
            </a:r>
            <a:endParaRPr lang="it-IT" sz="1100" dirty="0"/>
          </a:p>
          <a:p>
            <a:endParaRPr lang="en-GB" sz="1100" b="1" i="1" dirty="0"/>
          </a:p>
          <a:p>
            <a:endParaRPr lang="en-GB" sz="11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5117319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40984A87-7A46-C246-BA84-D03445449FDA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12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 dirty="0" err="1">
                <a:latin typeface="Cambria" charset="0"/>
              </a:rPr>
              <a:t>Identify</a:t>
            </a:r>
            <a:r>
              <a:rPr lang="it-IT" sz="2000" dirty="0">
                <a:latin typeface="Cambria" charset="0"/>
              </a:rPr>
              <a:t>/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Focused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interview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protocol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 (3/3)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	</a:t>
            </a:r>
          </a:p>
        </p:txBody>
      </p:sp>
      <p:sp>
        <p:nvSpPr>
          <p:cNvPr id="5" name="Rettangolo 4"/>
          <p:cNvSpPr/>
          <p:nvPr/>
        </p:nvSpPr>
        <p:spPr>
          <a:xfrm>
            <a:off x="302394" y="764704"/>
            <a:ext cx="837406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i="1" dirty="0" smtClean="0"/>
              <a:t>Managing </a:t>
            </a:r>
            <a:r>
              <a:rPr lang="en-GB" sz="1100" b="1" i="1" dirty="0"/>
              <a:t>users - User motivation to manage a community / marketplace / eLearning</a:t>
            </a:r>
            <a:endParaRPr lang="it-IT" sz="1100" dirty="0"/>
          </a:p>
          <a:p>
            <a:r>
              <a:rPr lang="en-GB" sz="1100" i="1" dirty="0"/>
              <a:t> 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How have you been appointed as online community manager? 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On which basis you act as community manager? E.g. voluntary, paid, etc.</a:t>
            </a:r>
            <a:endParaRPr lang="it-IT" sz="1100" dirty="0"/>
          </a:p>
          <a:p>
            <a:r>
              <a:rPr lang="en-GB" sz="1100" i="1" dirty="0"/>
              <a:t> </a:t>
            </a:r>
            <a:endParaRPr lang="it-IT" sz="1100" dirty="0"/>
          </a:p>
          <a:p>
            <a:r>
              <a:rPr lang="en-GB" sz="1100" i="1" dirty="0"/>
              <a:t>UM4_Online community management objectives</a:t>
            </a:r>
            <a:endParaRPr lang="it-IT" sz="1100" dirty="0"/>
          </a:p>
          <a:p>
            <a:r>
              <a:rPr lang="it-IT" sz="1100" i="1" dirty="0"/>
              <a:t> 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What are the objectives you wish to reach along time?</a:t>
            </a:r>
          </a:p>
          <a:p>
            <a:pPr lvl="0">
              <a:lnSpc>
                <a:spcPct val="150000"/>
              </a:lnSpc>
            </a:pPr>
            <a:r>
              <a:rPr lang="it-IT" sz="1100" dirty="0" err="1" smtClean="0"/>
              <a:t>If</a:t>
            </a:r>
            <a:r>
              <a:rPr lang="it-IT" sz="1100" dirty="0" smtClean="0"/>
              <a:t> </a:t>
            </a:r>
            <a:r>
              <a:rPr lang="it-IT" sz="1100" dirty="0"/>
              <a:t>yes, </a:t>
            </a:r>
            <a:r>
              <a:rPr lang="it-IT" sz="1100" dirty="0" err="1"/>
              <a:t>which</a:t>
            </a:r>
            <a:r>
              <a:rPr lang="it-IT" sz="1100" dirty="0"/>
              <a:t> </a:t>
            </a:r>
            <a:r>
              <a:rPr lang="it-IT" sz="1100" dirty="0" err="1"/>
              <a:t>ones</a:t>
            </a:r>
            <a:r>
              <a:rPr lang="it-IT" sz="1100" dirty="0"/>
              <a:t>________________   </a:t>
            </a:r>
          </a:p>
          <a:p>
            <a:pPr lvl="0">
              <a:lnSpc>
                <a:spcPct val="150000"/>
              </a:lnSpc>
            </a:pPr>
            <a:r>
              <a:rPr lang="en-GB" sz="1100" dirty="0"/>
              <a:t>Which strategies do you implement in order to achieve your objectives?</a:t>
            </a:r>
            <a:endParaRPr lang="it-IT" sz="1100" dirty="0"/>
          </a:p>
          <a:p>
            <a:r>
              <a:rPr lang="en-GB" sz="1100" i="1" dirty="0"/>
              <a:t> </a:t>
            </a:r>
            <a:endParaRPr lang="it-IT" sz="1100" dirty="0"/>
          </a:p>
          <a:p>
            <a:r>
              <a:rPr lang="en-GB" sz="1100" i="1" dirty="0"/>
              <a:t>UM5_Motivation for offering services / products for carrying your management activities out</a:t>
            </a:r>
            <a:endParaRPr lang="it-IT" sz="1100" dirty="0"/>
          </a:p>
          <a:p>
            <a:r>
              <a:rPr lang="en-GB" sz="1100" dirty="0"/>
              <a:t> 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bridging online and offline (presence) activities?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establishing direct connections towards the community members?</a:t>
            </a:r>
            <a:endParaRPr lang="it-IT" sz="1100" dirty="0"/>
          </a:p>
          <a:p>
            <a:pPr lvl="0">
              <a:lnSpc>
                <a:spcPct val="150000"/>
              </a:lnSpc>
            </a:pPr>
            <a:r>
              <a:rPr lang="en-GB" sz="1100" dirty="0"/>
              <a:t>Are you interested in involving/ allowing the members to join collaborative projects?</a:t>
            </a:r>
            <a:endParaRPr lang="it-IT" sz="1100" dirty="0"/>
          </a:p>
          <a:p>
            <a:endParaRPr lang="it-IT" sz="1100" dirty="0"/>
          </a:p>
          <a:p>
            <a:r>
              <a:rPr lang="en-GB" sz="1100" b="1" i="1" dirty="0"/>
              <a:t> </a:t>
            </a:r>
            <a:endParaRPr lang="it-IT" sz="1100" dirty="0"/>
          </a:p>
          <a:p>
            <a:r>
              <a:rPr lang="en-GB" sz="1100" b="1" i="1" dirty="0"/>
              <a:t> 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8493217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C6B40B67-6DEB-1A47-B721-92ED762C72E8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2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>
                <a:latin typeface="Cambria" charset="0"/>
              </a:rPr>
              <a:t>Outline /</a:t>
            </a:r>
            <a:endParaRPr lang="it-IT" sz="2000">
              <a:solidFill>
                <a:srgbClr val="C4004B"/>
              </a:solidFill>
              <a:latin typeface="Cambria" charset="0"/>
            </a:endParaRPr>
          </a:p>
        </p:txBody>
      </p:sp>
      <p:sp>
        <p:nvSpPr>
          <p:cNvPr id="3077" name="Text Box 29"/>
          <p:cNvSpPr txBox="1">
            <a:spLocks noChangeArrowheads="1"/>
          </p:cNvSpPr>
          <p:nvPr/>
        </p:nvSpPr>
        <p:spPr bwMode="auto">
          <a:xfrm>
            <a:off x="827088" y="1052513"/>
            <a:ext cx="8016875" cy="248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marL="265113" indent="-265113" eaLnBrk="0" hangingPunct="0"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0400" indent="-230400" eaLnBrk="1" hangingPunct="1">
              <a:lnSpc>
                <a:spcPct val="200000"/>
              </a:lnSpc>
              <a:buFontTx/>
              <a:buChar char="•"/>
              <a:defRPr/>
            </a:pPr>
            <a:r>
              <a:rPr lang="it-IT" sz="2000" b="1" dirty="0" smtClean="0">
                <a:latin typeface="Cambria" charset="0"/>
                <a:ea typeface="MS PGothic" charset="0"/>
                <a:cs typeface="MS PGothic" charset="0"/>
              </a:rPr>
              <a:t>UNDERSTAND </a:t>
            </a:r>
            <a:endParaRPr lang="it-IT" sz="2000" b="1" dirty="0">
              <a:latin typeface="Cambria" charset="0"/>
              <a:ea typeface="MS PGothic" charset="0"/>
              <a:cs typeface="MS PGothic" charset="0"/>
            </a:endParaRPr>
          </a:p>
          <a:p>
            <a:pPr marL="708237" lvl="1" indent="-230400" eaLnBrk="1" hangingPunct="1">
              <a:lnSpc>
                <a:spcPct val="200000"/>
              </a:lnSpc>
              <a:buFontTx/>
              <a:buChar char="•"/>
              <a:defRPr/>
            </a:pP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  <a:latin typeface="Cambria" charset="0"/>
                <a:ea typeface="MS PGothic" charset="0"/>
                <a:cs typeface="MS PGothic" charset="0"/>
              </a:rPr>
              <a:t>Inspirational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  <a:latin typeface="Cambria" charset="0"/>
                <a:ea typeface="MS PGothic" charset="0"/>
                <a:cs typeface="MS PGothic" charset="0"/>
              </a:rPr>
              <a:t>Benchmarking</a:t>
            </a:r>
            <a:endParaRPr lang="it-IT" sz="2000" b="1" dirty="0" smtClean="0">
              <a:solidFill>
                <a:schemeClr val="bg1">
                  <a:lumMod val="50000"/>
                </a:schemeClr>
              </a:solidFill>
              <a:latin typeface="Cambria" charset="0"/>
              <a:ea typeface="MS PGothic" charset="0"/>
              <a:cs typeface="MS PGothic" charset="0"/>
            </a:endParaRPr>
          </a:p>
          <a:p>
            <a:pPr marL="708237" lvl="1" indent="-230400" eaLnBrk="1" hangingPunct="1">
              <a:lnSpc>
                <a:spcPct val="200000"/>
              </a:lnSpc>
              <a:buFontTx/>
              <a:buChar char="•"/>
              <a:defRPr/>
            </a:pPr>
            <a:r>
              <a:rPr lang="it-IT" sz="2000" b="1" dirty="0" smtClean="0">
                <a:latin typeface="Cambria" charset="0"/>
                <a:ea typeface="MS PGothic" charset="0"/>
                <a:cs typeface="MS PGothic" charset="0"/>
              </a:rPr>
              <a:t>User </a:t>
            </a:r>
            <a:r>
              <a:rPr lang="it-IT" sz="2000" b="1" dirty="0" err="1" smtClean="0">
                <a:latin typeface="Cambria" charset="0"/>
                <a:ea typeface="MS PGothic" charset="0"/>
                <a:cs typeface="MS PGothic" charset="0"/>
              </a:rPr>
              <a:t>research</a:t>
            </a:r>
            <a:r>
              <a:rPr lang="it-IT" sz="2000" b="1" dirty="0" smtClean="0">
                <a:latin typeface="Cambria" charset="0"/>
                <a:ea typeface="MS PGothic" charset="0"/>
                <a:cs typeface="MS PGothic" charset="0"/>
              </a:rPr>
              <a:t> planning </a:t>
            </a:r>
          </a:p>
          <a:p>
            <a:pPr marL="708237" lvl="1" indent="-230400" eaLnBrk="1" hangingPunct="1">
              <a:lnSpc>
                <a:spcPct val="200000"/>
              </a:lnSpc>
              <a:buFontTx/>
              <a:buChar char="•"/>
              <a:defRPr/>
            </a:pPr>
            <a:r>
              <a:rPr lang="it-IT" sz="2000" b="1" dirty="0" smtClean="0">
                <a:latin typeface="Cambria" charset="0"/>
                <a:ea typeface="MS PGothic" charset="0"/>
                <a:cs typeface="MS PGothic" charset="0"/>
              </a:rPr>
              <a:t>User </a:t>
            </a:r>
            <a:r>
              <a:rPr lang="it-IT" sz="2000" b="1" dirty="0" err="1" smtClean="0">
                <a:latin typeface="Cambria" charset="0"/>
                <a:ea typeface="MS PGothic" charset="0"/>
                <a:cs typeface="MS PGothic" charset="0"/>
              </a:rPr>
              <a:t>recruitment</a:t>
            </a:r>
            <a:endParaRPr lang="it-IT" sz="2000" b="1" dirty="0" smtClean="0">
              <a:latin typeface="Cambria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E500A3B3-8950-9D41-A3F9-084192F1331C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3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 dirty="0" err="1">
                <a:latin typeface="Cambria" charset="0"/>
              </a:rPr>
              <a:t>Identify</a:t>
            </a:r>
            <a:r>
              <a:rPr lang="it-IT" sz="2000" dirty="0">
                <a:latin typeface="Cambria" charset="0"/>
              </a:rPr>
              <a:t>/ 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T3.4</a:t>
            </a:r>
            <a:r>
              <a:rPr lang="it-IT" sz="2000" dirty="0" smtClean="0">
                <a:latin typeface="Cambria" charset="0"/>
              </a:rPr>
              <a:t>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Design 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Activity scope and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objectives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	</a:t>
            </a:r>
          </a:p>
        </p:txBody>
      </p:sp>
      <p:sp>
        <p:nvSpPr>
          <p:cNvPr id="5144" name="Text Box 29"/>
          <p:cNvSpPr txBox="1">
            <a:spLocks noChangeArrowheads="1"/>
          </p:cNvSpPr>
          <p:nvPr/>
        </p:nvSpPr>
        <p:spPr bwMode="auto">
          <a:xfrm>
            <a:off x="862013" y="1185863"/>
            <a:ext cx="7489825" cy="5080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marL="265113" indent="-265113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it-IT" sz="2000" b="1" dirty="0" smtClean="0">
                <a:latin typeface="Cambria" charset="0"/>
                <a:ea typeface="MS PGothic" charset="0"/>
                <a:cs typeface="MS PGothic" charset="0"/>
              </a:rPr>
              <a:t>SCOPE</a:t>
            </a: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 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Design the 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EOEE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user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experience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as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en-US" b="1" dirty="0">
                <a:latin typeface="Cambria" charset="0"/>
                <a:ea typeface="MS PGothic" charset="0"/>
                <a:cs typeface="MS PGothic" charset="0"/>
              </a:rPr>
              <a:t>one-stop shop </a:t>
            </a: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to access and buy </a:t>
            </a:r>
            <a:r>
              <a:rPr lang="en-US" dirty="0">
                <a:latin typeface="Cambria" charset="0"/>
                <a:ea typeface="MS PGothic" charset="0"/>
                <a:cs typeface="MS PGothic" charset="0"/>
              </a:rPr>
              <a:t>on-line material and resources for Data </a:t>
            </a: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Scientist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endParaRPr lang="en-US" dirty="0">
              <a:latin typeface="Cambria" charset="0"/>
              <a:ea typeface="MS PGothic" charset="0"/>
              <a:cs typeface="MS PGothic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The </a:t>
            </a:r>
            <a:r>
              <a:rPr lang="en-US" b="1" dirty="0" smtClean="0">
                <a:latin typeface="Cambria" charset="0"/>
                <a:ea typeface="MS PGothic" charset="0"/>
                <a:cs typeface="MS PGothic" charset="0"/>
              </a:rPr>
              <a:t>EOEE </a:t>
            </a: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will allow </a:t>
            </a:r>
          </a:p>
          <a:p>
            <a:pPr marL="285750" indent="-285750" eaLnBrk="1" hangingPunct="1">
              <a:lnSpc>
                <a:spcPct val="150000"/>
              </a:lnSpc>
              <a:buFontTx/>
              <a:buChar char="-"/>
              <a:defRPr/>
            </a:pPr>
            <a:r>
              <a:rPr lang="en-US" dirty="0">
                <a:latin typeface="Cambria" charset="0"/>
                <a:ea typeface="MS PGothic" charset="0"/>
                <a:cs typeface="MS PGothic" charset="0"/>
              </a:rPr>
              <a:t>all the users to identify their training needs for </a:t>
            </a:r>
            <a:r>
              <a:rPr lang="en-US" dirty="0" err="1">
                <a:latin typeface="Cambria" charset="0"/>
                <a:ea typeface="MS PGothic" charset="0"/>
                <a:cs typeface="MS PGothic" charset="0"/>
              </a:rPr>
              <a:t>specialisations</a:t>
            </a:r>
            <a:r>
              <a:rPr lang="en-US" dirty="0">
                <a:latin typeface="Cambria" charset="0"/>
                <a:ea typeface="MS PGothic" charset="0"/>
                <a:cs typeface="MS PGothic" charset="0"/>
              </a:rPr>
              <a:t> (by focusing on gaps and mapping existing courses or on-line </a:t>
            </a: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material), by the </a:t>
            </a:r>
            <a:r>
              <a:rPr lang="en-US" b="1" dirty="0" smtClean="0">
                <a:latin typeface="Cambria" charset="0"/>
                <a:ea typeface="MS PGothic" charset="0"/>
                <a:cs typeface="MS PGothic" charset="0"/>
              </a:rPr>
              <a:t>taxonomy</a:t>
            </a: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,</a:t>
            </a:r>
          </a:p>
          <a:p>
            <a:pPr marL="285750" indent="-285750" eaLnBrk="1" hangingPunct="1">
              <a:lnSpc>
                <a:spcPct val="150000"/>
              </a:lnSpc>
              <a:buFontTx/>
              <a:buChar char="-"/>
              <a:defRPr/>
            </a:pP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the independent users to access their own personalized path to get the </a:t>
            </a:r>
            <a:r>
              <a:rPr lang="en-US" b="1" dirty="0" smtClean="0">
                <a:latin typeface="Cambria" charset="0"/>
                <a:ea typeface="MS PGothic" charset="0"/>
                <a:cs typeface="MS PGothic" charset="0"/>
              </a:rPr>
              <a:t>DSP certification</a:t>
            </a: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,</a:t>
            </a:r>
          </a:p>
          <a:p>
            <a:pPr marL="285750" indent="-285750" eaLnBrk="1" hangingPunct="1">
              <a:lnSpc>
                <a:spcPct val="150000"/>
              </a:lnSpc>
              <a:buFontTx/>
              <a:buChar char="-"/>
              <a:defRPr/>
            </a:pP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the training entities to develop their own DS training curriculum by leveraging on the EDISON </a:t>
            </a:r>
            <a:r>
              <a:rPr lang="en-US" b="1" dirty="0" smtClean="0">
                <a:latin typeface="Cambria" charset="0"/>
                <a:ea typeface="MS PGothic" charset="0"/>
                <a:cs typeface="MS PGothic" charset="0"/>
              </a:rPr>
              <a:t>model curriculum</a:t>
            </a:r>
            <a:r>
              <a:rPr lang="en-US" dirty="0" smtClean="0">
                <a:latin typeface="Cambria" charset="0"/>
                <a:ea typeface="MS PGothic" charset="0"/>
                <a:cs typeface="MS PGothic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39437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E500A3B3-8950-9D41-A3F9-084192F1331C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4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 dirty="0" err="1">
                <a:latin typeface="Cambria" charset="0"/>
              </a:rPr>
              <a:t>Identify</a:t>
            </a:r>
            <a:r>
              <a:rPr lang="it-IT" sz="2000" dirty="0">
                <a:latin typeface="Cambria" charset="0"/>
              </a:rPr>
              <a:t>/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T3.4 Design 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Activity scope and </a:t>
            </a:r>
            <a:r>
              <a:rPr lang="it-IT" sz="2000" dirty="0" err="1">
                <a:solidFill>
                  <a:srgbClr val="C4004B"/>
                </a:solidFill>
                <a:latin typeface="Cambria" charset="0"/>
              </a:rPr>
              <a:t>objectives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	</a:t>
            </a:r>
          </a:p>
        </p:txBody>
      </p:sp>
      <p:sp>
        <p:nvSpPr>
          <p:cNvPr id="5144" name="Text Box 29"/>
          <p:cNvSpPr txBox="1">
            <a:spLocks noChangeArrowheads="1"/>
          </p:cNvSpPr>
          <p:nvPr/>
        </p:nvSpPr>
        <p:spPr bwMode="auto">
          <a:xfrm>
            <a:off x="755576" y="1052736"/>
            <a:ext cx="7489825" cy="40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marL="265113" indent="-265113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it-IT" sz="2000" b="1" dirty="0" smtClean="0">
                <a:latin typeface="Cambria" charset="0"/>
                <a:ea typeface="MS PGothic" charset="0"/>
                <a:cs typeface="MS PGothic" charset="0"/>
              </a:rPr>
              <a:t>OBJECTIVES</a:t>
            </a: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 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(1) 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The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investigation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of the EDISON target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users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’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profile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: training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needs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,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users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motivation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 to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learn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,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intentions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 to use ICT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tools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.</a:t>
            </a:r>
            <a:endParaRPr lang="it-IT" sz="2000" dirty="0" smtClean="0">
              <a:latin typeface="Cambria" charset="0"/>
              <a:ea typeface="MS PGothic" charset="0"/>
              <a:cs typeface="MS PGothic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(2) 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The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definition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of EDISON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users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’ stories/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journeys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(by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validating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/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selecting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among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 the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proposed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paths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) </a:t>
            </a:r>
            <a:endParaRPr lang="it-IT" sz="2000" dirty="0" smtClean="0">
              <a:latin typeface="Cambria" charset="0"/>
              <a:ea typeface="MS PGothic" charset="0"/>
              <a:cs typeface="MS PGothic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(3) 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The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development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of EDISON EOEE UI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structure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and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interaction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2045927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40984A87-7A46-C246-BA84-D03445449FDA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5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>
                <a:latin typeface="Cambria" charset="0"/>
              </a:rPr>
              <a:t>Identify/ </a:t>
            </a:r>
            <a:r>
              <a:rPr lang="it-IT" sz="2000">
                <a:solidFill>
                  <a:srgbClr val="C4004B"/>
                </a:solidFill>
                <a:latin typeface="Cambria" charset="0"/>
              </a:rPr>
              <a:t>Domain study and target users identification	</a:t>
            </a:r>
          </a:p>
        </p:txBody>
      </p:sp>
      <p:sp>
        <p:nvSpPr>
          <p:cNvPr id="24579" name="Text Box 29"/>
          <p:cNvSpPr txBox="1">
            <a:spLocks noChangeArrowheads="1"/>
          </p:cNvSpPr>
          <p:nvPr/>
        </p:nvSpPr>
        <p:spPr bwMode="auto">
          <a:xfrm>
            <a:off x="862013" y="1052736"/>
            <a:ext cx="7993062" cy="5196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GB" sz="2000" b="1" dirty="0">
                <a:latin typeface="Cambria" charset="0"/>
                <a:ea typeface="MS PGothic" charset="0"/>
                <a:cs typeface="MS PGothic" charset="0"/>
              </a:rPr>
              <a:t>TRAINING ENTITIES</a:t>
            </a:r>
            <a:r>
              <a:rPr lang="it-IT" sz="2000" b="1" dirty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en-GB" sz="2000" dirty="0" smtClean="0">
                <a:latin typeface="Cambria" charset="0"/>
                <a:ea typeface="MS PGothic" charset="0"/>
                <a:cs typeface="MS PGothic" charset="0"/>
              </a:rPr>
              <a:t>USERS</a:t>
            </a:r>
          </a:p>
          <a:p>
            <a:pPr eaLnBrk="1" hangingPunct="1">
              <a:lnSpc>
                <a:spcPct val="120000"/>
              </a:lnSpc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Profile 1_ Didactic 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manager 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responsible for planning and implementing the course programme.</a:t>
            </a:r>
          </a:p>
          <a:p>
            <a:pPr eaLnBrk="1" hangingPunct="1">
              <a:lnSpc>
                <a:spcPct val="120000"/>
              </a:lnSpc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Profile 2_ </a:t>
            </a:r>
            <a:r>
              <a:rPr lang="en-US" sz="1600" dirty="0" smtClean="0">
                <a:latin typeface="Cambria" charset="0"/>
                <a:ea typeface="MS PGothic" charset="0"/>
                <a:cs typeface="MS PGothic" charset="0"/>
              </a:rPr>
              <a:t>Accreditation agency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 manager responsible for </a:t>
            </a:r>
            <a:r>
              <a:rPr lang="en-US" sz="1600" dirty="0">
                <a:latin typeface="Cambria" charset="0"/>
                <a:ea typeface="MS PGothic" charset="0"/>
                <a:cs typeface="MS PGothic" charset="0"/>
              </a:rPr>
              <a:t>revise and approve course-learning </a:t>
            </a:r>
            <a:r>
              <a:rPr lang="en-US" sz="1600" dirty="0" smtClean="0">
                <a:latin typeface="Cambria" charset="0"/>
                <a:ea typeface="MS PGothic" charset="0"/>
                <a:cs typeface="MS PGothic" charset="0"/>
              </a:rPr>
              <a:t>materials.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 </a:t>
            </a:r>
            <a:endParaRPr lang="en-GB" sz="1600" dirty="0" smtClean="0">
              <a:latin typeface="Cambria" charset="0"/>
              <a:ea typeface="MS PGothic" charset="0"/>
              <a:cs typeface="MS PGothic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Profile 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3_ Learning 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manager responsible for teaching strategy (approach and tools) and teachers training (authoring / operational competence)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Profile 4_ Online community manager responsible for users engagement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and participation</a:t>
            </a:r>
            <a:endParaRPr lang="en-GB" sz="1600" dirty="0">
              <a:latin typeface="Cambria" charset="0"/>
              <a:ea typeface="MS PGothic" charset="0"/>
              <a:cs typeface="MS PGothic" charset="0"/>
            </a:endParaRPr>
          </a:p>
          <a:p>
            <a:pPr eaLnBrk="1" hangingPunct="1">
              <a:lnSpc>
                <a:spcPct val="120000"/>
              </a:lnSpc>
            </a:pPr>
            <a:endParaRPr lang="en-GB" sz="1000" b="1" dirty="0">
              <a:latin typeface="Cambria" charset="0"/>
              <a:ea typeface="MS PGothic" charset="0"/>
              <a:cs typeface="MS PGothic" charset="0"/>
            </a:endParaRPr>
          </a:p>
          <a:p>
            <a:pPr marL="0" lvl="1" algn="just" eaLnBrk="1" hangingPunct="1">
              <a:lnSpc>
                <a:spcPct val="120000"/>
              </a:lnSpc>
            </a:pPr>
            <a:r>
              <a:rPr lang="en-GB" sz="2000" b="1" dirty="0">
                <a:latin typeface="Cambria" charset="0"/>
                <a:ea typeface="MS PGothic" charset="0"/>
                <a:cs typeface="MS PGothic" charset="0"/>
              </a:rPr>
              <a:t>INDUSTRIES </a:t>
            </a:r>
            <a:r>
              <a:rPr lang="en-GB" sz="2000" dirty="0">
                <a:latin typeface="Cambria" charset="0"/>
                <a:ea typeface="MS PGothic" charset="0"/>
                <a:cs typeface="MS PGothic" charset="0"/>
              </a:rPr>
              <a:t>USERS</a:t>
            </a:r>
          </a:p>
          <a:p>
            <a:pPr marL="0" lvl="1" eaLnBrk="1" hangingPunct="1">
              <a:lnSpc>
                <a:spcPct val="120000"/>
              </a:lnSpc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Profile 5_ Managing directors responsible for recruitment</a:t>
            </a:r>
          </a:p>
          <a:p>
            <a:pPr marL="0" lvl="1" eaLnBrk="1" hangingPunct="1">
              <a:lnSpc>
                <a:spcPct val="120000"/>
              </a:lnSpc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Profile 6_ HR manager responsible for recurrent training and mandatory 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training </a:t>
            </a:r>
          </a:p>
          <a:p>
            <a:pPr marL="0" lvl="1" eaLnBrk="1" hangingPunct="1">
              <a:lnSpc>
                <a:spcPct val="120000"/>
              </a:lnSpc>
            </a:pPr>
            <a:endParaRPr lang="en-GB" sz="1600" dirty="0">
              <a:latin typeface="Cambria" charset="0"/>
              <a:ea typeface="MS PGothic" charset="0"/>
              <a:cs typeface="MS PGothic" charset="0"/>
            </a:endParaRPr>
          </a:p>
          <a:p>
            <a:pPr marL="0" lvl="1" algn="just" eaLnBrk="1" hangingPunct="1">
              <a:lnSpc>
                <a:spcPct val="120000"/>
              </a:lnSpc>
            </a:pPr>
            <a:r>
              <a:rPr lang="en-GB" sz="2000" b="1" dirty="0" smtClean="0">
                <a:latin typeface="Cambria" charset="0"/>
                <a:ea typeface="MS PGothic" charset="0"/>
                <a:cs typeface="MS PGothic" charset="0"/>
              </a:rPr>
              <a:t>INDEPENDENT </a:t>
            </a:r>
            <a:r>
              <a:rPr lang="en-GB" sz="2000" dirty="0">
                <a:latin typeface="Cambria" charset="0"/>
                <a:ea typeface="MS PGothic" charset="0"/>
                <a:cs typeface="MS PGothic" charset="0"/>
              </a:rPr>
              <a:t>USERS</a:t>
            </a:r>
          </a:p>
          <a:p>
            <a:pPr marL="0" lvl="1" algn="just" eaLnBrk="1" hangingPunct="1">
              <a:lnSpc>
                <a:spcPct val="120000"/>
              </a:lnSpc>
            </a:pPr>
            <a:r>
              <a:rPr lang="en-GB" sz="1600" dirty="0" smtClean="0">
                <a:solidFill>
                  <a:srgbClr val="000000"/>
                </a:solidFill>
                <a:latin typeface="Cambria" charset="0"/>
                <a:ea typeface="MS PGothic" charset="0"/>
                <a:cs typeface="MS PGothic" charset="0"/>
              </a:rPr>
              <a:t>Profile 7_ Graduates intended to access the academic career / professional career as DS</a:t>
            </a:r>
          </a:p>
          <a:p>
            <a:pPr marL="0" lvl="1" algn="just" eaLnBrk="1" hangingPunct="1">
              <a:lnSpc>
                <a:spcPct val="120000"/>
              </a:lnSpc>
            </a:pPr>
            <a:r>
              <a:rPr lang="en-GB" sz="1600" dirty="0" smtClean="0">
                <a:solidFill>
                  <a:srgbClr val="000000"/>
                </a:solidFill>
                <a:latin typeface="Cambria" charset="0"/>
                <a:ea typeface="MS PGothic" charset="0"/>
                <a:cs typeface="MS PGothic" charset="0"/>
              </a:rPr>
              <a:t>Profile 8_ Researchers on DS from Universities or Research institutions</a:t>
            </a:r>
          </a:p>
          <a:p>
            <a:pPr marL="0" lvl="1" algn="just" eaLnBrk="1" hangingPunct="1">
              <a:lnSpc>
                <a:spcPct val="120000"/>
              </a:lnSpc>
            </a:pPr>
            <a:r>
              <a:rPr lang="en-GB" sz="1600" dirty="0" smtClean="0">
                <a:solidFill>
                  <a:srgbClr val="000000"/>
                </a:solidFill>
                <a:latin typeface="Cambria" charset="0"/>
                <a:ea typeface="MS PGothic" charset="0"/>
                <a:cs typeface="MS PGothic" charset="0"/>
              </a:rPr>
              <a:t>Profile 9_ DS Practitioners from research / consultancy / product company</a:t>
            </a:r>
            <a:endParaRPr lang="en-GB" sz="2000" dirty="0">
              <a:latin typeface="Cambria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433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40984A87-7A46-C246-BA84-D03445449FDA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6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 dirty="0" err="1">
                <a:latin typeface="Cambria" charset="0"/>
              </a:rPr>
              <a:t>Identify</a:t>
            </a:r>
            <a:r>
              <a:rPr lang="it-IT" sz="2000" dirty="0">
                <a:latin typeface="Cambria" charset="0"/>
              </a:rPr>
              <a:t>/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User Panel </a:t>
            </a:r>
            <a:r>
              <a:rPr lang="it-IT" sz="2000" dirty="0" err="1" smtClean="0">
                <a:solidFill>
                  <a:srgbClr val="C4004B"/>
                </a:solidFill>
                <a:latin typeface="Cambria" charset="0"/>
              </a:rPr>
              <a:t>creation</a:t>
            </a:r>
            <a:endParaRPr lang="it-IT" sz="2000" dirty="0">
              <a:solidFill>
                <a:srgbClr val="C4004B"/>
              </a:solidFill>
              <a:latin typeface="Cambria" charset="0"/>
            </a:endParaRPr>
          </a:p>
        </p:txBody>
      </p:sp>
      <p:sp>
        <p:nvSpPr>
          <p:cNvPr id="24579" name="Text Box 29"/>
          <p:cNvSpPr txBox="1">
            <a:spLocks noChangeArrowheads="1"/>
          </p:cNvSpPr>
          <p:nvPr/>
        </p:nvSpPr>
        <p:spPr bwMode="auto">
          <a:xfrm>
            <a:off x="862013" y="1262063"/>
            <a:ext cx="7993062" cy="4251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6575" algn="l"/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it-IT" sz="2000" b="1" dirty="0" smtClean="0">
                <a:latin typeface="Cambria" charset="0"/>
                <a:ea typeface="MS PGothic" charset="0"/>
                <a:cs typeface="MS PGothic" charset="0"/>
              </a:rPr>
              <a:t>User Panel </a:t>
            </a:r>
            <a:r>
              <a:rPr lang="it-IT" sz="2000" b="1" dirty="0" err="1" smtClean="0">
                <a:latin typeface="Cambria" charset="0"/>
                <a:ea typeface="MS PGothic" charset="0"/>
                <a:cs typeface="MS PGothic" charset="0"/>
              </a:rPr>
              <a:t>methodology</a:t>
            </a:r>
            <a:endParaRPr lang="en-GB" sz="2000" dirty="0" smtClean="0">
              <a:latin typeface="Cambria" charset="0"/>
              <a:ea typeface="MS PGothic" charset="0"/>
              <a:cs typeface="MS PGothic" charset="0"/>
            </a:endParaRPr>
          </a:p>
          <a:p>
            <a:r>
              <a:rPr lang="it-IT" sz="1600" dirty="0" smtClean="0">
                <a:latin typeface="Cambria" charset="0"/>
                <a:ea typeface="MS PGothic" charset="0"/>
                <a:cs typeface="MS PGothic" charset="0"/>
              </a:rPr>
              <a:t>Panel </a:t>
            </a:r>
            <a:r>
              <a:rPr lang="it-IT" sz="1600" dirty="0" err="1" smtClean="0">
                <a:latin typeface="Cambria" charset="0"/>
                <a:ea typeface="MS PGothic" charset="0"/>
                <a:cs typeface="MS PGothic" charset="0"/>
              </a:rPr>
              <a:t>composed</a:t>
            </a:r>
            <a:r>
              <a:rPr lang="it-IT" sz="1600" dirty="0" smtClean="0">
                <a:latin typeface="Cambria" charset="0"/>
                <a:ea typeface="MS PGothic" charset="0"/>
                <a:cs typeface="MS PGothic" charset="0"/>
              </a:rPr>
              <a:t> by </a:t>
            </a:r>
            <a:r>
              <a:rPr lang="it-IT" sz="1600" dirty="0" err="1" smtClean="0">
                <a:latin typeface="Cambria" charset="0"/>
                <a:ea typeface="MS PGothic" charset="0"/>
                <a:cs typeface="MS PGothic" charset="0"/>
              </a:rPr>
              <a:t>users</a:t>
            </a:r>
            <a:r>
              <a:rPr lang="it-IT" sz="1600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and </a:t>
            </a:r>
            <a:r>
              <a:rPr lang="it-IT" sz="1600" dirty="0" err="1">
                <a:latin typeface="Cambria" charset="0"/>
                <a:ea typeface="MS PGothic" charset="0"/>
                <a:cs typeface="MS PGothic" charset="0"/>
              </a:rPr>
              <a:t>user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1600" dirty="0" err="1" smtClean="0">
                <a:latin typeface="Cambria" charset="0"/>
                <a:ea typeface="MS PGothic" charset="0"/>
                <a:cs typeface="MS PGothic" charset="0"/>
              </a:rPr>
              <a:t>entities</a:t>
            </a:r>
            <a:endParaRPr lang="it-IT" sz="1600" dirty="0" smtClean="0">
              <a:latin typeface="Cambria" charset="0"/>
              <a:ea typeface="MS PGothic" charset="0"/>
              <a:cs typeface="MS PGothic" charset="0"/>
            </a:endParaRPr>
          </a:p>
          <a:p>
            <a:r>
              <a:rPr lang="it-IT" sz="1600" dirty="0" smtClean="0">
                <a:latin typeface="Cambria" charset="0"/>
                <a:ea typeface="MS PGothic" charset="0"/>
                <a:cs typeface="MS PGothic" charset="0"/>
              </a:rPr>
              <a:t>(</a:t>
            </a:r>
            <a:r>
              <a:rPr lang="it-IT" sz="1600" dirty="0" err="1" smtClean="0">
                <a:latin typeface="Cambria" charset="0"/>
                <a:ea typeface="MS PGothic" charset="0"/>
                <a:cs typeface="MS PGothic" charset="0"/>
              </a:rPr>
              <a:t>as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1600" dirty="0" err="1" smtClean="0">
                <a:latin typeface="Cambria" charset="0"/>
                <a:ea typeface="MS PGothic" charset="0"/>
                <a:cs typeface="MS PGothic" charset="0"/>
              </a:rPr>
              <a:t>partners</a:t>
            </a:r>
            <a:r>
              <a:rPr lang="it-IT" sz="1600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in the </a:t>
            </a:r>
            <a:r>
              <a:rPr lang="it-IT" sz="1600" dirty="0" err="1">
                <a:latin typeface="Cambria" charset="0"/>
                <a:ea typeface="MS PGothic" charset="0"/>
                <a:cs typeface="MS PGothic" charset="0"/>
              </a:rPr>
              <a:t>consortium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 or </a:t>
            </a:r>
            <a:r>
              <a:rPr lang="it-IT" sz="1600" dirty="0" err="1">
                <a:latin typeface="Cambria" charset="0"/>
                <a:ea typeface="MS PGothic" charset="0"/>
                <a:cs typeface="MS PGothic" charset="0"/>
              </a:rPr>
              <a:t>as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1600" dirty="0" err="1" smtClean="0">
                <a:latin typeface="Cambria" charset="0"/>
                <a:ea typeface="MS PGothic" charset="0"/>
                <a:cs typeface="MS PGothic" charset="0"/>
              </a:rPr>
              <a:t>panelists</a:t>
            </a:r>
            <a:r>
              <a:rPr lang="it-IT" sz="1600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1600" dirty="0" err="1">
                <a:latin typeface="Cambria" charset="0"/>
                <a:ea typeface="MS PGothic" charset="0"/>
                <a:cs typeface="MS PGothic" charset="0"/>
              </a:rPr>
              <a:t>supporting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1600" dirty="0" err="1">
                <a:latin typeface="Cambria" charset="0"/>
                <a:ea typeface="MS PGothic" charset="0"/>
                <a:cs typeface="MS PGothic" charset="0"/>
              </a:rPr>
              <a:t>project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1600" dirty="0" err="1">
                <a:latin typeface="Cambria" charset="0"/>
                <a:ea typeface="MS PGothic" charset="0"/>
                <a:cs typeface="MS PGothic" charset="0"/>
              </a:rPr>
              <a:t>partners</a:t>
            </a:r>
            <a:r>
              <a:rPr lang="it-IT" sz="1600" dirty="0">
                <a:latin typeface="Cambria" charset="0"/>
                <a:ea typeface="MS PGothic" charset="0"/>
                <a:cs typeface="MS PGothic" charset="0"/>
              </a:rPr>
              <a:t>)</a:t>
            </a:r>
            <a:endParaRPr lang="en-GB" sz="1600" dirty="0">
              <a:latin typeface="Cambria" charset="0"/>
              <a:ea typeface="MS PGothic" charset="0"/>
              <a:cs typeface="MS PGothic" charset="0"/>
            </a:endParaRPr>
          </a:p>
          <a:p>
            <a:pPr eaLnBrk="1" hangingPunct="1">
              <a:lnSpc>
                <a:spcPct val="120000"/>
              </a:lnSpc>
            </a:pPr>
            <a:endParaRPr lang="en-GB" sz="1000" b="1" dirty="0">
              <a:latin typeface="Cambria" charset="0"/>
              <a:ea typeface="MS PGothic" charset="0"/>
              <a:cs typeface="MS PGothic" charset="0"/>
            </a:endParaRPr>
          </a:p>
          <a:p>
            <a:pPr marL="0" lvl="1" eaLnBrk="1" hangingPunct="1">
              <a:lnSpc>
                <a:spcPct val="120000"/>
              </a:lnSpc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1 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user panels will be installed in 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T3.4 comprising participants from the 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countries 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(DE, 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ES, IT, NL, 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UK, NO)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. </a:t>
            </a:r>
            <a:endParaRPr lang="en-GB" sz="1600" dirty="0" smtClean="0">
              <a:latin typeface="Cambria" charset="0"/>
              <a:ea typeface="MS PGothic" charset="0"/>
              <a:cs typeface="MS PGothic" charset="0"/>
            </a:endParaRPr>
          </a:p>
          <a:p>
            <a:pPr marL="0" lvl="1" eaLnBrk="1" hangingPunct="1">
              <a:lnSpc>
                <a:spcPct val="120000"/>
              </a:lnSpc>
            </a:pPr>
            <a:endParaRPr lang="en-GB" sz="1600" dirty="0">
              <a:latin typeface="Cambria" charset="0"/>
              <a:ea typeface="MS PGothic" charset="0"/>
              <a:cs typeface="MS PGothic" charset="0"/>
            </a:endParaRPr>
          </a:p>
          <a:p>
            <a:pPr marL="0" lvl="1" eaLnBrk="1" hangingPunct="1">
              <a:lnSpc>
                <a:spcPct val="120000"/>
              </a:lnSpc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10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-15 persons will be included in the panel, 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representatives 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of 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training entities, industries and independent users will </a:t>
            </a:r>
            <a:r>
              <a:rPr lang="en-GB" sz="1600" dirty="0">
                <a:latin typeface="Cambria" charset="0"/>
                <a:ea typeface="MS PGothic" charset="0"/>
                <a:cs typeface="MS PGothic" charset="0"/>
              </a:rPr>
              <a:t>be included</a:t>
            </a: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endParaRPr lang="en-GB" sz="1600" b="1" dirty="0">
              <a:latin typeface="Cambria" charset="0"/>
              <a:ea typeface="MS PGothic" charset="0"/>
              <a:cs typeface="MS PGothic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The User panel will be involved throughout December and January in the following activity:</a:t>
            </a:r>
          </a:p>
          <a:p>
            <a:pPr marL="285750" indent="-285750" eaLnBrk="1" hangingPunct="1">
              <a:lnSpc>
                <a:spcPct val="120000"/>
              </a:lnSpc>
              <a:buFont typeface="Arial"/>
              <a:buChar char="•"/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User research and user requirements elicitation (first half of December)</a:t>
            </a:r>
          </a:p>
          <a:p>
            <a:pPr marL="285750" indent="-285750" eaLnBrk="1" hangingPunct="1">
              <a:lnSpc>
                <a:spcPct val="120000"/>
              </a:lnSpc>
              <a:buFont typeface="Arial"/>
              <a:buChar char="•"/>
            </a:pPr>
            <a:r>
              <a:rPr lang="en-GB" sz="1600" dirty="0" smtClean="0">
                <a:latin typeface="Cambria" charset="0"/>
                <a:ea typeface="MS PGothic" charset="0"/>
                <a:cs typeface="MS PGothic" charset="0"/>
              </a:rPr>
              <a:t>Iterative evaluation of UX design (January)</a:t>
            </a:r>
            <a:endParaRPr lang="en-GB" sz="1600" dirty="0">
              <a:latin typeface="Cambria" charset="0"/>
              <a:ea typeface="MS PGothic" charset="0"/>
              <a:cs typeface="MS PGothic" charset="0"/>
            </a:endParaRPr>
          </a:p>
          <a:p>
            <a:pPr eaLnBrk="1" hangingPunct="1">
              <a:lnSpc>
                <a:spcPct val="120000"/>
              </a:lnSpc>
            </a:pPr>
            <a:endParaRPr lang="en-GB" sz="1000" b="1" dirty="0">
              <a:latin typeface="Cambria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516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B0CB848F-4BF5-6D4D-A5B8-11D8375432AB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7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139700" y="250825"/>
            <a:ext cx="8104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>
                <a:latin typeface="Cambria" charset="0"/>
              </a:rPr>
              <a:t>Understand/ </a:t>
            </a:r>
            <a:r>
              <a:rPr lang="it-IT" sz="2000">
                <a:solidFill>
                  <a:srgbClr val="C4004B"/>
                </a:solidFill>
                <a:latin typeface="Cambria" charset="0"/>
              </a:rPr>
              <a:t>User research planning</a:t>
            </a:r>
          </a:p>
        </p:txBody>
      </p:sp>
      <p:sp>
        <p:nvSpPr>
          <p:cNvPr id="3" name="Rettangolo 2"/>
          <p:cNvSpPr/>
          <p:nvPr/>
        </p:nvSpPr>
        <p:spPr>
          <a:xfrm>
            <a:off x="7812088" y="765175"/>
            <a:ext cx="792162" cy="576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828675" y="981075"/>
            <a:ext cx="1798638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836613" y="1196975"/>
            <a:ext cx="7489825" cy="411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409" tIns="35204" rIns="70409" bIns="35204">
            <a:spAutoFit/>
          </a:bodyPr>
          <a:lstStyle>
            <a:lvl1pPr marL="265113" indent="-265113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65113" algn="l"/>
                <a:tab pos="714375" algn="l"/>
                <a:tab pos="809625" algn="l"/>
                <a:tab pos="89535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it-IT" sz="2000" dirty="0">
                <a:latin typeface="Cambria"/>
                <a:cs typeface="Cambria"/>
              </a:rPr>
              <a:t>OBJECTIVE (1) </a:t>
            </a:r>
          </a:p>
          <a:p>
            <a:pPr marL="0" indent="0">
              <a:lnSpc>
                <a:spcPct val="150000"/>
              </a:lnSpc>
              <a:tabLst>
                <a:tab pos="180975" algn="l"/>
                <a:tab pos="714375" algn="l"/>
                <a:tab pos="809625" algn="l"/>
                <a:tab pos="895350" algn="l"/>
              </a:tabLst>
              <a:defRPr/>
            </a:pPr>
            <a:r>
              <a:rPr lang="it-IT" sz="2000" dirty="0">
                <a:latin typeface="Cambria" charset="0"/>
                <a:ea typeface="MS PGothic" charset="0"/>
                <a:cs typeface="MS PGothic" charset="0"/>
              </a:rPr>
              <a:t>The </a:t>
            </a:r>
            <a:r>
              <a:rPr lang="it-IT" sz="2000" b="1" dirty="0" err="1">
                <a:latin typeface="Cambria" charset="0"/>
                <a:ea typeface="MS PGothic" charset="0"/>
                <a:cs typeface="MS PGothic" charset="0"/>
              </a:rPr>
              <a:t>investigation</a:t>
            </a:r>
            <a:r>
              <a:rPr lang="it-IT" sz="2000" b="1" dirty="0">
                <a:latin typeface="Cambria" charset="0"/>
                <a:ea typeface="MS PGothic" charset="0"/>
                <a:cs typeface="MS PGothic" charset="0"/>
              </a:rPr>
              <a:t> of the EDISON target </a:t>
            </a:r>
            <a:r>
              <a:rPr lang="it-IT" sz="2000" b="1" dirty="0" err="1">
                <a:latin typeface="Cambria" charset="0"/>
                <a:ea typeface="MS PGothic" charset="0"/>
                <a:cs typeface="MS PGothic" charset="0"/>
              </a:rPr>
              <a:t>users</a:t>
            </a:r>
            <a:r>
              <a:rPr lang="it-IT" sz="2000" b="1" dirty="0">
                <a:latin typeface="Cambria" charset="0"/>
                <a:ea typeface="MS PGothic" charset="0"/>
                <a:cs typeface="MS PGothic" charset="0"/>
              </a:rPr>
              <a:t>’ </a:t>
            </a:r>
            <a:r>
              <a:rPr lang="it-IT" sz="2000" b="1" dirty="0" err="1">
                <a:latin typeface="Cambria" charset="0"/>
                <a:ea typeface="MS PGothic" charset="0"/>
                <a:cs typeface="MS PGothic" charset="0"/>
              </a:rPr>
              <a:t>profile</a:t>
            </a:r>
            <a:r>
              <a:rPr lang="it-IT" sz="2000" dirty="0">
                <a:latin typeface="Cambria" charset="0"/>
                <a:ea typeface="MS PGothic" charset="0"/>
                <a:cs typeface="MS PGothic" charset="0"/>
              </a:rPr>
              <a:t>: </a:t>
            </a:r>
            <a:endParaRPr lang="it-IT" sz="2000" dirty="0" smtClean="0">
              <a:latin typeface="Cambria" charset="0"/>
              <a:ea typeface="MS PGothic" charset="0"/>
              <a:cs typeface="MS PGothic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  <a:tabLst>
                <a:tab pos="180975" algn="l"/>
                <a:tab pos="714375" algn="l"/>
                <a:tab pos="809625" algn="l"/>
                <a:tab pos="895350" algn="l"/>
              </a:tabLst>
              <a:defRPr/>
            </a:pP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training </a:t>
            </a:r>
            <a:r>
              <a:rPr lang="it-IT" sz="2000" dirty="0" err="1">
                <a:latin typeface="Cambria" charset="0"/>
                <a:ea typeface="MS PGothic" charset="0"/>
                <a:cs typeface="MS PGothic" charset="0"/>
              </a:rPr>
              <a:t>needs</a:t>
            </a:r>
            <a:r>
              <a:rPr lang="it-IT" sz="2000" dirty="0">
                <a:latin typeface="Cambria" charset="0"/>
                <a:ea typeface="MS PGothic" charset="0"/>
                <a:cs typeface="MS PGothic" charset="0"/>
              </a:rPr>
              <a:t>, </a:t>
            </a:r>
            <a:endParaRPr lang="it-IT" sz="2000" dirty="0" smtClean="0">
              <a:latin typeface="Cambria" charset="0"/>
              <a:ea typeface="MS PGothic" charset="0"/>
              <a:cs typeface="MS PGothic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  <a:tabLst>
                <a:tab pos="180975" algn="l"/>
                <a:tab pos="714375" algn="l"/>
                <a:tab pos="809625" algn="l"/>
                <a:tab pos="895350" algn="l"/>
              </a:tabLst>
              <a:defRPr/>
            </a:pPr>
            <a:r>
              <a:rPr lang="it-IT" sz="2000" dirty="0" err="1" smtClean="0">
                <a:latin typeface="Cambria" charset="0"/>
                <a:ea typeface="MS PGothic" charset="0"/>
                <a:cs typeface="MS PGothic" charset="0"/>
              </a:rPr>
              <a:t>users</a:t>
            </a: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2000" dirty="0" err="1" smtClean="0">
                <a:latin typeface="Cambria" charset="0"/>
                <a:ea typeface="MS PGothic" charset="0"/>
                <a:cs typeface="MS PGothic" charset="0"/>
              </a:rPr>
              <a:t>motivation</a:t>
            </a: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, 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tabLst>
                <a:tab pos="180975" algn="l"/>
                <a:tab pos="714375" algn="l"/>
                <a:tab pos="809625" algn="l"/>
                <a:tab pos="895350" algn="l"/>
              </a:tabLst>
              <a:defRPr/>
            </a:pPr>
            <a:r>
              <a:rPr lang="it-IT" sz="2000" dirty="0" err="1" smtClean="0">
                <a:latin typeface="Cambria" charset="0"/>
                <a:ea typeface="MS PGothic" charset="0"/>
                <a:cs typeface="MS PGothic" charset="0"/>
              </a:rPr>
              <a:t>intentions</a:t>
            </a: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sz="2000" dirty="0">
                <a:latin typeface="Cambria" charset="0"/>
                <a:ea typeface="MS PGothic" charset="0"/>
                <a:cs typeface="MS PGothic" charset="0"/>
              </a:rPr>
              <a:t>to use ICT </a:t>
            </a:r>
            <a:r>
              <a:rPr lang="it-IT" sz="2000" dirty="0" err="1">
                <a:latin typeface="Cambria" charset="0"/>
                <a:ea typeface="MS PGothic" charset="0"/>
                <a:cs typeface="MS PGothic" charset="0"/>
              </a:rPr>
              <a:t>tools</a:t>
            </a: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tabLst>
                <a:tab pos="180975" algn="l"/>
                <a:tab pos="714375" algn="l"/>
                <a:tab pos="809625" algn="l"/>
                <a:tab pos="895350" algn="l"/>
              </a:tabLst>
              <a:defRPr/>
            </a:pPr>
            <a:endParaRPr lang="it-IT" sz="2000" dirty="0" smtClean="0">
              <a:latin typeface="Cambria" charset="0"/>
              <a:ea typeface="MS PGothic" charset="0"/>
              <a:cs typeface="MS PGothic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sz="2000" dirty="0" smtClean="0">
                <a:latin typeface="Cambria" charset="0"/>
                <a:ea typeface="MS PGothic" charset="0"/>
                <a:cs typeface="MS PGothic" charset="0"/>
              </a:rPr>
              <a:t>PLAN </a:t>
            </a:r>
            <a:endParaRPr lang="it-IT" sz="2000" dirty="0">
              <a:latin typeface="Cambria" charset="0"/>
              <a:ea typeface="MS PGothic" charset="0"/>
              <a:cs typeface="MS PGothic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Skype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b="1" dirty="0" err="1" smtClean="0">
                <a:latin typeface="Cambria" charset="0"/>
                <a:ea typeface="MS PGothic" charset="0"/>
                <a:cs typeface="MS PGothic" charset="0"/>
              </a:rPr>
              <a:t>Interviews</a:t>
            </a: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 	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December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 </a:t>
            </a:r>
            <a:r>
              <a:rPr lang="it-IT" dirty="0">
                <a:latin typeface="Cambria" charset="0"/>
                <a:ea typeface="MS PGothic" charset="0"/>
                <a:cs typeface="MS PGothic" charset="0"/>
              </a:rPr>
              <a:t>(1st – </a:t>
            </a:r>
            <a:r>
              <a:rPr lang="it-IT" dirty="0" smtClean="0">
                <a:latin typeface="Cambria" charset="0"/>
                <a:ea typeface="MS PGothic" charset="0"/>
                <a:cs typeface="MS PGothic" charset="0"/>
              </a:rPr>
              <a:t>2nd weeks)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it-IT" b="1" dirty="0" smtClean="0">
                <a:latin typeface="Cambria" charset="0"/>
                <a:ea typeface="MS PGothic" charset="0"/>
                <a:cs typeface="MS PGothic" charset="0"/>
              </a:rPr>
              <a:t>Focus Group	</a:t>
            </a:r>
            <a:r>
              <a:rPr lang="it-IT" dirty="0" err="1" smtClean="0">
                <a:latin typeface="Cambria" charset="0"/>
                <a:ea typeface="MS PGothic" charset="0"/>
                <a:cs typeface="MS PGothic" charset="0"/>
              </a:rPr>
              <a:t>January</a:t>
            </a:r>
            <a:endParaRPr lang="it-IT" dirty="0" smtClean="0">
              <a:latin typeface="Cambria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6934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40984A87-7A46-C246-BA84-D03445449FDA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8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 dirty="0" err="1">
                <a:latin typeface="Cambria" charset="0"/>
              </a:rPr>
              <a:t>Identify</a:t>
            </a:r>
            <a:r>
              <a:rPr lang="it-IT" sz="2000" dirty="0">
                <a:latin typeface="Cambria" charset="0"/>
              </a:rPr>
              <a:t>/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User Panel </a:t>
            </a:r>
            <a:r>
              <a:rPr lang="it-IT" sz="2000" dirty="0" err="1" smtClean="0">
                <a:solidFill>
                  <a:srgbClr val="C4004B"/>
                </a:solidFill>
                <a:latin typeface="Cambria" charset="0"/>
              </a:rPr>
              <a:t>participants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	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76755"/>
              </p:ext>
            </p:extLst>
          </p:nvPr>
        </p:nvGraphicFramePr>
        <p:xfrm>
          <a:off x="517699" y="836712"/>
          <a:ext cx="8158756" cy="349706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36163"/>
                <a:gridCol w="1290136"/>
                <a:gridCol w="3426161"/>
                <a:gridCol w="1406296"/>
              </a:tblGrid>
              <a:tr h="503959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Profile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Group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Name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Activity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68069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1_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Didactic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manager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2_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Accreditation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mng</a:t>
                      </a: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3_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Learning manager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  <a:p>
                      <a:endParaRPr lang="it-IT" sz="1400" dirty="0" smtClean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Training </a:t>
                      </a: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entities</a:t>
                      </a: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users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UNIVERSITIES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1.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1     Gianluca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Reali – </a:t>
                      </a:r>
                      <a:r>
                        <a:rPr lang="it-IT" sz="14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UniPG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- 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1.2     Prof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. Marzano – Sapienza -  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2.3     Prof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. </a:t>
                      </a:r>
                      <a:r>
                        <a:rPr lang="it-IT" sz="1400" baseline="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Valigi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– </a:t>
                      </a:r>
                      <a:r>
                        <a:rPr lang="it-IT" sz="1400" baseline="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UniPG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- 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2.4     Prof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. Leonardi – Sapienza - 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aseline="0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IN-HOUSE TRAINING CENTER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1.5    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Ferdinando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Lo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Re – ENG Training School - IT</a:t>
                      </a:r>
                      <a:endParaRPr lang="it-IT" sz="1400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  <a:defRPr/>
                      </a:pPr>
                      <a:endParaRPr lang="it-IT" sz="1400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Interview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680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4_ Online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comm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mng</a:t>
                      </a:r>
                      <a:endParaRPr lang="it-IT" sz="1400" dirty="0" smtClean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Managing</a:t>
                      </a: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users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4.6     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Maurizio </a:t>
                      </a:r>
                      <a:r>
                        <a:rPr lang="it-IT" sz="1400" b="1" baseline="0" dirty="0" err="1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Mesenzani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– AMC 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– 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IT</a:t>
                      </a:r>
                      <a:endParaRPr lang="it-IT" sz="1400" b="1" dirty="0" smtClean="0">
                        <a:solidFill>
                          <a:srgbClr val="00B050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Interview</a:t>
                      </a:r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316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numero diapositiva 3"/>
          <p:cNvSpPr txBox="1">
            <a:spLocks noGrp="1"/>
          </p:cNvSpPr>
          <p:nvPr/>
        </p:nvSpPr>
        <p:spPr bwMode="auto">
          <a:xfrm>
            <a:off x="2908300" y="6564313"/>
            <a:ext cx="7191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40984A87-7A46-C246-BA84-D03445449FDA}" type="slidenum">
              <a:rPr lang="it-IT" sz="600">
                <a:solidFill>
                  <a:schemeClr val="bg1"/>
                </a:solidFill>
                <a:latin typeface="Cambria" charset="0"/>
              </a:rPr>
              <a:pPr algn="ctr" eaLnBrk="1" hangingPunct="1">
                <a:spcBef>
                  <a:spcPct val="50000"/>
                </a:spcBef>
              </a:pPr>
              <a:t>9</a:t>
            </a:fld>
            <a:endParaRPr lang="it-IT" sz="60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39700" y="252413"/>
            <a:ext cx="8104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it-IT" sz="2000" dirty="0" err="1">
                <a:latin typeface="Cambria" charset="0"/>
              </a:rPr>
              <a:t>Identify</a:t>
            </a:r>
            <a:r>
              <a:rPr lang="it-IT" sz="2000" dirty="0">
                <a:latin typeface="Cambria" charset="0"/>
              </a:rPr>
              <a:t>/ </a:t>
            </a:r>
            <a:r>
              <a:rPr lang="it-IT" sz="2000" dirty="0" smtClean="0">
                <a:solidFill>
                  <a:srgbClr val="C4004B"/>
                </a:solidFill>
                <a:latin typeface="Cambria" charset="0"/>
              </a:rPr>
              <a:t>User Panel </a:t>
            </a:r>
            <a:r>
              <a:rPr lang="it-IT" sz="2000" dirty="0" err="1" smtClean="0">
                <a:solidFill>
                  <a:srgbClr val="C4004B"/>
                </a:solidFill>
                <a:latin typeface="Cambria" charset="0"/>
              </a:rPr>
              <a:t>participants</a:t>
            </a:r>
            <a:r>
              <a:rPr lang="it-IT" sz="2000" dirty="0">
                <a:solidFill>
                  <a:srgbClr val="C4004B"/>
                </a:solidFill>
                <a:latin typeface="Cambria" charset="0"/>
              </a:rPr>
              <a:t>	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09997"/>
              </p:ext>
            </p:extLst>
          </p:nvPr>
        </p:nvGraphicFramePr>
        <p:xfrm>
          <a:off x="517699" y="836712"/>
          <a:ext cx="8302773" cy="357623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2053"/>
                <a:gridCol w="1512168"/>
                <a:gridCol w="3816424"/>
                <a:gridCol w="1152128"/>
              </a:tblGrid>
              <a:tr h="503959"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Profile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Group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Name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Activity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68069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5_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Recruitment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mng</a:t>
                      </a: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6_ Training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mng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Demand</a:t>
                      </a:r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Industry</a:t>
                      </a: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users</a:t>
                      </a:r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PA </a:t>
                      </a: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users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5.7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    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Fabio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Castronuovo – </a:t>
                      </a:r>
                      <a:r>
                        <a:rPr lang="it-IT" sz="1400" b="1" baseline="0" dirty="0" err="1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Chorally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– IT UK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5.8     Piergiorgio 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Grassi – </a:t>
                      </a:r>
                      <a:r>
                        <a:rPr lang="it-IT" sz="1400" baseline="0" dirty="0" err="1" smtClean="0">
                          <a:latin typeface="Cambria"/>
                          <a:cs typeface="Cambria"/>
                        </a:rPr>
                        <a:t>Iconsulting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– IT UK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6.9      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XXX 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– 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ISTAT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Interview</a:t>
                      </a:r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68069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7_ </a:t>
                      </a: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Graduates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Indipendent</a:t>
                      </a: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users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>
                          <a:latin typeface="Cambria"/>
                          <a:cs typeface="Cambria"/>
                        </a:rPr>
                        <a:t>7.10</a:t>
                      </a: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     _________________</a:t>
                      </a: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7.11     _________________</a:t>
                      </a: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aseline="0" dirty="0" smtClean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Interview</a:t>
                      </a:r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68069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8_ </a:t>
                      </a: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Researchers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dirty="0" smtClean="0">
                          <a:latin typeface="Cambria"/>
                          <a:cs typeface="Cambria"/>
                        </a:rPr>
                        <a:t>8.12    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Carlo 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Lancia – Leiden </a:t>
                      </a:r>
                      <a:r>
                        <a:rPr lang="it-IT" sz="1400" b="1" dirty="0" err="1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University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- NL</a:t>
                      </a:r>
                    </a:p>
                    <a:p>
                      <a:r>
                        <a:rPr lang="it-IT" sz="1400" b="0" dirty="0" smtClean="0">
                          <a:latin typeface="Cambria"/>
                          <a:cs typeface="Cambria"/>
                        </a:rPr>
                        <a:t>8.13    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Bernardo </a:t>
                      </a:r>
                      <a:r>
                        <a:rPr lang="it-IT" sz="1400" b="1" dirty="0" err="1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Monechi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– ISI 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Foundation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IT</a:t>
                      </a:r>
                      <a:endParaRPr lang="it-IT" sz="1400" b="1" dirty="0" smtClean="0">
                        <a:solidFill>
                          <a:srgbClr val="00B050"/>
                        </a:solidFill>
                        <a:latin typeface="Cambria"/>
                        <a:cs typeface="Cambri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 smtClean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Interview</a:t>
                      </a:r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68069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9_Practitioners</a:t>
                      </a:r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Cambria"/>
                          <a:cs typeface="Cambria"/>
                        </a:rPr>
                        <a:t>9.14    </a:t>
                      </a:r>
                      <a:r>
                        <a:rPr lang="it-IT" sz="14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Andrea Perlato – </a:t>
                      </a:r>
                      <a:r>
                        <a:rPr lang="it-IT" sz="1400" b="1" dirty="0" err="1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Chorally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– IT UK</a:t>
                      </a:r>
                      <a:endParaRPr lang="it-IT" sz="1400" b="1" dirty="0" smtClean="0">
                        <a:solidFill>
                          <a:srgbClr val="00B050"/>
                        </a:solidFill>
                        <a:latin typeface="Cambria"/>
                        <a:cs typeface="Cambria"/>
                      </a:endParaRPr>
                    </a:p>
                    <a:p>
                      <a:r>
                        <a:rPr lang="it-IT" sz="1400" baseline="0" dirty="0" smtClean="0">
                          <a:latin typeface="Cambria"/>
                          <a:cs typeface="Cambria"/>
                        </a:rPr>
                        <a:t>9.15    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Martina Pugliese – </a:t>
                      </a:r>
                      <a:r>
                        <a:rPr lang="it-IT" sz="1400" b="1" baseline="0" dirty="0" err="1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Mallzee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– </a:t>
                      </a: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UK</a:t>
                      </a:r>
                      <a:endParaRPr lang="it-IT" sz="1400" b="1" dirty="0">
                        <a:solidFill>
                          <a:srgbClr val="00B050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>
                          <a:latin typeface="Cambria"/>
                          <a:cs typeface="Cambria"/>
                        </a:rPr>
                        <a:t>Interview</a:t>
                      </a:r>
                      <a:endParaRPr lang="it-IT" sz="1400" dirty="0" smtClean="0">
                        <a:latin typeface="Cambria"/>
                        <a:cs typeface="Cambria"/>
                      </a:endParaRPr>
                    </a:p>
                    <a:p>
                      <a:endParaRPr lang="it-IT" sz="1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2860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9707</TotalTime>
  <Words>756</Words>
  <Application>Microsoft Office PowerPoint</Application>
  <PresentationFormat>Presentazione su schermo (4:3)</PresentationFormat>
  <Paragraphs>210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Struttura predefinita</vt:lpstr>
      <vt:lpstr>1_Struttura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Engineering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ENG</dc:creator>
  <cp:lastModifiedBy>Riccucci</cp:lastModifiedBy>
  <cp:revision>448</cp:revision>
  <cp:lastPrinted>2015-11-27T21:28:24Z</cp:lastPrinted>
  <dcterms:created xsi:type="dcterms:W3CDTF">2013-12-19T16:16:07Z</dcterms:created>
  <dcterms:modified xsi:type="dcterms:W3CDTF">2015-12-17T17:05:22Z</dcterms:modified>
</cp:coreProperties>
</file>