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49" r:id="rId2"/>
  </p:sldMasterIdLst>
  <p:notesMasterIdLst>
    <p:notesMasterId r:id="rId15"/>
  </p:notesMasterIdLst>
  <p:handoutMasterIdLst>
    <p:handoutMasterId r:id="rId16"/>
  </p:handoutMasterIdLst>
  <p:sldIdLst>
    <p:sldId id="357" r:id="rId3"/>
    <p:sldId id="335" r:id="rId4"/>
    <p:sldId id="406" r:id="rId5"/>
    <p:sldId id="407" r:id="rId6"/>
    <p:sldId id="408" r:id="rId7"/>
    <p:sldId id="410" r:id="rId8"/>
    <p:sldId id="411" r:id="rId9"/>
    <p:sldId id="412" r:id="rId10"/>
    <p:sldId id="409" r:id="rId11"/>
    <p:sldId id="416" r:id="rId12"/>
    <p:sldId id="417" r:id="rId13"/>
    <p:sldId id="418" r:id="rId14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004B"/>
    <a:srgbClr val="AF0060"/>
    <a:srgbClr val="C0C0C0"/>
    <a:srgbClr val="4D4D4D"/>
    <a:srgbClr val="FFFFFF"/>
    <a:srgbClr val="DDDDDD"/>
    <a:srgbClr val="5F5F5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Stile chiaro 2 - Color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19" autoAdjust="0"/>
    <p:restoredTop sz="99688" autoAdjust="0"/>
  </p:normalViewPr>
  <p:slideViewPr>
    <p:cSldViewPr showGuides="1">
      <p:cViewPr>
        <p:scale>
          <a:sx n="150" d="100"/>
          <a:sy n="150" d="100"/>
        </p:scale>
        <p:origin x="3840" y="3168"/>
      </p:cViewPr>
      <p:guideLst>
        <p:guide orient="horz" pos="890"/>
        <p:guide pos="5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-2784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 smtClean="0">
                <a:cs typeface="+mn-cs"/>
              </a:defRPr>
            </a:lvl1pPr>
          </a:lstStyle>
          <a:p>
            <a:pPr>
              <a:defRPr/>
            </a:pPr>
            <a:fld id="{BBB2E074-AD29-8644-B00A-1BA9ACF4ED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005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 smtClean="0">
                <a:cs typeface="+mn-cs"/>
              </a:defRPr>
            </a:lvl1pPr>
          </a:lstStyle>
          <a:p>
            <a:pPr>
              <a:defRPr/>
            </a:pPr>
            <a:fld id="{66C06468-0FBA-E341-94CF-4D304EFAC3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4260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68" tIns="47384" rIns="94768" bIns="47384" anchor="b"/>
          <a:lstStyle>
            <a:lvl1pPr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3F31A1F5-B5B2-A24E-859E-C46135CD7568}" type="slidenum">
              <a:rPr lang="it-IT" sz="1200"/>
              <a:pPr algn="r" eaLnBrk="1" hangingPunct="1"/>
              <a:t>1</a:t>
            </a:fld>
            <a:endParaRPr lang="it-IT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602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0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060091-9CFF-4447-A4F3-03E5313754CF}" type="slidenum">
              <a:rPr lang="it-IT" sz="1200"/>
              <a:pPr eaLnBrk="1" hangingPunct="1"/>
              <a:t>10</a:t>
            </a:fld>
            <a:endParaRPr lang="it-IT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602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0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060091-9CFF-4447-A4F3-03E5313754CF}" type="slidenum">
              <a:rPr lang="it-IT" sz="1200"/>
              <a:pPr eaLnBrk="1" hangingPunct="1"/>
              <a:t>11</a:t>
            </a:fld>
            <a:endParaRPr lang="it-IT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602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0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060091-9CFF-4447-A4F3-03E5313754CF}" type="slidenum">
              <a:rPr lang="it-IT" sz="1200"/>
              <a:pPr eaLnBrk="1" hangingPunct="1"/>
              <a:t>12</a:t>
            </a:fld>
            <a:endParaRPr lang="it-IT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9458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it-IT"/>
              <a:t>Understanding UX is critical to innovation!</a:t>
            </a:r>
          </a:p>
          <a:p>
            <a:r>
              <a:rPr lang="it-IT"/>
              <a:t>Quote from </a:t>
            </a:r>
            <a:r>
              <a:rPr lang="it-IT" i="1"/>
              <a:t>Ten types of innovation: The discipline of building breakthroughs</a:t>
            </a:r>
            <a:r>
              <a:rPr lang="it-IT"/>
              <a:t>.</a:t>
            </a:r>
          </a:p>
        </p:txBody>
      </p:sp>
      <p:sp>
        <p:nvSpPr>
          <p:cNvPr id="19459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9097F3-32AD-C847-A675-F5C36E9929E8}" type="slidenum">
              <a:rPr lang="it-IT" sz="1200"/>
              <a:pPr eaLnBrk="1" hangingPunct="1"/>
              <a:t>2</a:t>
            </a:fld>
            <a:endParaRPr lang="it-IT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1506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it-IT"/>
              <a:t>Please point us to the essential references</a:t>
            </a:r>
          </a:p>
        </p:txBody>
      </p:sp>
      <p:sp>
        <p:nvSpPr>
          <p:cNvPr id="2150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84C3785-CBFB-9C48-AE8F-9B32AAC64414}" type="slidenum">
              <a:rPr lang="it-IT" sz="1200"/>
              <a:pPr eaLnBrk="1" hangingPunct="1"/>
              <a:t>3</a:t>
            </a:fld>
            <a:endParaRPr lang="it-IT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1506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it-IT"/>
              <a:t>Please point us to the essential references</a:t>
            </a:r>
          </a:p>
        </p:txBody>
      </p:sp>
      <p:sp>
        <p:nvSpPr>
          <p:cNvPr id="2150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84C3785-CBFB-9C48-AE8F-9B32AAC64414}" type="slidenum">
              <a:rPr lang="it-IT" sz="1200"/>
              <a:pPr eaLnBrk="1" hangingPunct="1"/>
              <a:t>4</a:t>
            </a:fld>
            <a:endParaRPr lang="it-IT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602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0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060091-9CFF-4447-A4F3-03E5313754CF}" type="slidenum">
              <a:rPr lang="it-IT" sz="1200"/>
              <a:pPr eaLnBrk="1" hangingPunct="1"/>
              <a:t>5</a:t>
            </a:fld>
            <a:endParaRPr lang="it-IT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602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0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060091-9CFF-4447-A4F3-03E5313754CF}" type="slidenum">
              <a:rPr lang="it-IT" sz="1200"/>
              <a:pPr eaLnBrk="1" hangingPunct="1"/>
              <a:t>6</a:t>
            </a:fld>
            <a:endParaRPr lang="it-IT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4274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it-IT"/>
              <a:t>Please point us to the essential references</a:t>
            </a:r>
          </a:p>
        </p:txBody>
      </p:sp>
      <p:sp>
        <p:nvSpPr>
          <p:cNvPr id="54275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BEC7FD-0560-1448-AAEC-51F6A3598FFE}" type="slidenum">
              <a:rPr lang="it-IT" sz="1200"/>
              <a:pPr eaLnBrk="1" hangingPunct="1"/>
              <a:t>7</a:t>
            </a:fld>
            <a:endParaRPr lang="it-IT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602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0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060091-9CFF-4447-A4F3-03E5313754CF}" type="slidenum">
              <a:rPr lang="it-IT" sz="1200"/>
              <a:pPr eaLnBrk="1" hangingPunct="1"/>
              <a:t>8</a:t>
            </a:fld>
            <a:endParaRPr lang="it-IT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602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0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060091-9CFF-4447-A4F3-03E5313754CF}" type="slidenum">
              <a:rPr lang="it-IT" sz="1200"/>
              <a:pPr eaLnBrk="1" hangingPunct="1"/>
              <a:t>9</a:t>
            </a:fld>
            <a:endParaRPr lang="it-IT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67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175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3261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24F76-193E-9B4D-ACA4-2E45EECFE4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528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BC90D-6D73-CA46-900E-E492340310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8479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128DB-BD2A-EB4E-ABEC-C0F9A00CEA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9363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8313" y="17002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59313" y="17002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E4164-4FB2-F54B-B211-98AB91C0B01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308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CA993-AA83-E247-8CBA-8437101F93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2962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6E85-BC34-7244-9397-81E91F7CA0D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2958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CC4EC-BAF4-DE40-AC56-C32EE343E87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991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DBF8B-E92E-6541-9A2B-BF184D7963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96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000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50418-B5E7-3C47-861C-69630691B5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85883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99F84-9934-6A42-8886-060B30969F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010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951537"/>
          </a:xfrm>
        </p:spPr>
        <p:txBody>
          <a:bodyPr vert="eaVert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07D06-EB9D-9145-BB90-657DDF131DB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186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4605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5309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590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016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618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079152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43695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val 42"/>
          <p:cNvSpPr>
            <a:spLocks noChangeAspect="1" noChangeArrowheads="1"/>
          </p:cNvSpPr>
          <p:nvPr userDrawn="1"/>
        </p:nvSpPr>
        <p:spPr bwMode="auto">
          <a:xfrm rot="5400000" flipH="1">
            <a:off x="3185319" y="6566694"/>
            <a:ext cx="176213" cy="174625"/>
          </a:xfrm>
          <a:prstGeom prst="ellipse">
            <a:avLst/>
          </a:prstGeom>
          <a:solidFill>
            <a:srgbClr val="C40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0409" tIns="35204" rIns="70409" bIns="35204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it-IT" altLang="it-IT" sz="800" smtClean="0">
              <a:solidFill>
                <a:schemeClr val="bg1"/>
              </a:solidFill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27313" y="6524625"/>
            <a:ext cx="719137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700" smtClean="0">
                <a:solidFill>
                  <a:schemeClr val="bg1"/>
                </a:solidFill>
                <a:latin typeface="Cambria" charset="0"/>
                <a:cs typeface="+mn-cs"/>
              </a:defRPr>
            </a:lvl1pPr>
          </a:lstStyle>
          <a:p>
            <a:pPr>
              <a:defRPr/>
            </a:pPr>
            <a:fld id="{83E7407F-8437-DA4C-86EE-997D7FAF82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28" name="Text Box 10"/>
          <p:cNvSpPr txBox="1">
            <a:spLocks noChangeArrowheads="1"/>
          </p:cNvSpPr>
          <p:nvPr userDrawn="1"/>
        </p:nvSpPr>
        <p:spPr bwMode="auto">
          <a:xfrm rot="-5400000">
            <a:off x="8459788" y="3321050"/>
            <a:ext cx="11890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it-IT" sz="700" b="1" smtClean="0">
                <a:solidFill>
                  <a:srgbClr val="777777"/>
                </a:solidFill>
                <a:latin typeface="Candara" charset="0"/>
                <a:cs typeface="+mn-cs"/>
              </a:rPr>
              <a:t>© 2015 Engineering Group </a:t>
            </a:r>
          </a:p>
        </p:txBody>
      </p:sp>
      <p:pic>
        <p:nvPicPr>
          <p:cNvPr id="2053" name="Picture 57" descr="logo-Engineering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488113"/>
            <a:ext cx="100012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2" name="Text Box 22"/>
          <p:cNvSpPr txBox="1">
            <a:spLocks noChangeArrowheads="1"/>
          </p:cNvSpPr>
          <p:nvPr userDrawn="1"/>
        </p:nvSpPr>
        <p:spPr bwMode="auto">
          <a:xfrm>
            <a:off x="5219700" y="6596063"/>
            <a:ext cx="3673475" cy="163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CC0000">
                <a:gamma/>
                <a:shade val="60000"/>
                <a:invGamma/>
              </a:srgbClr>
            </a:prstShdw>
          </a:effectLst>
        </p:spPr>
        <p:txBody>
          <a:bodyPr lIns="70409" tIns="35204" rIns="70409" bIns="352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it-IT" sz="600" b="1" dirty="0" smtClean="0">
                <a:latin typeface="Cambria" charset="0"/>
                <a:cs typeface="+mn-cs"/>
              </a:rPr>
              <a:t>EDISON Online Educational Environment– </a:t>
            </a:r>
            <a:r>
              <a:rPr lang="it-IT" sz="600" b="1" dirty="0" smtClean="0">
                <a:latin typeface="Cambria" charset="0"/>
                <a:cs typeface="+mn-cs"/>
              </a:rPr>
              <a:t>User </a:t>
            </a:r>
            <a:r>
              <a:rPr lang="it-IT" sz="600" b="1" dirty="0" err="1" smtClean="0">
                <a:latin typeface="Cambria" charset="0"/>
                <a:cs typeface="+mn-cs"/>
              </a:rPr>
              <a:t>Research</a:t>
            </a:r>
            <a:r>
              <a:rPr lang="it-IT" sz="600" b="1" dirty="0" smtClean="0">
                <a:latin typeface="Cambria" charset="0"/>
                <a:cs typeface="+mn-cs"/>
              </a:rPr>
              <a:t> Planning</a:t>
            </a:r>
            <a:endParaRPr lang="it-IT" sz="600" b="1" dirty="0" smtClean="0">
              <a:latin typeface="Cambria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7" descr="logo-Engineeri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5329238"/>
            <a:ext cx="2433638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Text Box 24"/>
          <p:cNvSpPr txBox="1">
            <a:spLocks noChangeArrowheads="1"/>
          </p:cNvSpPr>
          <p:nvPr/>
        </p:nvSpPr>
        <p:spPr bwMode="auto">
          <a:xfrm>
            <a:off x="2152650" y="6053138"/>
            <a:ext cx="4838700" cy="25558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A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409" tIns="35204" rIns="70409" bIns="352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1200">
                <a:latin typeface="Cambria" charset="0"/>
              </a:rPr>
              <a:t>Research an Innovation Division</a:t>
            </a:r>
          </a:p>
        </p:txBody>
      </p:sp>
      <p:sp>
        <p:nvSpPr>
          <p:cNvPr id="16387" name="Text Box 25"/>
          <p:cNvSpPr txBox="1">
            <a:spLocks noChangeArrowheads="1"/>
          </p:cNvSpPr>
          <p:nvPr/>
        </p:nvSpPr>
        <p:spPr bwMode="auto">
          <a:xfrm>
            <a:off x="684213" y="1700213"/>
            <a:ext cx="7775575" cy="9937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A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409" tIns="35204" rIns="70409" bIns="352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b="1" dirty="0">
                <a:latin typeface="Cambria" charset="0"/>
              </a:rPr>
              <a:t>The EDISON Online Educational Environment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b="1" dirty="0" smtClean="0">
                <a:latin typeface="Cambria" charset="0"/>
              </a:rPr>
              <a:t>User </a:t>
            </a:r>
            <a:r>
              <a:rPr lang="it-IT" b="1" dirty="0" err="1" smtClean="0">
                <a:latin typeface="Cambria" charset="0"/>
              </a:rPr>
              <a:t>research</a:t>
            </a:r>
            <a:r>
              <a:rPr lang="it-IT" b="1" dirty="0" smtClean="0">
                <a:latin typeface="Cambria" charset="0"/>
              </a:rPr>
              <a:t> planning – </a:t>
            </a:r>
            <a:r>
              <a:rPr lang="it-IT" b="1" dirty="0">
                <a:latin typeface="Cambria" charset="0"/>
              </a:rPr>
              <a:t>Design Activity T3.4</a:t>
            </a:r>
          </a:p>
        </p:txBody>
      </p:sp>
      <p:sp>
        <p:nvSpPr>
          <p:cNvPr id="16388" name="Text Box 24"/>
          <p:cNvSpPr txBox="1">
            <a:spLocks noChangeArrowheads="1"/>
          </p:cNvSpPr>
          <p:nvPr/>
        </p:nvSpPr>
        <p:spPr bwMode="auto">
          <a:xfrm>
            <a:off x="2152650" y="6416675"/>
            <a:ext cx="4838700" cy="25558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A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409" tIns="35204" rIns="70409" bIns="352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1200" dirty="0" err="1" smtClean="0">
                <a:latin typeface="Cambria" charset="0"/>
              </a:rPr>
              <a:t>December</a:t>
            </a:r>
            <a:r>
              <a:rPr lang="it-IT" sz="1200" dirty="0" smtClean="0">
                <a:latin typeface="Cambria" charset="0"/>
              </a:rPr>
              <a:t> 17, </a:t>
            </a:r>
            <a:r>
              <a:rPr lang="it-IT" sz="1200" dirty="0">
                <a:latin typeface="Cambria" charset="0"/>
              </a:rPr>
              <a:t>2015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numero diapositiva 3"/>
          <p:cNvSpPr txBox="1">
            <a:spLocks noGrp="1"/>
          </p:cNvSpPr>
          <p:nvPr/>
        </p:nvSpPr>
        <p:spPr bwMode="auto">
          <a:xfrm>
            <a:off x="2908300" y="6564313"/>
            <a:ext cx="719138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fld id="{40984A87-7A46-C246-BA84-D03445449FDA}" type="slidenum">
              <a:rPr lang="it-IT" sz="600">
                <a:solidFill>
                  <a:schemeClr val="bg1"/>
                </a:solidFill>
                <a:latin typeface="Cambria" charset="0"/>
              </a:rPr>
              <a:pPr algn="ctr" eaLnBrk="1" hangingPunct="1">
                <a:spcBef>
                  <a:spcPct val="50000"/>
                </a:spcBef>
              </a:pPr>
              <a:t>10</a:t>
            </a:fld>
            <a:endParaRPr lang="it-IT" sz="600">
              <a:solidFill>
                <a:schemeClr val="bg1"/>
              </a:solidFill>
              <a:latin typeface="Cambria" charset="0"/>
            </a:endParaRP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139700" y="252413"/>
            <a:ext cx="8104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it-IT" sz="2000" dirty="0" err="1">
                <a:latin typeface="Cambria" charset="0"/>
              </a:rPr>
              <a:t>Identify</a:t>
            </a:r>
            <a:r>
              <a:rPr lang="it-IT" sz="2000" dirty="0">
                <a:latin typeface="Cambria" charset="0"/>
              </a:rPr>
              <a:t>/ </a:t>
            </a:r>
            <a:r>
              <a:rPr lang="it-IT" sz="2000" dirty="0" err="1">
                <a:solidFill>
                  <a:srgbClr val="C4004B"/>
                </a:solidFill>
                <a:latin typeface="Cambria" charset="0"/>
              </a:rPr>
              <a:t>Focused</a:t>
            </a:r>
            <a:r>
              <a:rPr lang="it-IT" sz="2000" dirty="0">
                <a:solidFill>
                  <a:srgbClr val="C4004B"/>
                </a:solidFill>
                <a:latin typeface="Cambria" charset="0"/>
              </a:rPr>
              <a:t> </a:t>
            </a:r>
            <a:r>
              <a:rPr lang="it-IT" sz="2000" dirty="0" err="1">
                <a:solidFill>
                  <a:srgbClr val="C4004B"/>
                </a:solidFill>
                <a:latin typeface="Cambria" charset="0"/>
              </a:rPr>
              <a:t>interview</a:t>
            </a:r>
            <a:r>
              <a:rPr lang="it-IT" sz="2000" dirty="0">
                <a:solidFill>
                  <a:srgbClr val="C4004B"/>
                </a:solidFill>
                <a:latin typeface="Cambria" charset="0"/>
              </a:rPr>
              <a:t> </a:t>
            </a:r>
            <a:r>
              <a:rPr lang="it-IT" sz="2000" dirty="0" err="1">
                <a:solidFill>
                  <a:srgbClr val="C4004B"/>
                </a:solidFill>
                <a:latin typeface="Cambria" charset="0"/>
              </a:rPr>
              <a:t>protocol</a:t>
            </a:r>
            <a:r>
              <a:rPr lang="it-IT" sz="2000" dirty="0">
                <a:solidFill>
                  <a:srgbClr val="C4004B"/>
                </a:solidFill>
                <a:latin typeface="Cambria" charset="0"/>
              </a:rPr>
              <a:t> </a:t>
            </a:r>
            <a:r>
              <a:rPr lang="it-IT" sz="2000" dirty="0" smtClean="0">
                <a:solidFill>
                  <a:srgbClr val="C4004B"/>
                </a:solidFill>
                <a:latin typeface="Cambria" charset="0"/>
              </a:rPr>
              <a:t> (1/3)</a:t>
            </a:r>
            <a:r>
              <a:rPr lang="it-IT" sz="2000" dirty="0">
                <a:solidFill>
                  <a:srgbClr val="C4004B"/>
                </a:solidFill>
                <a:latin typeface="Cambria" charset="0"/>
              </a:rPr>
              <a:t>	</a:t>
            </a:r>
          </a:p>
        </p:txBody>
      </p:sp>
      <p:sp>
        <p:nvSpPr>
          <p:cNvPr id="5" name="Rettangolo 4"/>
          <p:cNvSpPr/>
          <p:nvPr/>
        </p:nvSpPr>
        <p:spPr>
          <a:xfrm>
            <a:off x="302394" y="764704"/>
            <a:ext cx="837406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FOCUSED INTERVIEW </a:t>
            </a:r>
            <a:endParaRPr lang="it-IT" sz="1100" dirty="0"/>
          </a:p>
          <a:p>
            <a:r>
              <a:rPr lang="en-GB" sz="1100" b="1" dirty="0"/>
              <a:t> </a:t>
            </a:r>
            <a:endParaRPr lang="it-IT" sz="1100" dirty="0"/>
          </a:p>
          <a:p>
            <a:r>
              <a:rPr lang="en-GB" sz="1100" b="1" i="1" dirty="0"/>
              <a:t>Common – Users role and responsibilities </a:t>
            </a:r>
            <a:endParaRPr lang="it-IT" sz="1100" dirty="0"/>
          </a:p>
          <a:p>
            <a:r>
              <a:rPr lang="en-GB" sz="1100" i="1" dirty="0"/>
              <a:t> </a:t>
            </a:r>
            <a:endParaRPr lang="it-IT" sz="1100" dirty="0"/>
          </a:p>
          <a:p>
            <a:pPr lvl="0">
              <a:lnSpc>
                <a:spcPct val="150000"/>
              </a:lnSpc>
            </a:pPr>
            <a:r>
              <a:rPr lang="en-GB" sz="1100" dirty="0"/>
              <a:t>What is your current role in the institution you work in?</a:t>
            </a:r>
            <a:endParaRPr lang="it-IT" sz="1100" dirty="0"/>
          </a:p>
          <a:p>
            <a:pPr lvl="0">
              <a:lnSpc>
                <a:spcPct val="150000"/>
              </a:lnSpc>
            </a:pPr>
            <a:r>
              <a:rPr lang="en-GB" sz="1100" dirty="0"/>
              <a:t>Which are your job responsibilities? </a:t>
            </a:r>
            <a:endParaRPr lang="it-IT" sz="1100" dirty="0"/>
          </a:p>
          <a:p>
            <a:pPr lvl="0">
              <a:lnSpc>
                <a:spcPct val="150000"/>
              </a:lnSpc>
            </a:pPr>
            <a:r>
              <a:rPr lang="en-GB" sz="1100" dirty="0"/>
              <a:t>Which the activities that you are ordinarily in charge with? </a:t>
            </a:r>
            <a:endParaRPr lang="it-IT" sz="1100" dirty="0"/>
          </a:p>
          <a:p>
            <a:pPr lvl="0">
              <a:lnSpc>
                <a:spcPct val="150000"/>
              </a:lnSpc>
            </a:pPr>
            <a:r>
              <a:rPr lang="en-GB" sz="1100" dirty="0"/>
              <a:t>Are you part of any Data Science </a:t>
            </a:r>
            <a:r>
              <a:rPr lang="en-GB" sz="1100" dirty="0" err="1"/>
              <a:t>comm</a:t>
            </a:r>
            <a:r>
              <a:rPr lang="en-GB" sz="1100" dirty="0"/>
              <a:t> unity? If yes, which one__________________ And why is particularly interesting for you?</a:t>
            </a:r>
            <a:endParaRPr lang="it-IT" sz="1100" dirty="0"/>
          </a:p>
          <a:p>
            <a:pPr lvl="0">
              <a:lnSpc>
                <a:spcPct val="150000"/>
              </a:lnSpc>
            </a:pPr>
            <a:r>
              <a:rPr lang="en-GB" sz="1100" dirty="0"/>
              <a:t>How much frequently do you attend the community discussion</a:t>
            </a:r>
            <a:r>
              <a:rPr lang="en-GB" sz="1100" dirty="0" smtClean="0"/>
              <a:t>?</a:t>
            </a:r>
          </a:p>
          <a:p>
            <a:endParaRPr lang="it-IT" sz="1100" dirty="0"/>
          </a:p>
          <a:p>
            <a:endParaRPr lang="it-IT" sz="1100" dirty="0"/>
          </a:p>
          <a:p>
            <a:r>
              <a:rPr lang="en-GB" sz="1100" b="1" i="1" dirty="0"/>
              <a:t>Common </a:t>
            </a:r>
            <a:r>
              <a:rPr lang="en-GB" sz="1100" b="1" i="1" dirty="0" err="1"/>
              <a:t>Indipendent</a:t>
            </a:r>
            <a:r>
              <a:rPr lang="en-GB" sz="1100" b="1" i="1" dirty="0"/>
              <a:t> users - User motivation to attend a community / marketplace / eLearning</a:t>
            </a:r>
            <a:endParaRPr lang="it-IT" sz="1100" dirty="0"/>
          </a:p>
          <a:p>
            <a:r>
              <a:rPr lang="en-GB" sz="1100" i="1" dirty="0"/>
              <a:t> </a:t>
            </a:r>
            <a:endParaRPr lang="it-IT" sz="1100" dirty="0"/>
          </a:p>
          <a:p>
            <a:r>
              <a:rPr lang="en-GB" sz="1100" i="1" dirty="0"/>
              <a:t>UM1_Data Science Online Community </a:t>
            </a:r>
            <a:endParaRPr lang="it-IT" sz="1100" dirty="0"/>
          </a:p>
          <a:p>
            <a:r>
              <a:rPr lang="en-GB" sz="1100" i="1" dirty="0"/>
              <a:t> </a:t>
            </a:r>
            <a:endParaRPr lang="it-IT" sz="1100" dirty="0"/>
          </a:p>
          <a:p>
            <a:r>
              <a:rPr lang="en-GB" sz="1100" i="1" dirty="0"/>
              <a:t>To be recognized as </a:t>
            </a:r>
            <a:r>
              <a:rPr lang="en-GB" sz="1100" b="1" i="1" dirty="0"/>
              <a:t>expert </a:t>
            </a:r>
            <a:r>
              <a:rPr lang="en-GB" sz="1100" i="1" dirty="0"/>
              <a:t>/ to show up personal </a:t>
            </a:r>
            <a:r>
              <a:rPr lang="en-GB" sz="1100" b="1" i="1" dirty="0"/>
              <a:t>competences</a:t>
            </a:r>
            <a:endParaRPr lang="it-IT" sz="1100" dirty="0"/>
          </a:p>
          <a:p>
            <a:r>
              <a:rPr lang="en-GB" sz="1100" i="1" dirty="0"/>
              <a:t> </a:t>
            </a:r>
            <a:endParaRPr lang="it-IT" sz="1100" dirty="0"/>
          </a:p>
          <a:p>
            <a:pPr lvl="0">
              <a:lnSpc>
                <a:spcPct val="150000"/>
              </a:lnSpc>
            </a:pPr>
            <a:r>
              <a:rPr lang="en-GB" sz="1100" dirty="0"/>
              <a:t>Are you interested in publishing your contribution in Data Science discussion forum (e.g. events, contents, code, dataset…)?   </a:t>
            </a:r>
            <a:endParaRPr lang="it-IT" sz="1100" dirty="0"/>
          </a:p>
          <a:p>
            <a:pPr lvl="0">
              <a:lnSpc>
                <a:spcPct val="150000"/>
              </a:lnSpc>
            </a:pPr>
            <a:r>
              <a:rPr lang="en-GB" sz="1100" dirty="0"/>
              <a:t>Are you interested in providing support to novice users as for practical exercise/ problem solving?</a:t>
            </a:r>
            <a:endParaRPr lang="it-IT" sz="1100" dirty="0"/>
          </a:p>
          <a:p>
            <a:endParaRPr lang="en-GB" sz="1100" i="1" dirty="0"/>
          </a:p>
          <a:p>
            <a:r>
              <a:rPr lang="en-GB" sz="1100" i="1" dirty="0"/>
              <a:t>UM2_ Data Science Marketplace &amp; eLearning</a:t>
            </a:r>
            <a:endParaRPr lang="it-IT" sz="1100" dirty="0"/>
          </a:p>
          <a:p>
            <a:endParaRPr lang="en-GB" sz="1100" i="1" dirty="0"/>
          </a:p>
          <a:p>
            <a:r>
              <a:rPr lang="en-GB" sz="1100" i="1" dirty="0"/>
              <a:t>To search for career opportunities</a:t>
            </a:r>
            <a:endParaRPr lang="it-IT" sz="1100" dirty="0"/>
          </a:p>
          <a:p>
            <a:r>
              <a:rPr lang="en-GB" sz="1100" dirty="0"/>
              <a:t> </a:t>
            </a:r>
            <a:endParaRPr lang="it-IT" sz="1100" dirty="0"/>
          </a:p>
          <a:p>
            <a:pPr lvl="0">
              <a:lnSpc>
                <a:spcPct val="150000"/>
              </a:lnSpc>
            </a:pPr>
            <a:r>
              <a:rPr lang="en-GB" sz="1100" dirty="0"/>
              <a:t>Are you interested in finding new job opportunities?</a:t>
            </a:r>
            <a:endParaRPr lang="it-IT" sz="1100" dirty="0"/>
          </a:p>
          <a:p>
            <a:pPr lvl="0">
              <a:lnSpc>
                <a:spcPct val="150000"/>
              </a:lnSpc>
            </a:pPr>
            <a:r>
              <a:rPr lang="en-GB" sz="1100" dirty="0"/>
              <a:t>Are you interested in looking for collaborators/ stakeholders for carrying out a project?</a:t>
            </a:r>
            <a:endParaRPr lang="it-IT" sz="1100" dirty="0"/>
          </a:p>
          <a:p>
            <a:pPr lvl="0">
              <a:lnSpc>
                <a:spcPct val="150000"/>
              </a:lnSpc>
            </a:pPr>
            <a:r>
              <a:rPr lang="en-GB" sz="1100" dirty="0"/>
              <a:t>Which kind of stakeholders’ profile information do you look at? E.g. credibility, size, sector</a:t>
            </a:r>
            <a:r>
              <a:rPr lang="en-GB" sz="1100" dirty="0" smtClean="0"/>
              <a:t>.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903065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numero diapositiva 3"/>
          <p:cNvSpPr txBox="1">
            <a:spLocks noGrp="1"/>
          </p:cNvSpPr>
          <p:nvPr/>
        </p:nvSpPr>
        <p:spPr bwMode="auto">
          <a:xfrm>
            <a:off x="2908300" y="6564313"/>
            <a:ext cx="719138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fld id="{40984A87-7A46-C246-BA84-D03445449FDA}" type="slidenum">
              <a:rPr lang="it-IT" sz="600">
                <a:solidFill>
                  <a:schemeClr val="bg1"/>
                </a:solidFill>
                <a:latin typeface="Cambria" charset="0"/>
              </a:rPr>
              <a:pPr algn="ctr" eaLnBrk="1" hangingPunct="1">
                <a:spcBef>
                  <a:spcPct val="50000"/>
                </a:spcBef>
              </a:pPr>
              <a:t>11</a:t>
            </a:fld>
            <a:endParaRPr lang="it-IT" sz="600">
              <a:solidFill>
                <a:schemeClr val="bg1"/>
              </a:solidFill>
              <a:latin typeface="Cambria" charset="0"/>
            </a:endParaRP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139700" y="252413"/>
            <a:ext cx="8104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it-IT" sz="2000" dirty="0" err="1">
                <a:latin typeface="Cambria" charset="0"/>
              </a:rPr>
              <a:t>Identify</a:t>
            </a:r>
            <a:r>
              <a:rPr lang="it-IT" sz="2000" dirty="0">
                <a:latin typeface="Cambria" charset="0"/>
              </a:rPr>
              <a:t>/ </a:t>
            </a:r>
            <a:r>
              <a:rPr lang="it-IT" sz="2000" dirty="0" err="1">
                <a:solidFill>
                  <a:srgbClr val="C4004B"/>
                </a:solidFill>
                <a:latin typeface="Cambria" charset="0"/>
              </a:rPr>
              <a:t>Focused</a:t>
            </a:r>
            <a:r>
              <a:rPr lang="it-IT" sz="2000" dirty="0">
                <a:solidFill>
                  <a:srgbClr val="C4004B"/>
                </a:solidFill>
                <a:latin typeface="Cambria" charset="0"/>
              </a:rPr>
              <a:t> </a:t>
            </a:r>
            <a:r>
              <a:rPr lang="it-IT" sz="2000" dirty="0" err="1">
                <a:solidFill>
                  <a:srgbClr val="C4004B"/>
                </a:solidFill>
                <a:latin typeface="Cambria" charset="0"/>
              </a:rPr>
              <a:t>interview</a:t>
            </a:r>
            <a:r>
              <a:rPr lang="it-IT" sz="2000" dirty="0">
                <a:solidFill>
                  <a:srgbClr val="C4004B"/>
                </a:solidFill>
                <a:latin typeface="Cambria" charset="0"/>
              </a:rPr>
              <a:t> </a:t>
            </a:r>
            <a:r>
              <a:rPr lang="it-IT" sz="2000" dirty="0" err="1" smtClean="0">
                <a:solidFill>
                  <a:srgbClr val="C4004B"/>
                </a:solidFill>
                <a:latin typeface="Cambria" charset="0"/>
              </a:rPr>
              <a:t>protocol</a:t>
            </a:r>
            <a:r>
              <a:rPr lang="it-IT" sz="2000" dirty="0">
                <a:solidFill>
                  <a:srgbClr val="C4004B"/>
                </a:solidFill>
                <a:latin typeface="Cambria" charset="0"/>
              </a:rPr>
              <a:t> </a:t>
            </a:r>
            <a:r>
              <a:rPr lang="it-IT" sz="2000" dirty="0" smtClean="0">
                <a:solidFill>
                  <a:srgbClr val="C4004B"/>
                </a:solidFill>
                <a:latin typeface="Cambria" charset="0"/>
              </a:rPr>
              <a:t> </a:t>
            </a:r>
            <a:r>
              <a:rPr lang="it-IT" sz="2000" dirty="0" smtClean="0">
                <a:solidFill>
                  <a:srgbClr val="C4004B"/>
                </a:solidFill>
                <a:latin typeface="Cambria" charset="0"/>
              </a:rPr>
              <a:t>(2/3)</a:t>
            </a:r>
            <a:r>
              <a:rPr lang="it-IT" sz="2000" dirty="0">
                <a:solidFill>
                  <a:srgbClr val="C4004B"/>
                </a:solidFill>
                <a:latin typeface="Cambria" charset="0"/>
              </a:rPr>
              <a:t>	</a:t>
            </a:r>
          </a:p>
        </p:txBody>
      </p:sp>
      <p:sp>
        <p:nvSpPr>
          <p:cNvPr id="5" name="Rettangolo 4"/>
          <p:cNvSpPr/>
          <p:nvPr/>
        </p:nvSpPr>
        <p:spPr>
          <a:xfrm>
            <a:off x="302394" y="764704"/>
            <a:ext cx="8374062" cy="390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i="1" dirty="0" smtClean="0"/>
              <a:t>To </a:t>
            </a:r>
            <a:r>
              <a:rPr lang="it-IT" sz="1100" i="1" dirty="0" err="1"/>
              <a:t>search</a:t>
            </a:r>
            <a:r>
              <a:rPr lang="it-IT" sz="1100" i="1" dirty="0"/>
              <a:t> for </a:t>
            </a:r>
            <a:r>
              <a:rPr lang="it-IT" sz="1100" i="1" dirty="0" err="1"/>
              <a:t>professional</a:t>
            </a:r>
            <a:r>
              <a:rPr lang="it-IT" sz="1100" i="1" dirty="0"/>
              <a:t> </a:t>
            </a:r>
            <a:r>
              <a:rPr lang="it-IT" sz="1100" i="1" dirty="0" err="1"/>
              <a:t>development</a:t>
            </a:r>
            <a:endParaRPr lang="it-IT" sz="1100" dirty="0"/>
          </a:p>
          <a:p>
            <a:r>
              <a:rPr lang="it-IT" sz="1100" dirty="0"/>
              <a:t> </a:t>
            </a:r>
          </a:p>
          <a:p>
            <a:pPr lvl="0">
              <a:lnSpc>
                <a:spcPct val="150000"/>
              </a:lnSpc>
            </a:pPr>
            <a:r>
              <a:rPr lang="en-GB" sz="1100" dirty="0"/>
              <a:t>Are you interested in finding high-level educational materials?</a:t>
            </a:r>
            <a:endParaRPr lang="it-IT" sz="1100" dirty="0"/>
          </a:p>
          <a:p>
            <a:pPr lvl="0">
              <a:lnSpc>
                <a:spcPct val="150000"/>
              </a:lnSpc>
            </a:pPr>
            <a:r>
              <a:rPr lang="en-GB" sz="1100" dirty="0"/>
              <a:t>Are you interested in participating to Data Science events/ meetings/ conferences?</a:t>
            </a:r>
            <a:endParaRPr lang="it-IT" sz="1100" dirty="0"/>
          </a:p>
          <a:p>
            <a:endParaRPr lang="it-IT" sz="1100" dirty="0" smtClean="0"/>
          </a:p>
          <a:p>
            <a:r>
              <a:rPr lang="en-GB" sz="1100" b="1" i="1" dirty="0" err="1"/>
              <a:t>Indipendent</a:t>
            </a:r>
            <a:r>
              <a:rPr lang="en-GB" sz="1100" b="1" i="1" dirty="0"/>
              <a:t> users – Researchers - Practitioners user motivation </a:t>
            </a:r>
            <a:endParaRPr lang="it-IT" sz="1100" dirty="0"/>
          </a:p>
          <a:p>
            <a:r>
              <a:rPr lang="en-GB" sz="1100" i="1" dirty="0"/>
              <a:t> </a:t>
            </a:r>
            <a:endParaRPr lang="it-IT" sz="1100" dirty="0"/>
          </a:p>
          <a:p>
            <a:r>
              <a:rPr lang="en-GB" sz="1100" i="1" dirty="0"/>
              <a:t>UM3_ Researchers and Practitioners as Data Scientist</a:t>
            </a:r>
            <a:endParaRPr lang="it-IT" sz="1100" dirty="0"/>
          </a:p>
          <a:p>
            <a:r>
              <a:rPr lang="en-GB" sz="1100" dirty="0"/>
              <a:t> </a:t>
            </a:r>
            <a:endParaRPr lang="it-IT" sz="1100" dirty="0"/>
          </a:p>
          <a:p>
            <a:pPr lvl="0">
              <a:lnSpc>
                <a:spcPct val="150000"/>
              </a:lnSpc>
            </a:pPr>
            <a:r>
              <a:rPr lang="en-GB" sz="1100" dirty="0"/>
              <a:t>Are you recognized as Data Scientist in the research </a:t>
            </a:r>
            <a:r>
              <a:rPr lang="en-GB" sz="1100" dirty="0" err="1"/>
              <a:t>center</a:t>
            </a:r>
            <a:r>
              <a:rPr lang="en-GB" sz="1100" dirty="0"/>
              <a:t>/ department / company you are working in?</a:t>
            </a:r>
          </a:p>
          <a:p>
            <a:pPr lvl="0">
              <a:lnSpc>
                <a:spcPct val="150000"/>
              </a:lnSpc>
            </a:pPr>
            <a:r>
              <a:rPr lang="en-GB" sz="1100" dirty="0" smtClean="0"/>
              <a:t>Are </a:t>
            </a:r>
            <a:r>
              <a:rPr lang="en-GB" sz="1100" dirty="0"/>
              <a:t>you involved in research projects as Data Scientist? If yes, were there any other Data Scientist in the </a:t>
            </a:r>
            <a:r>
              <a:rPr lang="en-GB" sz="1100" dirty="0" smtClean="0"/>
              <a:t>team?</a:t>
            </a:r>
          </a:p>
          <a:p>
            <a:pPr lvl="0">
              <a:lnSpc>
                <a:spcPct val="150000"/>
              </a:lnSpc>
            </a:pPr>
            <a:r>
              <a:rPr lang="it-IT" sz="1100" dirty="0" smtClean="0"/>
              <a:t>And </a:t>
            </a:r>
            <a:r>
              <a:rPr lang="it-IT" sz="1100" dirty="0" err="1"/>
              <a:t>which</a:t>
            </a:r>
            <a:r>
              <a:rPr lang="it-IT" sz="1100" dirty="0"/>
              <a:t> </a:t>
            </a:r>
            <a:r>
              <a:rPr lang="it-IT" sz="1100" dirty="0" err="1"/>
              <a:t>their</a:t>
            </a:r>
            <a:r>
              <a:rPr lang="it-IT" sz="1100" dirty="0"/>
              <a:t> background </a:t>
            </a:r>
            <a:r>
              <a:rPr lang="it-IT" sz="1100" dirty="0" err="1"/>
              <a:t>was</a:t>
            </a:r>
            <a:r>
              <a:rPr lang="it-IT" sz="1100" dirty="0"/>
              <a:t>?</a:t>
            </a:r>
          </a:p>
          <a:p>
            <a:pPr lvl="0">
              <a:lnSpc>
                <a:spcPct val="150000"/>
              </a:lnSpc>
            </a:pPr>
            <a:r>
              <a:rPr lang="en-GB" sz="1100" dirty="0" smtClean="0"/>
              <a:t>Did </a:t>
            </a:r>
            <a:r>
              <a:rPr lang="en-GB" sz="1100" dirty="0"/>
              <a:t>you need specific training / acknowledgement to join projects as Data Scientist? </a:t>
            </a:r>
            <a:r>
              <a:rPr lang="it-IT" sz="1100" dirty="0" err="1"/>
              <a:t>If</a:t>
            </a:r>
            <a:r>
              <a:rPr lang="it-IT" sz="1100" dirty="0"/>
              <a:t> yes, </a:t>
            </a:r>
            <a:r>
              <a:rPr lang="it-IT" sz="1100" dirty="0" err="1"/>
              <a:t>was</a:t>
            </a:r>
            <a:r>
              <a:rPr lang="it-IT" sz="1100" dirty="0"/>
              <a:t> </a:t>
            </a:r>
            <a:r>
              <a:rPr lang="it-IT" sz="1100" dirty="0" err="1"/>
              <a:t>it</a:t>
            </a:r>
            <a:r>
              <a:rPr lang="it-IT" sz="1100" dirty="0"/>
              <a:t> </a:t>
            </a:r>
            <a:r>
              <a:rPr lang="it-IT" sz="1100" dirty="0" err="1"/>
              <a:t>internal</a:t>
            </a:r>
            <a:r>
              <a:rPr lang="it-IT" sz="1100" dirty="0"/>
              <a:t>/ </a:t>
            </a:r>
            <a:r>
              <a:rPr lang="it-IT" sz="1100" dirty="0" err="1"/>
              <a:t>external</a:t>
            </a:r>
            <a:r>
              <a:rPr lang="it-IT" sz="1100" dirty="0"/>
              <a:t> training?</a:t>
            </a:r>
          </a:p>
          <a:p>
            <a:pPr lvl="0">
              <a:lnSpc>
                <a:spcPct val="150000"/>
              </a:lnSpc>
            </a:pPr>
            <a:r>
              <a:rPr lang="en-GB" sz="1100" dirty="0"/>
              <a:t>Have you ever needed a formal certification / informal acknowledgement enabling you to work as Data Scientist?</a:t>
            </a:r>
            <a:endParaRPr lang="it-IT" sz="1100" dirty="0"/>
          </a:p>
          <a:p>
            <a:pPr lvl="0">
              <a:lnSpc>
                <a:spcPct val="150000"/>
              </a:lnSpc>
            </a:pPr>
            <a:r>
              <a:rPr lang="en-GB" sz="1100" dirty="0"/>
              <a:t>Which certifications/ competences/ experiences do feature the Data Scientist profile?</a:t>
            </a:r>
            <a:endParaRPr lang="it-IT" sz="1100" dirty="0"/>
          </a:p>
          <a:p>
            <a:pPr lvl="0">
              <a:lnSpc>
                <a:spcPct val="150000"/>
              </a:lnSpc>
            </a:pPr>
            <a:r>
              <a:rPr lang="en-GB" sz="1100" dirty="0"/>
              <a:t>Do you wish to become a Data Scientist on permanent basis? On temporary basis? If yes, why_________________________</a:t>
            </a:r>
            <a:endParaRPr lang="it-IT" sz="1100" dirty="0"/>
          </a:p>
          <a:p>
            <a:endParaRPr lang="en-GB" sz="1100" b="1" i="1" dirty="0"/>
          </a:p>
          <a:p>
            <a:endParaRPr lang="en-GB" sz="11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5117319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numero diapositiva 3"/>
          <p:cNvSpPr txBox="1">
            <a:spLocks noGrp="1"/>
          </p:cNvSpPr>
          <p:nvPr/>
        </p:nvSpPr>
        <p:spPr bwMode="auto">
          <a:xfrm>
            <a:off x="2908300" y="6564313"/>
            <a:ext cx="719138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fld id="{40984A87-7A46-C246-BA84-D03445449FDA}" type="slidenum">
              <a:rPr lang="it-IT" sz="600">
                <a:solidFill>
                  <a:schemeClr val="bg1"/>
                </a:solidFill>
                <a:latin typeface="Cambria" charset="0"/>
              </a:rPr>
              <a:pPr algn="ctr" eaLnBrk="1" hangingPunct="1">
                <a:spcBef>
                  <a:spcPct val="50000"/>
                </a:spcBef>
              </a:pPr>
              <a:t>12</a:t>
            </a:fld>
            <a:endParaRPr lang="it-IT" sz="600">
              <a:solidFill>
                <a:schemeClr val="bg1"/>
              </a:solidFill>
              <a:latin typeface="Cambria" charset="0"/>
            </a:endParaRP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139700" y="252413"/>
            <a:ext cx="8104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it-IT" sz="2000" dirty="0" err="1">
                <a:latin typeface="Cambria" charset="0"/>
              </a:rPr>
              <a:t>Identify</a:t>
            </a:r>
            <a:r>
              <a:rPr lang="it-IT" sz="2000" dirty="0">
                <a:latin typeface="Cambria" charset="0"/>
              </a:rPr>
              <a:t>/ </a:t>
            </a:r>
            <a:r>
              <a:rPr lang="it-IT" sz="2000" dirty="0" err="1">
                <a:solidFill>
                  <a:srgbClr val="C4004B"/>
                </a:solidFill>
                <a:latin typeface="Cambria" charset="0"/>
              </a:rPr>
              <a:t>Focused</a:t>
            </a:r>
            <a:r>
              <a:rPr lang="it-IT" sz="2000" dirty="0">
                <a:solidFill>
                  <a:srgbClr val="C4004B"/>
                </a:solidFill>
                <a:latin typeface="Cambria" charset="0"/>
              </a:rPr>
              <a:t> </a:t>
            </a:r>
            <a:r>
              <a:rPr lang="it-IT" sz="2000" dirty="0" err="1">
                <a:solidFill>
                  <a:srgbClr val="C4004B"/>
                </a:solidFill>
                <a:latin typeface="Cambria" charset="0"/>
              </a:rPr>
              <a:t>interview</a:t>
            </a:r>
            <a:r>
              <a:rPr lang="it-IT" sz="2000" dirty="0">
                <a:solidFill>
                  <a:srgbClr val="C4004B"/>
                </a:solidFill>
                <a:latin typeface="Cambria" charset="0"/>
              </a:rPr>
              <a:t> </a:t>
            </a:r>
            <a:r>
              <a:rPr lang="it-IT" sz="2000" dirty="0" err="1">
                <a:solidFill>
                  <a:srgbClr val="C4004B"/>
                </a:solidFill>
                <a:latin typeface="Cambria" charset="0"/>
              </a:rPr>
              <a:t>protocol</a:t>
            </a:r>
            <a:r>
              <a:rPr lang="it-IT" sz="2000" dirty="0">
                <a:solidFill>
                  <a:srgbClr val="C4004B"/>
                </a:solidFill>
                <a:latin typeface="Cambria" charset="0"/>
              </a:rPr>
              <a:t> </a:t>
            </a:r>
            <a:r>
              <a:rPr lang="it-IT" sz="2000" dirty="0" smtClean="0">
                <a:solidFill>
                  <a:srgbClr val="C4004B"/>
                </a:solidFill>
                <a:latin typeface="Cambria" charset="0"/>
              </a:rPr>
              <a:t> (3/3)</a:t>
            </a:r>
            <a:r>
              <a:rPr lang="it-IT" sz="2000" dirty="0">
                <a:solidFill>
                  <a:srgbClr val="C4004B"/>
                </a:solidFill>
                <a:latin typeface="Cambria" charset="0"/>
              </a:rPr>
              <a:t>	</a:t>
            </a:r>
          </a:p>
        </p:txBody>
      </p:sp>
      <p:sp>
        <p:nvSpPr>
          <p:cNvPr id="5" name="Rettangolo 4"/>
          <p:cNvSpPr/>
          <p:nvPr/>
        </p:nvSpPr>
        <p:spPr>
          <a:xfrm>
            <a:off x="302394" y="764704"/>
            <a:ext cx="8374062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i="1" dirty="0" smtClean="0"/>
              <a:t>Managing </a:t>
            </a:r>
            <a:r>
              <a:rPr lang="en-GB" sz="1100" b="1" i="1" dirty="0"/>
              <a:t>users - User motivation to manage a community / marketplace / eLearning</a:t>
            </a:r>
            <a:endParaRPr lang="it-IT" sz="1100" dirty="0"/>
          </a:p>
          <a:p>
            <a:r>
              <a:rPr lang="en-GB" sz="1100" i="1" dirty="0"/>
              <a:t> </a:t>
            </a:r>
            <a:endParaRPr lang="it-IT" sz="1100" dirty="0"/>
          </a:p>
          <a:p>
            <a:pPr lvl="0">
              <a:lnSpc>
                <a:spcPct val="150000"/>
              </a:lnSpc>
            </a:pPr>
            <a:r>
              <a:rPr lang="en-GB" sz="1100" dirty="0"/>
              <a:t>How have you been appointed as online community manager? </a:t>
            </a:r>
            <a:endParaRPr lang="it-IT" sz="1100" dirty="0"/>
          </a:p>
          <a:p>
            <a:pPr lvl="0">
              <a:lnSpc>
                <a:spcPct val="150000"/>
              </a:lnSpc>
            </a:pPr>
            <a:r>
              <a:rPr lang="en-GB" sz="1100" dirty="0"/>
              <a:t>On which basis you act as community manager? E.g. voluntary, paid, etc.</a:t>
            </a:r>
            <a:endParaRPr lang="it-IT" sz="1100" dirty="0"/>
          </a:p>
          <a:p>
            <a:r>
              <a:rPr lang="en-GB" sz="1100" i="1" dirty="0"/>
              <a:t> </a:t>
            </a:r>
            <a:endParaRPr lang="it-IT" sz="1100" dirty="0"/>
          </a:p>
          <a:p>
            <a:r>
              <a:rPr lang="en-GB" sz="1100" i="1" dirty="0"/>
              <a:t>UM4_Online community management objectives</a:t>
            </a:r>
            <a:endParaRPr lang="it-IT" sz="1100" dirty="0"/>
          </a:p>
          <a:p>
            <a:r>
              <a:rPr lang="it-IT" sz="1100" i="1" dirty="0"/>
              <a:t> </a:t>
            </a:r>
            <a:endParaRPr lang="it-IT" sz="1100" dirty="0"/>
          </a:p>
          <a:p>
            <a:pPr lvl="0">
              <a:lnSpc>
                <a:spcPct val="150000"/>
              </a:lnSpc>
            </a:pPr>
            <a:r>
              <a:rPr lang="en-GB" sz="1100" dirty="0"/>
              <a:t>What are the objectives you wish to reach along time?</a:t>
            </a:r>
          </a:p>
          <a:p>
            <a:pPr lvl="0">
              <a:lnSpc>
                <a:spcPct val="150000"/>
              </a:lnSpc>
            </a:pPr>
            <a:r>
              <a:rPr lang="it-IT" sz="1100" dirty="0" err="1" smtClean="0"/>
              <a:t>If</a:t>
            </a:r>
            <a:r>
              <a:rPr lang="it-IT" sz="1100" dirty="0" smtClean="0"/>
              <a:t> </a:t>
            </a:r>
            <a:r>
              <a:rPr lang="it-IT" sz="1100" dirty="0"/>
              <a:t>yes, </a:t>
            </a:r>
            <a:r>
              <a:rPr lang="it-IT" sz="1100" dirty="0" err="1"/>
              <a:t>which</a:t>
            </a:r>
            <a:r>
              <a:rPr lang="it-IT" sz="1100" dirty="0"/>
              <a:t> </a:t>
            </a:r>
            <a:r>
              <a:rPr lang="it-IT" sz="1100" dirty="0" err="1"/>
              <a:t>ones</a:t>
            </a:r>
            <a:r>
              <a:rPr lang="it-IT" sz="1100" dirty="0"/>
              <a:t>________________   </a:t>
            </a:r>
          </a:p>
          <a:p>
            <a:pPr lvl="0">
              <a:lnSpc>
                <a:spcPct val="150000"/>
              </a:lnSpc>
            </a:pPr>
            <a:r>
              <a:rPr lang="en-GB" sz="1100" dirty="0"/>
              <a:t>Which strategies do you implement in order to achieve your objectives?</a:t>
            </a:r>
            <a:endParaRPr lang="it-IT" sz="1100" dirty="0"/>
          </a:p>
          <a:p>
            <a:r>
              <a:rPr lang="en-GB" sz="1100" i="1" dirty="0"/>
              <a:t> </a:t>
            </a:r>
            <a:endParaRPr lang="it-IT" sz="1100" dirty="0"/>
          </a:p>
          <a:p>
            <a:r>
              <a:rPr lang="en-GB" sz="1100" i="1" dirty="0"/>
              <a:t>UM5_Motivation for offering services / products for carrying your management activities out</a:t>
            </a:r>
            <a:endParaRPr lang="it-IT" sz="1100" dirty="0"/>
          </a:p>
          <a:p>
            <a:r>
              <a:rPr lang="en-GB" sz="1100" dirty="0"/>
              <a:t> </a:t>
            </a:r>
            <a:endParaRPr lang="it-IT" sz="1100" dirty="0"/>
          </a:p>
          <a:p>
            <a:pPr lvl="0">
              <a:lnSpc>
                <a:spcPct val="150000"/>
              </a:lnSpc>
            </a:pPr>
            <a:r>
              <a:rPr lang="en-GB" sz="1100" dirty="0"/>
              <a:t>Are you interested in bridging online and offline (presence) activities?</a:t>
            </a:r>
            <a:endParaRPr lang="it-IT" sz="1100" dirty="0"/>
          </a:p>
          <a:p>
            <a:pPr lvl="0">
              <a:lnSpc>
                <a:spcPct val="150000"/>
              </a:lnSpc>
            </a:pPr>
            <a:r>
              <a:rPr lang="en-GB" sz="1100" dirty="0"/>
              <a:t>Are you interested in establishing direct connections towards the community members?</a:t>
            </a:r>
            <a:endParaRPr lang="it-IT" sz="1100" dirty="0"/>
          </a:p>
          <a:p>
            <a:pPr lvl="0">
              <a:lnSpc>
                <a:spcPct val="150000"/>
              </a:lnSpc>
            </a:pPr>
            <a:r>
              <a:rPr lang="en-GB" sz="1100" dirty="0"/>
              <a:t>Are you interested in involving/ allowing the members to join collaborative projects?</a:t>
            </a:r>
            <a:endParaRPr lang="it-IT" sz="1100" dirty="0"/>
          </a:p>
          <a:p>
            <a:endParaRPr lang="it-IT" sz="1100" dirty="0"/>
          </a:p>
          <a:p>
            <a:r>
              <a:rPr lang="en-GB" sz="1100" b="1" i="1" dirty="0"/>
              <a:t> </a:t>
            </a:r>
            <a:endParaRPr lang="it-IT" sz="1100" dirty="0"/>
          </a:p>
          <a:p>
            <a:r>
              <a:rPr lang="en-GB" sz="1100" b="1" i="1" dirty="0"/>
              <a:t> 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38493217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numero diapositiva 3"/>
          <p:cNvSpPr txBox="1">
            <a:spLocks noGrp="1"/>
          </p:cNvSpPr>
          <p:nvPr/>
        </p:nvSpPr>
        <p:spPr bwMode="auto">
          <a:xfrm>
            <a:off x="2908300" y="6564313"/>
            <a:ext cx="719138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fld id="{C6B40B67-6DEB-1A47-B721-92ED762C72E8}" type="slidenum">
              <a:rPr lang="it-IT" sz="600">
                <a:solidFill>
                  <a:schemeClr val="bg1"/>
                </a:solidFill>
                <a:latin typeface="Cambria" charset="0"/>
              </a:rPr>
              <a:pPr algn="ctr" eaLnBrk="1" hangingPunct="1">
                <a:spcBef>
                  <a:spcPct val="50000"/>
                </a:spcBef>
              </a:pPr>
              <a:t>2</a:t>
            </a:fld>
            <a:endParaRPr lang="it-IT" sz="600">
              <a:solidFill>
                <a:schemeClr val="bg1"/>
              </a:solidFill>
              <a:latin typeface="Cambria" charset="0"/>
            </a:endParaRP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139700" y="252413"/>
            <a:ext cx="8104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it-IT" sz="2000">
                <a:latin typeface="Cambria" charset="0"/>
              </a:rPr>
              <a:t>Outline /</a:t>
            </a:r>
            <a:endParaRPr lang="it-IT" sz="2000">
              <a:solidFill>
                <a:srgbClr val="C4004B"/>
              </a:solidFill>
              <a:latin typeface="Cambria" charset="0"/>
            </a:endParaRPr>
          </a:p>
        </p:txBody>
      </p:sp>
      <p:sp>
        <p:nvSpPr>
          <p:cNvPr id="3077" name="Text Box 29"/>
          <p:cNvSpPr txBox="1">
            <a:spLocks noChangeArrowheads="1"/>
          </p:cNvSpPr>
          <p:nvPr/>
        </p:nvSpPr>
        <p:spPr bwMode="auto">
          <a:xfrm>
            <a:off x="827088" y="1052513"/>
            <a:ext cx="8016875" cy="248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409" tIns="35204" rIns="70409" bIns="35204">
            <a:spAutoFit/>
          </a:bodyPr>
          <a:lstStyle>
            <a:lvl1pPr marL="265113" indent="-265113" eaLnBrk="0" hangingPunct="0">
              <a:tabLst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tabLst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30400" indent="-230400" eaLnBrk="1" hangingPunct="1">
              <a:lnSpc>
                <a:spcPct val="200000"/>
              </a:lnSpc>
              <a:buFontTx/>
              <a:buChar char="•"/>
              <a:defRPr/>
            </a:pPr>
            <a:r>
              <a:rPr lang="it-IT" sz="2000" b="1" dirty="0" smtClean="0">
                <a:latin typeface="Cambria" charset="0"/>
                <a:ea typeface="MS PGothic" charset="0"/>
                <a:cs typeface="MS PGothic" charset="0"/>
              </a:rPr>
              <a:t>UNDERSTAND </a:t>
            </a:r>
            <a:endParaRPr lang="it-IT" sz="2000" b="1" dirty="0">
              <a:latin typeface="Cambria" charset="0"/>
              <a:ea typeface="MS PGothic" charset="0"/>
              <a:cs typeface="MS PGothic" charset="0"/>
            </a:endParaRPr>
          </a:p>
          <a:p>
            <a:pPr marL="708237" lvl="1" indent="-230400" eaLnBrk="1" hangingPunct="1">
              <a:lnSpc>
                <a:spcPct val="200000"/>
              </a:lnSpc>
              <a:buFontTx/>
              <a:buChar char="•"/>
              <a:defRPr/>
            </a:pPr>
            <a:r>
              <a:rPr lang="it-IT" sz="2000" b="1" dirty="0" err="1" smtClean="0">
                <a:solidFill>
                  <a:schemeClr val="bg1">
                    <a:lumMod val="50000"/>
                  </a:schemeClr>
                </a:solidFill>
                <a:latin typeface="Cambria" charset="0"/>
                <a:ea typeface="MS PGothic" charset="0"/>
                <a:cs typeface="MS PGothic" charset="0"/>
              </a:rPr>
              <a:t>Inspirational</a:t>
            </a: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  <a:latin typeface="Cambria" charset="0"/>
                <a:ea typeface="MS PGothic" charset="0"/>
                <a:cs typeface="MS PGothic" charset="0"/>
              </a:rPr>
              <a:t> </a:t>
            </a:r>
            <a:r>
              <a:rPr lang="it-IT" sz="2000" b="1" dirty="0" err="1" smtClean="0">
                <a:solidFill>
                  <a:schemeClr val="bg1">
                    <a:lumMod val="50000"/>
                  </a:schemeClr>
                </a:solidFill>
                <a:latin typeface="Cambria" charset="0"/>
                <a:ea typeface="MS PGothic" charset="0"/>
                <a:cs typeface="MS PGothic" charset="0"/>
              </a:rPr>
              <a:t>Benchmarking</a:t>
            </a:r>
            <a:endParaRPr lang="it-IT" sz="2000" b="1" dirty="0" smtClean="0">
              <a:solidFill>
                <a:schemeClr val="bg1">
                  <a:lumMod val="50000"/>
                </a:schemeClr>
              </a:solidFill>
              <a:latin typeface="Cambria" charset="0"/>
              <a:ea typeface="MS PGothic" charset="0"/>
              <a:cs typeface="MS PGothic" charset="0"/>
            </a:endParaRPr>
          </a:p>
          <a:p>
            <a:pPr marL="708237" lvl="1" indent="-230400" eaLnBrk="1" hangingPunct="1">
              <a:lnSpc>
                <a:spcPct val="200000"/>
              </a:lnSpc>
              <a:buFontTx/>
              <a:buChar char="•"/>
              <a:defRPr/>
            </a:pPr>
            <a:r>
              <a:rPr lang="it-IT" sz="2000" b="1" dirty="0" smtClean="0">
                <a:latin typeface="Cambria" charset="0"/>
                <a:ea typeface="MS PGothic" charset="0"/>
                <a:cs typeface="MS PGothic" charset="0"/>
              </a:rPr>
              <a:t>User </a:t>
            </a:r>
            <a:r>
              <a:rPr lang="it-IT" sz="2000" b="1" dirty="0" err="1" smtClean="0">
                <a:latin typeface="Cambria" charset="0"/>
                <a:ea typeface="MS PGothic" charset="0"/>
                <a:cs typeface="MS PGothic" charset="0"/>
              </a:rPr>
              <a:t>research</a:t>
            </a:r>
            <a:r>
              <a:rPr lang="it-IT" sz="2000" b="1" dirty="0" smtClean="0">
                <a:latin typeface="Cambria" charset="0"/>
                <a:ea typeface="MS PGothic" charset="0"/>
                <a:cs typeface="MS PGothic" charset="0"/>
              </a:rPr>
              <a:t> planning </a:t>
            </a:r>
          </a:p>
          <a:p>
            <a:pPr marL="708237" lvl="1" indent="-230400" eaLnBrk="1" hangingPunct="1">
              <a:lnSpc>
                <a:spcPct val="200000"/>
              </a:lnSpc>
              <a:buFontTx/>
              <a:buChar char="•"/>
              <a:defRPr/>
            </a:pPr>
            <a:r>
              <a:rPr lang="it-IT" sz="2000" b="1" dirty="0" smtClean="0">
                <a:latin typeface="Cambria" charset="0"/>
                <a:ea typeface="MS PGothic" charset="0"/>
                <a:cs typeface="MS PGothic" charset="0"/>
              </a:rPr>
              <a:t>User </a:t>
            </a:r>
            <a:r>
              <a:rPr lang="it-IT" sz="2000" b="1" dirty="0" err="1" smtClean="0">
                <a:latin typeface="Cambria" charset="0"/>
                <a:ea typeface="MS PGothic" charset="0"/>
                <a:cs typeface="MS PGothic" charset="0"/>
              </a:rPr>
              <a:t>recruitment</a:t>
            </a:r>
            <a:endParaRPr lang="it-IT" sz="2000" b="1" dirty="0" smtClean="0">
              <a:latin typeface="Cambria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numero diapositiva 3"/>
          <p:cNvSpPr txBox="1">
            <a:spLocks noGrp="1"/>
          </p:cNvSpPr>
          <p:nvPr/>
        </p:nvSpPr>
        <p:spPr bwMode="auto">
          <a:xfrm>
            <a:off x="2908300" y="6564313"/>
            <a:ext cx="719138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fld id="{E500A3B3-8950-9D41-A3F9-084192F1331C}" type="slidenum">
              <a:rPr lang="it-IT" sz="600">
                <a:solidFill>
                  <a:schemeClr val="bg1"/>
                </a:solidFill>
                <a:latin typeface="Cambria" charset="0"/>
              </a:rPr>
              <a:pPr algn="ctr" eaLnBrk="1" hangingPunct="1">
                <a:spcBef>
                  <a:spcPct val="50000"/>
                </a:spcBef>
              </a:pPr>
              <a:t>3</a:t>
            </a:fld>
            <a:endParaRPr lang="it-IT" sz="600">
              <a:solidFill>
                <a:schemeClr val="bg1"/>
              </a:solidFill>
              <a:latin typeface="Cambria" charset="0"/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39700" y="252413"/>
            <a:ext cx="8104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it-IT" sz="2000" dirty="0" err="1">
                <a:latin typeface="Cambria" charset="0"/>
              </a:rPr>
              <a:t>Identify</a:t>
            </a:r>
            <a:r>
              <a:rPr lang="it-IT" sz="2000" dirty="0">
                <a:latin typeface="Cambria" charset="0"/>
              </a:rPr>
              <a:t>/ </a:t>
            </a:r>
            <a:r>
              <a:rPr lang="it-IT" sz="2000" dirty="0">
                <a:solidFill>
                  <a:srgbClr val="C4004B"/>
                </a:solidFill>
                <a:latin typeface="Cambria" charset="0"/>
              </a:rPr>
              <a:t>T3.4</a:t>
            </a:r>
            <a:r>
              <a:rPr lang="it-IT" sz="2000" dirty="0" smtClean="0">
                <a:latin typeface="Cambria" charset="0"/>
              </a:rPr>
              <a:t> </a:t>
            </a:r>
            <a:r>
              <a:rPr lang="it-IT" sz="2000" dirty="0" smtClean="0">
                <a:solidFill>
                  <a:srgbClr val="C4004B"/>
                </a:solidFill>
                <a:latin typeface="Cambria" charset="0"/>
              </a:rPr>
              <a:t>Design </a:t>
            </a:r>
            <a:r>
              <a:rPr lang="it-IT" sz="2000" dirty="0">
                <a:solidFill>
                  <a:srgbClr val="C4004B"/>
                </a:solidFill>
                <a:latin typeface="Cambria" charset="0"/>
              </a:rPr>
              <a:t>Activity scope and </a:t>
            </a:r>
            <a:r>
              <a:rPr lang="it-IT" sz="2000" dirty="0" err="1">
                <a:solidFill>
                  <a:srgbClr val="C4004B"/>
                </a:solidFill>
                <a:latin typeface="Cambria" charset="0"/>
              </a:rPr>
              <a:t>objectives</a:t>
            </a:r>
            <a:r>
              <a:rPr lang="it-IT" sz="2000" dirty="0">
                <a:solidFill>
                  <a:srgbClr val="C4004B"/>
                </a:solidFill>
                <a:latin typeface="Cambria" charset="0"/>
              </a:rPr>
              <a:t>	</a:t>
            </a:r>
          </a:p>
        </p:txBody>
      </p:sp>
      <p:sp>
        <p:nvSpPr>
          <p:cNvPr id="5144" name="Text Box 29"/>
          <p:cNvSpPr txBox="1">
            <a:spLocks noChangeArrowheads="1"/>
          </p:cNvSpPr>
          <p:nvPr/>
        </p:nvSpPr>
        <p:spPr bwMode="auto">
          <a:xfrm>
            <a:off x="862013" y="1185863"/>
            <a:ext cx="7489825" cy="508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409" tIns="35204" rIns="70409" bIns="35204">
            <a:spAutoFit/>
          </a:bodyPr>
          <a:lstStyle>
            <a:lvl1pPr marL="265113" indent="-265113" eaLnBrk="0" hangingPunct="0"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defRPr/>
            </a:pPr>
            <a:r>
              <a:rPr lang="it-IT" sz="2000" b="1" dirty="0" smtClean="0">
                <a:latin typeface="Cambria" charset="0"/>
                <a:ea typeface="MS PGothic" charset="0"/>
                <a:cs typeface="MS PGothic" charset="0"/>
              </a:rPr>
              <a:t>SCOPE</a:t>
            </a:r>
            <a:r>
              <a:rPr lang="it-IT" sz="2000" dirty="0" smtClean="0">
                <a:latin typeface="Cambria" charset="0"/>
                <a:ea typeface="MS PGothic" charset="0"/>
                <a:cs typeface="MS PGothic" charset="0"/>
              </a:rPr>
              <a:t> 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it-IT" dirty="0" smtClean="0">
                <a:latin typeface="Cambria" charset="0"/>
                <a:ea typeface="MS PGothic" charset="0"/>
                <a:cs typeface="MS PGothic" charset="0"/>
              </a:rPr>
              <a:t>Design the </a:t>
            </a:r>
            <a:r>
              <a:rPr lang="it-IT" b="1" dirty="0" smtClean="0">
                <a:latin typeface="Cambria" charset="0"/>
                <a:ea typeface="MS PGothic" charset="0"/>
                <a:cs typeface="MS PGothic" charset="0"/>
              </a:rPr>
              <a:t>EOEE </a:t>
            </a:r>
            <a:r>
              <a:rPr lang="it-IT" b="1" dirty="0" err="1" smtClean="0">
                <a:latin typeface="Cambria" charset="0"/>
                <a:ea typeface="MS PGothic" charset="0"/>
                <a:cs typeface="MS PGothic" charset="0"/>
              </a:rPr>
              <a:t>user</a:t>
            </a:r>
            <a:r>
              <a:rPr lang="it-IT" b="1" dirty="0" smtClean="0">
                <a:latin typeface="Cambria" charset="0"/>
                <a:ea typeface="MS PGothic" charset="0"/>
                <a:cs typeface="MS PGothic" charset="0"/>
              </a:rPr>
              <a:t> </a:t>
            </a:r>
            <a:r>
              <a:rPr lang="it-IT" b="1" dirty="0" err="1" smtClean="0">
                <a:latin typeface="Cambria" charset="0"/>
                <a:ea typeface="MS PGothic" charset="0"/>
                <a:cs typeface="MS PGothic" charset="0"/>
              </a:rPr>
              <a:t>experience</a:t>
            </a:r>
            <a:r>
              <a:rPr lang="it-IT" b="1" dirty="0" smtClean="0">
                <a:latin typeface="Cambria" charset="0"/>
                <a:ea typeface="MS PGothic" charset="0"/>
                <a:cs typeface="MS PGothic" charset="0"/>
              </a:rPr>
              <a:t> </a:t>
            </a:r>
            <a:r>
              <a:rPr lang="it-IT" dirty="0" err="1" smtClean="0">
                <a:latin typeface="Cambria" charset="0"/>
                <a:ea typeface="MS PGothic" charset="0"/>
                <a:cs typeface="MS PGothic" charset="0"/>
              </a:rPr>
              <a:t>as</a:t>
            </a:r>
            <a:r>
              <a:rPr lang="it-IT" dirty="0" smtClean="0">
                <a:latin typeface="Cambria" charset="0"/>
                <a:ea typeface="MS PGothic" charset="0"/>
                <a:cs typeface="MS PGothic" charset="0"/>
              </a:rPr>
              <a:t> </a:t>
            </a:r>
            <a:r>
              <a:rPr lang="en-US" b="1" dirty="0">
                <a:latin typeface="Cambria" charset="0"/>
                <a:ea typeface="MS PGothic" charset="0"/>
                <a:cs typeface="MS PGothic" charset="0"/>
              </a:rPr>
              <a:t>one-stop shop </a:t>
            </a:r>
            <a:r>
              <a:rPr lang="en-US" dirty="0" smtClean="0">
                <a:latin typeface="Cambria" charset="0"/>
                <a:ea typeface="MS PGothic" charset="0"/>
                <a:cs typeface="MS PGothic" charset="0"/>
              </a:rPr>
              <a:t>to access and buy </a:t>
            </a:r>
            <a:r>
              <a:rPr lang="en-US" dirty="0">
                <a:latin typeface="Cambria" charset="0"/>
                <a:ea typeface="MS PGothic" charset="0"/>
                <a:cs typeface="MS PGothic" charset="0"/>
              </a:rPr>
              <a:t>on-line material and resources for Data </a:t>
            </a:r>
            <a:r>
              <a:rPr lang="en-US" dirty="0" smtClean="0">
                <a:latin typeface="Cambria" charset="0"/>
                <a:ea typeface="MS PGothic" charset="0"/>
                <a:cs typeface="MS PGothic" charset="0"/>
              </a:rPr>
              <a:t>Scientist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endParaRPr lang="en-US" dirty="0">
              <a:latin typeface="Cambria" charset="0"/>
              <a:ea typeface="MS PGothic" charset="0"/>
              <a:cs typeface="MS PGothic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en-US" dirty="0" smtClean="0">
                <a:latin typeface="Cambria" charset="0"/>
                <a:ea typeface="MS PGothic" charset="0"/>
                <a:cs typeface="MS PGothic" charset="0"/>
              </a:rPr>
              <a:t>The </a:t>
            </a:r>
            <a:r>
              <a:rPr lang="en-US" b="1" dirty="0" smtClean="0">
                <a:latin typeface="Cambria" charset="0"/>
                <a:ea typeface="MS PGothic" charset="0"/>
                <a:cs typeface="MS PGothic" charset="0"/>
              </a:rPr>
              <a:t>EOEE </a:t>
            </a:r>
            <a:r>
              <a:rPr lang="en-US" dirty="0" smtClean="0">
                <a:latin typeface="Cambria" charset="0"/>
                <a:ea typeface="MS PGothic" charset="0"/>
                <a:cs typeface="MS PGothic" charset="0"/>
              </a:rPr>
              <a:t>will allow </a:t>
            </a:r>
          </a:p>
          <a:p>
            <a:pPr marL="285750" indent="-285750" eaLnBrk="1" hangingPunct="1">
              <a:lnSpc>
                <a:spcPct val="150000"/>
              </a:lnSpc>
              <a:buFontTx/>
              <a:buChar char="-"/>
              <a:defRPr/>
            </a:pPr>
            <a:r>
              <a:rPr lang="en-US" dirty="0">
                <a:latin typeface="Cambria" charset="0"/>
                <a:ea typeface="MS PGothic" charset="0"/>
                <a:cs typeface="MS PGothic" charset="0"/>
              </a:rPr>
              <a:t>all the users to identify their training needs for </a:t>
            </a:r>
            <a:r>
              <a:rPr lang="en-US" dirty="0" err="1">
                <a:latin typeface="Cambria" charset="0"/>
                <a:ea typeface="MS PGothic" charset="0"/>
                <a:cs typeface="MS PGothic" charset="0"/>
              </a:rPr>
              <a:t>specialisations</a:t>
            </a:r>
            <a:r>
              <a:rPr lang="en-US" dirty="0">
                <a:latin typeface="Cambria" charset="0"/>
                <a:ea typeface="MS PGothic" charset="0"/>
                <a:cs typeface="MS PGothic" charset="0"/>
              </a:rPr>
              <a:t> (by focusing on gaps and mapping existing courses or on-line </a:t>
            </a:r>
            <a:r>
              <a:rPr lang="en-US" dirty="0" smtClean="0">
                <a:latin typeface="Cambria" charset="0"/>
                <a:ea typeface="MS PGothic" charset="0"/>
                <a:cs typeface="MS PGothic" charset="0"/>
              </a:rPr>
              <a:t>material), by the </a:t>
            </a:r>
            <a:r>
              <a:rPr lang="en-US" b="1" dirty="0" smtClean="0">
                <a:latin typeface="Cambria" charset="0"/>
                <a:ea typeface="MS PGothic" charset="0"/>
                <a:cs typeface="MS PGothic" charset="0"/>
              </a:rPr>
              <a:t>taxonomy</a:t>
            </a:r>
            <a:r>
              <a:rPr lang="en-US" dirty="0" smtClean="0">
                <a:latin typeface="Cambria" charset="0"/>
                <a:ea typeface="MS PGothic" charset="0"/>
                <a:cs typeface="MS PGothic" charset="0"/>
              </a:rPr>
              <a:t>,</a:t>
            </a:r>
          </a:p>
          <a:p>
            <a:pPr marL="285750" indent="-285750" eaLnBrk="1" hangingPunct="1">
              <a:lnSpc>
                <a:spcPct val="150000"/>
              </a:lnSpc>
              <a:buFontTx/>
              <a:buChar char="-"/>
              <a:defRPr/>
            </a:pPr>
            <a:r>
              <a:rPr lang="en-US" dirty="0" smtClean="0">
                <a:latin typeface="Cambria" charset="0"/>
                <a:ea typeface="MS PGothic" charset="0"/>
                <a:cs typeface="MS PGothic" charset="0"/>
              </a:rPr>
              <a:t>the independent users to access their own personalized path to get the </a:t>
            </a:r>
            <a:r>
              <a:rPr lang="en-US" b="1" dirty="0" smtClean="0">
                <a:latin typeface="Cambria" charset="0"/>
                <a:ea typeface="MS PGothic" charset="0"/>
                <a:cs typeface="MS PGothic" charset="0"/>
              </a:rPr>
              <a:t>DSP certification</a:t>
            </a:r>
            <a:r>
              <a:rPr lang="en-US" dirty="0" smtClean="0">
                <a:latin typeface="Cambria" charset="0"/>
                <a:ea typeface="MS PGothic" charset="0"/>
                <a:cs typeface="MS PGothic" charset="0"/>
              </a:rPr>
              <a:t>,</a:t>
            </a:r>
          </a:p>
          <a:p>
            <a:pPr marL="285750" indent="-285750" eaLnBrk="1" hangingPunct="1">
              <a:lnSpc>
                <a:spcPct val="150000"/>
              </a:lnSpc>
              <a:buFontTx/>
              <a:buChar char="-"/>
              <a:defRPr/>
            </a:pPr>
            <a:r>
              <a:rPr lang="en-US" dirty="0" smtClean="0">
                <a:latin typeface="Cambria" charset="0"/>
                <a:ea typeface="MS PGothic" charset="0"/>
                <a:cs typeface="MS PGothic" charset="0"/>
              </a:rPr>
              <a:t>the training entities to develop their own DS training curriculum by leveraging on the EDISON </a:t>
            </a:r>
            <a:r>
              <a:rPr lang="en-US" b="1" dirty="0" smtClean="0">
                <a:latin typeface="Cambria" charset="0"/>
                <a:ea typeface="MS PGothic" charset="0"/>
                <a:cs typeface="MS PGothic" charset="0"/>
              </a:rPr>
              <a:t>model curriculum</a:t>
            </a:r>
            <a:r>
              <a:rPr lang="en-US" dirty="0" smtClean="0">
                <a:latin typeface="Cambria" charset="0"/>
                <a:ea typeface="MS PGothic" charset="0"/>
                <a:cs typeface="MS PGothic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39437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numero diapositiva 3"/>
          <p:cNvSpPr txBox="1">
            <a:spLocks noGrp="1"/>
          </p:cNvSpPr>
          <p:nvPr/>
        </p:nvSpPr>
        <p:spPr bwMode="auto">
          <a:xfrm>
            <a:off x="2908300" y="6564313"/>
            <a:ext cx="719138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fld id="{E500A3B3-8950-9D41-A3F9-084192F1331C}" type="slidenum">
              <a:rPr lang="it-IT" sz="600">
                <a:solidFill>
                  <a:schemeClr val="bg1"/>
                </a:solidFill>
                <a:latin typeface="Cambria" charset="0"/>
              </a:rPr>
              <a:pPr algn="ctr" eaLnBrk="1" hangingPunct="1">
                <a:spcBef>
                  <a:spcPct val="50000"/>
                </a:spcBef>
              </a:pPr>
              <a:t>4</a:t>
            </a:fld>
            <a:endParaRPr lang="it-IT" sz="600">
              <a:solidFill>
                <a:schemeClr val="bg1"/>
              </a:solidFill>
              <a:latin typeface="Cambria" charset="0"/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39700" y="252413"/>
            <a:ext cx="8104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it-IT" sz="2000" dirty="0" err="1">
                <a:latin typeface="Cambria" charset="0"/>
              </a:rPr>
              <a:t>Identify</a:t>
            </a:r>
            <a:r>
              <a:rPr lang="it-IT" sz="2000" dirty="0">
                <a:latin typeface="Cambria" charset="0"/>
              </a:rPr>
              <a:t>/ </a:t>
            </a:r>
            <a:r>
              <a:rPr lang="it-IT" sz="2000" dirty="0" smtClean="0">
                <a:solidFill>
                  <a:srgbClr val="C4004B"/>
                </a:solidFill>
                <a:latin typeface="Cambria" charset="0"/>
              </a:rPr>
              <a:t>T3.4 Design </a:t>
            </a:r>
            <a:r>
              <a:rPr lang="it-IT" sz="2000" dirty="0">
                <a:solidFill>
                  <a:srgbClr val="C4004B"/>
                </a:solidFill>
                <a:latin typeface="Cambria" charset="0"/>
              </a:rPr>
              <a:t>Activity scope and </a:t>
            </a:r>
            <a:r>
              <a:rPr lang="it-IT" sz="2000" dirty="0" err="1">
                <a:solidFill>
                  <a:srgbClr val="C4004B"/>
                </a:solidFill>
                <a:latin typeface="Cambria" charset="0"/>
              </a:rPr>
              <a:t>objectives</a:t>
            </a:r>
            <a:r>
              <a:rPr lang="it-IT" sz="2000" dirty="0">
                <a:solidFill>
                  <a:srgbClr val="C4004B"/>
                </a:solidFill>
                <a:latin typeface="Cambria" charset="0"/>
              </a:rPr>
              <a:t>	</a:t>
            </a:r>
          </a:p>
        </p:txBody>
      </p:sp>
      <p:sp>
        <p:nvSpPr>
          <p:cNvPr id="5144" name="Text Box 29"/>
          <p:cNvSpPr txBox="1">
            <a:spLocks noChangeArrowheads="1"/>
          </p:cNvSpPr>
          <p:nvPr/>
        </p:nvSpPr>
        <p:spPr bwMode="auto">
          <a:xfrm>
            <a:off x="755576" y="1052736"/>
            <a:ext cx="7489825" cy="40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409" tIns="35204" rIns="70409" bIns="35204">
            <a:spAutoFit/>
          </a:bodyPr>
          <a:lstStyle>
            <a:lvl1pPr marL="265113" indent="-265113" eaLnBrk="0" hangingPunct="0"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defRPr/>
            </a:pPr>
            <a:r>
              <a:rPr lang="it-IT" sz="2000" b="1" dirty="0" smtClean="0">
                <a:latin typeface="Cambria" charset="0"/>
                <a:ea typeface="MS PGothic" charset="0"/>
                <a:cs typeface="MS PGothic" charset="0"/>
              </a:rPr>
              <a:t>OBJECTIVES</a:t>
            </a:r>
            <a:r>
              <a:rPr lang="it-IT" sz="2000" dirty="0" smtClean="0">
                <a:latin typeface="Cambria" charset="0"/>
                <a:ea typeface="MS PGothic" charset="0"/>
                <a:cs typeface="MS PGothic" charset="0"/>
              </a:rPr>
              <a:t> 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it-IT" sz="2000" dirty="0" smtClean="0">
                <a:latin typeface="Cambria" charset="0"/>
                <a:ea typeface="MS PGothic" charset="0"/>
                <a:cs typeface="MS PGothic" charset="0"/>
              </a:rPr>
              <a:t>(1) 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it-IT" dirty="0" smtClean="0">
                <a:latin typeface="Cambria" charset="0"/>
                <a:ea typeface="MS PGothic" charset="0"/>
                <a:cs typeface="MS PGothic" charset="0"/>
              </a:rPr>
              <a:t>The </a:t>
            </a:r>
            <a:r>
              <a:rPr lang="it-IT" b="1" dirty="0" err="1" smtClean="0">
                <a:latin typeface="Cambria" charset="0"/>
                <a:ea typeface="MS PGothic" charset="0"/>
                <a:cs typeface="MS PGothic" charset="0"/>
              </a:rPr>
              <a:t>investigation</a:t>
            </a:r>
            <a:r>
              <a:rPr lang="it-IT" b="1" dirty="0" smtClean="0">
                <a:latin typeface="Cambria" charset="0"/>
                <a:ea typeface="MS PGothic" charset="0"/>
                <a:cs typeface="MS PGothic" charset="0"/>
              </a:rPr>
              <a:t> of the EDISON target </a:t>
            </a:r>
            <a:r>
              <a:rPr lang="it-IT" b="1" dirty="0" err="1" smtClean="0">
                <a:latin typeface="Cambria" charset="0"/>
                <a:ea typeface="MS PGothic" charset="0"/>
                <a:cs typeface="MS PGothic" charset="0"/>
              </a:rPr>
              <a:t>users</a:t>
            </a:r>
            <a:r>
              <a:rPr lang="it-IT" b="1" dirty="0" smtClean="0">
                <a:latin typeface="Cambria" charset="0"/>
                <a:ea typeface="MS PGothic" charset="0"/>
                <a:cs typeface="MS PGothic" charset="0"/>
              </a:rPr>
              <a:t>’ </a:t>
            </a:r>
            <a:r>
              <a:rPr lang="it-IT" b="1" dirty="0" err="1" smtClean="0">
                <a:latin typeface="Cambria" charset="0"/>
                <a:ea typeface="MS PGothic" charset="0"/>
                <a:cs typeface="MS PGothic" charset="0"/>
              </a:rPr>
              <a:t>profile</a:t>
            </a:r>
            <a:r>
              <a:rPr lang="it-IT" dirty="0" smtClean="0">
                <a:latin typeface="Cambria" charset="0"/>
                <a:ea typeface="MS PGothic" charset="0"/>
                <a:cs typeface="MS PGothic" charset="0"/>
              </a:rPr>
              <a:t>: training </a:t>
            </a:r>
            <a:r>
              <a:rPr lang="it-IT" dirty="0" err="1" smtClean="0">
                <a:latin typeface="Cambria" charset="0"/>
                <a:ea typeface="MS PGothic" charset="0"/>
                <a:cs typeface="MS PGothic" charset="0"/>
              </a:rPr>
              <a:t>needs</a:t>
            </a:r>
            <a:r>
              <a:rPr lang="it-IT" dirty="0" smtClean="0">
                <a:latin typeface="Cambria" charset="0"/>
                <a:ea typeface="MS PGothic" charset="0"/>
                <a:cs typeface="MS PGothic" charset="0"/>
              </a:rPr>
              <a:t>, </a:t>
            </a:r>
            <a:r>
              <a:rPr lang="it-IT" dirty="0" err="1" smtClean="0">
                <a:latin typeface="Cambria" charset="0"/>
                <a:ea typeface="MS PGothic" charset="0"/>
                <a:cs typeface="MS PGothic" charset="0"/>
              </a:rPr>
              <a:t>users</a:t>
            </a:r>
            <a:r>
              <a:rPr lang="it-IT" dirty="0" smtClean="0">
                <a:latin typeface="Cambria" charset="0"/>
                <a:ea typeface="MS PGothic" charset="0"/>
                <a:cs typeface="MS PGothic" charset="0"/>
              </a:rPr>
              <a:t> </a:t>
            </a:r>
            <a:r>
              <a:rPr lang="it-IT" dirty="0" err="1" smtClean="0">
                <a:latin typeface="Cambria" charset="0"/>
                <a:ea typeface="MS PGothic" charset="0"/>
                <a:cs typeface="MS PGothic" charset="0"/>
              </a:rPr>
              <a:t>motivation</a:t>
            </a:r>
            <a:r>
              <a:rPr lang="it-IT" dirty="0" smtClean="0">
                <a:latin typeface="Cambria" charset="0"/>
                <a:ea typeface="MS PGothic" charset="0"/>
                <a:cs typeface="MS PGothic" charset="0"/>
              </a:rPr>
              <a:t> to </a:t>
            </a:r>
            <a:r>
              <a:rPr lang="it-IT" dirty="0" err="1" smtClean="0">
                <a:latin typeface="Cambria" charset="0"/>
                <a:ea typeface="MS PGothic" charset="0"/>
                <a:cs typeface="MS PGothic" charset="0"/>
              </a:rPr>
              <a:t>learn</a:t>
            </a:r>
            <a:r>
              <a:rPr lang="it-IT" dirty="0" smtClean="0">
                <a:latin typeface="Cambria" charset="0"/>
                <a:ea typeface="MS PGothic" charset="0"/>
                <a:cs typeface="MS PGothic" charset="0"/>
              </a:rPr>
              <a:t>, </a:t>
            </a:r>
            <a:r>
              <a:rPr lang="it-IT" dirty="0" err="1" smtClean="0">
                <a:latin typeface="Cambria" charset="0"/>
                <a:ea typeface="MS PGothic" charset="0"/>
                <a:cs typeface="MS PGothic" charset="0"/>
              </a:rPr>
              <a:t>intentions</a:t>
            </a:r>
            <a:r>
              <a:rPr lang="it-IT" dirty="0" smtClean="0">
                <a:latin typeface="Cambria" charset="0"/>
                <a:ea typeface="MS PGothic" charset="0"/>
                <a:cs typeface="MS PGothic" charset="0"/>
              </a:rPr>
              <a:t> to use ICT </a:t>
            </a:r>
            <a:r>
              <a:rPr lang="it-IT" dirty="0" err="1" smtClean="0">
                <a:latin typeface="Cambria" charset="0"/>
                <a:ea typeface="MS PGothic" charset="0"/>
                <a:cs typeface="MS PGothic" charset="0"/>
              </a:rPr>
              <a:t>tools</a:t>
            </a:r>
            <a:r>
              <a:rPr lang="it-IT" dirty="0" smtClean="0">
                <a:latin typeface="Cambria" charset="0"/>
                <a:ea typeface="MS PGothic" charset="0"/>
                <a:cs typeface="MS PGothic" charset="0"/>
              </a:rPr>
              <a:t>.</a:t>
            </a:r>
            <a:endParaRPr lang="it-IT" sz="2000" dirty="0" smtClean="0">
              <a:latin typeface="Cambria" charset="0"/>
              <a:ea typeface="MS PGothic" charset="0"/>
              <a:cs typeface="MS PGothic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it-IT" sz="2000" dirty="0" smtClean="0">
                <a:latin typeface="Cambria" charset="0"/>
                <a:ea typeface="MS PGothic" charset="0"/>
                <a:cs typeface="MS PGothic" charset="0"/>
              </a:rPr>
              <a:t>(2) 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it-IT" dirty="0" smtClean="0">
                <a:latin typeface="Cambria" charset="0"/>
                <a:ea typeface="MS PGothic" charset="0"/>
                <a:cs typeface="MS PGothic" charset="0"/>
              </a:rPr>
              <a:t>The </a:t>
            </a:r>
            <a:r>
              <a:rPr lang="it-IT" b="1" dirty="0" err="1" smtClean="0">
                <a:latin typeface="Cambria" charset="0"/>
                <a:ea typeface="MS PGothic" charset="0"/>
                <a:cs typeface="MS PGothic" charset="0"/>
              </a:rPr>
              <a:t>definition</a:t>
            </a:r>
            <a:r>
              <a:rPr lang="it-IT" b="1" dirty="0" smtClean="0">
                <a:latin typeface="Cambria" charset="0"/>
                <a:ea typeface="MS PGothic" charset="0"/>
                <a:cs typeface="MS PGothic" charset="0"/>
              </a:rPr>
              <a:t> of EDISON </a:t>
            </a:r>
            <a:r>
              <a:rPr lang="it-IT" b="1" dirty="0" err="1" smtClean="0">
                <a:latin typeface="Cambria" charset="0"/>
                <a:ea typeface="MS PGothic" charset="0"/>
                <a:cs typeface="MS PGothic" charset="0"/>
              </a:rPr>
              <a:t>users</a:t>
            </a:r>
            <a:r>
              <a:rPr lang="it-IT" b="1" dirty="0" smtClean="0">
                <a:latin typeface="Cambria" charset="0"/>
                <a:ea typeface="MS PGothic" charset="0"/>
                <a:cs typeface="MS PGothic" charset="0"/>
              </a:rPr>
              <a:t>’ stories/ </a:t>
            </a:r>
            <a:r>
              <a:rPr lang="it-IT" b="1" dirty="0" err="1" smtClean="0">
                <a:latin typeface="Cambria" charset="0"/>
                <a:ea typeface="MS PGothic" charset="0"/>
                <a:cs typeface="MS PGothic" charset="0"/>
              </a:rPr>
              <a:t>journeys</a:t>
            </a:r>
            <a:r>
              <a:rPr lang="it-IT" b="1" dirty="0" smtClean="0">
                <a:latin typeface="Cambria" charset="0"/>
                <a:ea typeface="MS PGothic" charset="0"/>
                <a:cs typeface="MS PGothic" charset="0"/>
              </a:rPr>
              <a:t> </a:t>
            </a:r>
            <a:r>
              <a:rPr lang="it-IT" dirty="0" smtClean="0">
                <a:latin typeface="Cambria" charset="0"/>
                <a:ea typeface="MS PGothic" charset="0"/>
                <a:cs typeface="MS PGothic" charset="0"/>
              </a:rPr>
              <a:t>(by </a:t>
            </a:r>
            <a:r>
              <a:rPr lang="it-IT" dirty="0" err="1" smtClean="0">
                <a:latin typeface="Cambria" charset="0"/>
                <a:ea typeface="MS PGothic" charset="0"/>
                <a:cs typeface="MS PGothic" charset="0"/>
              </a:rPr>
              <a:t>validating</a:t>
            </a:r>
            <a:r>
              <a:rPr lang="it-IT" dirty="0" smtClean="0">
                <a:latin typeface="Cambria" charset="0"/>
                <a:ea typeface="MS PGothic" charset="0"/>
                <a:cs typeface="MS PGothic" charset="0"/>
              </a:rPr>
              <a:t>/ </a:t>
            </a:r>
            <a:r>
              <a:rPr lang="it-IT" dirty="0" err="1" smtClean="0">
                <a:latin typeface="Cambria" charset="0"/>
                <a:ea typeface="MS PGothic" charset="0"/>
                <a:cs typeface="MS PGothic" charset="0"/>
              </a:rPr>
              <a:t>selecting</a:t>
            </a:r>
            <a:r>
              <a:rPr lang="it-IT" dirty="0" smtClean="0">
                <a:latin typeface="Cambria" charset="0"/>
                <a:ea typeface="MS PGothic" charset="0"/>
                <a:cs typeface="MS PGothic" charset="0"/>
              </a:rPr>
              <a:t> </a:t>
            </a:r>
            <a:r>
              <a:rPr lang="it-IT" dirty="0" err="1" smtClean="0">
                <a:latin typeface="Cambria" charset="0"/>
                <a:ea typeface="MS PGothic" charset="0"/>
                <a:cs typeface="MS PGothic" charset="0"/>
              </a:rPr>
              <a:t>among</a:t>
            </a:r>
            <a:r>
              <a:rPr lang="it-IT" dirty="0" smtClean="0">
                <a:latin typeface="Cambria" charset="0"/>
                <a:ea typeface="MS PGothic" charset="0"/>
                <a:cs typeface="MS PGothic" charset="0"/>
              </a:rPr>
              <a:t> the </a:t>
            </a:r>
            <a:r>
              <a:rPr lang="it-IT" dirty="0" err="1" smtClean="0">
                <a:latin typeface="Cambria" charset="0"/>
                <a:ea typeface="MS PGothic" charset="0"/>
                <a:cs typeface="MS PGothic" charset="0"/>
              </a:rPr>
              <a:t>proposed</a:t>
            </a:r>
            <a:r>
              <a:rPr lang="it-IT" dirty="0" smtClean="0">
                <a:latin typeface="Cambria" charset="0"/>
                <a:ea typeface="MS PGothic" charset="0"/>
                <a:cs typeface="MS PGothic" charset="0"/>
              </a:rPr>
              <a:t> </a:t>
            </a:r>
            <a:r>
              <a:rPr lang="it-IT" dirty="0" err="1" smtClean="0">
                <a:latin typeface="Cambria" charset="0"/>
                <a:ea typeface="MS PGothic" charset="0"/>
                <a:cs typeface="MS PGothic" charset="0"/>
              </a:rPr>
              <a:t>paths</a:t>
            </a:r>
            <a:r>
              <a:rPr lang="it-IT" dirty="0" smtClean="0">
                <a:latin typeface="Cambria" charset="0"/>
                <a:ea typeface="MS PGothic" charset="0"/>
                <a:cs typeface="MS PGothic" charset="0"/>
              </a:rPr>
              <a:t>) </a:t>
            </a:r>
            <a:endParaRPr lang="it-IT" sz="2000" dirty="0" smtClean="0">
              <a:latin typeface="Cambria" charset="0"/>
              <a:ea typeface="MS PGothic" charset="0"/>
              <a:cs typeface="MS PGothic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it-IT" sz="2000" dirty="0" smtClean="0">
                <a:latin typeface="Cambria" charset="0"/>
                <a:ea typeface="MS PGothic" charset="0"/>
                <a:cs typeface="MS PGothic" charset="0"/>
              </a:rPr>
              <a:t>(3) 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it-IT" dirty="0" smtClean="0">
                <a:latin typeface="Cambria" charset="0"/>
                <a:ea typeface="MS PGothic" charset="0"/>
                <a:cs typeface="MS PGothic" charset="0"/>
              </a:rPr>
              <a:t>The </a:t>
            </a:r>
            <a:r>
              <a:rPr lang="it-IT" b="1" dirty="0" err="1" smtClean="0">
                <a:latin typeface="Cambria" charset="0"/>
                <a:ea typeface="MS PGothic" charset="0"/>
                <a:cs typeface="MS PGothic" charset="0"/>
              </a:rPr>
              <a:t>development</a:t>
            </a:r>
            <a:r>
              <a:rPr lang="it-IT" b="1" dirty="0" smtClean="0">
                <a:latin typeface="Cambria" charset="0"/>
                <a:ea typeface="MS PGothic" charset="0"/>
                <a:cs typeface="MS PGothic" charset="0"/>
              </a:rPr>
              <a:t> of EDISON EOEE UI </a:t>
            </a:r>
            <a:r>
              <a:rPr lang="it-IT" b="1" dirty="0" err="1" smtClean="0">
                <a:latin typeface="Cambria" charset="0"/>
                <a:ea typeface="MS PGothic" charset="0"/>
                <a:cs typeface="MS PGothic" charset="0"/>
              </a:rPr>
              <a:t>structure</a:t>
            </a:r>
            <a:r>
              <a:rPr lang="it-IT" b="1" dirty="0" smtClean="0">
                <a:latin typeface="Cambria" charset="0"/>
                <a:ea typeface="MS PGothic" charset="0"/>
                <a:cs typeface="MS PGothic" charset="0"/>
              </a:rPr>
              <a:t> and </a:t>
            </a:r>
            <a:r>
              <a:rPr lang="it-IT" b="1" dirty="0" err="1" smtClean="0">
                <a:latin typeface="Cambria" charset="0"/>
                <a:ea typeface="MS PGothic" charset="0"/>
                <a:cs typeface="MS PGothic" charset="0"/>
              </a:rPr>
              <a:t>interaction</a:t>
            </a:r>
            <a:r>
              <a:rPr lang="it-IT" b="1" dirty="0" smtClean="0">
                <a:latin typeface="Cambria" charset="0"/>
                <a:ea typeface="MS PGothic" charset="0"/>
                <a:cs typeface="MS PGothic" charset="0"/>
              </a:rPr>
              <a:t> model</a:t>
            </a:r>
          </a:p>
        </p:txBody>
      </p:sp>
    </p:spTree>
    <p:extLst>
      <p:ext uri="{BB962C8B-B14F-4D97-AF65-F5344CB8AC3E}">
        <p14:creationId xmlns:p14="http://schemas.microsoft.com/office/powerpoint/2010/main" val="2045927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numero diapositiva 3"/>
          <p:cNvSpPr txBox="1">
            <a:spLocks noGrp="1"/>
          </p:cNvSpPr>
          <p:nvPr/>
        </p:nvSpPr>
        <p:spPr bwMode="auto">
          <a:xfrm>
            <a:off x="2908300" y="6564313"/>
            <a:ext cx="719138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fld id="{40984A87-7A46-C246-BA84-D03445449FDA}" type="slidenum">
              <a:rPr lang="it-IT" sz="600">
                <a:solidFill>
                  <a:schemeClr val="bg1"/>
                </a:solidFill>
                <a:latin typeface="Cambria" charset="0"/>
              </a:rPr>
              <a:pPr algn="ctr" eaLnBrk="1" hangingPunct="1">
                <a:spcBef>
                  <a:spcPct val="50000"/>
                </a:spcBef>
              </a:pPr>
              <a:t>5</a:t>
            </a:fld>
            <a:endParaRPr lang="it-IT" sz="600">
              <a:solidFill>
                <a:schemeClr val="bg1"/>
              </a:solidFill>
              <a:latin typeface="Cambria" charset="0"/>
            </a:endParaRP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139700" y="252413"/>
            <a:ext cx="8104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it-IT" sz="2000">
                <a:latin typeface="Cambria" charset="0"/>
              </a:rPr>
              <a:t>Identify/ </a:t>
            </a:r>
            <a:r>
              <a:rPr lang="it-IT" sz="2000">
                <a:solidFill>
                  <a:srgbClr val="C4004B"/>
                </a:solidFill>
                <a:latin typeface="Cambria" charset="0"/>
              </a:rPr>
              <a:t>Domain study and target users identification	</a:t>
            </a:r>
          </a:p>
        </p:txBody>
      </p:sp>
      <p:sp>
        <p:nvSpPr>
          <p:cNvPr id="24579" name="Text Box 29"/>
          <p:cNvSpPr txBox="1">
            <a:spLocks noChangeArrowheads="1"/>
          </p:cNvSpPr>
          <p:nvPr/>
        </p:nvSpPr>
        <p:spPr bwMode="auto">
          <a:xfrm>
            <a:off x="862013" y="1052736"/>
            <a:ext cx="7993062" cy="5196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409" tIns="35204" rIns="70409" bIns="35204">
            <a:spAutoFit/>
          </a:bodyPr>
          <a:lstStyle>
            <a:lvl1pPr eaLnBrk="0" hangingPunct="0">
              <a:tabLst>
                <a:tab pos="536575" algn="l"/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536575" algn="l"/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536575" algn="l"/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536575" algn="l"/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536575" algn="l"/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GB" sz="2000" b="1" dirty="0">
                <a:latin typeface="Cambria" charset="0"/>
                <a:ea typeface="MS PGothic" charset="0"/>
                <a:cs typeface="MS PGothic" charset="0"/>
              </a:rPr>
              <a:t>TRAINING ENTITIES</a:t>
            </a:r>
            <a:r>
              <a:rPr lang="it-IT" sz="2000" b="1" dirty="0">
                <a:latin typeface="Cambria" charset="0"/>
                <a:ea typeface="MS PGothic" charset="0"/>
                <a:cs typeface="MS PGothic" charset="0"/>
              </a:rPr>
              <a:t> </a:t>
            </a:r>
            <a:r>
              <a:rPr lang="en-GB" sz="2000" dirty="0" smtClean="0">
                <a:latin typeface="Cambria" charset="0"/>
                <a:ea typeface="MS PGothic" charset="0"/>
                <a:cs typeface="MS PGothic" charset="0"/>
              </a:rPr>
              <a:t>USERS</a:t>
            </a:r>
          </a:p>
          <a:p>
            <a:pPr eaLnBrk="1" hangingPunct="1">
              <a:lnSpc>
                <a:spcPct val="120000"/>
              </a:lnSpc>
            </a:pPr>
            <a:r>
              <a:rPr lang="en-GB" sz="1600" dirty="0" smtClean="0">
                <a:latin typeface="Cambria" charset="0"/>
                <a:ea typeface="MS PGothic" charset="0"/>
                <a:cs typeface="MS PGothic" charset="0"/>
              </a:rPr>
              <a:t>Profile 1_ Didactic </a:t>
            </a:r>
            <a:r>
              <a:rPr lang="en-GB" sz="1600" dirty="0">
                <a:latin typeface="Cambria" charset="0"/>
                <a:ea typeface="MS PGothic" charset="0"/>
                <a:cs typeface="MS PGothic" charset="0"/>
              </a:rPr>
              <a:t>manager </a:t>
            </a:r>
            <a:r>
              <a:rPr lang="en-GB" sz="1600" dirty="0" smtClean="0">
                <a:latin typeface="Cambria" charset="0"/>
                <a:ea typeface="MS PGothic" charset="0"/>
                <a:cs typeface="MS PGothic" charset="0"/>
              </a:rPr>
              <a:t>responsible for planning and implementing the course programme.</a:t>
            </a:r>
          </a:p>
          <a:p>
            <a:pPr eaLnBrk="1" hangingPunct="1">
              <a:lnSpc>
                <a:spcPct val="120000"/>
              </a:lnSpc>
            </a:pPr>
            <a:r>
              <a:rPr lang="en-GB" sz="1600" dirty="0" smtClean="0">
                <a:latin typeface="Cambria" charset="0"/>
                <a:ea typeface="MS PGothic" charset="0"/>
                <a:cs typeface="MS PGothic" charset="0"/>
              </a:rPr>
              <a:t>Profile 2_ </a:t>
            </a:r>
            <a:r>
              <a:rPr lang="en-US" sz="1600" dirty="0" smtClean="0">
                <a:latin typeface="Cambria" charset="0"/>
                <a:ea typeface="MS PGothic" charset="0"/>
                <a:cs typeface="MS PGothic" charset="0"/>
              </a:rPr>
              <a:t>Accreditation agency</a:t>
            </a:r>
            <a:r>
              <a:rPr lang="en-GB" sz="1600" dirty="0" smtClean="0">
                <a:latin typeface="Cambria" charset="0"/>
                <a:ea typeface="MS PGothic" charset="0"/>
                <a:cs typeface="MS PGothic" charset="0"/>
              </a:rPr>
              <a:t> manager responsible for </a:t>
            </a:r>
            <a:r>
              <a:rPr lang="en-US" sz="1600" dirty="0">
                <a:latin typeface="Cambria" charset="0"/>
                <a:ea typeface="MS PGothic" charset="0"/>
                <a:cs typeface="MS PGothic" charset="0"/>
              </a:rPr>
              <a:t>revise and approve course-learning </a:t>
            </a:r>
            <a:r>
              <a:rPr lang="en-US" sz="1600" dirty="0" smtClean="0">
                <a:latin typeface="Cambria" charset="0"/>
                <a:ea typeface="MS PGothic" charset="0"/>
                <a:cs typeface="MS PGothic" charset="0"/>
              </a:rPr>
              <a:t>materials.</a:t>
            </a:r>
            <a:r>
              <a:rPr lang="en-GB" sz="1600" dirty="0">
                <a:latin typeface="Cambria" charset="0"/>
                <a:ea typeface="MS PGothic" charset="0"/>
                <a:cs typeface="MS PGothic" charset="0"/>
              </a:rPr>
              <a:t> </a:t>
            </a:r>
            <a:endParaRPr lang="en-GB" sz="1600" dirty="0" smtClean="0">
              <a:latin typeface="Cambria" charset="0"/>
              <a:ea typeface="MS PGothic" charset="0"/>
              <a:cs typeface="MS PGothic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GB" sz="1600" dirty="0">
                <a:latin typeface="Cambria" charset="0"/>
                <a:ea typeface="MS PGothic" charset="0"/>
                <a:cs typeface="MS PGothic" charset="0"/>
              </a:rPr>
              <a:t>Profile </a:t>
            </a:r>
            <a:r>
              <a:rPr lang="en-GB" sz="1600" dirty="0" smtClean="0">
                <a:latin typeface="Cambria" charset="0"/>
                <a:ea typeface="MS PGothic" charset="0"/>
                <a:cs typeface="MS PGothic" charset="0"/>
              </a:rPr>
              <a:t>3_ Learning </a:t>
            </a:r>
            <a:r>
              <a:rPr lang="en-GB" sz="1600" dirty="0">
                <a:latin typeface="Cambria" charset="0"/>
                <a:ea typeface="MS PGothic" charset="0"/>
                <a:cs typeface="MS PGothic" charset="0"/>
              </a:rPr>
              <a:t>manager responsible for teaching strategy (approach and tools) and teachers training (authoring / operational competence)</a:t>
            </a:r>
            <a:r>
              <a:rPr lang="en-GB" sz="1600" dirty="0" smtClean="0">
                <a:latin typeface="Cambria" charset="0"/>
                <a:ea typeface="MS PGothic" charset="0"/>
                <a:cs typeface="MS PGothic" charset="0"/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GB" sz="1600" dirty="0" smtClean="0">
                <a:latin typeface="Cambria" charset="0"/>
                <a:ea typeface="MS PGothic" charset="0"/>
                <a:cs typeface="MS PGothic" charset="0"/>
              </a:rPr>
              <a:t>Profile 4_ Online community manager responsible for users engagement</a:t>
            </a:r>
            <a:r>
              <a:rPr lang="en-GB" sz="1600" dirty="0">
                <a:latin typeface="Cambria" charset="0"/>
                <a:ea typeface="MS PGothic" charset="0"/>
                <a:cs typeface="MS PGothic" charset="0"/>
              </a:rPr>
              <a:t> </a:t>
            </a:r>
            <a:r>
              <a:rPr lang="en-GB" sz="1600" dirty="0" smtClean="0">
                <a:latin typeface="Cambria" charset="0"/>
                <a:ea typeface="MS PGothic" charset="0"/>
                <a:cs typeface="MS PGothic" charset="0"/>
              </a:rPr>
              <a:t>and participation</a:t>
            </a:r>
            <a:endParaRPr lang="en-GB" sz="1600" dirty="0">
              <a:latin typeface="Cambria" charset="0"/>
              <a:ea typeface="MS PGothic" charset="0"/>
              <a:cs typeface="MS PGothic" charset="0"/>
            </a:endParaRPr>
          </a:p>
          <a:p>
            <a:pPr eaLnBrk="1" hangingPunct="1">
              <a:lnSpc>
                <a:spcPct val="120000"/>
              </a:lnSpc>
            </a:pPr>
            <a:endParaRPr lang="en-GB" sz="1000" b="1" dirty="0">
              <a:latin typeface="Cambria" charset="0"/>
              <a:ea typeface="MS PGothic" charset="0"/>
              <a:cs typeface="MS PGothic" charset="0"/>
            </a:endParaRPr>
          </a:p>
          <a:p>
            <a:pPr marL="0" lvl="1" algn="just" eaLnBrk="1" hangingPunct="1">
              <a:lnSpc>
                <a:spcPct val="120000"/>
              </a:lnSpc>
            </a:pPr>
            <a:r>
              <a:rPr lang="en-GB" sz="2000" b="1" dirty="0">
                <a:latin typeface="Cambria" charset="0"/>
                <a:ea typeface="MS PGothic" charset="0"/>
                <a:cs typeface="MS PGothic" charset="0"/>
              </a:rPr>
              <a:t>INDUSTRIES </a:t>
            </a:r>
            <a:r>
              <a:rPr lang="en-GB" sz="2000" dirty="0">
                <a:latin typeface="Cambria" charset="0"/>
                <a:ea typeface="MS PGothic" charset="0"/>
                <a:cs typeface="MS PGothic" charset="0"/>
              </a:rPr>
              <a:t>USERS</a:t>
            </a:r>
          </a:p>
          <a:p>
            <a:pPr marL="0" lvl="1" eaLnBrk="1" hangingPunct="1">
              <a:lnSpc>
                <a:spcPct val="120000"/>
              </a:lnSpc>
            </a:pPr>
            <a:r>
              <a:rPr lang="en-GB" sz="1600" dirty="0" smtClean="0">
                <a:latin typeface="Cambria" charset="0"/>
                <a:ea typeface="MS PGothic" charset="0"/>
                <a:cs typeface="MS PGothic" charset="0"/>
              </a:rPr>
              <a:t>Profile 5_ Managing directors responsible for recruitment</a:t>
            </a:r>
          </a:p>
          <a:p>
            <a:pPr marL="0" lvl="1" eaLnBrk="1" hangingPunct="1">
              <a:lnSpc>
                <a:spcPct val="120000"/>
              </a:lnSpc>
            </a:pPr>
            <a:r>
              <a:rPr lang="en-GB" sz="1600" dirty="0" smtClean="0">
                <a:latin typeface="Cambria" charset="0"/>
                <a:ea typeface="MS PGothic" charset="0"/>
                <a:cs typeface="MS PGothic" charset="0"/>
              </a:rPr>
              <a:t>Profile 6_ HR manager responsible for recurrent training and mandatory </a:t>
            </a:r>
            <a:r>
              <a:rPr lang="en-GB" sz="1600" dirty="0">
                <a:latin typeface="Cambria" charset="0"/>
                <a:ea typeface="MS PGothic" charset="0"/>
                <a:cs typeface="MS PGothic" charset="0"/>
              </a:rPr>
              <a:t>training </a:t>
            </a:r>
          </a:p>
          <a:p>
            <a:pPr marL="0" lvl="1" eaLnBrk="1" hangingPunct="1">
              <a:lnSpc>
                <a:spcPct val="120000"/>
              </a:lnSpc>
            </a:pPr>
            <a:endParaRPr lang="en-GB" sz="1600" dirty="0">
              <a:latin typeface="Cambria" charset="0"/>
              <a:ea typeface="MS PGothic" charset="0"/>
              <a:cs typeface="MS PGothic" charset="0"/>
            </a:endParaRPr>
          </a:p>
          <a:p>
            <a:pPr marL="0" lvl="1" algn="just" eaLnBrk="1" hangingPunct="1">
              <a:lnSpc>
                <a:spcPct val="120000"/>
              </a:lnSpc>
            </a:pPr>
            <a:r>
              <a:rPr lang="en-GB" sz="2000" b="1" dirty="0" smtClean="0">
                <a:latin typeface="Cambria" charset="0"/>
                <a:ea typeface="MS PGothic" charset="0"/>
                <a:cs typeface="MS PGothic" charset="0"/>
              </a:rPr>
              <a:t>INDEPENDENT </a:t>
            </a:r>
            <a:r>
              <a:rPr lang="en-GB" sz="2000" dirty="0">
                <a:latin typeface="Cambria" charset="0"/>
                <a:ea typeface="MS PGothic" charset="0"/>
                <a:cs typeface="MS PGothic" charset="0"/>
              </a:rPr>
              <a:t>USERS</a:t>
            </a:r>
          </a:p>
          <a:p>
            <a:pPr marL="0" lvl="1" algn="just" eaLnBrk="1" hangingPunct="1">
              <a:lnSpc>
                <a:spcPct val="120000"/>
              </a:lnSpc>
            </a:pPr>
            <a:r>
              <a:rPr lang="en-GB" sz="1600" dirty="0" smtClean="0">
                <a:solidFill>
                  <a:srgbClr val="000000"/>
                </a:solidFill>
                <a:latin typeface="Cambria" charset="0"/>
                <a:ea typeface="MS PGothic" charset="0"/>
                <a:cs typeface="MS PGothic" charset="0"/>
              </a:rPr>
              <a:t>Profile 7_ Graduates intended to access the academic career / professional career as DS</a:t>
            </a:r>
          </a:p>
          <a:p>
            <a:pPr marL="0" lvl="1" algn="just" eaLnBrk="1" hangingPunct="1">
              <a:lnSpc>
                <a:spcPct val="120000"/>
              </a:lnSpc>
            </a:pPr>
            <a:r>
              <a:rPr lang="en-GB" sz="1600" dirty="0" smtClean="0">
                <a:solidFill>
                  <a:srgbClr val="000000"/>
                </a:solidFill>
                <a:latin typeface="Cambria" charset="0"/>
                <a:ea typeface="MS PGothic" charset="0"/>
                <a:cs typeface="MS PGothic" charset="0"/>
              </a:rPr>
              <a:t>Profile 8_ Researchers on DS from Universities or Research institutions</a:t>
            </a:r>
          </a:p>
          <a:p>
            <a:pPr marL="0" lvl="1" algn="just" eaLnBrk="1" hangingPunct="1">
              <a:lnSpc>
                <a:spcPct val="120000"/>
              </a:lnSpc>
            </a:pPr>
            <a:r>
              <a:rPr lang="en-GB" sz="1600" dirty="0" smtClean="0">
                <a:solidFill>
                  <a:srgbClr val="000000"/>
                </a:solidFill>
                <a:latin typeface="Cambria" charset="0"/>
                <a:ea typeface="MS PGothic" charset="0"/>
                <a:cs typeface="MS PGothic" charset="0"/>
              </a:rPr>
              <a:t>Profile 9_ DS Practitioners from research / consultancy / product company</a:t>
            </a:r>
            <a:endParaRPr lang="en-GB" sz="2000" dirty="0">
              <a:latin typeface="Cambria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433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numero diapositiva 3"/>
          <p:cNvSpPr txBox="1">
            <a:spLocks noGrp="1"/>
          </p:cNvSpPr>
          <p:nvPr/>
        </p:nvSpPr>
        <p:spPr bwMode="auto">
          <a:xfrm>
            <a:off x="2908300" y="6564313"/>
            <a:ext cx="719138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fld id="{40984A87-7A46-C246-BA84-D03445449FDA}" type="slidenum">
              <a:rPr lang="it-IT" sz="600">
                <a:solidFill>
                  <a:schemeClr val="bg1"/>
                </a:solidFill>
                <a:latin typeface="Cambria" charset="0"/>
              </a:rPr>
              <a:pPr algn="ctr" eaLnBrk="1" hangingPunct="1">
                <a:spcBef>
                  <a:spcPct val="50000"/>
                </a:spcBef>
              </a:pPr>
              <a:t>6</a:t>
            </a:fld>
            <a:endParaRPr lang="it-IT" sz="600">
              <a:solidFill>
                <a:schemeClr val="bg1"/>
              </a:solidFill>
              <a:latin typeface="Cambria" charset="0"/>
            </a:endParaRP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139700" y="252413"/>
            <a:ext cx="8104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it-IT" sz="2000" dirty="0" err="1">
                <a:latin typeface="Cambria" charset="0"/>
              </a:rPr>
              <a:t>Identify</a:t>
            </a:r>
            <a:r>
              <a:rPr lang="it-IT" sz="2000" dirty="0">
                <a:latin typeface="Cambria" charset="0"/>
              </a:rPr>
              <a:t>/ </a:t>
            </a:r>
            <a:r>
              <a:rPr lang="it-IT" sz="2000" dirty="0" smtClean="0">
                <a:solidFill>
                  <a:srgbClr val="C4004B"/>
                </a:solidFill>
                <a:latin typeface="Cambria" charset="0"/>
              </a:rPr>
              <a:t>User Panel </a:t>
            </a:r>
            <a:r>
              <a:rPr lang="it-IT" sz="2000" dirty="0" err="1" smtClean="0">
                <a:solidFill>
                  <a:srgbClr val="C4004B"/>
                </a:solidFill>
                <a:latin typeface="Cambria" charset="0"/>
              </a:rPr>
              <a:t>creation</a:t>
            </a:r>
            <a:endParaRPr lang="it-IT" sz="2000" dirty="0">
              <a:solidFill>
                <a:srgbClr val="C4004B"/>
              </a:solidFill>
              <a:latin typeface="Cambria" charset="0"/>
            </a:endParaRPr>
          </a:p>
        </p:txBody>
      </p:sp>
      <p:sp>
        <p:nvSpPr>
          <p:cNvPr id="24579" name="Text Box 29"/>
          <p:cNvSpPr txBox="1">
            <a:spLocks noChangeArrowheads="1"/>
          </p:cNvSpPr>
          <p:nvPr/>
        </p:nvSpPr>
        <p:spPr bwMode="auto">
          <a:xfrm>
            <a:off x="862013" y="1262063"/>
            <a:ext cx="7993062" cy="4251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409" tIns="35204" rIns="70409" bIns="35204">
            <a:spAutoFit/>
          </a:bodyPr>
          <a:lstStyle>
            <a:lvl1pPr eaLnBrk="0" hangingPunct="0">
              <a:tabLst>
                <a:tab pos="536575" algn="l"/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536575" algn="l"/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536575" algn="l"/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536575" algn="l"/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536575" algn="l"/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  <a:tab pos="8096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it-IT" sz="2000" b="1" dirty="0" smtClean="0">
                <a:latin typeface="Cambria" charset="0"/>
                <a:ea typeface="MS PGothic" charset="0"/>
                <a:cs typeface="MS PGothic" charset="0"/>
              </a:rPr>
              <a:t>User Panel </a:t>
            </a:r>
            <a:r>
              <a:rPr lang="it-IT" sz="2000" b="1" dirty="0" err="1" smtClean="0">
                <a:latin typeface="Cambria" charset="0"/>
                <a:ea typeface="MS PGothic" charset="0"/>
                <a:cs typeface="MS PGothic" charset="0"/>
              </a:rPr>
              <a:t>methodology</a:t>
            </a:r>
            <a:endParaRPr lang="en-GB" sz="2000" dirty="0" smtClean="0">
              <a:latin typeface="Cambria" charset="0"/>
              <a:ea typeface="MS PGothic" charset="0"/>
              <a:cs typeface="MS PGothic" charset="0"/>
            </a:endParaRPr>
          </a:p>
          <a:p>
            <a:r>
              <a:rPr lang="it-IT" sz="1600" dirty="0" smtClean="0">
                <a:latin typeface="Cambria" charset="0"/>
                <a:ea typeface="MS PGothic" charset="0"/>
                <a:cs typeface="MS PGothic" charset="0"/>
              </a:rPr>
              <a:t>Panel </a:t>
            </a:r>
            <a:r>
              <a:rPr lang="it-IT" sz="1600" dirty="0" err="1" smtClean="0">
                <a:latin typeface="Cambria" charset="0"/>
                <a:ea typeface="MS PGothic" charset="0"/>
                <a:cs typeface="MS PGothic" charset="0"/>
              </a:rPr>
              <a:t>composed</a:t>
            </a:r>
            <a:r>
              <a:rPr lang="it-IT" sz="1600" dirty="0" smtClean="0">
                <a:latin typeface="Cambria" charset="0"/>
                <a:ea typeface="MS PGothic" charset="0"/>
                <a:cs typeface="MS PGothic" charset="0"/>
              </a:rPr>
              <a:t> by </a:t>
            </a:r>
            <a:r>
              <a:rPr lang="it-IT" sz="1600" dirty="0" err="1" smtClean="0">
                <a:latin typeface="Cambria" charset="0"/>
                <a:ea typeface="MS PGothic" charset="0"/>
                <a:cs typeface="MS PGothic" charset="0"/>
              </a:rPr>
              <a:t>users</a:t>
            </a:r>
            <a:r>
              <a:rPr lang="it-IT" sz="1600" dirty="0" smtClean="0">
                <a:latin typeface="Cambria" charset="0"/>
                <a:ea typeface="MS PGothic" charset="0"/>
                <a:cs typeface="MS PGothic" charset="0"/>
              </a:rPr>
              <a:t> </a:t>
            </a:r>
            <a:r>
              <a:rPr lang="it-IT" sz="1600" dirty="0">
                <a:latin typeface="Cambria" charset="0"/>
                <a:ea typeface="MS PGothic" charset="0"/>
                <a:cs typeface="MS PGothic" charset="0"/>
              </a:rPr>
              <a:t>and </a:t>
            </a:r>
            <a:r>
              <a:rPr lang="it-IT" sz="1600" dirty="0" err="1">
                <a:latin typeface="Cambria" charset="0"/>
                <a:ea typeface="MS PGothic" charset="0"/>
                <a:cs typeface="MS PGothic" charset="0"/>
              </a:rPr>
              <a:t>user</a:t>
            </a:r>
            <a:r>
              <a:rPr lang="it-IT" sz="1600" dirty="0">
                <a:latin typeface="Cambria" charset="0"/>
                <a:ea typeface="MS PGothic" charset="0"/>
                <a:cs typeface="MS PGothic" charset="0"/>
              </a:rPr>
              <a:t> </a:t>
            </a:r>
            <a:r>
              <a:rPr lang="it-IT" sz="1600" dirty="0" err="1" smtClean="0">
                <a:latin typeface="Cambria" charset="0"/>
                <a:ea typeface="MS PGothic" charset="0"/>
                <a:cs typeface="MS PGothic" charset="0"/>
              </a:rPr>
              <a:t>entities</a:t>
            </a:r>
            <a:endParaRPr lang="it-IT" sz="1600" dirty="0" smtClean="0">
              <a:latin typeface="Cambria" charset="0"/>
              <a:ea typeface="MS PGothic" charset="0"/>
              <a:cs typeface="MS PGothic" charset="0"/>
            </a:endParaRPr>
          </a:p>
          <a:p>
            <a:r>
              <a:rPr lang="it-IT" sz="1600" dirty="0" smtClean="0">
                <a:latin typeface="Cambria" charset="0"/>
                <a:ea typeface="MS PGothic" charset="0"/>
                <a:cs typeface="MS PGothic" charset="0"/>
              </a:rPr>
              <a:t>(</a:t>
            </a:r>
            <a:r>
              <a:rPr lang="it-IT" sz="1600" dirty="0" err="1" smtClean="0">
                <a:latin typeface="Cambria" charset="0"/>
                <a:ea typeface="MS PGothic" charset="0"/>
                <a:cs typeface="MS PGothic" charset="0"/>
              </a:rPr>
              <a:t>as</a:t>
            </a:r>
            <a:r>
              <a:rPr lang="it-IT" sz="1600" dirty="0">
                <a:latin typeface="Cambria" charset="0"/>
                <a:ea typeface="MS PGothic" charset="0"/>
                <a:cs typeface="MS PGothic" charset="0"/>
              </a:rPr>
              <a:t> </a:t>
            </a:r>
            <a:r>
              <a:rPr lang="it-IT" sz="1600" dirty="0" err="1" smtClean="0">
                <a:latin typeface="Cambria" charset="0"/>
                <a:ea typeface="MS PGothic" charset="0"/>
                <a:cs typeface="MS PGothic" charset="0"/>
              </a:rPr>
              <a:t>partners</a:t>
            </a:r>
            <a:r>
              <a:rPr lang="it-IT" sz="1600" dirty="0" smtClean="0">
                <a:latin typeface="Cambria" charset="0"/>
                <a:ea typeface="MS PGothic" charset="0"/>
                <a:cs typeface="MS PGothic" charset="0"/>
              </a:rPr>
              <a:t> </a:t>
            </a:r>
            <a:r>
              <a:rPr lang="it-IT" sz="1600" dirty="0">
                <a:latin typeface="Cambria" charset="0"/>
                <a:ea typeface="MS PGothic" charset="0"/>
                <a:cs typeface="MS PGothic" charset="0"/>
              </a:rPr>
              <a:t>in the </a:t>
            </a:r>
            <a:r>
              <a:rPr lang="it-IT" sz="1600" dirty="0" err="1">
                <a:latin typeface="Cambria" charset="0"/>
                <a:ea typeface="MS PGothic" charset="0"/>
                <a:cs typeface="MS PGothic" charset="0"/>
              </a:rPr>
              <a:t>consortium</a:t>
            </a:r>
            <a:r>
              <a:rPr lang="it-IT" sz="1600" dirty="0">
                <a:latin typeface="Cambria" charset="0"/>
                <a:ea typeface="MS PGothic" charset="0"/>
                <a:cs typeface="MS PGothic" charset="0"/>
              </a:rPr>
              <a:t> or </a:t>
            </a:r>
            <a:r>
              <a:rPr lang="it-IT" sz="1600" dirty="0" err="1">
                <a:latin typeface="Cambria" charset="0"/>
                <a:ea typeface="MS PGothic" charset="0"/>
                <a:cs typeface="MS PGothic" charset="0"/>
              </a:rPr>
              <a:t>as</a:t>
            </a:r>
            <a:r>
              <a:rPr lang="it-IT" sz="1600" dirty="0">
                <a:latin typeface="Cambria" charset="0"/>
                <a:ea typeface="MS PGothic" charset="0"/>
                <a:cs typeface="MS PGothic" charset="0"/>
              </a:rPr>
              <a:t> </a:t>
            </a:r>
            <a:r>
              <a:rPr lang="it-IT" sz="1600" dirty="0" err="1" smtClean="0">
                <a:latin typeface="Cambria" charset="0"/>
                <a:ea typeface="MS PGothic" charset="0"/>
                <a:cs typeface="MS PGothic" charset="0"/>
              </a:rPr>
              <a:t>panelists</a:t>
            </a:r>
            <a:r>
              <a:rPr lang="it-IT" sz="1600" dirty="0" smtClean="0">
                <a:latin typeface="Cambria" charset="0"/>
                <a:ea typeface="MS PGothic" charset="0"/>
                <a:cs typeface="MS PGothic" charset="0"/>
              </a:rPr>
              <a:t> </a:t>
            </a:r>
            <a:r>
              <a:rPr lang="it-IT" sz="1600" dirty="0" err="1">
                <a:latin typeface="Cambria" charset="0"/>
                <a:ea typeface="MS PGothic" charset="0"/>
                <a:cs typeface="MS PGothic" charset="0"/>
              </a:rPr>
              <a:t>supporting</a:t>
            </a:r>
            <a:r>
              <a:rPr lang="it-IT" sz="1600" dirty="0">
                <a:latin typeface="Cambria" charset="0"/>
                <a:ea typeface="MS PGothic" charset="0"/>
                <a:cs typeface="MS PGothic" charset="0"/>
              </a:rPr>
              <a:t> </a:t>
            </a:r>
            <a:r>
              <a:rPr lang="it-IT" sz="1600" dirty="0" err="1">
                <a:latin typeface="Cambria" charset="0"/>
                <a:ea typeface="MS PGothic" charset="0"/>
                <a:cs typeface="MS PGothic" charset="0"/>
              </a:rPr>
              <a:t>project</a:t>
            </a:r>
            <a:r>
              <a:rPr lang="it-IT" sz="1600" dirty="0">
                <a:latin typeface="Cambria" charset="0"/>
                <a:ea typeface="MS PGothic" charset="0"/>
                <a:cs typeface="MS PGothic" charset="0"/>
              </a:rPr>
              <a:t> </a:t>
            </a:r>
            <a:r>
              <a:rPr lang="it-IT" sz="1600" dirty="0" err="1">
                <a:latin typeface="Cambria" charset="0"/>
                <a:ea typeface="MS PGothic" charset="0"/>
                <a:cs typeface="MS PGothic" charset="0"/>
              </a:rPr>
              <a:t>partners</a:t>
            </a:r>
            <a:r>
              <a:rPr lang="it-IT" sz="1600" dirty="0">
                <a:latin typeface="Cambria" charset="0"/>
                <a:ea typeface="MS PGothic" charset="0"/>
                <a:cs typeface="MS PGothic" charset="0"/>
              </a:rPr>
              <a:t>)</a:t>
            </a:r>
            <a:endParaRPr lang="en-GB" sz="1600" dirty="0">
              <a:latin typeface="Cambria" charset="0"/>
              <a:ea typeface="MS PGothic" charset="0"/>
              <a:cs typeface="MS PGothic" charset="0"/>
            </a:endParaRPr>
          </a:p>
          <a:p>
            <a:pPr eaLnBrk="1" hangingPunct="1">
              <a:lnSpc>
                <a:spcPct val="120000"/>
              </a:lnSpc>
            </a:pPr>
            <a:endParaRPr lang="en-GB" sz="1000" b="1" dirty="0">
              <a:latin typeface="Cambria" charset="0"/>
              <a:ea typeface="MS PGothic" charset="0"/>
              <a:cs typeface="MS PGothic" charset="0"/>
            </a:endParaRPr>
          </a:p>
          <a:p>
            <a:pPr marL="0" lvl="1" eaLnBrk="1" hangingPunct="1">
              <a:lnSpc>
                <a:spcPct val="120000"/>
              </a:lnSpc>
            </a:pPr>
            <a:r>
              <a:rPr lang="en-GB" sz="1600" dirty="0" smtClean="0">
                <a:latin typeface="Cambria" charset="0"/>
                <a:ea typeface="MS PGothic" charset="0"/>
                <a:cs typeface="MS PGothic" charset="0"/>
              </a:rPr>
              <a:t>1 </a:t>
            </a:r>
            <a:r>
              <a:rPr lang="en-GB" sz="1600" dirty="0">
                <a:latin typeface="Cambria" charset="0"/>
                <a:ea typeface="MS PGothic" charset="0"/>
                <a:cs typeface="MS PGothic" charset="0"/>
              </a:rPr>
              <a:t>user panels will be installed in </a:t>
            </a:r>
            <a:r>
              <a:rPr lang="en-GB" sz="1600" dirty="0" smtClean="0">
                <a:latin typeface="Cambria" charset="0"/>
                <a:ea typeface="MS PGothic" charset="0"/>
                <a:cs typeface="MS PGothic" charset="0"/>
              </a:rPr>
              <a:t>T3.4 comprising participants from the </a:t>
            </a:r>
            <a:r>
              <a:rPr lang="en-GB" sz="1600" dirty="0">
                <a:latin typeface="Cambria" charset="0"/>
                <a:ea typeface="MS PGothic" charset="0"/>
                <a:cs typeface="MS PGothic" charset="0"/>
              </a:rPr>
              <a:t>countries </a:t>
            </a:r>
            <a:r>
              <a:rPr lang="en-GB" sz="1600" dirty="0" smtClean="0">
                <a:latin typeface="Cambria" charset="0"/>
                <a:ea typeface="MS PGothic" charset="0"/>
                <a:cs typeface="MS PGothic" charset="0"/>
              </a:rPr>
              <a:t>(DE, </a:t>
            </a:r>
            <a:r>
              <a:rPr lang="en-GB" sz="1600" dirty="0">
                <a:latin typeface="Cambria" charset="0"/>
                <a:ea typeface="MS PGothic" charset="0"/>
                <a:cs typeface="MS PGothic" charset="0"/>
              </a:rPr>
              <a:t>ES, IT, NL, </a:t>
            </a:r>
            <a:r>
              <a:rPr lang="en-GB" sz="1600" dirty="0" smtClean="0">
                <a:latin typeface="Cambria" charset="0"/>
                <a:ea typeface="MS PGothic" charset="0"/>
                <a:cs typeface="MS PGothic" charset="0"/>
              </a:rPr>
              <a:t>UK, NO)</a:t>
            </a:r>
            <a:r>
              <a:rPr lang="en-GB" sz="1600" dirty="0">
                <a:latin typeface="Cambria" charset="0"/>
                <a:ea typeface="MS PGothic" charset="0"/>
                <a:cs typeface="MS PGothic" charset="0"/>
              </a:rPr>
              <a:t>. </a:t>
            </a:r>
            <a:endParaRPr lang="en-GB" sz="1600" dirty="0" smtClean="0">
              <a:latin typeface="Cambria" charset="0"/>
              <a:ea typeface="MS PGothic" charset="0"/>
              <a:cs typeface="MS PGothic" charset="0"/>
            </a:endParaRPr>
          </a:p>
          <a:p>
            <a:pPr marL="0" lvl="1" eaLnBrk="1" hangingPunct="1">
              <a:lnSpc>
                <a:spcPct val="120000"/>
              </a:lnSpc>
            </a:pPr>
            <a:endParaRPr lang="en-GB" sz="1600" dirty="0">
              <a:latin typeface="Cambria" charset="0"/>
              <a:ea typeface="MS PGothic" charset="0"/>
              <a:cs typeface="MS PGothic" charset="0"/>
            </a:endParaRPr>
          </a:p>
          <a:p>
            <a:pPr marL="0" lvl="1" eaLnBrk="1" hangingPunct="1">
              <a:lnSpc>
                <a:spcPct val="120000"/>
              </a:lnSpc>
            </a:pPr>
            <a:r>
              <a:rPr lang="en-GB" sz="1600" dirty="0" smtClean="0">
                <a:latin typeface="Cambria" charset="0"/>
                <a:ea typeface="MS PGothic" charset="0"/>
                <a:cs typeface="MS PGothic" charset="0"/>
              </a:rPr>
              <a:t>10</a:t>
            </a:r>
            <a:r>
              <a:rPr lang="en-GB" sz="1600" dirty="0">
                <a:latin typeface="Cambria" charset="0"/>
                <a:ea typeface="MS PGothic" charset="0"/>
                <a:cs typeface="MS PGothic" charset="0"/>
              </a:rPr>
              <a:t>-15 persons will be included in the panel, </a:t>
            </a:r>
            <a:r>
              <a:rPr lang="en-GB" sz="1600" dirty="0" smtClean="0">
                <a:latin typeface="Cambria" charset="0"/>
                <a:ea typeface="MS PGothic" charset="0"/>
                <a:cs typeface="MS PGothic" charset="0"/>
              </a:rPr>
              <a:t>representatives </a:t>
            </a:r>
            <a:r>
              <a:rPr lang="en-GB" sz="1600" dirty="0">
                <a:latin typeface="Cambria" charset="0"/>
                <a:ea typeface="MS PGothic" charset="0"/>
                <a:cs typeface="MS PGothic" charset="0"/>
              </a:rPr>
              <a:t>of </a:t>
            </a:r>
            <a:r>
              <a:rPr lang="en-GB" sz="1600" dirty="0" smtClean="0">
                <a:latin typeface="Cambria" charset="0"/>
                <a:ea typeface="MS PGothic" charset="0"/>
                <a:cs typeface="MS PGothic" charset="0"/>
              </a:rPr>
              <a:t>training entities, industries and independent users will </a:t>
            </a:r>
            <a:r>
              <a:rPr lang="en-GB" sz="1600" dirty="0">
                <a:latin typeface="Cambria" charset="0"/>
                <a:ea typeface="MS PGothic" charset="0"/>
                <a:cs typeface="MS PGothic" charset="0"/>
              </a:rPr>
              <a:t>be included</a:t>
            </a:r>
            <a:r>
              <a:rPr lang="en-GB" sz="1600" dirty="0" smtClean="0">
                <a:latin typeface="Cambria" charset="0"/>
                <a:ea typeface="MS PGothic" charset="0"/>
                <a:cs typeface="MS PGothic" charset="0"/>
              </a:rPr>
              <a:t>.</a:t>
            </a:r>
          </a:p>
          <a:p>
            <a:pPr eaLnBrk="1" hangingPunct="1">
              <a:lnSpc>
                <a:spcPct val="120000"/>
              </a:lnSpc>
            </a:pPr>
            <a:endParaRPr lang="en-GB" sz="1600" b="1" dirty="0">
              <a:latin typeface="Cambria" charset="0"/>
              <a:ea typeface="MS PGothic" charset="0"/>
              <a:cs typeface="MS PGothic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GB" sz="1600" dirty="0" smtClean="0">
                <a:latin typeface="Cambria" charset="0"/>
                <a:ea typeface="MS PGothic" charset="0"/>
                <a:cs typeface="MS PGothic" charset="0"/>
              </a:rPr>
              <a:t>The User panel will be involved throughout December and January in the following activity:</a:t>
            </a:r>
          </a:p>
          <a:p>
            <a:pPr marL="285750" indent="-285750" eaLnBrk="1" hangingPunct="1">
              <a:lnSpc>
                <a:spcPct val="120000"/>
              </a:lnSpc>
              <a:buFont typeface="Arial"/>
              <a:buChar char="•"/>
            </a:pPr>
            <a:r>
              <a:rPr lang="en-GB" sz="1600" dirty="0" smtClean="0">
                <a:latin typeface="Cambria" charset="0"/>
                <a:ea typeface="MS PGothic" charset="0"/>
                <a:cs typeface="MS PGothic" charset="0"/>
              </a:rPr>
              <a:t>User research and user requirements elicitation (first half of December)</a:t>
            </a:r>
          </a:p>
          <a:p>
            <a:pPr marL="285750" indent="-285750" eaLnBrk="1" hangingPunct="1">
              <a:lnSpc>
                <a:spcPct val="120000"/>
              </a:lnSpc>
              <a:buFont typeface="Arial"/>
              <a:buChar char="•"/>
            </a:pPr>
            <a:r>
              <a:rPr lang="en-GB" sz="1600" dirty="0" smtClean="0">
                <a:latin typeface="Cambria" charset="0"/>
                <a:ea typeface="MS PGothic" charset="0"/>
                <a:cs typeface="MS PGothic" charset="0"/>
              </a:rPr>
              <a:t>Iterative evaluation of UX design (January)</a:t>
            </a:r>
            <a:endParaRPr lang="en-GB" sz="1600" dirty="0">
              <a:latin typeface="Cambria" charset="0"/>
              <a:ea typeface="MS PGothic" charset="0"/>
              <a:cs typeface="MS PGothic" charset="0"/>
            </a:endParaRPr>
          </a:p>
          <a:p>
            <a:pPr eaLnBrk="1" hangingPunct="1">
              <a:lnSpc>
                <a:spcPct val="120000"/>
              </a:lnSpc>
            </a:pPr>
            <a:endParaRPr lang="en-GB" sz="1000" b="1" dirty="0">
              <a:latin typeface="Cambria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4516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egnaposto numero diapositiva 3"/>
          <p:cNvSpPr txBox="1">
            <a:spLocks noGrp="1"/>
          </p:cNvSpPr>
          <p:nvPr/>
        </p:nvSpPr>
        <p:spPr bwMode="auto">
          <a:xfrm>
            <a:off x="2908300" y="6564313"/>
            <a:ext cx="719138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fld id="{B0CB848F-4BF5-6D4D-A5B8-11D8375432AB}" type="slidenum">
              <a:rPr lang="it-IT" sz="600">
                <a:solidFill>
                  <a:schemeClr val="bg1"/>
                </a:solidFill>
                <a:latin typeface="Cambria" charset="0"/>
              </a:rPr>
              <a:pPr algn="ctr" eaLnBrk="1" hangingPunct="1">
                <a:spcBef>
                  <a:spcPct val="50000"/>
                </a:spcBef>
              </a:pPr>
              <a:t>7</a:t>
            </a:fld>
            <a:endParaRPr lang="it-IT" sz="600">
              <a:solidFill>
                <a:schemeClr val="bg1"/>
              </a:solidFill>
              <a:latin typeface="Cambria" charset="0"/>
            </a:endParaRPr>
          </a:p>
        </p:txBody>
      </p:sp>
      <p:sp>
        <p:nvSpPr>
          <p:cNvPr id="53250" name="Rectangle 3"/>
          <p:cNvSpPr>
            <a:spLocks noChangeArrowheads="1"/>
          </p:cNvSpPr>
          <p:nvPr/>
        </p:nvSpPr>
        <p:spPr bwMode="auto">
          <a:xfrm>
            <a:off x="139700" y="250825"/>
            <a:ext cx="8104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it-IT" sz="2000">
                <a:latin typeface="Cambria" charset="0"/>
              </a:rPr>
              <a:t>Understand/ </a:t>
            </a:r>
            <a:r>
              <a:rPr lang="it-IT" sz="2000">
                <a:solidFill>
                  <a:srgbClr val="C4004B"/>
                </a:solidFill>
                <a:latin typeface="Cambria" charset="0"/>
              </a:rPr>
              <a:t>User research planning</a:t>
            </a:r>
          </a:p>
        </p:txBody>
      </p:sp>
      <p:sp>
        <p:nvSpPr>
          <p:cNvPr id="3" name="Rettangolo 2"/>
          <p:cNvSpPr/>
          <p:nvPr/>
        </p:nvSpPr>
        <p:spPr>
          <a:xfrm>
            <a:off x="7812088" y="765175"/>
            <a:ext cx="792162" cy="5762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828675" y="981075"/>
            <a:ext cx="1798638" cy="43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836613" y="1196975"/>
            <a:ext cx="7489825" cy="411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409" tIns="35204" rIns="70409" bIns="35204">
            <a:spAutoFit/>
          </a:bodyPr>
          <a:lstStyle>
            <a:lvl1pPr marL="265113" indent="-265113" eaLnBrk="0" hangingPunct="0"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65113" algn="l"/>
                <a:tab pos="714375" algn="l"/>
                <a:tab pos="809625" algn="l"/>
                <a:tab pos="8953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it-IT" sz="2000" dirty="0">
                <a:latin typeface="Cambria"/>
                <a:cs typeface="Cambria"/>
              </a:rPr>
              <a:t>OBJECTIVE (1) </a:t>
            </a:r>
          </a:p>
          <a:p>
            <a:pPr marL="0" indent="0">
              <a:lnSpc>
                <a:spcPct val="150000"/>
              </a:lnSpc>
              <a:tabLst>
                <a:tab pos="180975" algn="l"/>
                <a:tab pos="714375" algn="l"/>
                <a:tab pos="809625" algn="l"/>
                <a:tab pos="895350" algn="l"/>
              </a:tabLst>
              <a:defRPr/>
            </a:pPr>
            <a:r>
              <a:rPr lang="it-IT" sz="2000" dirty="0">
                <a:latin typeface="Cambria" charset="0"/>
                <a:ea typeface="MS PGothic" charset="0"/>
                <a:cs typeface="MS PGothic" charset="0"/>
              </a:rPr>
              <a:t>The </a:t>
            </a:r>
            <a:r>
              <a:rPr lang="it-IT" sz="2000" b="1" dirty="0" err="1">
                <a:latin typeface="Cambria" charset="0"/>
                <a:ea typeface="MS PGothic" charset="0"/>
                <a:cs typeface="MS PGothic" charset="0"/>
              </a:rPr>
              <a:t>investigation</a:t>
            </a:r>
            <a:r>
              <a:rPr lang="it-IT" sz="2000" b="1" dirty="0">
                <a:latin typeface="Cambria" charset="0"/>
                <a:ea typeface="MS PGothic" charset="0"/>
                <a:cs typeface="MS PGothic" charset="0"/>
              </a:rPr>
              <a:t> of the EDISON target </a:t>
            </a:r>
            <a:r>
              <a:rPr lang="it-IT" sz="2000" b="1" dirty="0" err="1">
                <a:latin typeface="Cambria" charset="0"/>
                <a:ea typeface="MS PGothic" charset="0"/>
                <a:cs typeface="MS PGothic" charset="0"/>
              </a:rPr>
              <a:t>users</a:t>
            </a:r>
            <a:r>
              <a:rPr lang="it-IT" sz="2000" b="1" dirty="0">
                <a:latin typeface="Cambria" charset="0"/>
                <a:ea typeface="MS PGothic" charset="0"/>
                <a:cs typeface="MS PGothic" charset="0"/>
              </a:rPr>
              <a:t>’ </a:t>
            </a:r>
            <a:r>
              <a:rPr lang="it-IT" sz="2000" b="1" dirty="0" err="1">
                <a:latin typeface="Cambria" charset="0"/>
                <a:ea typeface="MS PGothic" charset="0"/>
                <a:cs typeface="MS PGothic" charset="0"/>
              </a:rPr>
              <a:t>profile</a:t>
            </a:r>
            <a:r>
              <a:rPr lang="it-IT" sz="2000" dirty="0">
                <a:latin typeface="Cambria" charset="0"/>
                <a:ea typeface="MS PGothic" charset="0"/>
                <a:cs typeface="MS PGothic" charset="0"/>
              </a:rPr>
              <a:t>: </a:t>
            </a:r>
            <a:endParaRPr lang="it-IT" sz="2000" dirty="0" smtClean="0">
              <a:latin typeface="Cambria" charset="0"/>
              <a:ea typeface="MS PGothic" charset="0"/>
              <a:cs typeface="MS PGothic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  <a:tabLst>
                <a:tab pos="180975" algn="l"/>
                <a:tab pos="714375" algn="l"/>
                <a:tab pos="809625" algn="l"/>
                <a:tab pos="895350" algn="l"/>
              </a:tabLst>
              <a:defRPr/>
            </a:pPr>
            <a:r>
              <a:rPr lang="it-IT" sz="2000" dirty="0" smtClean="0">
                <a:latin typeface="Cambria" charset="0"/>
                <a:ea typeface="MS PGothic" charset="0"/>
                <a:cs typeface="MS PGothic" charset="0"/>
              </a:rPr>
              <a:t>training </a:t>
            </a:r>
            <a:r>
              <a:rPr lang="it-IT" sz="2000" dirty="0" err="1">
                <a:latin typeface="Cambria" charset="0"/>
                <a:ea typeface="MS PGothic" charset="0"/>
                <a:cs typeface="MS PGothic" charset="0"/>
              </a:rPr>
              <a:t>needs</a:t>
            </a:r>
            <a:r>
              <a:rPr lang="it-IT" sz="2000" dirty="0">
                <a:latin typeface="Cambria" charset="0"/>
                <a:ea typeface="MS PGothic" charset="0"/>
                <a:cs typeface="MS PGothic" charset="0"/>
              </a:rPr>
              <a:t>, </a:t>
            </a:r>
            <a:endParaRPr lang="it-IT" sz="2000" dirty="0" smtClean="0">
              <a:latin typeface="Cambria" charset="0"/>
              <a:ea typeface="MS PGothic" charset="0"/>
              <a:cs typeface="MS PGothic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  <a:tabLst>
                <a:tab pos="180975" algn="l"/>
                <a:tab pos="714375" algn="l"/>
                <a:tab pos="809625" algn="l"/>
                <a:tab pos="895350" algn="l"/>
              </a:tabLst>
              <a:defRPr/>
            </a:pPr>
            <a:r>
              <a:rPr lang="it-IT" sz="2000" dirty="0" err="1" smtClean="0">
                <a:latin typeface="Cambria" charset="0"/>
                <a:ea typeface="MS PGothic" charset="0"/>
                <a:cs typeface="MS PGothic" charset="0"/>
              </a:rPr>
              <a:t>users</a:t>
            </a:r>
            <a:r>
              <a:rPr lang="it-IT" sz="2000" dirty="0" smtClean="0">
                <a:latin typeface="Cambria" charset="0"/>
                <a:ea typeface="MS PGothic" charset="0"/>
                <a:cs typeface="MS PGothic" charset="0"/>
              </a:rPr>
              <a:t> </a:t>
            </a:r>
            <a:r>
              <a:rPr lang="it-IT" sz="2000" dirty="0" err="1" smtClean="0">
                <a:latin typeface="Cambria" charset="0"/>
                <a:ea typeface="MS PGothic" charset="0"/>
                <a:cs typeface="MS PGothic" charset="0"/>
              </a:rPr>
              <a:t>motivation</a:t>
            </a:r>
            <a:r>
              <a:rPr lang="it-IT" sz="2000" dirty="0" smtClean="0">
                <a:latin typeface="Cambria" charset="0"/>
                <a:ea typeface="MS PGothic" charset="0"/>
                <a:cs typeface="MS PGothic" charset="0"/>
              </a:rPr>
              <a:t>, </a:t>
            </a:r>
          </a:p>
          <a:p>
            <a:pPr marL="342900" indent="-342900">
              <a:lnSpc>
                <a:spcPct val="150000"/>
              </a:lnSpc>
              <a:buFontTx/>
              <a:buChar char="-"/>
              <a:tabLst>
                <a:tab pos="180975" algn="l"/>
                <a:tab pos="714375" algn="l"/>
                <a:tab pos="809625" algn="l"/>
                <a:tab pos="895350" algn="l"/>
              </a:tabLst>
              <a:defRPr/>
            </a:pPr>
            <a:r>
              <a:rPr lang="it-IT" sz="2000" dirty="0" err="1" smtClean="0">
                <a:latin typeface="Cambria" charset="0"/>
                <a:ea typeface="MS PGothic" charset="0"/>
                <a:cs typeface="MS PGothic" charset="0"/>
              </a:rPr>
              <a:t>intentions</a:t>
            </a:r>
            <a:r>
              <a:rPr lang="it-IT" sz="2000" dirty="0" smtClean="0">
                <a:latin typeface="Cambria" charset="0"/>
                <a:ea typeface="MS PGothic" charset="0"/>
                <a:cs typeface="MS PGothic" charset="0"/>
              </a:rPr>
              <a:t> </a:t>
            </a:r>
            <a:r>
              <a:rPr lang="it-IT" sz="2000" dirty="0">
                <a:latin typeface="Cambria" charset="0"/>
                <a:ea typeface="MS PGothic" charset="0"/>
                <a:cs typeface="MS PGothic" charset="0"/>
              </a:rPr>
              <a:t>to use ICT </a:t>
            </a:r>
            <a:r>
              <a:rPr lang="it-IT" sz="2000" dirty="0" err="1">
                <a:latin typeface="Cambria" charset="0"/>
                <a:ea typeface="MS PGothic" charset="0"/>
                <a:cs typeface="MS PGothic" charset="0"/>
              </a:rPr>
              <a:t>tools</a:t>
            </a:r>
            <a:r>
              <a:rPr lang="it-IT" sz="2000" dirty="0" smtClean="0">
                <a:latin typeface="Cambria" charset="0"/>
                <a:ea typeface="MS PGothic" charset="0"/>
                <a:cs typeface="MS PGothic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Tx/>
              <a:buChar char="-"/>
              <a:tabLst>
                <a:tab pos="180975" algn="l"/>
                <a:tab pos="714375" algn="l"/>
                <a:tab pos="809625" algn="l"/>
                <a:tab pos="895350" algn="l"/>
              </a:tabLst>
              <a:defRPr/>
            </a:pPr>
            <a:endParaRPr lang="it-IT" sz="2000" dirty="0" smtClean="0">
              <a:latin typeface="Cambria" charset="0"/>
              <a:ea typeface="MS PGothic" charset="0"/>
              <a:cs typeface="MS PGothic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it-IT" sz="2000" dirty="0" smtClean="0">
                <a:latin typeface="Cambria" charset="0"/>
                <a:ea typeface="MS PGothic" charset="0"/>
                <a:cs typeface="MS PGothic" charset="0"/>
              </a:rPr>
              <a:t>PLAN </a:t>
            </a:r>
            <a:endParaRPr lang="it-IT" sz="2000" dirty="0">
              <a:latin typeface="Cambria" charset="0"/>
              <a:ea typeface="MS PGothic" charset="0"/>
              <a:cs typeface="MS PGothic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it-IT" b="1" dirty="0" err="1" smtClean="0">
                <a:latin typeface="Cambria" charset="0"/>
                <a:ea typeface="MS PGothic" charset="0"/>
                <a:cs typeface="MS PGothic" charset="0"/>
              </a:rPr>
              <a:t>Skype</a:t>
            </a:r>
            <a:r>
              <a:rPr lang="it-IT" b="1" dirty="0" smtClean="0">
                <a:latin typeface="Cambria" charset="0"/>
                <a:ea typeface="MS PGothic" charset="0"/>
                <a:cs typeface="MS PGothic" charset="0"/>
              </a:rPr>
              <a:t> </a:t>
            </a:r>
            <a:r>
              <a:rPr lang="it-IT" b="1" dirty="0" err="1" smtClean="0">
                <a:latin typeface="Cambria" charset="0"/>
                <a:ea typeface="MS PGothic" charset="0"/>
                <a:cs typeface="MS PGothic" charset="0"/>
              </a:rPr>
              <a:t>Interviews</a:t>
            </a:r>
            <a:r>
              <a:rPr lang="it-IT" b="1" dirty="0" smtClean="0">
                <a:latin typeface="Cambria" charset="0"/>
                <a:ea typeface="MS PGothic" charset="0"/>
                <a:cs typeface="MS PGothic" charset="0"/>
              </a:rPr>
              <a:t> 	</a:t>
            </a:r>
            <a:r>
              <a:rPr lang="it-IT" dirty="0" err="1" smtClean="0">
                <a:latin typeface="Cambria" charset="0"/>
                <a:ea typeface="MS PGothic" charset="0"/>
                <a:cs typeface="MS PGothic" charset="0"/>
              </a:rPr>
              <a:t>December</a:t>
            </a:r>
            <a:r>
              <a:rPr lang="it-IT" dirty="0" smtClean="0">
                <a:latin typeface="Cambria" charset="0"/>
                <a:ea typeface="MS PGothic" charset="0"/>
                <a:cs typeface="MS PGothic" charset="0"/>
              </a:rPr>
              <a:t> </a:t>
            </a:r>
            <a:r>
              <a:rPr lang="it-IT" dirty="0">
                <a:latin typeface="Cambria" charset="0"/>
                <a:ea typeface="MS PGothic" charset="0"/>
                <a:cs typeface="MS PGothic" charset="0"/>
              </a:rPr>
              <a:t>(1st – </a:t>
            </a:r>
            <a:r>
              <a:rPr lang="it-IT" dirty="0" smtClean="0">
                <a:latin typeface="Cambria" charset="0"/>
                <a:ea typeface="MS PGothic" charset="0"/>
                <a:cs typeface="MS PGothic" charset="0"/>
              </a:rPr>
              <a:t>2nd weeks)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it-IT" b="1" dirty="0" smtClean="0">
                <a:latin typeface="Cambria" charset="0"/>
                <a:ea typeface="MS PGothic" charset="0"/>
                <a:cs typeface="MS PGothic" charset="0"/>
              </a:rPr>
              <a:t>Focus Group	</a:t>
            </a:r>
            <a:r>
              <a:rPr lang="it-IT" dirty="0" err="1" smtClean="0">
                <a:latin typeface="Cambria" charset="0"/>
                <a:ea typeface="MS PGothic" charset="0"/>
                <a:cs typeface="MS PGothic" charset="0"/>
              </a:rPr>
              <a:t>January</a:t>
            </a:r>
            <a:endParaRPr lang="it-IT" dirty="0" smtClean="0">
              <a:latin typeface="Cambria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6934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numero diapositiva 3"/>
          <p:cNvSpPr txBox="1">
            <a:spLocks noGrp="1"/>
          </p:cNvSpPr>
          <p:nvPr/>
        </p:nvSpPr>
        <p:spPr bwMode="auto">
          <a:xfrm>
            <a:off x="2908300" y="6564313"/>
            <a:ext cx="719138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fld id="{40984A87-7A46-C246-BA84-D03445449FDA}" type="slidenum">
              <a:rPr lang="it-IT" sz="600">
                <a:solidFill>
                  <a:schemeClr val="bg1"/>
                </a:solidFill>
                <a:latin typeface="Cambria" charset="0"/>
              </a:rPr>
              <a:pPr algn="ctr" eaLnBrk="1" hangingPunct="1">
                <a:spcBef>
                  <a:spcPct val="50000"/>
                </a:spcBef>
              </a:pPr>
              <a:t>8</a:t>
            </a:fld>
            <a:endParaRPr lang="it-IT" sz="600">
              <a:solidFill>
                <a:schemeClr val="bg1"/>
              </a:solidFill>
              <a:latin typeface="Cambria" charset="0"/>
            </a:endParaRP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139700" y="252413"/>
            <a:ext cx="8104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it-IT" sz="2000" dirty="0" err="1">
                <a:latin typeface="Cambria" charset="0"/>
              </a:rPr>
              <a:t>Identify</a:t>
            </a:r>
            <a:r>
              <a:rPr lang="it-IT" sz="2000" dirty="0">
                <a:latin typeface="Cambria" charset="0"/>
              </a:rPr>
              <a:t>/ </a:t>
            </a:r>
            <a:r>
              <a:rPr lang="it-IT" sz="2000" dirty="0" smtClean="0">
                <a:solidFill>
                  <a:srgbClr val="C4004B"/>
                </a:solidFill>
                <a:latin typeface="Cambria" charset="0"/>
              </a:rPr>
              <a:t>User Panel </a:t>
            </a:r>
            <a:r>
              <a:rPr lang="it-IT" sz="2000" dirty="0" err="1" smtClean="0">
                <a:solidFill>
                  <a:srgbClr val="C4004B"/>
                </a:solidFill>
                <a:latin typeface="Cambria" charset="0"/>
              </a:rPr>
              <a:t>participants</a:t>
            </a:r>
            <a:r>
              <a:rPr lang="it-IT" sz="2000" dirty="0">
                <a:solidFill>
                  <a:srgbClr val="C4004B"/>
                </a:solidFill>
                <a:latin typeface="Cambria" charset="0"/>
              </a:rPr>
              <a:t>	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776755"/>
              </p:ext>
            </p:extLst>
          </p:nvPr>
        </p:nvGraphicFramePr>
        <p:xfrm>
          <a:off x="517699" y="836712"/>
          <a:ext cx="8158756" cy="3497068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036163"/>
                <a:gridCol w="1290136"/>
                <a:gridCol w="3426161"/>
                <a:gridCol w="1406296"/>
              </a:tblGrid>
              <a:tr h="503959">
                <a:tc>
                  <a:txBody>
                    <a:bodyPr/>
                    <a:lstStyle/>
                    <a:p>
                      <a:r>
                        <a:rPr lang="it-IT" sz="1400" dirty="0" err="1" smtClean="0">
                          <a:latin typeface="Cambria"/>
                          <a:cs typeface="Cambria"/>
                        </a:rPr>
                        <a:t>Profile</a:t>
                      </a:r>
                      <a:endParaRPr lang="it-IT" sz="1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Cambria"/>
                          <a:cs typeface="Cambria"/>
                        </a:rPr>
                        <a:t>Group</a:t>
                      </a:r>
                      <a:endParaRPr lang="it-IT" sz="1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>
                          <a:latin typeface="Cambria"/>
                          <a:cs typeface="Cambria"/>
                        </a:rPr>
                        <a:t>Name</a:t>
                      </a:r>
                      <a:endParaRPr lang="it-IT" sz="1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Cambria"/>
                          <a:cs typeface="Cambria"/>
                        </a:rPr>
                        <a:t>Activity</a:t>
                      </a:r>
                      <a:endParaRPr lang="it-IT" sz="1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768069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Cambria"/>
                          <a:cs typeface="Cambria"/>
                        </a:rPr>
                        <a:t>1_</a:t>
                      </a:r>
                      <a:r>
                        <a:rPr lang="it-IT" sz="1400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it-IT" sz="1400" baseline="0" dirty="0" err="1" smtClean="0">
                          <a:latin typeface="Cambria"/>
                          <a:cs typeface="Cambria"/>
                        </a:rPr>
                        <a:t>Didactic</a:t>
                      </a:r>
                      <a:r>
                        <a:rPr lang="it-IT" sz="1400" baseline="0" dirty="0" smtClean="0">
                          <a:latin typeface="Cambria"/>
                          <a:cs typeface="Cambria"/>
                        </a:rPr>
                        <a:t> manager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latin typeface="Cambria"/>
                          <a:cs typeface="Cambria"/>
                        </a:rPr>
                        <a:t>2_</a:t>
                      </a:r>
                      <a:r>
                        <a:rPr lang="it-IT" sz="1400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it-IT" sz="1400" baseline="0" dirty="0" err="1" smtClean="0">
                          <a:latin typeface="Cambria"/>
                          <a:cs typeface="Cambria"/>
                        </a:rPr>
                        <a:t>Accreditation</a:t>
                      </a:r>
                      <a:r>
                        <a:rPr lang="it-IT" sz="1400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it-IT" sz="1400" baseline="0" dirty="0" err="1" smtClean="0">
                          <a:latin typeface="Cambria"/>
                          <a:cs typeface="Cambria"/>
                        </a:rPr>
                        <a:t>mng</a:t>
                      </a:r>
                      <a:endParaRPr lang="it-IT" sz="1400" baseline="0" dirty="0" smtClean="0">
                        <a:latin typeface="Cambria"/>
                        <a:cs typeface="Cambri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latin typeface="Cambria"/>
                          <a:cs typeface="Cambria"/>
                        </a:rPr>
                        <a:t>3_</a:t>
                      </a:r>
                      <a:r>
                        <a:rPr lang="it-IT" sz="1400" baseline="0" dirty="0" smtClean="0">
                          <a:latin typeface="Cambria"/>
                          <a:cs typeface="Cambria"/>
                        </a:rPr>
                        <a:t> Learning manager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aseline="0" dirty="0" smtClean="0">
                        <a:latin typeface="Cambria"/>
                        <a:cs typeface="Cambri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aseline="0" dirty="0" smtClean="0">
                        <a:latin typeface="Cambria"/>
                        <a:cs typeface="Cambri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aseline="0" dirty="0" smtClean="0">
                        <a:latin typeface="Cambria"/>
                        <a:cs typeface="Cambri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aseline="0" dirty="0" smtClean="0">
                        <a:latin typeface="Cambria"/>
                        <a:cs typeface="Cambria"/>
                      </a:endParaRPr>
                    </a:p>
                    <a:p>
                      <a:endParaRPr lang="it-IT" sz="1400" dirty="0" smtClean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Cambria"/>
                          <a:cs typeface="Cambria"/>
                        </a:rPr>
                        <a:t>Training </a:t>
                      </a:r>
                      <a:r>
                        <a:rPr lang="it-IT" sz="1400" dirty="0" err="1" smtClean="0">
                          <a:latin typeface="Cambria"/>
                          <a:cs typeface="Cambria"/>
                        </a:rPr>
                        <a:t>entities</a:t>
                      </a:r>
                      <a:r>
                        <a:rPr lang="it-IT" sz="140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it-IT" sz="1400" dirty="0" err="1" smtClean="0">
                          <a:latin typeface="Cambria"/>
                          <a:cs typeface="Cambria"/>
                        </a:rPr>
                        <a:t>users</a:t>
                      </a:r>
                      <a:endParaRPr lang="it-IT" sz="1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UNIVERSITIES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1.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1     Gianluca 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Reali – </a:t>
                      </a:r>
                      <a:r>
                        <a:rPr lang="it-IT" sz="1400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UniPG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 - IT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1.2     Prof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. Marzano – Sapienza -  IT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2.3     Prof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. </a:t>
                      </a:r>
                      <a:r>
                        <a:rPr lang="it-IT" sz="1400" baseline="0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Valigi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 – </a:t>
                      </a:r>
                      <a:r>
                        <a:rPr lang="it-IT" sz="1400" baseline="0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UniPG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 - IT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2.4     Prof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. Leonardi – Sapienza - IT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aseline="0" dirty="0" smtClean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IN-HOUSE TRAINING CENTER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1.5     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Ferdinando 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Lo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 Re – ENG Training School - IT</a:t>
                      </a:r>
                      <a:endParaRPr lang="it-IT" sz="1400" dirty="0" smtClean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  <a:defRPr/>
                      </a:pPr>
                      <a:endParaRPr lang="it-IT" sz="1400" dirty="0" smtClean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>
                          <a:latin typeface="Cambria"/>
                          <a:cs typeface="Cambria"/>
                        </a:rPr>
                        <a:t>Interview</a:t>
                      </a:r>
                      <a:endParaRPr lang="it-IT" sz="1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7680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latin typeface="Cambria"/>
                          <a:cs typeface="Cambria"/>
                        </a:rPr>
                        <a:t>4_ Online</a:t>
                      </a:r>
                      <a:r>
                        <a:rPr lang="it-IT" sz="1400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it-IT" sz="1400" baseline="0" dirty="0" err="1" smtClean="0">
                          <a:latin typeface="Cambria"/>
                          <a:cs typeface="Cambria"/>
                        </a:rPr>
                        <a:t>comm</a:t>
                      </a:r>
                      <a:r>
                        <a:rPr lang="it-IT" sz="1400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it-IT" sz="1400" baseline="0" dirty="0" err="1" smtClean="0">
                          <a:latin typeface="Cambria"/>
                          <a:cs typeface="Cambria"/>
                        </a:rPr>
                        <a:t>mng</a:t>
                      </a:r>
                      <a:endParaRPr lang="it-IT" sz="1400" dirty="0" smtClean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>
                          <a:latin typeface="Cambria"/>
                          <a:cs typeface="Cambria"/>
                        </a:rPr>
                        <a:t>Managing</a:t>
                      </a:r>
                      <a:r>
                        <a:rPr lang="it-IT" sz="140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it-IT" sz="1400" dirty="0" err="1" smtClean="0">
                          <a:latin typeface="Cambria"/>
                          <a:cs typeface="Cambria"/>
                        </a:rPr>
                        <a:t>users</a:t>
                      </a:r>
                      <a:endParaRPr lang="it-IT" sz="1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  <a:defRPr/>
                      </a:pPr>
                      <a:r>
                        <a:rPr lang="it-IT" sz="1400" baseline="0" dirty="0" smtClean="0">
                          <a:latin typeface="Cambria"/>
                          <a:cs typeface="Cambria"/>
                        </a:rPr>
                        <a:t>4.6     </a:t>
                      </a:r>
                      <a:r>
                        <a:rPr lang="it-IT" sz="1400" b="1" baseline="0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Maurizio </a:t>
                      </a:r>
                      <a:r>
                        <a:rPr lang="it-IT" sz="1400" b="1" baseline="0" dirty="0" err="1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Mesenzani</a:t>
                      </a:r>
                      <a:r>
                        <a:rPr lang="it-IT" sz="1400" b="1" baseline="0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 – AMC </a:t>
                      </a:r>
                      <a:r>
                        <a:rPr lang="it-IT" sz="1400" b="1" baseline="0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– </a:t>
                      </a:r>
                      <a:r>
                        <a:rPr lang="it-IT" sz="1400" b="1" baseline="0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IT</a:t>
                      </a:r>
                      <a:endParaRPr lang="it-IT" sz="1400" b="1" dirty="0" smtClean="0">
                        <a:solidFill>
                          <a:srgbClr val="00B050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>
                          <a:latin typeface="Cambria"/>
                          <a:cs typeface="Cambria"/>
                        </a:rPr>
                        <a:t>Interview</a:t>
                      </a:r>
                      <a:endParaRPr lang="it-IT" sz="1400" dirty="0" smtClean="0">
                        <a:latin typeface="Cambria"/>
                        <a:cs typeface="Cambria"/>
                      </a:endParaRPr>
                    </a:p>
                    <a:p>
                      <a:endParaRPr lang="it-IT" sz="1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4316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numero diapositiva 3"/>
          <p:cNvSpPr txBox="1">
            <a:spLocks noGrp="1"/>
          </p:cNvSpPr>
          <p:nvPr/>
        </p:nvSpPr>
        <p:spPr bwMode="auto">
          <a:xfrm>
            <a:off x="2908300" y="6564313"/>
            <a:ext cx="719138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fld id="{40984A87-7A46-C246-BA84-D03445449FDA}" type="slidenum">
              <a:rPr lang="it-IT" sz="600">
                <a:solidFill>
                  <a:schemeClr val="bg1"/>
                </a:solidFill>
                <a:latin typeface="Cambria" charset="0"/>
              </a:rPr>
              <a:pPr algn="ctr" eaLnBrk="1" hangingPunct="1">
                <a:spcBef>
                  <a:spcPct val="50000"/>
                </a:spcBef>
              </a:pPr>
              <a:t>9</a:t>
            </a:fld>
            <a:endParaRPr lang="it-IT" sz="600">
              <a:solidFill>
                <a:schemeClr val="bg1"/>
              </a:solidFill>
              <a:latin typeface="Cambria" charset="0"/>
            </a:endParaRP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139700" y="252413"/>
            <a:ext cx="8104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it-IT" sz="2000" dirty="0" err="1">
                <a:latin typeface="Cambria" charset="0"/>
              </a:rPr>
              <a:t>Identify</a:t>
            </a:r>
            <a:r>
              <a:rPr lang="it-IT" sz="2000" dirty="0">
                <a:latin typeface="Cambria" charset="0"/>
              </a:rPr>
              <a:t>/ </a:t>
            </a:r>
            <a:r>
              <a:rPr lang="it-IT" sz="2000" dirty="0" smtClean="0">
                <a:solidFill>
                  <a:srgbClr val="C4004B"/>
                </a:solidFill>
                <a:latin typeface="Cambria" charset="0"/>
              </a:rPr>
              <a:t>User Panel </a:t>
            </a:r>
            <a:r>
              <a:rPr lang="it-IT" sz="2000" dirty="0" err="1" smtClean="0">
                <a:solidFill>
                  <a:srgbClr val="C4004B"/>
                </a:solidFill>
                <a:latin typeface="Cambria" charset="0"/>
              </a:rPr>
              <a:t>participants</a:t>
            </a:r>
            <a:r>
              <a:rPr lang="it-IT" sz="2000" dirty="0">
                <a:solidFill>
                  <a:srgbClr val="C4004B"/>
                </a:solidFill>
                <a:latin typeface="Cambria" charset="0"/>
              </a:rPr>
              <a:t>	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009997"/>
              </p:ext>
            </p:extLst>
          </p:nvPr>
        </p:nvGraphicFramePr>
        <p:xfrm>
          <a:off x="517699" y="836712"/>
          <a:ext cx="8302773" cy="357623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22053"/>
                <a:gridCol w="1512168"/>
                <a:gridCol w="3816424"/>
                <a:gridCol w="1152128"/>
              </a:tblGrid>
              <a:tr h="503959">
                <a:tc>
                  <a:txBody>
                    <a:bodyPr/>
                    <a:lstStyle/>
                    <a:p>
                      <a:r>
                        <a:rPr lang="it-IT" sz="1400" dirty="0" err="1" smtClean="0">
                          <a:latin typeface="Cambria"/>
                          <a:cs typeface="Cambria"/>
                        </a:rPr>
                        <a:t>Profile</a:t>
                      </a:r>
                      <a:endParaRPr lang="it-IT" sz="1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Cambria"/>
                          <a:cs typeface="Cambria"/>
                        </a:rPr>
                        <a:t>Group</a:t>
                      </a:r>
                      <a:endParaRPr lang="it-IT" sz="1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>
                          <a:latin typeface="Cambria"/>
                          <a:cs typeface="Cambria"/>
                        </a:rPr>
                        <a:t>Name</a:t>
                      </a:r>
                      <a:endParaRPr lang="it-IT" sz="1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Cambria"/>
                          <a:cs typeface="Cambria"/>
                        </a:rPr>
                        <a:t>Activity</a:t>
                      </a:r>
                      <a:endParaRPr lang="it-IT" sz="1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768069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Cambria"/>
                          <a:cs typeface="Cambria"/>
                        </a:rPr>
                        <a:t>5_</a:t>
                      </a:r>
                      <a:r>
                        <a:rPr lang="it-IT" sz="1400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it-IT" sz="1400" baseline="0" dirty="0" err="1" smtClean="0">
                          <a:latin typeface="Cambria"/>
                          <a:cs typeface="Cambria"/>
                        </a:rPr>
                        <a:t>Recruitment</a:t>
                      </a:r>
                      <a:r>
                        <a:rPr lang="it-IT" sz="1400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it-IT" sz="1400" baseline="0" dirty="0" err="1" smtClean="0">
                          <a:latin typeface="Cambria"/>
                          <a:cs typeface="Cambria"/>
                        </a:rPr>
                        <a:t>mng</a:t>
                      </a:r>
                      <a:endParaRPr lang="it-IT" sz="1400" baseline="0" dirty="0" smtClean="0">
                        <a:latin typeface="Cambria"/>
                        <a:cs typeface="Cambria"/>
                      </a:endParaRPr>
                    </a:p>
                    <a:p>
                      <a:r>
                        <a:rPr lang="it-IT" sz="1400" baseline="0" dirty="0" smtClean="0">
                          <a:latin typeface="Cambria"/>
                          <a:cs typeface="Cambria"/>
                        </a:rPr>
                        <a:t>6_ Training </a:t>
                      </a:r>
                      <a:r>
                        <a:rPr lang="it-IT" sz="1400" baseline="0" dirty="0" err="1" smtClean="0">
                          <a:latin typeface="Cambria"/>
                          <a:cs typeface="Cambria"/>
                        </a:rPr>
                        <a:t>mng</a:t>
                      </a:r>
                      <a:endParaRPr lang="it-IT" sz="1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>
                          <a:latin typeface="Cambria"/>
                          <a:cs typeface="Cambria"/>
                        </a:rPr>
                        <a:t>Demand</a:t>
                      </a:r>
                      <a:endParaRPr lang="it-IT" sz="1400" dirty="0" smtClean="0">
                        <a:latin typeface="Cambria"/>
                        <a:cs typeface="Cambria"/>
                      </a:endParaRPr>
                    </a:p>
                    <a:p>
                      <a:r>
                        <a:rPr lang="it-IT" sz="1400" dirty="0" err="1" smtClean="0">
                          <a:latin typeface="Cambria"/>
                          <a:cs typeface="Cambria"/>
                        </a:rPr>
                        <a:t>Industry</a:t>
                      </a:r>
                      <a:r>
                        <a:rPr lang="it-IT" sz="140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it-IT" sz="1400" dirty="0" err="1" smtClean="0">
                          <a:latin typeface="Cambria"/>
                          <a:cs typeface="Cambria"/>
                        </a:rPr>
                        <a:t>users</a:t>
                      </a:r>
                      <a:endParaRPr lang="it-IT" sz="1400" dirty="0" smtClean="0">
                        <a:latin typeface="Cambria"/>
                        <a:cs typeface="Cambria"/>
                      </a:endParaRPr>
                    </a:p>
                    <a:p>
                      <a:r>
                        <a:rPr lang="it-IT" sz="1400" dirty="0" smtClean="0">
                          <a:latin typeface="Cambria"/>
                          <a:cs typeface="Cambria"/>
                        </a:rPr>
                        <a:t>PA </a:t>
                      </a:r>
                      <a:r>
                        <a:rPr lang="it-IT" sz="1400" dirty="0" err="1" smtClean="0">
                          <a:latin typeface="Cambria"/>
                          <a:cs typeface="Cambria"/>
                        </a:rPr>
                        <a:t>users</a:t>
                      </a:r>
                      <a:endParaRPr lang="it-IT" sz="1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it-IT" sz="1400" dirty="0" smtClean="0">
                          <a:latin typeface="Cambria"/>
                          <a:cs typeface="Cambria"/>
                        </a:rPr>
                        <a:t>5.7</a:t>
                      </a:r>
                      <a:r>
                        <a:rPr lang="it-IT" sz="1400" baseline="0" dirty="0" smtClean="0">
                          <a:latin typeface="Cambria"/>
                          <a:cs typeface="Cambria"/>
                        </a:rPr>
                        <a:t>     </a:t>
                      </a:r>
                      <a:r>
                        <a:rPr lang="it-IT" sz="1400" b="1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Fabio</a:t>
                      </a:r>
                      <a:r>
                        <a:rPr lang="it-IT" sz="1400" b="1" baseline="0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it-IT" sz="1400" b="1" baseline="0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Castronuovo – </a:t>
                      </a:r>
                      <a:r>
                        <a:rPr lang="it-IT" sz="1400" b="1" baseline="0" dirty="0" err="1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Chorally</a:t>
                      </a:r>
                      <a:r>
                        <a:rPr lang="it-IT" sz="1400" b="1" baseline="0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 – IT UK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1400" baseline="0" dirty="0" smtClean="0">
                          <a:latin typeface="Cambria"/>
                          <a:cs typeface="Cambria"/>
                        </a:rPr>
                        <a:t>5.8     Piergiorgio </a:t>
                      </a:r>
                      <a:r>
                        <a:rPr lang="it-IT" sz="1400" baseline="0" dirty="0" smtClean="0">
                          <a:latin typeface="Cambria"/>
                          <a:cs typeface="Cambria"/>
                        </a:rPr>
                        <a:t>Grassi – </a:t>
                      </a:r>
                      <a:r>
                        <a:rPr lang="it-IT" sz="1400" baseline="0" dirty="0" err="1" smtClean="0">
                          <a:latin typeface="Cambria"/>
                          <a:cs typeface="Cambria"/>
                        </a:rPr>
                        <a:t>Iconsulting</a:t>
                      </a:r>
                      <a:r>
                        <a:rPr lang="it-IT" sz="1400" baseline="0" dirty="0" smtClean="0">
                          <a:latin typeface="Cambria"/>
                          <a:cs typeface="Cambria"/>
                        </a:rPr>
                        <a:t> – IT UK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1400" baseline="0" dirty="0" smtClean="0">
                          <a:latin typeface="Cambria"/>
                          <a:cs typeface="Cambria"/>
                        </a:rPr>
                        <a:t>6.9      </a:t>
                      </a:r>
                      <a:r>
                        <a:rPr lang="it-IT" sz="1400" baseline="0" dirty="0" smtClean="0">
                          <a:latin typeface="Cambria"/>
                          <a:cs typeface="Cambria"/>
                        </a:rPr>
                        <a:t>XXX </a:t>
                      </a:r>
                      <a:r>
                        <a:rPr lang="it-IT" sz="1400" baseline="0" dirty="0" smtClean="0">
                          <a:latin typeface="Cambria"/>
                          <a:cs typeface="Cambria"/>
                        </a:rPr>
                        <a:t>– </a:t>
                      </a:r>
                      <a:r>
                        <a:rPr lang="it-IT" sz="1400" baseline="0" dirty="0" smtClean="0">
                          <a:latin typeface="Cambria"/>
                          <a:cs typeface="Cambria"/>
                        </a:rPr>
                        <a:t>ISTAT</a:t>
                      </a:r>
                      <a:endParaRPr lang="it-IT" sz="1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>
                          <a:latin typeface="Cambria"/>
                          <a:cs typeface="Cambria"/>
                        </a:rPr>
                        <a:t>Interview</a:t>
                      </a:r>
                      <a:endParaRPr lang="it-IT" sz="1400" dirty="0" smtClean="0">
                        <a:latin typeface="Cambria"/>
                        <a:cs typeface="Cambria"/>
                      </a:endParaRPr>
                    </a:p>
                    <a:p>
                      <a:endParaRPr lang="it-IT" sz="1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768069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Cambria"/>
                          <a:cs typeface="Cambria"/>
                        </a:rPr>
                        <a:t>7_ </a:t>
                      </a:r>
                      <a:r>
                        <a:rPr lang="it-IT" sz="1400" dirty="0" err="1" smtClean="0">
                          <a:latin typeface="Cambria"/>
                          <a:cs typeface="Cambria"/>
                        </a:rPr>
                        <a:t>Graduates</a:t>
                      </a:r>
                      <a:endParaRPr lang="it-IT" sz="1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it-IT" sz="1400" dirty="0" smtClean="0">
                        <a:latin typeface="Cambria"/>
                        <a:cs typeface="Cambria"/>
                      </a:endParaRPr>
                    </a:p>
                    <a:p>
                      <a:endParaRPr lang="it-IT" sz="1400" dirty="0" smtClean="0">
                        <a:latin typeface="Cambria"/>
                        <a:cs typeface="Cambria"/>
                      </a:endParaRPr>
                    </a:p>
                    <a:p>
                      <a:endParaRPr lang="it-IT" sz="1400" dirty="0" smtClean="0">
                        <a:latin typeface="Cambria"/>
                        <a:cs typeface="Cambria"/>
                      </a:endParaRPr>
                    </a:p>
                    <a:p>
                      <a:r>
                        <a:rPr lang="it-IT" sz="1400" dirty="0" err="1" smtClean="0">
                          <a:latin typeface="Cambria"/>
                          <a:cs typeface="Cambria"/>
                        </a:rPr>
                        <a:t>Indipendent</a:t>
                      </a:r>
                      <a:r>
                        <a:rPr lang="it-IT" sz="140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it-IT" sz="1400" dirty="0" err="1" smtClean="0">
                          <a:latin typeface="Cambria"/>
                          <a:cs typeface="Cambria"/>
                        </a:rPr>
                        <a:t>users</a:t>
                      </a:r>
                      <a:endParaRPr lang="it-IT" sz="1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latin typeface="Cambria"/>
                          <a:cs typeface="Cambria"/>
                        </a:rPr>
                        <a:t>7.10</a:t>
                      </a:r>
                      <a:r>
                        <a:rPr lang="it-IT" sz="1400" baseline="0" dirty="0" smtClean="0">
                          <a:latin typeface="Cambria"/>
                          <a:cs typeface="Cambria"/>
                        </a:rPr>
                        <a:t>     _________________</a:t>
                      </a:r>
                      <a:endParaRPr lang="it-IT" sz="1400" baseline="0" dirty="0" smtClean="0">
                        <a:latin typeface="Cambria"/>
                        <a:cs typeface="Cambri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aseline="0" dirty="0" smtClean="0">
                          <a:latin typeface="Cambria"/>
                          <a:cs typeface="Cambria"/>
                        </a:rPr>
                        <a:t>7.11     _________________</a:t>
                      </a:r>
                      <a:endParaRPr lang="it-IT" sz="1400" baseline="0" dirty="0" smtClean="0">
                        <a:latin typeface="Cambria"/>
                        <a:cs typeface="Cambri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aseline="0" dirty="0" smtClean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>
                          <a:latin typeface="Cambria"/>
                          <a:cs typeface="Cambria"/>
                        </a:rPr>
                        <a:t>Interview</a:t>
                      </a:r>
                      <a:endParaRPr lang="it-IT" sz="1400" dirty="0" smtClean="0">
                        <a:latin typeface="Cambria"/>
                        <a:cs typeface="Cambria"/>
                      </a:endParaRPr>
                    </a:p>
                    <a:p>
                      <a:endParaRPr lang="it-IT" sz="1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768069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Cambria"/>
                          <a:cs typeface="Cambria"/>
                        </a:rPr>
                        <a:t>8_ </a:t>
                      </a:r>
                      <a:r>
                        <a:rPr lang="it-IT" sz="1400" dirty="0" err="1" smtClean="0">
                          <a:latin typeface="Cambria"/>
                          <a:cs typeface="Cambria"/>
                        </a:rPr>
                        <a:t>Researchers</a:t>
                      </a:r>
                      <a:endParaRPr lang="it-IT" sz="1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latin typeface="Cambria"/>
                          <a:cs typeface="Cambria"/>
                        </a:rPr>
                        <a:t>8.12    </a:t>
                      </a:r>
                      <a:r>
                        <a:rPr lang="it-IT" sz="1400" b="1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Carlo </a:t>
                      </a:r>
                      <a:r>
                        <a:rPr lang="it-IT" sz="1400" b="1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Lancia – Leiden </a:t>
                      </a:r>
                      <a:r>
                        <a:rPr lang="it-IT" sz="1400" b="1" dirty="0" err="1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University</a:t>
                      </a:r>
                      <a:r>
                        <a:rPr lang="it-IT" sz="1400" b="1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 - NL</a:t>
                      </a:r>
                    </a:p>
                    <a:p>
                      <a:r>
                        <a:rPr lang="it-IT" sz="1400" b="0" dirty="0" smtClean="0">
                          <a:latin typeface="Cambria"/>
                          <a:cs typeface="Cambria"/>
                        </a:rPr>
                        <a:t>8.13    </a:t>
                      </a:r>
                      <a:r>
                        <a:rPr lang="it-IT" sz="1400" b="1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Bernardo </a:t>
                      </a:r>
                      <a:r>
                        <a:rPr lang="it-IT" sz="1400" b="1" dirty="0" err="1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Monechi</a:t>
                      </a:r>
                      <a:r>
                        <a:rPr lang="it-IT" sz="1400" b="1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 – ISI </a:t>
                      </a:r>
                      <a:r>
                        <a:rPr lang="it-IT" sz="1400" b="1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Foundation</a:t>
                      </a:r>
                      <a:r>
                        <a:rPr lang="it-IT" sz="1400" b="1" baseline="0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it-IT" sz="1400" b="1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IT</a:t>
                      </a:r>
                      <a:endParaRPr lang="it-IT" sz="1400" b="1" dirty="0" smtClean="0">
                        <a:solidFill>
                          <a:srgbClr val="00B050"/>
                        </a:solidFill>
                        <a:latin typeface="Cambria"/>
                        <a:cs typeface="Cambri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 smtClean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>
                          <a:latin typeface="Cambria"/>
                          <a:cs typeface="Cambria"/>
                        </a:rPr>
                        <a:t>Interview</a:t>
                      </a:r>
                      <a:endParaRPr lang="it-IT" sz="1400" dirty="0" smtClean="0">
                        <a:latin typeface="Cambria"/>
                        <a:cs typeface="Cambria"/>
                      </a:endParaRPr>
                    </a:p>
                    <a:p>
                      <a:endParaRPr lang="it-IT" sz="1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768069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Cambria"/>
                          <a:cs typeface="Cambria"/>
                        </a:rPr>
                        <a:t>9_Practitioners</a:t>
                      </a:r>
                      <a:endParaRPr lang="it-IT" sz="1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Cambria"/>
                          <a:cs typeface="Cambria"/>
                        </a:rPr>
                        <a:t>9.14    </a:t>
                      </a:r>
                      <a:r>
                        <a:rPr lang="it-IT" sz="1400" b="1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Andrea Perlato – </a:t>
                      </a:r>
                      <a:r>
                        <a:rPr lang="it-IT" sz="1400" b="1" dirty="0" err="1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Chorally</a:t>
                      </a:r>
                      <a:r>
                        <a:rPr lang="it-IT" sz="1400" b="1" baseline="0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 – IT UK</a:t>
                      </a:r>
                      <a:endParaRPr lang="it-IT" sz="1400" b="1" dirty="0" smtClean="0">
                        <a:solidFill>
                          <a:srgbClr val="00B050"/>
                        </a:solidFill>
                        <a:latin typeface="Cambria"/>
                        <a:cs typeface="Cambria"/>
                      </a:endParaRPr>
                    </a:p>
                    <a:p>
                      <a:r>
                        <a:rPr lang="it-IT" sz="1400" baseline="0" dirty="0" smtClean="0">
                          <a:latin typeface="Cambria"/>
                          <a:cs typeface="Cambria"/>
                        </a:rPr>
                        <a:t>9.15    </a:t>
                      </a:r>
                      <a:r>
                        <a:rPr lang="it-IT" sz="1400" b="1" baseline="0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Martina Pugliese – </a:t>
                      </a:r>
                      <a:r>
                        <a:rPr lang="it-IT" sz="1400" b="1" baseline="0" dirty="0" err="1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Mallzee</a:t>
                      </a:r>
                      <a:r>
                        <a:rPr lang="it-IT" sz="1400" b="1" baseline="0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it-IT" sz="1400" b="1" baseline="0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– </a:t>
                      </a:r>
                      <a:r>
                        <a:rPr lang="it-IT" sz="1400" b="1" baseline="0" dirty="0" smtClean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UK</a:t>
                      </a:r>
                      <a:endParaRPr lang="it-IT" sz="1400" b="1" dirty="0">
                        <a:solidFill>
                          <a:srgbClr val="00B050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>
                          <a:latin typeface="Cambria"/>
                          <a:cs typeface="Cambria"/>
                        </a:rPr>
                        <a:t>Interview</a:t>
                      </a:r>
                      <a:endParaRPr lang="it-IT" sz="1400" dirty="0" smtClean="0">
                        <a:latin typeface="Cambria"/>
                        <a:cs typeface="Cambria"/>
                      </a:endParaRPr>
                    </a:p>
                    <a:p>
                      <a:endParaRPr lang="it-IT" sz="1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2860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ruttura predefinita">
  <a:themeElements>
    <a:clrScheme name="1_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9707</TotalTime>
  <Words>756</Words>
  <Application>Microsoft Office PowerPoint</Application>
  <PresentationFormat>Presentazione su schermo (4:3)</PresentationFormat>
  <Paragraphs>210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14" baseType="lpstr">
      <vt:lpstr>Struttura predefinita</vt:lpstr>
      <vt:lpstr>1_Struttura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Engineering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ENG</dc:creator>
  <cp:lastModifiedBy>Riccucci</cp:lastModifiedBy>
  <cp:revision>448</cp:revision>
  <cp:lastPrinted>2015-11-27T21:28:24Z</cp:lastPrinted>
  <dcterms:created xsi:type="dcterms:W3CDTF">2013-12-19T16:16:07Z</dcterms:created>
  <dcterms:modified xsi:type="dcterms:W3CDTF">2015-12-17T17:05:22Z</dcterms:modified>
</cp:coreProperties>
</file>