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343" r:id="rId5"/>
    <p:sldId id="364" r:id="rId6"/>
    <p:sldId id="365" r:id="rId7"/>
    <p:sldId id="366" r:id="rId8"/>
    <p:sldId id="36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6C9FCA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1190" autoAdjust="0"/>
  </p:normalViewPr>
  <p:slideViewPr>
    <p:cSldViewPr showGuides="1">
      <p:cViewPr>
        <p:scale>
          <a:sx n="77" d="100"/>
          <a:sy n="77" d="100"/>
        </p:scale>
        <p:origin x="-251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H- high priority</a:t>
            </a:r>
          </a:p>
          <a:p>
            <a:r>
              <a:rPr lang="en-GB" dirty="0" smtClean="0"/>
              <a:t>M – medium</a:t>
            </a:r>
            <a:r>
              <a:rPr lang="en-GB" baseline="0" dirty="0" smtClean="0"/>
              <a:t> priority</a:t>
            </a:r>
          </a:p>
          <a:p>
            <a:r>
              <a:rPr lang="en-GB" baseline="0" dirty="0" smtClean="0"/>
              <a:t>L – low priority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05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 userDrawn="1"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12/1/2015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rgely.sipos@egi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Long-tail_of_science#Presentations_about_the_platfor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PG:Drafts:LToS_Service_Scoped_Security_Polic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ong-tail-user-requests@mailman.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051720" y="4725144"/>
            <a:ext cx="5689178" cy="431477"/>
          </a:xfrm>
        </p:spPr>
        <p:txBody>
          <a:bodyPr>
            <a:noAutofit/>
          </a:bodyPr>
          <a:lstStyle/>
          <a:p>
            <a:r>
              <a:rPr lang="en-GB" sz="2400" dirty="0" smtClean="0"/>
              <a:t>Technical Outreach Manager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43608" y="1196912"/>
            <a:ext cx="7772400" cy="1440000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new platform from </a:t>
            </a:r>
            <a:r>
              <a:rPr lang="en-GB" dirty="0" smtClean="0"/>
              <a:t>EGI</a:t>
            </a:r>
            <a:br>
              <a:rPr lang="en-GB" dirty="0" smtClean="0"/>
            </a:br>
            <a:r>
              <a:rPr lang="en-GB" dirty="0" smtClean="0"/>
              <a:t>for </a:t>
            </a:r>
            <a:r>
              <a:rPr lang="en-GB" dirty="0"/>
              <a:t>the long tail of science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71600" y="3861048"/>
            <a:ext cx="6400800" cy="504056"/>
          </a:xfrm>
        </p:spPr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Sipos</a:t>
            </a:r>
          </a:p>
          <a:p>
            <a:r>
              <a:rPr lang="en-GB" sz="1800" dirty="0" smtClean="0">
                <a:hlinkClick r:id="rId2"/>
              </a:rPr>
              <a:t>gergely.sipos@egi.eu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691680" y="2492896"/>
            <a:ext cx="66168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8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Status and next steps</a:t>
            </a:r>
          </a:p>
          <a:p>
            <a:r>
              <a:rPr lang="en-GB" dirty="0" smtClean="0"/>
              <a:t>November 26, 2015.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740944"/>
            <a:ext cx="8424936" cy="3416248"/>
          </a:xfrm>
          <a:noFill/>
        </p:spPr>
        <p:txBody>
          <a:bodyPr/>
          <a:lstStyle/>
          <a:p>
            <a:r>
              <a:rPr lang="en-GB" sz="3600" dirty="0"/>
              <a:t>Pilot system is ready</a:t>
            </a:r>
          </a:p>
          <a:p>
            <a:r>
              <a:rPr lang="en-GB" sz="3600" dirty="0" smtClean="0"/>
              <a:t>Successful showcase in Bari</a:t>
            </a:r>
          </a:p>
          <a:p>
            <a:pPr lvl="1"/>
            <a:r>
              <a:rPr lang="en-GB" sz="3200" dirty="0" smtClean="0"/>
              <a:t>Demo (best demo prize)</a:t>
            </a:r>
          </a:p>
          <a:p>
            <a:pPr lvl="1"/>
            <a:r>
              <a:rPr lang="en-GB" sz="3200" dirty="0" smtClean="0"/>
              <a:t>Presentation</a:t>
            </a:r>
          </a:p>
          <a:p>
            <a:pPr lvl="1"/>
            <a:r>
              <a:rPr lang="en-GB" sz="3200" dirty="0" smtClean="0"/>
              <a:t>Materials available at: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wiki.egi.eu/wiki/Long-tail_of_science#Presentations_about_the_platform</a:t>
            </a:r>
            <a:r>
              <a:rPr lang="en-GB" dirty="0" smtClean="0"/>
              <a:t> </a:t>
            </a:r>
          </a:p>
          <a:p>
            <a:pPr lvl="1"/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8660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– areas with priority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Move to production (Peter)</a:t>
            </a:r>
          </a:p>
          <a:p>
            <a:pPr marL="914400" lvl="1" indent="-514350"/>
            <a:r>
              <a:rPr lang="en-GB" dirty="0" smtClean="0"/>
              <a:t>Deliverable in EGI-Engage by end of December</a:t>
            </a:r>
          </a:p>
          <a:p>
            <a:pPr marL="914400" lvl="1" indent="-514350"/>
            <a:r>
              <a:rPr lang="en-GB" dirty="0" smtClean="0"/>
              <a:t>Review must start at the beginning of December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Expand support among NGIs &amp; communities (</a:t>
            </a:r>
            <a:r>
              <a:rPr lang="en-GB" dirty="0" err="1" smtClean="0"/>
              <a:t>Gergely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Different deadlines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New features (Peter </a:t>
            </a:r>
            <a:r>
              <a:rPr lang="en-GB" dirty="0" smtClean="0"/>
              <a:t>&amp; </a:t>
            </a:r>
            <a:r>
              <a:rPr lang="en-GB" dirty="0" err="1" smtClean="0"/>
              <a:t>Gergely</a:t>
            </a:r>
            <a:r>
              <a:rPr lang="en-GB" dirty="0" smtClean="0"/>
              <a:t> through </a:t>
            </a:r>
            <a:r>
              <a:rPr lang="en-GB" dirty="0" smtClean="0"/>
              <a:t>product owners)</a:t>
            </a:r>
          </a:p>
          <a:p>
            <a:pPr lvl="1"/>
            <a:r>
              <a:rPr lang="en-GB" dirty="0" smtClean="0"/>
              <a:t>H priority by end of year</a:t>
            </a:r>
          </a:p>
          <a:p>
            <a:pPr lvl="1"/>
            <a:r>
              <a:rPr lang="en-GB" dirty="0" smtClean="0"/>
              <a:t>M priority by end of Feb</a:t>
            </a:r>
          </a:p>
          <a:p>
            <a:pPr lvl="1"/>
            <a:r>
              <a:rPr lang="en-GB" dirty="0" smtClean="0"/>
              <a:t>L priority later</a:t>
            </a:r>
          </a:p>
          <a:p>
            <a:pPr marL="914400" lvl="1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8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in area 1 – Move to production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496" y="1092872"/>
            <a:ext cx="9361040" cy="4784400"/>
          </a:xfrm>
        </p:spPr>
        <p:txBody>
          <a:bodyPr/>
          <a:lstStyle/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Monitoring of URP</a:t>
            </a:r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Monitoring of SGs. Update SG integration doc in Wiki accordingly</a:t>
            </a:r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Setup GGUS units for trouble tickets as needed. </a:t>
            </a:r>
            <a:r>
              <a:rPr lang="en-GB" sz="1400" dirty="0"/>
              <a:t>Update SG integration doc in Wiki accordingly</a:t>
            </a:r>
            <a:endParaRPr lang="en-GB" sz="1400" dirty="0" smtClean="0"/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Setup email list for user profile and resource request approvers. Register this in URP for notification about new requests</a:t>
            </a:r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Define identity vetting manual (what is a ‘good enough profile’, how much capacity to allocate) – for user request approvers</a:t>
            </a:r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Sign OLA with URP provider</a:t>
            </a:r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Sign OLA with SG and update RP joining doc in Wiki accordingly</a:t>
            </a:r>
          </a:p>
          <a:p>
            <a:pPr marL="271463" indent="-271463">
              <a:buFont typeface="+mj-lt"/>
              <a:buAutoNum type="arabicPeriod"/>
            </a:pPr>
            <a:r>
              <a:rPr lang="en-GB" sz="1400" dirty="0"/>
              <a:t>Sign OLA with sites and update RP joining doc in Wiki accordingly</a:t>
            </a:r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Document process on how to monitor user-level accounting &amp; how to respond to quota overuse</a:t>
            </a:r>
          </a:p>
          <a:p>
            <a:pPr marL="803275" lvl="1" indent="-198438"/>
            <a:r>
              <a:rPr lang="en-US" sz="1100" dirty="0" smtClean="0"/>
              <a:t>Grid: </a:t>
            </a:r>
            <a:r>
              <a:rPr lang="en-US" sz="1100" dirty="0" err="1" smtClean="0"/>
              <a:t>CPUh</a:t>
            </a:r>
            <a:r>
              <a:rPr lang="en-US" sz="1100" dirty="0" smtClean="0"/>
              <a:t>. No storage usage</a:t>
            </a:r>
          </a:p>
          <a:p>
            <a:pPr marL="803275" lvl="1" indent="-198438"/>
            <a:r>
              <a:rPr lang="en-US" sz="1100" dirty="0" smtClean="0"/>
              <a:t>Cloud: Number of VMs. </a:t>
            </a:r>
            <a:r>
              <a:rPr lang="en-US" sz="1100" dirty="0" err="1" smtClean="0"/>
              <a:t>Wallclock</a:t>
            </a:r>
            <a:r>
              <a:rPr lang="en-US" sz="1100" dirty="0" smtClean="0"/>
              <a:t> time?</a:t>
            </a:r>
          </a:p>
          <a:p>
            <a:pPr marL="803275" lvl="1" indent="-198438"/>
            <a:r>
              <a:rPr lang="en-US" sz="1100" dirty="0" smtClean="0"/>
              <a:t>Provide resource cost and count in EURO? </a:t>
            </a:r>
          </a:p>
          <a:p>
            <a:pPr marL="803275" lvl="1" indent="-198438"/>
            <a:r>
              <a:rPr lang="en-US" sz="1100" dirty="0" smtClean="0"/>
              <a:t>Topic for a follow-up meeting</a:t>
            </a:r>
            <a:endParaRPr lang="en-GB" sz="1100" dirty="0" smtClean="0"/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Define and implement security monitoring and user suspension process</a:t>
            </a:r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Manage user-level quota inside the SG (e.g. </a:t>
            </a:r>
            <a:r>
              <a:rPr lang="en-GB" sz="1400" dirty="0" err="1" smtClean="0"/>
              <a:t>userX</a:t>
            </a:r>
            <a:r>
              <a:rPr lang="en-GB" sz="1400" dirty="0" smtClean="0"/>
              <a:t> cannot start more than X VMs in parallel) SG to get input from URP. </a:t>
            </a:r>
          </a:p>
          <a:p>
            <a:pPr marL="671513" lvl="1" indent="-271463"/>
            <a:r>
              <a:rPr lang="en-US" sz="1100" dirty="0" smtClean="0"/>
              <a:t>Have uniform user-quota for everyone. Wiki was updated, but exact quota numbers still to be defined. </a:t>
            </a:r>
            <a:endParaRPr lang="en-GB" sz="1100" dirty="0" smtClean="0"/>
          </a:p>
          <a:p>
            <a:pPr marL="271463" indent="-271463">
              <a:buFont typeface="+mj-lt"/>
              <a:buAutoNum type="arabicPeriod"/>
            </a:pPr>
            <a:r>
              <a:rPr lang="en-GB" sz="1400" dirty="0" smtClean="0"/>
              <a:t>Define and implement process for downtime notification</a:t>
            </a:r>
          </a:p>
          <a:p>
            <a:pPr marL="271463" indent="-271463">
              <a:buFont typeface="+mj-lt"/>
              <a:buAutoNum type="arabicPeriod"/>
            </a:pPr>
            <a:r>
              <a:rPr lang="en-US" sz="1400" dirty="0" smtClean="0"/>
              <a:t>Move the security policy into final document format </a:t>
            </a:r>
            <a:r>
              <a:rPr lang="en-US" sz="1400" dirty="0"/>
              <a:t>(draft is here: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wiki.egi.eu/wiki/SPG:Drafts:LToS_Service_Scoped_Security_Policy</a:t>
            </a:r>
            <a:r>
              <a:rPr lang="en-US" sz="1400" dirty="0" smtClean="0"/>
              <a:t>) 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714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in area 2 – Expand support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3528" y="1196752"/>
            <a:ext cx="8424936" cy="478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Discuss details of joining with interested sites and SGs</a:t>
            </a:r>
          </a:p>
          <a:p>
            <a:pPr marL="800100" lvl="2" indent="0">
              <a:buNone/>
            </a:pPr>
            <a:r>
              <a:rPr lang="en-GB" sz="1800" dirty="0"/>
              <a:t>CYFRONET </a:t>
            </a:r>
            <a:r>
              <a:rPr lang="en-GB" sz="1800" dirty="0" smtClean="0"/>
              <a:t>(1/2 HTC site?), </a:t>
            </a:r>
            <a:r>
              <a:rPr lang="en-GB" sz="1800" dirty="0"/>
              <a:t>WS-PGRADE (gateway</a:t>
            </a:r>
            <a:r>
              <a:rPr lang="en-GB" sz="1800" dirty="0" smtClean="0"/>
              <a:t>), NGI-BE </a:t>
            </a:r>
            <a:r>
              <a:rPr lang="en-GB" sz="1800" dirty="0"/>
              <a:t>(HTC site), INFN Bari (cloud site), NGI-PT (</a:t>
            </a:r>
            <a:r>
              <a:rPr lang="en-GB" sz="1800" dirty="0" smtClean="0"/>
              <a:t>site), DM </a:t>
            </a:r>
            <a:r>
              <a:rPr lang="en-GB" sz="1800" dirty="0"/>
              <a:t>CC (gateways), DIRAC (gateway), </a:t>
            </a:r>
            <a:r>
              <a:rPr lang="en-GB" sz="1800" dirty="0" err="1"/>
              <a:t>CosQosGrid</a:t>
            </a:r>
            <a:r>
              <a:rPr lang="en-GB" sz="1800" dirty="0"/>
              <a:t> (gateway)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Involve NGI representatives in request approver </a:t>
            </a:r>
            <a:r>
              <a:rPr lang="en-GB" sz="2400" dirty="0" smtClean="0"/>
              <a:t>team</a:t>
            </a:r>
          </a:p>
          <a:p>
            <a:pPr marL="800100" lvl="2" indent="0">
              <a:buNone/>
            </a:pPr>
            <a:r>
              <a:rPr lang="en-GB" sz="1600" dirty="0" smtClean="0"/>
              <a:t>Gradually from now on</a:t>
            </a:r>
            <a:endParaRPr lang="en-GB" sz="16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Adoption of URP to Hungarian Academic Cloud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Organise workshop with NGIs &amp; </a:t>
            </a:r>
            <a:r>
              <a:rPr lang="en-GB" sz="2400" dirty="0" smtClean="0"/>
              <a:t>communities</a:t>
            </a:r>
          </a:p>
          <a:p>
            <a:pPr marL="800100" lvl="2" indent="0">
              <a:buNone/>
            </a:pPr>
            <a:r>
              <a:rPr lang="en-GB" sz="1800" dirty="0" smtClean="0"/>
              <a:t>January 2016?</a:t>
            </a:r>
            <a:endParaRPr lang="en-GB" sz="18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Explore submission of an INFRAIA-02 proposal based on this platform (with ESFRIs involved)</a:t>
            </a:r>
          </a:p>
          <a:p>
            <a:pPr marL="800100" lvl="2" indent="0">
              <a:buNone/>
            </a:pPr>
            <a:r>
              <a:rPr lang="en-GB" sz="1800" dirty="0" smtClean="0"/>
              <a:t>Integrating Activities for Starting Communities</a:t>
            </a:r>
          </a:p>
          <a:p>
            <a:pPr marL="800100" lvl="2" indent="0">
              <a:buNone/>
            </a:pPr>
            <a:r>
              <a:rPr lang="en-GB" sz="1800" dirty="0" smtClean="0"/>
              <a:t>Two-phase submission, first deadline in March 2016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7415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in area 3 – New features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95536" y="1308896"/>
            <a:ext cx="8424936" cy="478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Separate accounts for user request approvers (to be able to track who approved what) (H) </a:t>
            </a:r>
            <a:r>
              <a:rPr lang="en-GB" sz="1400" dirty="0" smtClean="0">
                <a:sym typeface="Wingdings" panose="05000000000000000000" pitchFamily="2" charset="2"/>
              </a:rPr>
              <a:t> </a:t>
            </a:r>
            <a:r>
              <a:rPr lang="en-GB" sz="1400" dirty="0" err="1" smtClean="0">
                <a:sym typeface="Wingdings" panose="05000000000000000000" pitchFamily="2" charset="2"/>
              </a:rPr>
              <a:t>Cyfronet</a:t>
            </a:r>
            <a:endParaRPr lang="en-GB" sz="1400" dirty="0" smtClean="0">
              <a:sym typeface="Wingdings" panose="05000000000000000000" pitchFamily="2" charset="2"/>
            </a:endParaRPr>
          </a:p>
          <a:p>
            <a:pPr marL="914400" lvl="1" indent="-198438"/>
            <a:r>
              <a:rPr lang="en-US" sz="1100" dirty="0" smtClean="0">
                <a:sym typeface="Wingdings" panose="05000000000000000000" pitchFamily="2" charset="2"/>
              </a:rPr>
              <a:t>At the moment for </a:t>
            </a:r>
            <a:r>
              <a:rPr lang="en-US" sz="1100" dirty="0" err="1" smtClean="0">
                <a:sym typeface="Wingdings" panose="05000000000000000000" pitchFamily="2" charset="2"/>
              </a:rPr>
              <a:t>Gergely</a:t>
            </a:r>
            <a:r>
              <a:rPr lang="en-US" sz="1100" dirty="0" smtClean="0">
                <a:sym typeface="Wingdings" panose="05000000000000000000" pitchFamily="2" charset="2"/>
              </a:rPr>
              <a:t>, Diego, Peter. How can we add new people when they join the team?</a:t>
            </a:r>
            <a:endParaRPr lang="en-GB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Notification about new requests, about request approval/rejection (H) </a:t>
            </a:r>
            <a:r>
              <a:rPr lang="en-GB" sz="1400" dirty="0" smtClean="0">
                <a:sym typeface="Wingdings" panose="05000000000000000000" pitchFamily="2" charset="2"/>
              </a:rPr>
              <a:t> </a:t>
            </a:r>
            <a:r>
              <a:rPr lang="en-GB" sz="1400" dirty="0" err="1" smtClean="0">
                <a:sym typeface="Wingdings" panose="05000000000000000000" pitchFamily="2" charset="2"/>
              </a:rPr>
              <a:t>Cyfronet</a:t>
            </a:r>
            <a:endParaRPr lang="en-GB" sz="1400" dirty="0" smtClean="0">
              <a:sym typeface="Wingdings" panose="05000000000000000000" pitchFamily="2" charset="2"/>
            </a:endParaRPr>
          </a:p>
          <a:p>
            <a:pPr marL="914400" lvl="1" indent="-198438"/>
            <a:r>
              <a:rPr lang="en-US" sz="1100" dirty="0" smtClean="0">
                <a:sym typeface="Wingdings" panose="05000000000000000000" pitchFamily="2" charset="2"/>
              </a:rPr>
              <a:t>These should be sent to </a:t>
            </a:r>
            <a:r>
              <a:rPr lang="en-GB" sz="1100" dirty="0">
                <a:hlinkClick r:id="rId3"/>
              </a:rPr>
              <a:t>long-tail-user-requests@mailman.egi.eu</a:t>
            </a:r>
            <a:endParaRPr lang="en-GB" sz="110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>
                <a:sym typeface="Wingdings" panose="05000000000000000000" pitchFamily="2" charset="2"/>
              </a:rPr>
              <a:t>Notification emails about new requests should include user’s country in the subject (so NGI people could identify and respond easily to their new users) (H)  </a:t>
            </a:r>
            <a:r>
              <a:rPr lang="en-GB" sz="1400" dirty="0" err="1" smtClean="0">
                <a:sym typeface="Wingdings" panose="05000000000000000000" pitchFamily="2" charset="2"/>
              </a:rPr>
              <a:t>Cyfronet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How can we check a user’s profile after his affiliation is approved? (M) </a:t>
            </a:r>
            <a:r>
              <a:rPr lang="en-GB" sz="1400" dirty="0" smtClean="0">
                <a:sym typeface="Wingdings" panose="05000000000000000000" pitchFamily="2" charset="2"/>
              </a:rPr>
              <a:t> </a:t>
            </a:r>
            <a:r>
              <a:rPr lang="en-GB" sz="1400" dirty="0" err="1" smtClean="0">
                <a:sym typeface="Wingdings" panose="05000000000000000000" pitchFamily="2" charset="2"/>
              </a:rPr>
              <a:t>Cyfronet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err="1" smtClean="0"/>
              <a:t>Edugain</a:t>
            </a:r>
            <a:r>
              <a:rPr lang="en-GB" sz="1400" dirty="0" smtClean="0"/>
              <a:t> integration (M) </a:t>
            </a:r>
            <a:r>
              <a:rPr lang="en-GB" sz="1400" dirty="0" smtClean="0">
                <a:sym typeface="Wingdings" panose="05000000000000000000" pitchFamily="2" charset="2"/>
              </a:rPr>
              <a:t> </a:t>
            </a:r>
            <a:r>
              <a:rPr lang="en-GB" sz="1400" dirty="0" err="1" smtClean="0">
                <a:sym typeface="Wingdings" panose="05000000000000000000" pitchFamily="2" charset="2"/>
              </a:rPr>
              <a:t>Cyfronet</a:t>
            </a:r>
            <a:r>
              <a:rPr lang="en-GB" sz="1400" dirty="0">
                <a:sym typeface="Wingdings" panose="05000000000000000000" pitchFamily="2" charset="2"/>
              </a:rPr>
              <a:t> </a:t>
            </a:r>
            <a:r>
              <a:rPr lang="en-GB" sz="1400" dirty="0" smtClean="0">
                <a:sym typeface="Wingdings" panose="05000000000000000000" pitchFamily="2" charset="2"/>
              </a:rPr>
              <a:t>&amp; EGI.eu </a:t>
            </a:r>
            <a:endParaRPr lang="en-GB" sz="1400" dirty="0" smtClean="0">
              <a:sym typeface="Wingdings" panose="05000000000000000000" pitchFamily="2" charset="2"/>
            </a:endParaRPr>
          </a:p>
          <a:p>
            <a:pPr marL="914400" lvl="1" indent="-198438"/>
            <a:r>
              <a:rPr lang="en-GB" sz="1050" dirty="0" smtClean="0">
                <a:sym typeface="Wingdings" panose="05000000000000000000" pitchFamily="2" charset="2"/>
              </a:rPr>
              <a:t>Next step on Peter to apply for SP membership in </a:t>
            </a:r>
            <a:r>
              <a:rPr lang="en-GB" sz="1050" dirty="0" err="1" smtClean="0">
                <a:sym typeface="Wingdings" panose="05000000000000000000" pitchFamily="2" charset="2"/>
              </a:rPr>
              <a:t>Edugain</a:t>
            </a:r>
            <a:r>
              <a:rPr lang="en-GB" sz="1050" dirty="0" smtClean="0">
                <a:sym typeface="Wingdings" panose="05000000000000000000" pitchFamily="2" charset="2"/>
              </a:rPr>
              <a:t> through Surf</a:t>
            </a:r>
            <a:endParaRPr lang="en-GB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ORCID and </a:t>
            </a:r>
            <a:r>
              <a:rPr lang="en-GB" sz="1400" dirty="0" err="1" smtClean="0"/>
              <a:t>ResearchGate</a:t>
            </a:r>
            <a:r>
              <a:rPr lang="en-GB" sz="1400" dirty="0" smtClean="0"/>
              <a:t> links in affiliation profile (M) </a:t>
            </a:r>
            <a:r>
              <a:rPr lang="en-GB" sz="1400" dirty="0" smtClean="0">
                <a:sym typeface="Wingdings" panose="05000000000000000000" pitchFamily="2" charset="2"/>
              </a:rPr>
              <a:t> </a:t>
            </a:r>
            <a:r>
              <a:rPr lang="en-GB" sz="1400" dirty="0" err="1" smtClean="0">
                <a:sym typeface="Wingdings" panose="05000000000000000000" pitchFamily="2" charset="2"/>
              </a:rPr>
              <a:t>Cyfronet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Secure channel between e-token server and SGs (H) </a:t>
            </a:r>
            <a:r>
              <a:rPr lang="en-GB" sz="1400" dirty="0" smtClean="0">
                <a:sym typeface="Wingdings" panose="05000000000000000000" pitchFamily="2" charset="2"/>
              </a:rPr>
              <a:t> INFN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Guide for SG developers on how to interface with the VO (how to discover sites and their middleware type &amp; version) (H) </a:t>
            </a:r>
            <a:r>
              <a:rPr lang="en-GB" sz="1400" dirty="0" smtClean="0">
                <a:sym typeface="Wingdings" panose="05000000000000000000" pitchFamily="2" charset="2"/>
              </a:rPr>
              <a:t> EGI.eu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>
                <a:sym typeface="Wingdings" panose="05000000000000000000" pitchFamily="2" charset="2"/>
              </a:rPr>
              <a:t>Discuss acknowledgement text (Explicit about providers?; More visible in SGs?) (M)  EGI.eu</a:t>
            </a:r>
          </a:p>
          <a:p>
            <a:pPr marL="914400" lvl="1" indent="-198438"/>
            <a:r>
              <a:rPr lang="en-US" sz="1100" dirty="0" smtClean="0">
                <a:sym typeface="Wingdings" panose="05000000000000000000" pitchFamily="2" charset="2"/>
              </a:rPr>
              <a:t>Keep it generic, but we provide the list of related publications to the RPs who can claim these if they want.</a:t>
            </a:r>
            <a:endParaRPr lang="en-GB" sz="110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>
                <a:sym typeface="Wingdings" panose="05000000000000000000" pitchFamily="2" charset="2"/>
              </a:rPr>
              <a:t>Provide a method for users to check their resource consumption (H)  EGI.eu (Diego)</a:t>
            </a:r>
          </a:p>
          <a:p>
            <a:pPr marL="903288" lvl="1" indent="-187325"/>
            <a:r>
              <a:rPr lang="en-US" sz="1100" dirty="0" smtClean="0">
                <a:sym typeface="Wingdings" panose="05000000000000000000" pitchFamily="2" charset="2"/>
              </a:rPr>
              <a:t>Discuss later, together with accounting item on Task area 1</a:t>
            </a:r>
            <a:endParaRPr lang="en-GB" sz="110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Instructions for users on how to propose new applications, gateways, sites for integration (M) </a:t>
            </a:r>
            <a:r>
              <a:rPr lang="en-GB" sz="1400" dirty="0" smtClean="0">
                <a:sym typeface="Wingdings" panose="05000000000000000000" pitchFamily="2" charset="2"/>
              </a:rPr>
              <a:t> EGI.eu</a:t>
            </a:r>
          </a:p>
          <a:p>
            <a:pPr marL="914400" lvl="1" indent="-198438"/>
            <a:r>
              <a:rPr lang="en-US" sz="1100" dirty="0" smtClean="0"/>
              <a:t>Done. Sentence added to wiki page. </a:t>
            </a:r>
            <a:endParaRPr lang="en-GB" sz="1100" dirty="0" smtClean="0"/>
          </a:p>
        </p:txBody>
      </p:sp>
    </p:spTree>
    <p:extLst>
      <p:ext uri="{BB962C8B-B14F-4D97-AF65-F5344CB8AC3E}">
        <p14:creationId xmlns:p14="http://schemas.microsoft.com/office/powerpoint/2010/main" val="35166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1949</TotalTime>
  <Words>753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 Powerpoint Presentation (Title)</vt:lpstr>
      <vt:lpstr>EGI Powerpoint Presentation (body)</vt:lpstr>
      <vt:lpstr>EGI Powerpoint Presentation (closing)</vt:lpstr>
      <vt:lpstr>A new platform from EGI for the long tail of science</vt:lpstr>
      <vt:lpstr>Status</vt:lpstr>
      <vt:lpstr>Next steps – areas with priority</vt:lpstr>
      <vt:lpstr>Tasks in area 1 – Move to production</vt:lpstr>
      <vt:lpstr>Tasks in area 2 – Expand support</vt:lpstr>
      <vt:lpstr>Tasks in area 3 – New features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Gergely Sipos</cp:lastModifiedBy>
  <cp:revision>238</cp:revision>
  <dcterms:created xsi:type="dcterms:W3CDTF">2015-04-21T10:57:42Z</dcterms:created>
  <dcterms:modified xsi:type="dcterms:W3CDTF">2015-12-01T15:29:38Z</dcterms:modified>
</cp:coreProperties>
</file>