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8"/>
  </p:notesMasterIdLst>
  <p:handoutMasterIdLst>
    <p:handoutMasterId r:id="rId19"/>
  </p:handoutMasterIdLst>
  <p:sldIdLst>
    <p:sldId id="280" r:id="rId4"/>
    <p:sldId id="291" r:id="rId5"/>
    <p:sldId id="311" r:id="rId6"/>
    <p:sldId id="300" r:id="rId7"/>
    <p:sldId id="314" r:id="rId8"/>
    <p:sldId id="303" r:id="rId9"/>
    <p:sldId id="315" r:id="rId10"/>
    <p:sldId id="316" r:id="rId11"/>
    <p:sldId id="312" r:id="rId12"/>
    <p:sldId id="317" r:id="rId13"/>
    <p:sldId id="318" r:id="rId14"/>
    <p:sldId id="299" r:id="rId15"/>
    <p:sldId id="297" r:id="rId16"/>
    <p:sldId id="284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5C3"/>
    <a:srgbClr val="0066B0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17-12-2015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‹N›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‹N›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12/17/2015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uments.egi.eu/document/2492" TargetMode="External"/><Relationship Id="rId2" Type="http://schemas.openxmlformats.org/officeDocument/2006/relationships/hyperlink" Target="https://documents.egi.eu/document/2501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 smtClean="0"/>
              <a:t>Technical </a:t>
            </a:r>
            <a:r>
              <a:rPr lang="it-IT" dirty="0" err="1" smtClean="0"/>
              <a:t>Outreach</a:t>
            </a:r>
            <a:r>
              <a:rPr lang="it-IT" dirty="0" smtClean="0"/>
              <a:t> Expert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e-</a:t>
            </a:r>
            <a:r>
              <a:rPr lang="it-IT" dirty="0" err="1" smtClean="0"/>
              <a:t>Infrastructure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Diego Scardaci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Effort</a:t>
            </a:r>
            <a:r>
              <a:rPr lang="it-IT" dirty="0" smtClean="0"/>
              <a:t> Report - </a:t>
            </a:r>
            <a:r>
              <a:rPr lang="it-IT" dirty="0" err="1" smtClean="0"/>
              <a:t>Issues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GRNET 11%: 0.57 PM </a:t>
            </a:r>
            <a:r>
              <a:rPr lang="it-IT" dirty="0" err="1" smtClean="0"/>
              <a:t>declared</a:t>
            </a:r>
            <a:r>
              <a:rPr lang="it-IT" dirty="0" smtClean="0"/>
              <a:t> – 5.20 PM PY1</a:t>
            </a:r>
          </a:p>
          <a:p>
            <a:endParaRPr lang="it-IT" dirty="0" smtClean="0"/>
          </a:p>
          <a:p>
            <a:r>
              <a:rPr lang="it-IT" dirty="0" smtClean="0"/>
              <a:t>AUTH 25%: 0.98 </a:t>
            </a:r>
            <a:r>
              <a:rPr lang="it-IT" dirty="0"/>
              <a:t> PM </a:t>
            </a:r>
            <a:r>
              <a:rPr lang="it-IT" dirty="0" err="1"/>
              <a:t>declared</a:t>
            </a:r>
            <a:r>
              <a:rPr lang="it-IT" dirty="0"/>
              <a:t> – </a:t>
            </a:r>
            <a:r>
              <a:rPr lang="it-IT" dirty="0" smtClean="0"/>
              <a:t>4.00 </a:t>
            </a:r>
            <a:r>
              <a:rPr lang="it-IT" dirty="0"/>
              <a:t>PM </a:t>
            </a:r>
            <a:r>
              <a:rPr lang="it-IT" dirty="0" smtClean="0"/>
              <a:t>PY1</a:t>
            </a:r>
          </a:p>
          <a:p>
            <a:endParaRPr lang="it-IT" dirty="0" smtClean="0"/>
          </a:p>
          <a:p>
            <a:r>
              <a:rPr lang="it-IT" dirty="0" smtClean="0"/>
              <a:t>CYFRONET 7%:</a:t>
            </a:r>
            <a:r>
              <a:rPr lang="it-IT" dirty="0"/>
              <a:t> </a:t>
            </a:r>
            <a:r>
              <a:rPr lang="it-IT" dirty="0" smtClean="0"/>
              <a:t>0.56  </a:t>
            </a:r>
            <a:r>
              <a:rPr lang="it-IT" dirty="0"/>
              <a:t>PM </a:t>
            </a:r>
            <a:r>
              <a:rPr lang="it-IT" dirty="0" err="1"/>
              <a:t>declared</a:t>
            </a:r>
            <a:r>
              <a:rPr lang="it-IT" dirty="0"/>
              <a:t> – </a:t>
            </a:r>
            <a:r>
              <a:rPr lang="it-IT" dirty="0" smtClean="0"/>
              <a:t>8.00 </a:t>
            </a:r>
            <a:r>
              <a:rPr lang="it-IT" dirty="0"/>
              <a:t>PM PY1</a:t>
            </a:r>
          </a:p>
          <a:p>
            <a:endParaRPr lang="it-IT" dirty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852936"/>
            <a:ext cx="7704856" cy="850106"/>
          </a:xfrm>
        </p:spPr>
        <p:txBody>
          <a:bodyPr>
            <a:normAutofit/>
          </a:bodyPr>
          <a:lstStyle/>
          <a:p>
            <a:r>
              <a:rPr lang="it-IT" dirty="0" err="1" smtClean="0"/>
              <a:t>Roadmap</a:t>
            </a:r>
            <a:r>
              <a:rPr lang="it-IT" dirty="0" smtClean="0"/>
              <a:t> &amp; </a:t>
            </a:r>
            <a:r>
              <a:rPr lang="it-IT" dirty="0" err="1" smtClean="0"/>
              <a:t>Requirements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81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Roadmap</a:t>
            </a:r>
            <a:r>
              <a:rPr lang="it-IT" dirty="0"/>
              <a:t> &amp; </a:t>
            </a:r>
            <a:r>
              <a:rPr lang="it-IT" dirty="0" err="1"/>
              <a:t>Requirements</a:t>
            </a:r>
            <a:endParaRPr lang="en-GB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55830"/>
            <a:ext cx="8855968" cy="4981482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8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Roadmap</a:t>
            </a:r>
            <a:r>
              <a:rPr lang="it-IT" dirty="0" smtClean="0"/>
              <a:t> in the </a:t>
            </a:r>
            <a:r>
              <a:rPr lang="it-IT" dirty="0" err="1" smtClean="0"/>
              <a:t>wiki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PTs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updating</a:t>
            </a:r>
            <a:r>
              <a:rPr lang="it-IT" dirty="0" smtClean="0"/>
              <a:t> the </a:t>
            </a:r>
            <a:r>
              <a:rPr lang="it-IT" dirty="0" err="1" smtClean="0"/>
              <a:t>roadmap</a:t>
            </a:r>
            <a:r>
              <a:rPr lang="it-IT" dirty="0" smtClean="0"/>
              <a:t> in the </a:t>
            </a:r>
            <a:r>
              <a:rPr lang="it-IT" dirty="0" err="1" smtClean="0"/>
              <a:t>wiki</a:t>
            </a:r>
            <a:endParaRPr lang="it-IT" dirty="0"/>
          </a:p>
          <a:p>
            <a:r>
              <a:rPr lang="it-IT" dirty="0" err="1" smtClean="0"/>
              <a:t>Keep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updated</a:t>
            </a:r>
            <a:r>
              <a:rPr lang="it-IT" dirty="0" smtClean="0"/>
              <a:t> </a:t>
            </a:r>
            <a:r>
              <a:rPr lang="it-IT" dirty="0" err="1" smtClean="0"/>
              <a:t>requires</a:t>
            </a:r>
            <a:r>
              <a:rPr lang="it-IT" dirty="0" smtClean="0"/>
              <a:t> </a:t>
            </a:r>
            <a:r>
              <a:rPr lang="it-IT" dirty="0" err="1" smtClean="0"/>
              <a:t>few</a:t>
            </a:r>
            <a:r>
              <a:rPr lang="it-IT" dirty="0" smtClean="0"/>
              <a:t> </a:t>
            </a:r>
            <a:r>
              <a:rPr lang="it-IT" dirty="0" err="1" smtClean="0"/>
              <a:t>second</a:t>
            </a:r>
            <a:r>
              <a:rPr lang="it-IT" dirty="0" smtClean="0"/>
              <a:t> and </a:t>
            </a:r>
            <a:r>
              <a:rPr lang="it-IT" dirty="0" err="1" smtClean="0"/>
              <a:t>give</a:t>
            </a:r>
            <a:r>
              <a:rPr lang="it-IT" dirty="0" smtClean="0"/>
              <a:t> more </a:t>
            </a:r>
            <a:r>
              <a:rPr lang="it-IT" dirty="0" err="1" smtClean="0"/>
              <a:t>visibility</a:t>
            </a:r>
            <a:r>
              <a:rPr lang="it-IT" dirty="0" smtClean="0"/>
              <a:t> to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!</a:t>
            </a:r>
          </a:p>
          <a:p>
            <a:r>
              <a:rPr lang="it-IT" dirty="0" smtClean="0"/>
              <a:t>I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by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PTs</a:t>
            </a:r>
            <a:r>
              <a:rPr lang="it-IT" dirty="0" smtClean="0"/>
              <a:t> to </a:t>
            </a:r>
            <a:r>
              <a:rPr lang="it-IT" dirty="0" err="1" smtClean="0"/>
              <a:t>keep</a:t>
            </a:r>
            <a:r>
              <a:rPr lang="it-IT" dirty="0" smtClean="0"/>
              <a:t> the </a:t>
            </a:r>
            <a:r>
              <a:rPr lang="it-IT" dirty="0" err="1" smtClean="0"/>
              <a:t>roadmap</a:t>
            </a:r>
            <a:r>
              <a:rPr lang="it-IT" dirty="0" smtClean="0"/>
              <a:t> </a:t>
            </a:r>
            <a:r>
              <a:rPr lang="it-IT" dirty="0" err="1" smtClean="0"/>
              <a:t>updated</a:t>
            </a:r>
            <a:endParaRPr lang="it-IT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87624" y="6453336"/>
            <a:ext cx="6768752" cy="365125"/>
          </a:xfrm>
        </p:spPr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83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4624"/>
            <a:ext cx="7344816" cy="850106"/>
          </a:xfrm>
        </p:spPr>
        <p:txBody>
          <a:bodyPr/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EGI-</a:t>
            </a:r>
            <a:r>
              <a:rPr lang="it-IT" dirty="0" err="1" smtClean="0"/>
              <a:t>Engage</a:t>
            </a:r>
            <a:r>
              <a:rPr lang="it-IT" dirty="0" smtClean="0"/>
              <a:t> WP3 –e-</a:t>
            </a:r>
            <a:r>
              <a:rPr lang="it-IT" dirty="0" err="1" smtClean="0"/>
              <a:t>Inrastructure</a:t>
            </a:r>
            <a:r>
              <a:rPr lang="it-IT" dirty="0" smtClean="0"/>
              <a:t> </a:t>
            </a:r>
            <a:r>
              <a:rPr lang="it-IT" dirty="0" err="1" smtClean="0"/>
              <a:t>commons</a:t>
            </a:r>
            <a:r>
              <a:rPr lang="it-IT" dirty="0" smtClean="0"/>
              <a:t> – </a:t>
            </a:r>
            <a:r>
              <a:rPr lang="it-IT" dirty="0" err="1" smtClean="0"/>
              <a:t>monthly</a:t>
            </a:r>
            <a:r>
              <a:rPr lang="it-IT" dirty="0" smtClean="0"/>
              <a:t> meeting</a:t>
            </a:r>
            <a:endParaRPr lang="en-GB" dirty="0"/>
          </a:p>
        </p:txBody>
      </p:sp>
      <p:sp>
        <p:nvSpPr>
          <p:cNvPr id="5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380904"/>
            <a:ext cx="8424936" cy="4784400"/>
          </a:xfrm>
        </p:spPr>
        <p:txBody>
          <a:bodyPr/>
          <a:lstStyle/>
          <a:p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Effort</a:t>
            </a:r>
            <a:r>
              <a:rPr lang="it-IT" dirty="0" smtClean="0"/>
              <a:t> Report</a:t>
            </a:r>
          </a:p>
          <a:p>
            <a:endParaRPr lang="it-IT" dirty="0"/>
          </a:p>
          <a:p>
            <a:r>
              <a:rPr lang="it-IT" dirty="0" err="1" smtClean="0"/>
              <a:t>Roadmap</a:t>
            </a:r>
            <a:r>
              <a:rPr lang="it-IT" dirty="0" smtClean="0"/>
              <a:t> &amp; </a:t>
            </a:r>
            <a:r>
              <a:rPr lang="it-IT" dirty="0" err="1" smtClean="0"/>
              <a:t>Requirements</a:t>
            </a:r>
            <a:endParaRPr lang="it-IT" dirty="0" smtClean="0"/>
          </a:p>
          <a:p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2852936"/>
            <a:ext cx="7344816" cy="850106"/>
          </a:xfrm>
        </p:spPr>
        <p:txBody>
          <a:bodyPr/>
          <a:lstStyle/>
          <a:p>
            <a:r>
              <a:rPr lang="it-IT" dirty="0" smtClean="0"/>
              <a:t>WP3 </a:t>
            </a:r>
            <a:r>
              <a:rPr lang="it-IT" dirty="0" err="1" smtClean="0"/>
              <a:t>Milestones</a:t>
            </a:r>
            <a:r>
              <a:rPr lang="it-IT" dirty="0" smtClean="0"/>
              <a:t> &amp; </a:t>
            </a:r>
            <a:r>
              <a:rPr lang="it-IT" dirty="0" err="1" smtClean="0"/>
              <a:t>Deliverables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53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Next</a:t>
            </a:r>
            <a:r>
              <a:rPr lang="it-IT" dirty="0" smtClean="0"/>
              <a:t> WP3 </a:t>
            </a:r>
            <a:r>
              <a:rPr lang="it-IT" dirty="0" err="1" smtClean="0"/>
              <a:t>Deliverables</a:t>
            </a:r>
            <a:r>
              <a:rPr lang="it-IT" dirty="0" smtClean="0"/>
              <a:t> and </a:t>
            </a:r>
            <a:r>
              <a:rPr lang="it-IT" dirty="0" err="1" smtClean="0"/>
              <a:t>Milestones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M3.2 - User </a:t>
            </a:r>
            <a:r>
              <a:rPr lang="en-GB" dirty="0"/>
              <a:t>requirements on data accounting </a:t>
            </a:r>
            <a:r>
              <a:rPr lang="en-GB" dirty="0" smtClean="0"/>
              <a:t>collected (R) (PM12)</a:t>
            </a:r>
          </a:p>
          <a:p>
            <a:pPr lvl="1"/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relevent</a:t>
            </a:r>
            <a:r>
              <a:rPr lang="it-IT" dirty="0" smtClean="0"/>
              <a:t> </a:t>
            </a:r>
            <a:r>
              <a:rPr lang="it-IT" dirty="0" err="1" smtClean="0"/>
              <a:t>stakeholders</a:t>
            </a:r>
            <a:r>
              <a:rPr lang="it-IT" dirty="0" smtClean="0"/>
              <a:t>. </a:t>
            </a:r>
            <a:r>
              <a:rPr lang="it-IT" dirty="0" err="1" smtClean="0"/>
              <a:t>Interviews</a:t>
            </a:r>
            <a:r>
              <a:rPr lang="it-IT" dirty="0" smtClean="0"/>
              <a:t> and </a:t>
            </a:r>
            <a:r>
              <a:rPr lang="it-IT" dirty="0" err="1" smtClean="0"/>
              <a:t>Survey</a:t>
            </a:r>
            <a:endParaRPr lang="it-IT" dirty="0" smtClean="0"/>
          </a:p>
          <a:p>
            <a:r>
              <a:rPr lang="en-GB" dirty="0"/>
              <a:t>D3.2 </a:t>
            </a:r>
            <a:r>
              <a:rPr lang="en-GB" dirty="0" smtClean="0"/>
              <a:t>- Design </a:t>
            </a:r>
            <a:r>
              <a:rPr lang="en-GB" dirty="0"/>
              <a:t>of the EGI Service Registry and Marketplace (R</a:t>
            </a:r>
            <a:r>
              <a:rPr lang="en-GB" dirty="0" smtClean="0"/>
              <a:t>) (PM12)</a:t>
            </a:r>
          </a:p>
          <a:p>
            <a:pPr lvl="1"/>
            <a:r>
              <a:rPr lang="it-IT" dirty="0" smtClean="0"/>
              <a:t>Definition of the new EGI Tools </a:t>
            </a:r>
            <a:r>
              <a:rPr lang="it-IT" dirty="0" err="1" smtClean="0"/>
              <a:t>ecosystem</a:t>
            </a:r>
            <a:endParaRPr lang="it-IT" dirty="0" smtClean="0"/>
          </a:p>
          <a:p>
            <a:r>
              <a:rPr lang="en-GB" dirty="0" smtClean="0"/>
              <a:t>D3.3 - Accounting </a:t>
            </a:r>
            <a:r>
              <a:rPr lang="en-GB" dirty="0"/>
              <a:t>Repository release (OTHER</a:t>
            </a:r>
            <a:r>
              <a:rPr lang="en-GB" dirty="0" smtClean="0"/>
              <a:t>) (PM12)</a:t>
            </a:r>
          </a:p>
          <a:p>
            <a:r>
              <a:rPr lang="it-IT" dirty="0" smtClean="0"/>
              <a:t>D3.4 - </a:t>
            </a:r>
            <a:r>
              <a:rPr lang="en-GB" dirty="0"/>
              <a:t>First release of the Operational tools (OTHER</a:t>
            </a:r>
            <a:r>
              <a:rPr lang="en-GB" dirty="0" smtClean="0"/>
              <a:t>) (PM12)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27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Next</a:t>
            </a:r>
            <a:r>
              <a:rPr lang="it-IT" dirty="0"/>
              <a:t> WP3 </a:t>
            </a:r>
            <a:r>
              <a:rPr lang="it-IT" dirty="0" err="1"/>
              <a:t>Deliverables</a:t>
            </a:r>
            <a:r>
              <a:rPr lang="it-IT" dirty="0"/>
              <a:t> and </a:t>
            </a:r>
            <a:r>
              <a:rPr lang="it-IT" dirty="0" err="1"/>
              <a:t>Milestones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r>
              <a:rPr lang="it-IT" dirty="0" smtClean="0"/>
              <a:t>D3.5 (D3.6) </a:t>
            </a:r>
            <a:r>
              <a:rPr lang="it-IT" dirty="0"/>
              <a:t>- </a:t>
            </a:r>
            <a:r>
              <a:rPr lang="en-GB" dirty="0"/>
              <a:t>Analysis on techniques to manage big data on the EGI accounting system (R) (</a:t>
            </a:r>
            <a:r>
              <a:rPr lang="en-GB" dirty="0" smtClean="0"/>
              <a:t>PM12)</a:t>
            </a:r>
            <a:endParaRPr lang="en-GB" dirty="0"/>
          </a:p>
          <a:p>
            <a:pPr lvl="1"/>
            <a:r>
              <a:rPr lang="it-IT" dirty="0"/>
              <a:t>Technology </a:t>
            </a:r>
            <a:r>
              <a:rPr lang="it-IT" dirty="0" err="1" smtClean="0"/>
              <a:t>assessment</a:t>
            </a:r>
            <a:endParaRPr lang="it-IT" dirty="0" smtClean="0"/>
          </a:p>
          <a:p>
            <a:r>
              <a:rPr lang="it-IT" dirty="0" smtClean="0"/>
              <a:t>D3.6 (D3.5) - </a:t>
            </a:r>
            <a:r>
              <a:rPr lang="en-GB" dirty="0"/>
              <a:t>First release of the new Accounting Portal deployed in production (OTHER</a:t>
            </a:r>
            <a:r>
              <a:rPr lang="en-GB" dirty="0" smtClean="0"/>
              <a:t>) (PM14)</a:t>
            </a:r>
          </a:p>
          <a:p>
            <a:pPr lvl="1"/>
            <a:r>
              <a:rPr lang="it-IT" dirty="0" err="1" smtClean="0"/>
              <a:t>Demos</a:t>
            </a:r>
            <a:r>
              <a:rPr lang="it-IT" dirty="0" smtClean="0"/>
              <a:t> (</a:t>
            </a:r>
            <a:r>
              <a:rPr lang="it-IT" dirty="0" err="1" smtClean="0"/>
              <a:t>Nov</a:t>
            </a:r>
            <a:r>
              <a:rPr lang="it-IT" dirty="0" smtClean="0"/>
              <a:t>, </a:t>
            </a:r>
            <a:r>
              <a:rPr lang="it-IT" dirty="0" err="1" smtClean="0"/>
              <a:t>Jan</a:t>
            </a:r>
            <a:r>
              <a:rPr lang="it-IT" dirty="0" smtClean="0"/>
              <a:t>, Mar</a:t>
            </a:r>
            <a:r>
              <a:rPr lang="it-IT" dirty="0" smtClean="0"/>
              <a:t>)</a:t>
            </a:r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542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Important</a:t>
            </a:r>
            <a:r>
              <a:rPr lang="it-IT" dirty="0" smtClean="0"/>
              <a:t> </a:t>
            </a:r>
            <a:r>
              <a:rPr lang="it-IT" dirty="0" err="1" smtClean="0"/>
              <a:t>dates</a:t>
            </a:r>
            <a:r>
              <a:rPr lang="it-IT" dirty="0" smtClean="0"/>
              <a:t> for PM12 </a:t>
            </a:r>
            <a:r>
              <a:rPr lang="it-IT" dirty="0" err="1" smtClean="0"/>
              <a:t>deliverable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64880"/>
            <a:ext cx="8424936" cy="4784400"/>
          </a:xfrm>
        </p:spPr>
        <p:txBody>
          <a:bodyPr/>
          <a:lstStyle/>
          <a:p>
            <a:r>
              <a:rPr lang="en-GB" dirty="0"/>
              <a:t>Toc and assigned reviewers: </a:t>
            </a:r>
            <a:r>
              <a:rPr lang="en-GB" dirty="0" smtClean="0"/>
              <a:t>11.01</a:t>
            </a:r>
          </a:p>
          <a:p>
            <a:r>
              <a:rPr lang="en-GB" dirty="0" smtClean="0"/>
              <a:t>Draft </a:t>
            </a:r>
            <a:r>
              <a:rPr lang="en-GB" dirty="0"/>
              <a:t>Complete, Start Internal WP review: </a:t>
            </a:r>
            <a:r>
              <a:rPr lang="en-GB" dirty="0" smtClean="0"/>
              <a:t>25.01</a:t>
            </a:r>
          </a:p>
          <a:p>
            <a:r>
              <a:rPr lang="en-GB" dirty="0" smtClean="0"/>
              <a:t>Start </a:t>
            </a:r>
            <a:r>
              <a:rPr lang="en-GB" dirty="0"/>
              <a:t>Review: </a:t>
            </a:r>
            <a:r>
              <a:rPr lang="en-GB" dirty="0" smtClean="0"/>
              <a:t>1.02</a:t>
            </a:r>
          </a:p>
          <a:p>
            <a:r>
              <a:rPr lang="en-GB" dirty="0" smtClean="0"/>
              <a:t>At </a:t>
            </a:r>
            <a:r>
              <a:rPr lang="en-GB" dirty="0"/>
              <a:t>AMB and PMB: </a:t>
            </a:r>
            <a:r>
              <a:rPr lang="en-GB" dirty="0" smtClean="0"/>
              <a:t>15.02</a:t>
            </a:r>
          </a:p>
          <a:p>
            <a:r>
              <a:rPr lang="en-GB" dirty="0" smtClean="0"/>
              <a:t>At </a:t>
            </a:r>
            <a:r>
              <a:rPr lang="en-GB" dirty="0"/>
              <a:t>QM: </a:t>
            </a:r>
            <a:r>
              <a:rPr lang="en-GB" dirty="0" smtClean="0"/>
              <a:t>22.02</a:t>
            </a:r>
          </a:p>
          <a:p>
            <a:r>
              <a:rPr lang="en-GB" dirty="0" smtClean="0"/>
              <a:t>At </a:t>
            </a:r>
            <a:r>
              <a:rPr lang="en-GB" dirty="0"/>
              <a:t>EC: 29.02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99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SW </a:t>
            </a:r>
            <a:r>
              <a:rPr lang="it-IT" dirty="0" err="1" smtClean="0"/>
              <a:t>Deliverables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24744"/>
            <a:ext cx="8424936" cy="4784400"/>
          </a:xfrm>
        </p:spPr>
        <p:txBody>
          <a:bodyPr/>
          <a:lstStyle/>
          <a:p>
            <a:r>
              <a:rPr lang="en-GB" dirty="0"/>
              <a:t>D3.3 - Accounting Repository release (OTHER) (PM12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Non-user facing software </a:t>
            </a:r>
            <a:r>
              <a:rPr lang="en-GB" dirty="0" smtClean="0">
                <a:sym typeface="Wingdings" panose="05000000000000000000" pitchFamily="2" charset="2"/>
              </a:rPr>
              <a:t> you should adopt a semi-automatic </a:t>
            </a:r>
            <a:r>
              <a:rPr lang="en-GB" dirty="0">
                <a:sym typeface="Wingdings" panose="05000000000000000000" pitchFamily="2" charset="2"/>
              </a:rPr>
              <a:t>testing procedure  create Automatic Internal Testing procedure description</a:t>
            </a:r>
            <a:endParaRPr lang="en-GB" dirty="0"/>
          </a:p>
          <a:p>
            <a:r>
              <a:rPr lang="it-IT" dirty="0"/>
              <a:t>D3.4 - </a:t>
            </a:r>
            <a:r>
              <a:rPr lang="en-GB" dirty="0"/>
              <a:t>First release of the Operational tools (OTHER) (PM12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Operations portal (Manual), GOCDB (Manual), ARGO (Automatic), messaging infrastructure(Automatic) </a:t>
            </a:r>
            <a:r>
              <a:rPr lang="en-GB" dirty="0"/>
              <a:t>and security monitoring </a:t>
            </a:r>
            <a:r>
              <a:rPr lang="en-GB" dirty="0" smtClean="0"/>
              <a:t>tools (Manual?).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74042" y="5671976"/>
            <a:ext cx="8834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https://wiki.egi.eu/wiki/EGI-Engage:Software_Copyrights_and_Licenses#Procedure_for_quality_assessment</a:t>
            </a:r>
          </a:p>
          <a:p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55829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SW </a:t>
            </a:r>
            <a:r>
              <a:rPr lang="it-IT" dirty="0" err="1" smtClean="0"/>
              <a:t>Deliverables</a:t>
            </a:r>
            <a:r>
              <a:rPr lang="it-IT" dirty="0" smtClean="0"/>
              <a:t> - </a:t>
            </a:r>
            <a:r>
              <a:rPr lang="it-IT" dirty="0" err="1" smtClean="0"/>
              <a:t>Actions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424936" cy="5112568"/>
          </a:xfrm>
        </p:spPr>
        <p:txBody>
          <a:bodyPr/>
          <a:lstStyle/>
          <a:p>
            <a:pPr marL="0" indent="0">
              <a:buNone/>
            </a:pPr>
            <a:r>
              <a:rPr lang="it-IT" b="1" dirty="0" smtClean="0"/>
              <a:t>Software </a:t>
            </a:r>
            <a:r>
              <a:rPr lang="it-IT" b="1" dirty="0" err="1" smtClean="0"/>
              <a:t>deliverable</a:t>
            </a:r>
            <a:r>
              <a:rPr lang="it-IT" b="1" dirty="0" smtClean="0"/>
              <a:t> </a:t>
            </a:r>
            <a:r>
              <a:rPr lang="it-IT" b="1" dirty="0" err="1" smtClean="0"/>
              <a:t>template</a:t>
            </a:r>
            <a:endParaRPr lang="en-GB" b="1" dirty="0" smtClean="0"/>
          </a:p>
          <a:p>
            <a:r>
              <a:rPr lang="en-GB" dirty="0">
                <a:hlinkClick r:id="rId2"/>
              </a:rPr>
              <a:t>https</a:t>
            </a:r>
            <a:r>
              <a:rPr lang="en-GB" dirty="0">
                <a:hlinkClick r:id="rId2"/>
              </a:rPr>
              <a:t>://documents.egi.eu/document/2501</a:t>
            </a:r>
            <a:endParaRPr lang="en-GB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EGI-Engage </a:t>
            </a:r>
            <a:r>
              <a:rPr lang="en-GB" b="1" dirty="0"/>
              <a:t>Deliverable Milestone review form - Software </a:t>
            </a:r>
          </a:p>
          <a:p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documents.egi.eu/document/2492</a:t>
            </a:r>
            <a:endParaRPr lang="en-GB" dirty="0" smtClean="0"/>
          </a:p>
          <a:p>
            <a:endParaRPr lang="it-IT" dirty="0"/>
          </a:p>
          <a:p>
            <a:pPr marL="0" indent="0">
              <a:buNone/>
            </a:pPr>
            <a:r>
              <a:rPr lang="it-IT" b="1" dirty="0" err="1"/>
              <a:t>Documentation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part of the </a:t>
            </a:r>
            <a:r>
              <a:rPr lang="it-IT" b="1" dirty="0" err="1" smtClean="0"/>
              <a:t>deliverable</a:t>
            </a:r>
            <a:endParaRPr lang="it-IT" b="1" dirty="0"/>
          </a:p>
          <a:p>
            <a:pPr marL="0" indent="0">
              <a:buNone/>
            </a:pPr>
            <a:r>
              <a:rPr lang="it-IT" b="1" dirty="0" err="1"/>
              <a:t>We</a:t>
            </a:r>
            <a:r>
              <a:rPr lang="it-IT" b="1" dirty="0"/>
              <a:t> </a:t>
            </a:r>
            <a:r>
              <a:rPr lang="it-IT" b="1" dirty="0" err="1"/>
              <a:t>need</a:t>
            </a:r>
            <a:r>
              <a:rPr lang="it-IT" b="1" dirty="0"/>
              <a:t> to </a:t>
            </a:r>
            <a:r>
              <a:rPr lang="it-IT" b="1" dirty="0" err="1"/>
              <a:t>identify</a:t>
            </a:r>
            <a:r>
              <a:rPr lang="it-IT" b="1" dirty="0"/>
              <a:t> </a:t>
            </a:r>
            <a:r>
              <a:rPr lang="it-IT" b="1" dirty="0" err="1"/>
              <a:t>testers</a:t>
            </a:r>
            <a:r>
              <a:rPr lang="it-IT" b="1" dirty="0"/>
              <a:t> for </a:t>
            </a:r>
            <a:r>
              <a:rPr lang="it-IT" b="1" dirty="0" err="1"/>
              <a:t>Ops</a:t>
            </a:r>
            <a:r>
              <a:rPr lang="it-IT" b="1" dirty="0"/>
              <a:t> Portal, GOCDB, Security </a:t>
            </a:r>
            <a:r>
              <a:rPr lang="it-IT" b="1" dirty="0" err="1"/>
              <a:t>Monitoring</a:t>
            </a:r>
            <a:r>
              <a:rPr lang="it-IT" b="1" dirty="0"/>
              <a:t> (?)</a:t>
            </a:r>
            <a:endParaRPr lang="en-GB" b="1" dirty="0"/>
          </a:p>
          <a:p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9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2852936"/>
            <a:ext cx="7704856" cy="850106"/>
          </a:xfrm>
        </p:spPr>
        <p:txBody>
          <a:bodyPr>
            <a:normAutofit/>
          </a:bodyPr>
          <a:lstStyle/>
          <a:p>
            <a:r>
              <a:rPr lang="it-IT" dirty="0" err="1" smtClean="0"/>
              <a:t>Effort</a:t>
            </a:r>
            <a:r>
              <a:rPr lang="it-IT" dirty="0" smtClean="0"/>
              <a:t> Report</a:t>
            </a:r>
            <a:endParaRPr lang="en-GB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35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1630</TotalTime>
  <Words>409</Words>
  <Application>Microsoft Office PowerPoint</Application>
  <PresentationFormat>Presentazione su schermo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Segoe UI</vt:lpstr>
      <vt:lpstr>Verdana</vt:lpstr>
      <vt:lpstr>Wingdings</vt:lpstr>
      <vt:lpstr>EGI Engage powerpoint presentation v3.2</vt:lpstr>
      <vt:lpstr>EGI Powerpoint Presentation (body)</vt:lpstr>
      <vt:lpstr>EGI Powerpoint Presentation (closing)</vt:lpstr>
      <vt:lpstr>e-Infrastructure commons Updates</vt:lpstr>
      <vt:lpstr>Outline</vt:lpstr>
      <vt:lpstr>WP3 Milestones &amp; Deliverables</vt:lpstr>
      <vt:lpstr>Next WP3 Deliverables and Milestones</vt:lpstr>
      <vt:lpstr>Next WP3 Deliverables and Milestones</vt:lpstr>
      <vt:lpstr>Important dates for PM12 deliverable</vt:lpstr>
      <vt:lpstr>SW Deliverables</vt:lpstr>
      <vt:lpstr>SW Deliverables - Actions</vt:lpstr>
      <vt:lpstr>Effort Report</vt:lpstr>
      <vt:lpstr>Effort Report - Issues</vt:lpstr>
      <vt:lpstr>Roadmap &amp; Requirements</vt:lpstr>
      <vt:lpstr>Roadmap &amp; Requirements</vt:lpstr>
      <vt:lpstr>Roadmap in the wiki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dscardaci</dc:creator>
  <cp:lastModifiedBy>dscardaci</cp:lastModifiedBy>
  <cp:revision>57</cp:revision>
  <dcterms:created xsi:type="dcterms:W3CDTF">2015-06-17T09:10:49Z</dcterms:created>
  <dcterms:modified xsi:type="dcterms:W3CDTF">2015-12-17T11:18:28Z</dcterms:modified>
</cp:coreProperties>
</file>