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7"/>
  </p:notesMasterIdLst>
  <p:handoutMasterIdLst>
    <p:handoutMasterId r:id="rId18"/>
  </p:handoutMasterIdLst>
  <p:sldIdLst>
    <p:sldId id="280" r:id="rId4"/>
    <p:sldId id="289" r:id="rId5"/>
    <p:sldId id="329" r:id="rId6"/>
    <p:sldId id="327" r:id="rId7"/>
    <p:sldId id="320" r:id="rId8"/>
    <p:sldId id="328" r:id="rId9"/>
    <p:sldId id="319" r:id="rId10"/>
    <p:sldId id="313" r:id="rId11"/>
    <p:sldId id="325" r:id="rId12"/>
    <p:sldId id="326" r:id="rId13"/>
    <p:sldId id="315" r:id="rId14"/>
    <p:sldId id="316" r:id="rId15"/>
    <p:sldId id="284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90" autoAdjust="0"/>
    <p:restoredTop sz="91024" autoAdjust="0"/>
  </p:normalViewPr>
  <p:slideViewPr>
    <p:cSldViewPr showGuides="1">
      <p:cViewPr varScale="1">
        <p:scale>
          <a:sx n="106" d="100"/>
          <a:sy n="106" d="100"/>
        </p:scale>
        <p:origin x="13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16B22-1E63-4CE0-AB5A-CC816DFEE10D}" type="datetime3">
              <a:rPr lang="en-US" smtClean="0"/>
              <a:t>17 December 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648C-99AF-41FA-AAA6-E36E6E87C811}" type="datetime3">
              <a:rPr lang="en-US" smtClean="0"/>
              <a:t>17 December 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it-IT" noProof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83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430169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22588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68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07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492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105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27411" y="3643200"/>
            <a:ext cx="5689178" cy="129796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/>
              <a:t>Dean </a:t>
            </a:r>
            <a:r>
              <a:rPr lang="en-GB" dirty="0" smtClean="0"/>
              <a:t>Flanders</a:t>
            </a:r>
          </a:p>
          <a:p>
            <a:r>
              <a:rPr lang="en-GB" dirty="0" smtClean="0"/>
              <a:t>Swiss National Grid Association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268761"/>
            <a:ext cx="9144000" cy="1440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EGI </a:t>
            </a:r>
            <a:r>
              <a:rPr lang="en-GB" sz="3200" dirty="0" smtClean="0"/>
              <a:t>Marketplace / Service Registry Update</a:t>
            </a:r>
            <a:endParaRPr lang="en-GB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WP3 Meeting, December 17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Resource Discovery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499" y="1339187"/>
            <a:ext cx="6017026" cy="203862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3642185"/>
            <a:ext cx="7310438" cy="248604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971600" y="2708920"/>
            <a:ext cx="236835" cy="150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9402" y="1125815"/>
            <a:ext cx="3257989" cy="1996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cxnSp>
        <p:nvCxnSpPr>
          <p:cNvPr id="9" name="Straight Arrow Connector 8"/>
          <p:cNvCxnSpPr/>
          <p:nvPr/>
        </p:nvCxnSpPr>
        <p:spPr>
          <a:xfrm flipV="1">
            <a:off x="1691680" y="2124231"/>
            <a:ext cx="4104456" cy="3368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6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Resource Provider Discovery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289007"/>
            <a:ext cx="6169562" cy="20586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6136" y="2924982"/>
            <a:ext cx="3297190" cy="318809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3419872" y="2924982"/>
            <a:ext cx="2434233" cy="2798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379" y="3597913"/>
            <a:ext cx="4379930" cy="242265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" name="Straight Arrow Connector 8"/>
          <p:cNvCxnSpPr/>
          <p:nvPr/>
        </p:nvCxnSpPr>
        <p:spPr>
          <a:xfrm flipH="1">
            <a:off x="4719629" y="3933056"/>
            <a:ext cx="2156627" cy="522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5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Resource Discovery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499" y="1339187"/>
            <a:ext cx="6017026" cy="203862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3642185"/>
            <a:ext cx="7310438" cy="248604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971600" y="2708920"/>
            <a:ext cx="236835" cy="15035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9402" y="1125815"/>
            <a:ext cx="3257989" cy="1996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cxnSp>
        <p:nvCxnSpPr>
          <p:cNvPr id="9" name="Straight Arrow Connector 8"/>
          <p:cNvCxnSpPr/>
          <p:nvPr/>
        </p:nvCxnSpPr>
        <p:spPr>
          <a:xfrm flipV="1">
            <a:off x="1691680" y="2124231"/>
            <a:ext cx="4104456" cy="3368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72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dirty="0" smtClean="0"/>
              <a:t>Topics</a:t>
            </a:r>
            <a:endParaRPr lang="en-GB" sz="29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8676456" cy="4784400"/>
          </a:xfrm>
        </p:spPr>
        <p:txBody>
          <a:bodyPr/>
          <a:lstStyle/>
          <a:p>
            <a:pPr marL="285750" indent="-285750"/>
            <a:r>
              <a:rPr lang="en-US" sz="1800" dirty="0"/>
              <a:t>Issues with the MP: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Sustainable business model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Long list of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Diverse items (services, applications, VMs, data, instruments,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Ability to integrate with other marketplaces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Diverse opinions on what should be covered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Requirement from the next round of H2020 to have a “Service Registry”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Limited budget for development</a:t>
            </a:r>
          </a:p>
          <a:p>
            <a:pPr marL="285750" indent="-285750"/>
            <a:r>
              <a:rPr lang="en-US" sz="1800" dirty="0" smtClean="0"/>
              <a:t>Recent work</a:t>
            </a:r>
            <a:r>
              <a:rPr lang="en-US" sz="1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Discussions with </a:t>
            </a:r>
            <a:r>
              <a:rPr lang="en-US" sz="1800" dirty="0" err="1" smtClean="0"/>
              <a:t>Thermo</a:t>
            </a:r>
            <a:r>
              <a:rPr lang="en-US" sz="1800" dirty="0" smtClean="0"/>
              <a:t> Fisher </a:t>
            </a:r>
            <a:r>
              <a:rPr lang="en-US" sz="1800" dirty="0"/>
              <a:t>to join in the project</a:t>
            </a:r>
            <a:r>
              <a:rPr lang="en-US" sz="18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Discussions with various organizations (Curie in Paris, IST Austria, etc.)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Deliver a pre-summary of possible solutions: “High Level Evaluation of tools for EGI Engage Marketplace and Service Registry activity”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Next deliverable: “Design of the EGI Service Registry and Marketplace”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Concept Defined with Requirements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196752"/>
            <a:ext cx="5688632" cy="447689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4433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900" dirty="0" smtClean="0"/>
              <a:t>Marketplace as a Service…</a:t>
            </a:r>
            <a:endParaRPr lang="en-GB" sz="2900" dirty="0"/>
          </a:p>
        </p:txBody>
      </p:sp>
      <p:sp>
        <p:nvSpPr>
          <p:cNvPr id="8" name="Freeform 7"/>
          <p:cNvSpPr>
            <a:spLocks noEditPoints="1"/>
          </p:cNvSpPr>
          <p:nvPr/>
        </p:nvSpPr>
        <p:spPr bwMode="auto">
          <a:xfrm flipH="1">
            <a:off x="2535856" y="950549"/>
            <a:ext cx="1829664" cy="1686363"/>
          </a:xfrm>
          <a:custGeom>
            <a:avLst/>
            <a:gdLst>
              <a:gd name="T0" fmla="*/ 438 w 454"/>
              <a:gd name="T1" fmla="*/ 165 h 454"/>
              <a:gd name="T2" fmla="*/ 396 w 454"/>
              <a:gd name="T3" fmla="*/ 167 h 454"/>
              <a:gd name="T4" fmla="*/ 378 w 454"/>
              <a:gd name="T5" fmla="*/ 131 h 454"/>
              <a:gd name="T6" fmla="*/ 348 w 454"/>
              <a:gd name="T7" fmla="*/ 96 h 454"/>
              <a:gd name="T8" fmla="*/ 366 w 454"/>
              <a:gd name="T9" fmla="*/ 58 h 454"/>
              <a:gd name="T10" fmla="*/ 363 w 454"/>
              <a:gd name="T11" fmla="*/ 47 h 454"/>
              <a:gd name="T12" fmla="*/ 339 w 454"/>
              <a:gd name="T13" fmla="*/ 31 h 454"/>
              <a:gd name="T14" fmla="*/ 328 w 454"/>
              <a:gd name="T15" fmla="*/ 33 h 454"/>
              <a:gd name="T16" fmla="*/ 299 w 454"/>
              <a:gd name="T17" fmla="*/ 66 h 454"/>
              <a:gd name="T18" fmla="*/ 224 w 454"/>
              <a:gd name="T19" fmla="*/ 51 h 454"/>
              <a:gd name="T20" fmla="*/ 212 w 454"/>
              <a:gd name="T21" fmla="*/ 7 h 454"/>
              <a:gd name="T22" fmla="*/ 202 w 454"/>
              <a:gd name="T23" fmla="*/ 1 h 454"/>
              <a:gd name="T24" fmla="*/ 174 w 454"/>
              <a:gd name="T25" fmla="*/ 5 h 454"/>
              <a:gd name="T26" fmla="*/ 166 w 454"/>
              <a:gd name="T27" fmla="*/ 14 h 454"/>
              <a:gd name="T28" fmla="*/ 167 w 454"/>
              <a:gd name="T29" fmla="*/ 62 h 454"/>
              <a:gd name="T30" fmla="*/ 167 w 454"/>
              <a:gd name="T31" fmla="*/ 62 h 454"/>
              <a:gd name="T32" fmla="*/ 132 w 454"/>
              <a:gd name="T33" fmla="*/ 80 h 454"/>
              <a:gd name="T34" fmla="*/ 103 w 454"/>
              <a:gd name="T35" fmla="*/ 104 h 454"/>
              <a:gd name="T36" fmla="*/ 102 w 454"/>
              <a:gd name="T37" fmla="*/ 103 h 454"/>
              <a:gd name="T38" fmla="*/ 59 w 454"/>
              <a:gd name="T39" fmla="*/ 83 h 454"/>
              <a:gd name="T40" fmla="*/ 47 w 454"/>
              <a:gd name="T41" fmla="*/ 86 h 454"/>
              <a:gd name="T42" fmla="*/ 32 w 454"/>
              <a:gd name="T43" fmla="*/ 111 h 454"/>
              <a:gd name="T44" fmla="*/ 34 w 454"/>
              <a:gd name="T45" fmla="*/ 122 h 454"/>
              <a:gd name="T46" fmla="*/ 70 w 454"/>
              <a:gd name="T47" fmla="*/ 151 h 454"/>
              <a:gd name="T48" fmla="*/ 51 w 454"/>
              <a:gd name="T49" fmla="*/ 230 h 454"/>
              <a:gd name="T50" fmla="*/ 7 w 454"/>
              <a:gd name="T51" fmla="*/ 243 h 454"/>
              <a:gd name="T52" fmla="*/ 1 w 454"/>
              <a:gd name="T53" fmla="*/ 253 h 454"/>
              <a:gd name="T54" fmla="*/ 6 w 454"/>
              <a:gd name="T55" fmla="*/ 282 h 454"/>
              <a:gd name="T56" fmla="*/ 15 w 454"/>
              <a:gd name="T57" fmla="*/ 289 h 454"/>
              <a:gd name="T58" fmla="*/ 61 w 454"/>
              <a:gd name="T59" fmla="*/ 287 h 454"/>
              <a:gd name="T60" fmla="*/ 81 w 454"/>
              <a:gd name="T61" fmla="*/ 327 h 454"/>
              <a:gd name="T62" fmla="*/ 105 w 454"/>
              <a:gd name="T63" fmla="*/ 357 h 454"/>
              <a:gd name="T64" fmla="*/ 85 w 454"/>
              <a:gd name="T65" fmla="*/ 397 h 454"/>
              <a:gd name="T66" fmla="*/ 88 w 454"/>
              <a:gd name="T67" fmla="*/ 409 h 454"/>
              <a:gd name="T68" fmla="*/ 112 w 454"/>
              <a:gd name="T69" fmla="*/ 425 h 454"/>
              <a:gd name="T70" fmla="*/ 124 w 454"/>
              <a:gd name="T71" fmla="*/ 423 h 454"/>
              <a:gd name="T72" fmla="*/ 152 w 454"/>
              <a:gd name="T73" fmla="*/ 390 h 454"/>
              <a:gd name="T74" fmla="*/ 234 w 454"/>
              <a:gd name="T75" fmla="*/ 407 h 454"/>
              <a:gd name="T76" fmla="*/ 246 w 454"/>
              <a:gd name="T77" fmla="*/ 447 h 454"/>
              <a:gd name="T78" fmla="*/ 257 w 454"/>
              <a:gd name="T79" fmla="*/ 453 h 454"/>
              <a:gd name="T80" fmla="*/ 285 w 454"/>
              <a:gd name="T81" fmla="*/ 448 h 454"/>
              <a:gd name="T82" fmla="*/ 292 w 454"/>
              <a:gd name="T83" fmla="*/ 438 h 454"/>
              <a:gd name="T84" fmla="*/ 290 w 454"/>
              <a:gd name="T85" fmla="*/ 397 h 454"/>
              <a:gd name="T86" fmla="*/ 327 w 454"/>
              <a:gd name="T87" fmla="*/ 378 h 454"/>
              <a:gd name="T88" fmla="*/ 357 w 454"/>
              <a:gd name="T89" fmla="*/ 353 h 454"/>
              <a:gd name="T90" fmla="*/ 394 w 454"/>
              <a:gd name="T91" fmla="*/ 372 h 454"/>
              <a:gd name="T92" fmla="*/ 405 w 454"/>
              <a:gd name="T93" fmla="*/ 369 h 454"/>
              <a:gd name="T94" fmla="*/ 421 w 454"/>
              <a:gd name="T95" fmla="*/ 345 h 454"/>
              <a:gd name="T96" fmla="*/ 419 w 454"/>
              <a:gd name="T97" fmla="*/ 333 h 454"/>
              <a:gd name="T98" fmla="*/ 389 w 454"/>
              <a:gd name="T99" fmla="*/ 307 h 454"/>
              <a:gd name="T100" fmla="*/ 407 w 454"/>
              <a:gd name="T101" fmla="*/ 223 h 454"/>
              <a:gd name="T102" fmla="*/ 446 w 454"/>
              <a:gd name="T103" fmla="*/ 211 h 454"/>
              <a:gd name="T104" fmla="*/ 453 w 454"/>
              <a:gd name="T105" fmla="*/ 201 h 454"/>
              <a:gd name="T106" fmla="*/ 447 w 454"/>
              <a:gd name="T107" fmla="*/ 173 h 454"/>
              <a:gd name="T108" fmla="*/ 438 w 454"/>
              <a:gd name="T109" fmla="*/ 165 h 454"/>
              <a:gd name="T110" fmla="*/ 299 w 454"/>
              <a:gd name="T111" fmla="*/ 334 h 454"/>
              <a:gd name="T112" fmla="*/ 124 w 454"/>
              <a:gd name="T113" fmla="*/ 298 h 454"/>
              <a:gd name="T114" fmla="*/ 160 w 454"/>
              <a:gd name="T115" fmla="*/ 124 h 454"/>
              <a:gd name="T116" fmla="*/ 335 w 454"/>
              <a:gd name="T117" fmla="*/ 160 h 454"/>
              <a:gd name="T118" fmla="*/ 299 w 454"/>
              <a:gd name="T119" fmla="*/ 33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54" h="454">
                <a:moveTo>
                  <a:pt x="438" y="165"/>
                </a:moveTo>
                <a:cubicBezTo>
                  <a:pt x="396" y="167"/>
                  <a:pt x="396" y="167"/>
                  <a:pt x="396" y="167"/>
                </a:cubicBezTo>
                <a:cubicBezTo>
                  <a:pt x="392" y="155"/>
                  <a:pt x="386" y="143"/>
                  <a:pt x="378" y="131"/>
                </a:cubicBezTo>
                <a:cubicBezTo>
                  <a:pt x="369" y="118"/>
                  <a:pt x="359" y="106"/>
                  <a:pt x="348" y="96"/>
                </a:cubicBezTo>
                <a:cubicBezTo>
                  <a:pt x="366" y="58"/>
                  <a:pt x="366" y="58"/>
                  <a:pt x="366" y="58"/>
                </a:cubicBezTo>
                <a:cubicBezTo>
                  <a:pt x="368" y="54"/>
                  <a:pt x="367" y="49"/>
                  <a:pt x="363" y="47"/>
                </a:cubicBezTo>
                <a:cubicBezTo>
                  <a:pt x="339" y="31"/>
                  <a:pt x="339" y="31"/>
                  <a:pt x="339" y="31"/>
                </a:cubicBezTo>
                <a:cubicBezTo>
                  <a:pt x="336" y="28"/>
                  <a:pt x="331" y="29"/>
                  <a:pt x="328" y="33"/>
                </a:cubicBezTo>
                <a:cubicBezTo>
                  <a:pt x="299" y="66"/>
                  <a:pt x="299" y="66"/>
                  <a:pt x="299" y="66"/>
                </a:cubicBezTo>
                <a:cubicBezTo>
                  <a:pt x="276" y="55"/>
                  <a:pt x="250" y="51"/>
                  <a:pt x="224" y="51"/>
                </a:cubicBezTo>
                <a:cubicBezTo>
                  <a:pt x="212" y="7"/>
                  <a:pt x="212" y="7"/>
                  <a:pt x="212" y="7"/>
                </a:cubicBezTo>
                <a:cubicBezTo>
                  <a:pt x="211" y="3"/>
                  <a:pt x="206" y="0"/>
                  <a:pt x="202" y="1"/>
                </a:cubicBezTo>
                <a:cubicBezTo>
                  <a:pt x="174" y="5"/>
                  <a:pt x="174" y="5"/>
                  <a:pt x="174" y="5"/>
                </a:cubicBezTo>
                <a:cubicBezTo>
                  <a:pt x="169" y="5"/>
                  <a:pt x="166" y="9"/>
                  <a:pt x="166" y="14"/>
                </a:cubicBezTo>
                <a:cubicBezTo>
                  <a:pt x="167" y="62"/>
                  <a:pt x="167" y="62"/>
                  <a:pt x="167" y="62"/>
                </a:cubicBezTo>
                <a:cubicBezTo>
                  <a:pt x="167" y="62"/>
                  <a:pt x="167" y="62"/>
                  <a:pt x="167" y="62"/>
                </a:cubicBezTo>
                <a:cubicBezTo>
                  <a:pt x="155" y="67"/>
                  <a:pt x="143" y="73"/>
                  <a:pt x="132" y="80"/>
                </a:cubicBezTo>
                <a:cubicBezTo>
                  <a:pt x="121" y="87"/>
                  <a:pt x="112" y="95"/>
                  <a:pt x="103" y="104"/>
                </a:cubicBezTo>
                <a:cubicBezTo>
                  <a:pt x="102" y="103"/>
                  <a:pt x="102" y="103"/>
                  <a:pt x="102" y="103"/>
                </a:cubicBezTo>
                <a:cubicBezTo>
                  <a:pt x="59" y="83"/>
                  <a:pt x="59" y="83"/>
                  <a:pt x="59" y="83"/>
                </a:cubicBezTo>
                <a:cubicBezTo>
                  <a:pt x="55" y="81"/>
                  <a:pt x="49" y="82"/>
                  <a:pt x="47" y="86"/>
                </a:cubicBezTo>
                <a:cubicBezTo>
                  <a:pt x="32" y="111"/>
                  <a:pt x="32" y="111"/>
                  <a:pt x="32" y="111"/>
                </a:cubicBezTo>
                <a:cubicBezTo>
                  <a:pt x="30" y="114"/>
                  <a:pt x="31" y="119"/>
                  <a:pt x="34" y="122"/>
                </a:cubicBezTo>
                <a:cubicBezTo>
                  <a:pt x="70" y="151"/>
                  <a:pt x="70" y="151"/>
                  <a:pt x="70" y="151"/>
                </a:cubicBezTo>
                <a:cubicBezTo>
                  <a:pt x="58" y="175"/>
                  <a:pt x="51" y="202"/>
                  <a:pt x="51" y="230"/>
                </a:cubicBezTo>
                <a:cubicBezTo>
                  <a:pt x="7" y="243"/>
                  <a:pt x="7" y="243"/>
                  <a:pt x="7" y="243"/>
                </a:cubicBezTo>
                <a:cubicBezTo>
                  <a:pt x="3" y="245"/>
                  <a:pt x="0" y="249"/>
                  <a:pt x="1" y="253"/>
                </a:cubicBezTo>
                <a:cubicBezTo>
                  <a:pt x="6" y="282"/>
                  <a:pt x="6" y="282"/>
                  <a:pt x="6" y="282"/>
                </a:cubicBezTo>
                <a:cubicBezTo>
                  <a:pt x="6" y="286"/>
                  <a:pt x="11" y="289"/>
                  <a:pt x="15" y="289"/>
                </a:cubicBezTo>
                <a:cubicBezTo>
                  <a:pt x="61" y="287"/>
                  <a:pt x="61" y="287"/>
                  <a:pt x="61" y="287"/>
                </a:cubicBezTo>
                <a:cubicBezTo>
                  <a:pt x="66" y="301"/>
                  <a:pt x="72" y="314"/>
                  <a:pt x="81" y="327"/>
                </a:cubicBezTo>
                <a:cubicBezTo>
                  <a:pt x="88" y="338"/>
                  <a:pt x="96" y="348"/>
                  <a:pt x="105" y="357"/>
                </a:cubicBezTo>
                <a:cubicBezTo>
                  <a:pt x="85" y="397"/>
                  <a:pt x="85" y="397"/>
                  <a:pt x="85" y="397"/>
                </a:cubicBezTo>
                <a:cubicBezTo>
                  <a:pt x="83" y="402"/>
                  <a:pt x="84" y="407"/>
                  <a:pt x="88" y="409"/>
                </a:cubicBezTo>
                <a:cubicBezTo>
                  <a:pt x="112" y="425"/>
                  <a:pt x="112" y="425"/>
                  <a:pt x="112" y="425"/>
                </a:cubicBezTo>
                <a:cubicBezTo>
                  <a:pt x="116" y="427"/>
                  <a:pt x="121" y="426"/>
                  <a:pt x="124" y="423"/>
                </a:cubicBezTo>
                <a:cubicBezTo>
                  <a:pt x="152" y="390"/>
                  <a:pt x="152" y="390"/>
                  <a:pt x="152" y="390"/>
                </a:cubicBezTo>
                <a:cubicBezTo>
                  <a:pt x="178" y="402"/>
                  <a:pt x="206" y="408"/>
                  <a:pt x="234" y="407"/>
                </a:cubicBezTo>
                <a:cubicBezTo>
                  <a:pt x="246" y="447"/>
                  <a:pt x="246" y="447"/>
                  <a:pt x="246" y="447"/>
                </a:cubicBezTo>
                <a:cubicBezTo>
                  <a:pt x="248" y="451"/>
                  <a:pt x="252" y="454"/>
                  <a:pt x="257" y="453"/>
                </a:cubicBezTo>
                <a:cubicBezTo>
                  <a:pt x="285" y="448"/>
                  <a:pt x="285" y="448"/>
                  <a:pt x="285" y="448"/>
                </a:cubicBezTo>
                <a:cubicBezTo>
                  <a:pt x="289" y="447"/>
                  <a:pt x="292" y="443"/>
                  <a:pt x="292" y="438"/>
                </a:cubicBezTo>
                <a:cubicBezTo>
                  <a:pt x="290" y="397"/>
                  <a:pt x="290" y="397"/>
                  <a:pt x="290" y="397"/>
                </a:cubicBezTo>
                <a:cubicBezTo>
                  <a:pt x="303" y="392"/>
                  <a:pt x="315" y="386"/>
                  <a:pt x="327" y="378"/>
                </a:cubicBezTo>
                <a:cubicBezTo>
                  <a:pt x="338" y="371"/>
                  <a:pt x="348" y="362"/>
                  <a:pt x="357" y="353"/>
                </a:cubicBezTo>
                <a:cubicBezTo>
                  <a:pt x="394" y="372"/>
                  <a:pt x="394" y="372"/>
                  <a:pt x="394" y="372"/>
                </a:cubicBezTo>
                <a:cubicBezTo>
                  <a:pt x="398" y="374"/>
                  <a:pt x="403" y="372"/>
                  <a:pt x="405" y="369"/>
                </a:cubicBezTo>
                <a:cubicBezTo>
                  <a:pt x="421" y="345"/>
                  <a:pt x="421" y="345"/>
                  <a:pt x="421" y="345"/>
                </a:cubicBezTo>
                <a:cubicBezTo>
                  <a:pt x="424" y="341"/>
                  <a:pt x="423" y="336"/>
                  <a:pt x="419" y="333"/>
                </a:cubicBezTo>
                <a:cubicBezTo>
                  <a:pt x="389" y="307"/>
                  <a:pt x="389" y="307"/>
                  <a:pt x="389" y="307"/>
                </a:cubicBezTo>
                <a:cubicBezTo>
                  <a:pt x="402" y="281"/>
                  <a:pt x="408" y="252"/>
                  <a:pt x="407" y="223"/>
                </a:cubicBezTo>
                <a:cubicBezTo>
                  <a:pt x="446" y="211"/>
                  <a:pt x="446" y="211"/>
                  <a:pt x="446" y="211"/>
                </a:cubicBezTo>
                <a:cubicBezTo>
                  <a:pt x="451" y="210"/>
                  <a:pt x="454" y="205"/>
                  <a:pt x="453" y="201"/>
                </a:cubicBezTo>
                <a:cubicBezTo>
                  <a:pt x="447" y="173"/>
                  <a:pt x="447" y="173"/>
                  <a:pt x="447" y="173"/>
                </a:cubicBezTo>
                <a:cubicBezTo>
                  <a:pt x="447" y="168"/>
                  <a:pt x="443" y="165"/>
                  <a:pt x="438" y="165"/>
                </a:cubicBezTo>
                <a:close/>
                <a:moveTo>
                  <a:pt x="299" y="334"/>
                </a:moveTo>
                <a:cubicBezTo>
                  <a:pt x="240" y="373"/>
                  <a:pt x="162" y="357"/>
                  <a:pt x="124" y="298"/>
                </a:cubicBezTo>
                <a:cubicBezTo>
                  <a:pt x="86" y="240"/>
                  <a:pt x="102" y="162"/>
                  <a:pt x="160" y="124"/>
                </a:cubicBezTo>
                <a:cubicBezTo>
                  <a:pt x="218" y="86"/>
                  <a:pt x="297" y="102"/>
                  <a:pt x="335" y="160"/>
                </a:cubicBezTo>
                <a:cubicBezTo>
                  <a:pt x="373" y="218"/>
                  <a:pt x="357" y="296"/>
                  <a:pt x="299" y="334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4333379" y="2209159"/>
            <a:ext cx="1723001" cy="1593725"/>
          </a:xfrm>
          <a:custGeom>
            <a:avLst/>
            <a:gdLst>
              <a:gd name="T0" fmla="*/ 413 w 428"/>
              <a:gd name="T1" fmla="*/ 157 h 429"/>
              <a:gd name="T2" fmla="*/ 374 w 428"/>
              <a:gd name="T3" fmla="*/ 159 h 429"/>
              <a:gd name="T4" fmla="*/ 357 w 428"/>
              <a:gd name="T5" fmla="*/ 125 h 429"/>
              <a:gd name="T6" fmla="*/ 328 w 428"/>
              <a:gd name="T7" fmla="*/ 91 h 429"/>
              <a:gd name="T8" fmla="*/ 346 w 428"/>
              <a:gd name="T9" fmla="*/ 56 h 429"/>
              <a:gd name="T10" fmla="*/ 343 w 428"/>
              <a:gd name="T11" fmla="*/ 45 h 429"/>
              <a:gd name="T12" fmla="*/ 320 w 428"/>
              <a:gd name="T13" fmla="*/ 30 h 429"/>
              <a:gd name="T14" fmla="*/ 309 w 428"/>
              <a:gd name="T15" fmla="*/ 32 h 429"/>
              <a:gd name="T16" fmla="*/ 282 w 428"/>
              <a:gd name="T17" fmla="*/ 63 h 429"/>
              <a:gd name="T18" fmla="*/ 212 w 428"/>
              <a:gd name="T19" fmla="*/ 49 h 429"/>
              <a:gd name="T20" fmla="*/ 200 w 428"/>
              <a:gd name="T21" fmla="*/ 7 h 429"/>
              <a:gd name="T22" fmla="*/ 191 w 428"/>
              <a:gd name="T23" fmla="*/ 1 h 429"/>
              <a:gd name="T24" fmla="*/ 164 w 428"/>
              <a:gd name="T25" fmla="*/ 5 h 429"/>
              <a:gd name="T26" fmla="*/ 157 w 428"/>
              <a:gd name="T27" fmla="*/ 14 h 429"/>
              <a:gd name="T28" fmla="*/ 158 w 428"/>
              <a:gd name="T29" fmla="*/ 59 h 429"/>
              <a:gd name="T30" fmla="*/ 158 w 428"/>
              <a:gd name="T31" fmla="*/ 60 h 429"/>
              <a:gd name="T32" fmla="*/ 124 w 428"/>
              <a:gd name="T33" fmla="*/ 77 h 429"/>
              <a:gd name="T34" fmla="*/ 97 w 428"/>
              <a:gd name="T35" fmla="*/ 99 h 429"/>
              <a:gd name="T36" fmla="*/ 97 w 428"/>
              <a:gd name="T37" fmla="*/ 98 h 429"/>
              <a:gd name="T38" fmla="*/ 56 w 428"/>
              <a:gd name="T39" fmla="*/ 79 h 429"/>
              <a:gd name="T40" fmla="*/ 45 w 428"/>
              <a:gd name="T41" fmla="*/ 82 h 429"/>
              <a:gd name="T42" fmla="*/ 30 w 428"/>
              <a:gd name="T43" fmla="*/ 105 h 429"/>
              <a:gd name="T44" fmla="*/ 32 w 428"/>
              <a:gd name="T45" fmla="*/ 116 h 429"/>
              <a:gd name="T46" fmla="*/ 66 w 428"/>
              <a:gd name="T47" fmla="*/ 143 h 429"/>
              <a:gd name="T48" fmla="*/ 48 w 428"/>
              <a:gd name="T49" fmla="*/ 217 h 429"/>
              <a:gd name="T50" fmla="*/ 7 w 428"/>
              <a:gd name="T51" fmla="*/ 230 h 429"/>
              <a:gd name="T52" fmla="*/ 1 w 428"/>
              <a:gd name="T53" fmla="*/ 240 h 429"/>
              <a:gd name="T54" fmla="*/ 6 w 428"/>
              <a:gd name="T55" fmla="*/ 266 h 429"/>
              <a:gd name="T56" fmla="*/ 14 w 428"/>
              <a:gd name="T57" fmla="*/ 273 h 429"/>
              <a:gd name="T58" fmla="*/ 57 w 428"/>
              <a:gd name="T59" fmla="*/ 271 h 429"/>
              <a:gd name="T60" fmla="*/ 76 w 428"/>
              <a:gd name="T61" fmla="*/ 309 h 429"/>
              <a:gd name="T62" fmla="*/ 99 w 428"/>
              <a:gd name="T63" fmla="*/ 337 h 429"/>
              <a:gd name="T64" fmla="*/ 80 w 428"/>
              <a:gd name="T65" fmla="*/ 375 h 429"/>
              <a:gd name="T66" fmla="*/ 83 w 428"/>
              <a:gd name="T67" fmla="*/ 386 h 429"/>
              <a:gd name="T68" fmla="*/ 106 w 428"/>
              <a:gd name="T69" fmla="*/ 401 h 429"/>
              <a:gd name="T70" fmla="*/ 117 w 428"/>
              <a:gd name="T71" fmla="*/ 400 h 429"/>
              <a:gd name="T72" fmla="*/ 144 w 428"/>
              <a:gd name="T73" fmla="*/ 368 h 429"/>
              <a:gd name="T74" fmla="*/ 221 w 428"/>
              <a:gd name="T75" fmla="*/ 385 h 429"/>
              <a:gd name="T76" fmla="*/ 232 w 428"/>
              <a:gd name="T77" fmla="*/ 422 h 429"/>
              <a:gd name="T78" fmla="*/ 242 w 428"/>
              <a:gd name="T79" fmla="*/ 428 h 429"/>
              <a:gd name="T80" fmla="*/ 269 w 428"/>
              <a:gd name="T81" fmla="*/ 423 h 429"/>
              <a:gd name="T82" fmla="*/ 276 w 428"/>
              <a:gd name="T83" fmla="*/ 414 h 429"/>
              <a:gd name="T84" fmla="*/ 273 w 428"/>
              <a:gd name="T85" fmla="*/ 375 h 429"/>
              <a:gd name="T86" fmla="*/ 309 w 428"/>
              <a:gd name="T87" fmla="*/ 357 h 429"/>
              <a:gd name="T88" fmla="*/ 337 w 428"/>
              <a:gd name="T89" fmla="*/ 334 h 429"/>
              <a:gd name="T90" fmla="*/ 371 w 428"/>
              <a:gd name="T91" fmla="*/ 351 h 429"/>
              <a:gd name="T92" fmla="*/ 382 w 428"/>
              <a:gd name="T93" fmla="*/ 349 h 429"/>
              <a:gd name="T94" fmla="*/ 397 w 428"/>
              <a:gd name="T95" fmla="*/ 326 h 429"/>
              <a:gd name="T96" fmla="*/ 396 w 428"/>
              <a:gd name="T97" fmla="*/ 315 h 429"/>
              <a:gd name="T98" fmla="*/ 367 w 428"/>
              <a:gd name="T99" fmla="*/ 290 h 429"/>
              <a:gd name="T100" fmla="*/ 384 w 428"/>
              <a:gd name="T101" fmla="*/ 211 h 429"/>
              <a:gd name="T102" fmla="*/ 421 w 428"/>
              <a:gd name="T103" fmla="*/ 200 h 429"/>
              <a:gd name="T104" fmla="*/ 427 w 428"/>
              <a:gd name="T105" fmla="*/ 190 h 429"/>
              <a:gd name="T106" fmla="*/ 422 w 428"/>
              <a:gd name="T107" fmla="*/ 163 h 429"/>
              <a:gd name="T108" fmla="*/ 413 w 428"/>
              <a:gd name="T109" fmla="*/ 157 h 429"/>
              <a:gd name="T110" fmla="*/ 282 w 428"/>
              <a:gd name="T111" fmla="*/ 316 h 429"/>
              <a:gd name="T112" fmla="*/ 117 w 428"/>
              <a:gd name="T113" fmla="*/ 282 h 429"/>
              <a:gd name="T114" fmla="*/ 151 w 428"/>
              <a:gd name="T115" fmla="*/ 118 h 429"/>
              <a:gd name="T116" fmla="*/ 316 w 428"/>
              <a:gd name="T117" fmla="*/ 152 h 429"/>
              <a:gd name="T118" fmla="*/ 282 w 428"/>
              <a:gd name="T119" fmla="*/ 316 h 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28" h="429">
                <a:moveTo>
                  <a:pt x="413" y="157"/>
                </a:moveTo>
                <a:cubicBezTo>
                  <a:pt x="374" y="159"/>
                  <a:pt x="374" y="159"/>
                  <a:pt x="374" y="159"/>
                </a:cubicBezTo>
                <a:cubicBezTo>
                  <a:pt x="370" y="147"/>
                  <a:pt x="364" y="136"/>
                  <a:pt x="357" y="125"/>
                </a:cubicBezTo>
                <a:cubicBezTo>
                  <a:pt x="348" y="112"/>
                  <a:pt x="339" y="101"/>
                  <a:pt x="328" y="91"/>
                </a:cubicBezTo>
                <a:cubicBezTo>
                  <a:pt x="346" y="56"/>
                  <a:pt x="346" y="56"/>
                  <a:pt x="346" y="56"/>
                </a:cubicBezTo>
                <a:cubicBezTo>
                  <a:pt x="348" y="52"/>
                  <a:pt x="346" y="47"/>
                  <a:pt x="343" y="45"/>
                </a:cubicBezTo>
                <a:cubicBezTo>
                  <a:pt x="320" y="30"/>
                  <a:pt x="320" y="30"/>
                  <a:pt x="320" y="30"/>
                </a:cubicBezTo>
                <a:cubicBezTo>
                  <a:pt x="317" y="27"/>
                  <a:pt x="312" y="28"/>
                  <a:pt x="309" y="32"/>
                </a:cubicBezTo>
                <a:cubicBezTo>
                  <a:pt x="282" y="63"/>
                  <a:pt x="282" y="63"/>
                  <a:pt x="282" y="63"/>
                </a:cubicBezTo>
                <a:cubicBezTo>
                  <a:pt x="260" y="53"/>
                  <a:pt x="236" y="48"/>
                  <a:pt x="212" y="49"/>
                </a:cubicBezTo>
                <a:cubicBezTo>
                  <a:pt x="200" y="7"/>
                  <a:pt x="200" y="7"/>
                  <a:pt x="200" y="7"/>
                </a:cubicBezTo>
                <a:cubicBezTo>
                  <a:pt x="199" y="3"/>
                  <a:pt x="195" y="0"/>
                  <a:pt x="191" y="1"/>
                </a:cubicBezTo>
                <a:cubicBezTo>
                  <a:pt x="164" y="5"/>
                  <a:pt x="164" y="5"/>
                  <a:pt x="164" y="5"/>
                </a:cubicBezTo>
                <a:cubicBezTo>
                  <a:pt x="160" y="6"/>
                  <a:pt x="156" y="10"/>
                  <a:pt x="157" y="14"/>
                </a:cubicBezTo>
                <a:cubicBezTo>
                  <a:pt x="158" y="59"/>
                  <a:pt x="158" y="59"/>
                  <a:pt x="158" y="59"/>
                </a:cubicBezTo>
                <a:cubicBezTo>
                  <a:pt x="158" y="60"/>
                  <a:pt x="158" y="60"/>
                  <a:pt x="158" y="60"/>
                </a:cubicBezTo>
                <a:cubicBezTo>
                  <a:pt x="146" y="64"/>
                  <a:pt x="135" y="70"/>
                  <a:pt x="124" y="77"/>
                </a:cubicBezTo>
                <a:cubicBezTo>
                  <a:pt x="114" y="83"/>
                  <a:pt x="105" y="90"/>
                  <a:pt x="97" y="99"/>
                </a:cubicBezTo>
                <a:cubicBezTo>
                  <a:pt x="97" y="98"/>
                  <a:pt x="97" y="98"/>
                  <a:pt x="97" y="98"/>
                </a:cubicBezTo>
                <a:cubicBezTo>
                  <a:pt x="56" y="79"/>
                  <a:pt x="56" y="79"/>
                  <a:pt x="56" y="79"/>
                </a:cubicBezTo>
                <a:cubicBezTo>
                  <a:pt x="51" y="77"/>
                  <a:pt x="47" y="79"/>
                  <a:pt x="45" y="82"/>
                </a:cubicBezTo>
                <a:cubicBezTo>
                  <a:pt x="30" y="105"/>
                  <a:pt x="30" y="105"/>
                  <a:pt x="30" y="105"/>
                </a:cubicBezTo>
                <a:cubicBezTo>
                  <a:pt x="28" y="108"/>
                  <a:pt x="29" y="113"/>
                  <a:pt x="32" y="116"/>
                </a:cubicBezTo>
                <a:cubicBezTo>
                  <a:pt x="66" y="143"/>
                  <a:pt x="66" y="143"/>
                  <a:pt x="66" y="143"/>
                </a:cubicBezTo>
                <a:cubicBezTo>
                  <a:pt x="54" y="166"/>
                  <a:pt x="48" y="192"/>
                  <a:pt x="48" y="217"/>
                </a:cubicBezTo>
                <a:cubicBezTo>
                  <a:pt x="7" y="230"/>
                  <a:pt x="7" y="230"/>
                  <a:pt x="7" y="230"/>
                </a:cubicBezTo>
                <a:cubicBezTo>
                  <a:pt x="3" y="232"/>
                  <a:pt x="0" y="236"/>
                  <a:pt x="1" y="240"/>
                </a:cubicBezTo>
                <a:cubicBezTo>
                  <a:pt x="6" y="266"/>
                  <a:pt x="6" y="266"/>
                  <a:pt x="6" y="266"/>
                </a:cubicBezTo>
                <a:cubicBezTo>
                  <a:pt x="6" y="270"/>
                  <a:pt x="10" y="274"/>
                  <a:pt x="14" y="273"/>
                </a:cubicBezTo>
                <a:cubicBezTo>
                  <a:pt x="57" y="271"/>
                  <a:pt x="57" y="271"/>
                  <a:pt x="57" y="271"/>
                </a:cubicBezTo>
                <a:cubicBezTo>
                  <a:pt x="62" y="284"/>
                  <a:pt x="68" y="297"/>
                  <a:pt x="76" y="309"/>
                </a:cubicBezTo>
                <a:cubicBezTo>
                  <a:pt x="83" y="320"/>
                  <a:pt x="91" y="329"/>
                  <a:pt x="99" y="337"/>
                </a:cubicBezTo>
                <a:cubicBezTo>
                  <a:pt x="80" y="375"/>
                  <a:pt x="80" y="375"/>
                  <a:pt x="80" y="375"/>
                </a:cubicBezTo>
                <a:cubicBezTo>
                  <a:pt x="78" y="380"/>
                  <a:pt x="80" y="384"/>
                  <a:pt x="83" y="386"/>
                </a:cubicBezTo>
                <a:cubicBezTo>
                  <a:pt x="106" y="401"/>
                  <a:pt x="106" y="401"/>
                  <a:pt x="106" y="401"/>
                </a:cubicBezTo>
                <a:cubicBezTo>
                  <a:pt x="109" y="404"/>
                  <a:pt x="114" y="403"/>
                  <a:pt x="117" y="400"/>
                </a:cubicBezTo>
                <a:cubicBezTo>
                  <a:pt x="144" y="368"/>
                  <a:pt x="144" y="368"/>
                  <a:pt x="144" y="368"/>
                </a:cubicBezTo>
                <a:cubicBezTo>
                  <a:pt x="168" y="380"/>
                  <a:pt x="194" y="386"/>
                  <a:pt x="221" y="385"/>
                </a:cubicBezTo>
                <a:cubicBezTo>
                  <a:pt x="232" y="422"/>
                  <a:pt x="232" y="422"/>
                  <a:pt x="232" y="422"/>
                </a:cubicBezTo>
                <a:cubicBezTo>
                  <a:pt x="234" y="426"/>
                  <a:pt x="238" y="429"/>
                  <a:pt x="242" y="428"/>
                </a:cubicBezTo>
                <a:cubicBezTo>
                  <a:pt x="269" y="423"/>
                  <a:pt x="269" y="423"/>
                  <a:pt x="269" y="423"/>
                </a:cubicBezTo>
                <a:cubicBezTo>
                  <a:pt x="273" y="423"/>
                  <a:pt x="276" y="419"/>
                  <a:pt x="276" y="414"/>
                </a:cubicBezTo>
                <a:cubicBezTo>
                  <a:pt x="273" y="375"/>
                  <a:pt x="273" y="375"/>
                  <a:pt x="273" y="375"/>
                </a:cubicBezTo>
                <a:cubicBezTo>
                  <a:pt x="286" y="371"/>
                  <a:pt x="297" y="365"/>
                  <a:pt x="309" y="357"/>
                </a:cubicBezTo>
                <a:cubicBezTo>
                  <a:pt x="319" y="350"/>
                  <a:pt x="328" y="343"/>
                  <a:pt x="337" y="334"/>
                </a:cubicBezTo>
                <a:cubicBezTo>
                  <a:pt x="371" y="351"/>
                  <a:pt x="371" y="351"/>
                  <a:pt x="371" y="351"/>
                </a:cubicBezTo>
                <a:cubicBezTo>
                  <a:pt x="375" y="353"/>
                  <a:pt x="380" y="352"/>
                  <a:pt x="382" y="349"/>
                </a:cubicBezTo>
                <a:cubicBezTo>
                  <a:pt x="397" y="326"/>
                  <a:pt x="397" y="326"/>
                  <a:pt x="397" y="326"/>
                </a:cubicBezTo>
                <a:cubicBezTo>
                  <a:pt x="400" y="323"/>
                  <a:pt x="399" y="318"/>
                  <a:pt x="396" y="315"/>
                </a:cubicBezTo>
                <a:cubicBezTo>
                  <a:pt x="367" y="290"/>
                  <a:pt x="367" y="290"/>
                  <a:pt x="367" y="290"/>
                </a:cubicBezTo>
                <a:cubicBezTo>
                  <a:pt x="379" y="266"/>
                  <a:pt x="385" y="239"/>
                  <a:pt x="384" y="211"/>
                </a:cubicBezTo>
                <a:cubicBezTo>
                  <a:pt x="421" y="200"/>
                  <a:pt x="421" y="200"/>
                  <a:pt x="421" y="200"/>
                </a:cubicBezTo>
                <a:cubicBezTo>
                  <a:pt x="425" y="199"/>
                  <a:pt x="428" y="194"/>
                  <a:pt x="427" y="190"/>
                </a:cubicBezTo>
                <a:cubicBezTo>
                  <a:pt x="422" y="163"/>
                  <a:pt x="422" y="163"/>
                  <a:pt x="422" y="163"/>
                </a:cubicBezTo>
                <a:cubicBezTo>
                  <a:pt x="422" y="160"/>
                  <a:pt x="418" y="156"/>
                  <a:pt x="413" y="157"/>
                </a:cubicBezTo>
                <a:close/>
                <a:moveTo>
                  <a:pt x="282" y="316"/>
                </a:moveTo>
                <a:cubicBezTo>
                  <a:pt x="227" y="352"/>
                  <a:pt x="153" y="337"/>
                  <a:pt x="117" y="282"/>
                </a:cubicBezTo>
                <a:cubicBezTo>
                  <a:pt x="81" y="227"/>
                  <a:pt x="96" y="154"/>
                  <a:pt x="151" y="118"/>
                </a:cubicBezTo>
                <a:cubicBezTo>
                  <a:pt x="206" y="82"/>
                  <a:pt x="280" y="97"/>
                  <a:pt x="316" y="152"/>
                </a:cubicBezTo>
                <a:cubicBezTo>
                  <a:pt x="352" y="207"/>
                  <a:pt x="337" y="280"/>
                  <a:pt x="282" y="3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10" name="Freeform 10"/>
          <p:cNvSpPr>
            <a:spLocks noEditPoints="1"/>
          </p:cNvSpPr>
          <p:nvPr/>
        </p:nvSpPr>
        <p:spPr bwMode="auto">
          <a:xfrm flipH="1">
            <a:off x="4150280" y="3947257"/>
            <a:ext cx="1761974" cy="1625866"/>
          </a:xfrm>
          <a:custGeom>
            <a:avLst/>
            <a:gdLst>
              <a:gd name="T0" fmla="*/ 428 w 437"/>
              <a:gd name="T1" fmla="*/ 197 h 438"/>
              <a:gd name="T2" fmla="*/ 385 w 437"/>
              <a:gd name="T3" fmla="*/ 178 h 438"/>
              <a:gd name="T4" fmla="*/ 424 w 437"/>
              <a:gd name="T5" fmla="*/ 146 h 438"/>
              <a:gd name="T6" fmla="*/ 402 w 437"/>
              <a:gd name="T7" fmla="*/ 116 h 438"/>
              <a:gd name="T8" fmla="*/ 355 w 437"/>
              <a:gd name="T9" fmla="*/ 116 h 438"/>
              <a:gd name="T10" fmla="*/ 380 w 437"/>
              <a:gd name="T11" fmla="*/ 73 h 438"/>
              <a:gd name="T12" fmla="*/ 349 w 437"/>
              <a:gd name="T13" fmla="*/ 53 h 438"/>
              <a:gd name="T14" fmla="*/ 305 w 437"/>
              <a:gd name="T15" fmla="*/ 73 h 438"/>
              <a:gd name="T16" fmla="*/ 313 w 437"/>
              <a:gd name="T17" fmla="*/ 23 h 438"/>
              <a:gd name="T18" fmla="*/ 277 w 437"/>
              <a:gd name="T19" fmla="*/ 15 h 438"/>
              <a:gd name="T20" fmla="*/ 252 w 437"/>
              <a:gd name="T21" fmla="*/ 54 h 438"/>
              <a:gd name="T22" fmla="*/ 244 w 437"/>
              <a:gd name="T23" fmla="*/ 8 h 438"/>
              <a:gd name="T24" fmla="*/ 208 w 437"/>
              <a:gd name="T25" fmla="*/ 0 h 438"/>
              <a:gd name="T26" fmla="*/ 194 w 437"/>
              <a:gd name="T27" fmla="*/ 54 h 438"/>
              <a:gd name="T28" fmla="*/ 185 w 437"/>
              <a:gd name="T29" fmla="*/ 54 h 438"/>
              <a:gd name="T30" fmla="*/ 150 w 437"/>
              <a:gd name="T31" fmla="*/ 11 h 438"/>
              <a:gd name="T32" fmla="*/ 120 w 437"/>
              <a:gd name="T33" fmla="*/ 33 h 438"/>
              <a:gd name="T34" fmla="*/ 126 w 437"/>
              <a:gd name="T35" fmla="*/ 81 h 438"/>
              <a:gd name="T36" fmla="*/ 88 w 437"/>
              <a:gd name="T37" fmla="*/ 53 h 438"/>
              <a:gd name="T38" fmla="*/ 57 w 437"/>
              <a:gd name="T39" fmla="*/ 73 h 438"/>
              <a:gd name="T40" fmla="*/ 85 w 437"/>
              <a:gd name="T41" fmla="*/ 120 h 438"/>
              <a:gd name="T42" fmla="*/ 79 w 437"/>
              <a:gd name="T43" fmla="*/ 128 h 438"/>
              <a:gd name="T44" fmla="*/ 24 w 437"/>
              <a:gd name="T45" fmla="*/ 120 h 438"/>
              <a:gd name="T46" fmla="*/ 17 w 437"/>
              <a:gd name="T47" fmla="*/ 157 h 438"/>
              <a:gd name="T48" fmla="*/ 57 w 437"/>
              <a:gd name="T49" fmla="*/ 180 h 438"/>
              <a:gd name="T50" fmla="*/ 54 w 437"/>
              <a:gd name="T51" fmla="*/ 191 h 438"/>
              <a:gd name="T52" fmla="*/ 1 w 437"/>
              <a:gd name="T53" fmla="*/ 205 h 438"/>
              <a:gd name="T54" fmla="*/ 8 w 437"/>
              <a:gd name="T55" fmla="*/ 241 h 438"/>
              <a:gd name="T56" fmla="*/ 54 w 437"/>
              <a:gd name="T57" fmla="*/ 247 h 438"/>
              <a:gd name="T58" fmla="*/ 55 w 437"/>
              <a:gd name="T59" fmla="*/ 257 h 438"/>
              <a:gd name="T60" fmla="*/ 12 w 437"/>
              <a:gd name="T61" fmla="*/ 291 h 438"/>
              <a:gd name="T62" fmla="*/ 33 w 437"/>
              <a:gd name="T63" fmla="*/ 321 h 438"/>
              <a:gd name="T64" fmla="*/ 83 w 437"/>
              <a:gd name="T65" fmla="*/ 318 h 438"/>
              <a:gd name="T66" fmla="*/ 56 w 437"/>
              <a:gd name="T67" fmla="*/ 364 h 438"/>
              <a:gd name="T68" fmla="*/ 87 w 437"/>
              <a:gd name="T69" fmla="*/ 384 h 438"/>
              <a:gd name="T70" fmla="*/ 131 w 437"/>
              <a:gd name="T71" fmla="*/ 363 h 438"/>
              <a:gd name="T72" fmla="*/ 124 w 437"/>
              <a:gd name="T73" fmla="*/ 415 h 438"/>
              <a:gd name="T74" fmla="*/ 160 w 437"/>
              <a:gd name="T75" fmla="*/ 422 h 438"/>
              <a:gd name="T76" fmla="*/ 194 w 437"/>
              <a:gd name="T77" fmla="*/ 387 h 438"/>
              <a:gd name="T78" fmla="*/ 207 w 437"/>
              <a:gd name="T79" fmla="*/ 438 h 438"/>
              <a:gd name="T80" fmla="*/ 244 w 437"/>
              <a:gd name="T81" fmla="*/ 430 h 438"/>
              <a:gd name="T82" fmla="*/ 255 w 437"/>
              <a:gd name="T83" fmla="*/ 386 h 438"/>
              <a:gd name="T84" fmla="*/ 287 w 437"/>
              <a:gd name="T85" fmla="*/ 426 h 438"/>
              <a:gd name="T86" fmla="*/ 318 w 437"/>
              <a:gd name="T87" fmla="*/ 405 h 438"/>
              <a:gd name="T88" fmla="*/ 317 w 437"/>
              <a:gd name="T89" fmla="*/ 359 h 438"/>
              <a:gd name="T90" fmla="*/ 361 w 437"/>
              <a:gd name="T91" fmla="*/ 384 h 438"/>
              <a:gd name="T92" fmla="*/ 381 w 437"/>
              <a:gd name="T93" fmla="*/ 353 h 438"/>
              <a:gd name="T94" fmla="*/ 364 w 437"/>
              <a:gd name="T95" fmla="*/ 310 h 438"/>
              <a:gd name="T96" fmla="*/ 414 w 437"/>
              <a:gd name="T97" fmla="*/ 317 h 438"/>
              <a:gd name="T98" fmla="*/ 421 w 437"/>
              <a:gd name="T99" fmla="*/ 281 h 438"/>
              <a:gd name="T100" fmla="*/ 388 w 437"/>
              <a:gd name="T101" fmla="*/ 247 h 438"/>
              <a:gd name="T102" fmla="*/ 436 w 437"/>
              <a:gd name="T103" fmla="*/ 233 h 438"/>
              <a:gd name="T104" fmla="*/ 218 w 437"/>
              <a:gd name="T105" fmla="*/ 340 h 438"/>
              <a:gd name="T106" fmla="*/ 219 w 437"/>
              <a:gd name="T107" fmla="*/ 99 h 438"/>
              <a:gd name="T108" fmla="*/ 218 w 437"/>
              <a:gd name="T109" fmla="*/ 340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37" h="438">
                <a:moveTo>
                  <a:pt x="436" y="205"/>
                </a:moveTo>
                <a:cubicBezTo>
                  <a:pt x="436" y="201"/>
                  <a:pt x="433" y="197"/>
                  <a:pt x="428" y="197"/>
                </a:cubicBezTo>
                <a:cubicBezTo>
                  <a:pt x="388" y="192"/>
                  <a:pt x="388" y="192"/>
                  <a:pt x="388" y="192"/>
                </a:cubicBezTo>
                <a:cubicBezTo>
                  <a:pt x="387" y="187"/>
                  <a:pt x="386" y="182"/>
                  <a:pt x="385" y="178"/>
                </a:cubicBezTo>
                <a:cubicBezTo>
                  <a:pt x="420" y="157"/>
                  <a:pt x="420" y="157"/>
                  <a:pt x="420" y="157"/>
                </a:cubicBezTo>
                <a:cubicBezTo>
                  <a:pt x="424" y="155"/>
                  <a:pt x="426" y="150"/>
                  <a:pt x="424" y="146"/>
                </a:cubicBezTo>
                <a:cubicBezTo>
                  <a:pt x="413" y="121"/>
                  <a:pt x="413" y="121"/>
                  <a:pt x="413" y="121"/>
                </a:cubicBezTo>
                <a:cubicBezTo>
                  <a:pt x="412" y="117"/>
                  <a:pt x="407" y="115"/>
                  <a:pt x="402" y="116"/>
                </a:cubicBezTo>
                <a:cubicBezTo>
                  <a:pt x="362" y="128"/>
                  <a:pt x="362" y="128"/>
                  <a:pt x="362" y="128"/>
                </a:cubicBezTo>
                <a:cubicBezTo>
                  <a:pt x="360" y="124"/>
                  <a:pt x="357" y="120"/>
                  <a:pt x="355" y="116"/>
                </a:cubicBezTo>
                <a:cubicBezTo>
                  <a:pt x="380" y="85"/>
                  <a:pt x="380" y="85"/>
                  <a:pt x="380" y="85"/>
                </a:cubicBezTo>
                <a:cubicBezTo>
                  <a:pt x="383" y="81"/>
                  <a:pt x="383" y="76"/>
                  <a:pt x="380" y="73"/>
                </a:cubicBezTo>
                <a:cubicBezTo>
                  <a:pt x="360" y="53"/>
                  <a:pt x="360" y="53"/>
                  <a:pt x="360" y="53"/>
                </a:cubicBezTo>
                <a:cubicBezTo>
                  <a:pt x="358" y="50"/>
                  <a:pt x="353" y="50"/>
                  <a:pt x="349" y="53"/>
                </a:cubicBezTo>
                <a:cubicBezTo>
                  <a:pt x="314" y="79"/>
                  <a:pt x="314" y="79"/>
                  <a:pt x="314" y="79"/>
                </a:cubicBezTo>
                <a:cubicBezTo>
                  <a:pt x="311" y="77"/>
                  <a:pt x="308" y="75"/>
                  <a:pt x="305" y="73"/>
                </a:cubicBezTo>
                <a:cubicBezTo>
                  <a:pt x="317" y="33"/>
                  <a:pt x="317" y="33"/>
                  <a:pt x="317" y="33"/>
                </a:cubicBezTo>
                <a:cubicBezTo>
                  <a:pt x="319" y="29"/>
                  <a:pt x="317" y="24"/>
                  <a:pt x="313" y="23"/>
                </a:cubicBezTo>
                <a:cubicBezTo>
                  <a:pt x="288" y="11"/>
                  <a:pt x="288" y="11"/>
                  <a:pt x="288" y="11"/>
                </a:cubicBezTo>
                <a:cubicBezTo>
                  <a:pt x="284" y="9"/>
                  <a:pt x="279" y="11"/>
                  <a:pt x="277" y="15"/>
                </a:cubicBezTo>
                <a:cubicBezTo>
                  <a:pt x="252" y="54"/>
                  <a:pt x="252" y="54"/>
                  <a:pt x="252" y="54"/>
                </a:cubicBezTo>
                <a:cubicBezTo>
                  <a:pt x="252" y="54"/>
                  <a:pt x="252" y="54"/>
                  <a:pt x="252" y="54"/>
                </a:cubicBezTo>
                <a:cubicBezTo>
                  <a:pt x="251" y="54"/>
                  <a:pt x="250" y="54"/>
                  <a:pt x="250" y="54"/>
                </a:cubicBezTo>
                <a:cubicBezTo>
                  <a:pt x="244" y="8"/>
                  <a:pt x="244" y="8"/>
                  <a:pt x="244" y="8"/>
                </a:cubicBezTo>
                <a:cubicBezTo>
                  <a:pt x="243" y="4"/>
                  <a:pt x="240" y="0"/>
                  <a:pt x="236" y="0"/>
                </a:cubicBezTo>
                <a:cubicBezTo>
                  <a:pt x="208" y="0"/>
                  <a:pt x="208" y="0"/>
                  <a:pt x="208" y="0"/>
                </a:cubicBezTo>
                <a:cubicBezTo>
                  <a:pt x="204" y="0"/>
                  <a:pt x="200" y="4"/>
                  <a:pt x="199" y="8"/>
                </a:cubicBezTo>
                <a:cubicBezTo>
                  <a:pt x="194" y="54"/>
                  <a:pt x="194" y="54"/>
                  <a:pt x="194" y="54"/>
                </a:cubicBezTo>
                <a:cubicBezTo>
                  <a:pt x="191" y="54"/>
                  <a:pt x="188" y="54"/>
                  <a:pt x="185" y="55"/>
                </a:cubicBezTo>
                <a:cubicBezTo>
                  <a:pt x="185" y="55"/>
                  <a:pt x="185" y="54"/>
                  <a:pt x="185" y="54"/>
                </a:cubicBezTo>
                <a:cubicBezTo>
                  <a:pt x="161" y="15"/>
                  <a:pt x="161" y="15"/>
                  <a:pt x="161" y="15"/>
                </a:cubicBezTo>
                <a:cubicBezTo>
                  <a:pt x="158" y="11"/>
                  <a:pt x="153" y="9"/>
                  <a:pt x="150" y="11"/>
                </a:cubicBezTo>
                <a:cubicBezTo>
                  <a:pt x="124" y="23"/>
                  <a:pt x="124" y="23"/>
                  <a:pt x="124" y="23"/>
                </a:cubicBezTo>
                <a:cubicBezTo>
                  <a:pt x="121" y="24"/>
                  <a:pt x="119" y="29"/>
                  <a:pt x="120" y="33"/>
                </a:cubicBezTo>
                <a:cubicBezTo>
                  <a:pt x="133" y="76"/>
                  <a:pt x="133" y="76"/>
                  <a:pt x="133" y="76"/>
                </a:cubicBezTo>
                <a:cubicBezTo>
                  <a:pt x="131" y="77"/>
                  <a:pt x="128" y="79"/>
                  <a:pt x="126" y="81"/>
                </a:cubicBezTo>
                <a:cubicBezTo>
                  <a:pt x="125" y="80"/>
                  <a:pt x="125" y="80"/>
                  <a:pt x="125" y="80"/>
                </a:cubicBezTo>
                <a:cubicBezTo>
                  <a:pt x="88" y="53"/>
                  <a:pt x="88" y="53"/>
                  <a:pt x="88" y="53"/>
                </a:cubicBezTo>
                <a:cubicBezTo>
                  <a:pt x="84" y="50"/>
                  <a:pt x="79" y="50"/>
                  <a:pt x="77" y="53"/>
                </a:cubicBezTo>
                <a:cubicBezTo>
                  <a:pt x="57" y="73"/>
                  <a:pt x="57" y="73"/>
                  <a:pt x="57" y="73"/>
                </a:cubicBezTo>
                <a:cubicBezTo>
                  <a:pt x="54" y="76"/>
                  <a:pt x="54" y="81"/>
                  <a:pt x="57" y="84"/>
                </a:cubicBezTo>
                <a:cubicBezTo>
                  <a:pt x="85" y="120"/>
                  <a:pt x="85" y="120"/>
                  <a:pt x="85" y="120"/>
                </a:cubicBezTo>
                <a:cubicBezTo>
                  <a:pt x="83" y="123"/>
                  <a:pt x="81" y="126"/>
                  <a:pt x="79" y="129"/>
                </a:cubicBezTo>
                <a:cubicBezTo>
                  <a:pt x="79" y="128"/>
                  <a:pt x="79" y="128"/>
                  <a:pt x="79" y="128"/>
                </a:cubicBezTo>
                <a:cubicBezTo>
                  <a:pt x="35" y="116"/>
                  <a:pt x="35" y="116"/>
                  <a:pt x="35" y="116"/>
                </a:cubicBezTo>
                <a:cubicBezTo>
                  <a:pt x="30" y="114"/>
                  <a:pt x="26" y="116"/>
                  <a:pt x="24" y="120"/>
                </a:cubicBezTo>
                <a:cubicBezTo>
                  <a:pt x="13" y="146"/>
                  <a:pt x="13" y="146"/>
                  <a:pt x="13" y="146"/>
                </a:cubicBezTo>
                <a:cubicBezTo>
                  <a:pt x="11" y="149"/>
                  <a:pt x="13" y="154"/>
                  <a:pt x="17" y="157"/>
                </a:cubicBezTo>
                <a:cubicBezTo>
                  <a:pt x="57" y="180"/>
                  <a:pt x="57" y="180"/>
                  <a:pt x="57" y="180"/>
                </a:cubicBezTo>
                <a:cubicBezTo>
                  <a:pt x="57" y="180"/>
                  <a:pt x="57" y="180"/>
                  <a:pt x="57" y="180"/>
                </a:cubicBezTo>
                <a:cubicBezTo>
                  <a:pt x="56" y="184"/>
                  <a:pt x="55" y="187"/>
                  <a:pt x="55" y="191"/>
                </a:cubicBezTo>
                <a:cubicBezTo>
                  <a:pt x="54" y="191"/>
                  <a:pt x="54" y="191"/>
                  <a:pt x="54" y="191"/>
                </a:cubicBezTo>
                <a:cubicBezTo>
                  <a:pt x="9" y="196"/>
                  <a:pt x="9" y="196"/>
                  <a:pt x="9" y="196"/>
                </a:cubicBezTo>
                <a:cubicBezTo>
                  <a:pt x="4" y="197"/>
                  <a:pt x="1" y="201"/>
                  <a:pt x="1" y="205"/>
                </a:cubicBezTo>
                <a:cubicBezTo>
                  <a:pt x="1" y="233"/>
                  <a:pt x="1" y="233"/>
                  <a:pt x="1" y="233"/>
                </a:cubicBezTo>
                <a:cubicBezTo>
                  <a:pt x="0" y="237"/>
                  <a:pt x="4" y="240"/>
                  <a:pt x="8" y="241"/>
                </a:cubicBezTo>
                <a:cubicBezTo>
                  <a:pt x="54" y="247"/>
                  <a:pt x="54" y="247"/>
                  <a:pt x="54" y="247"/>
                </a:cubicBezTo>
                <a:cubicBezTo>
                  <a:pt x="54" y="247"/>
                  <a:pt x="54" y="247"/>
                  <a:pt x="54" y="247"/>
                </a:cubicBezTo>
                <a:cubicBezTo>
                  <a:pt x="55" y="250"/>
                  <a:pt x="55" y="254"/>
                  <a:pt x="56" y="257"/>
                </a:cubicBezTo>
                <a:cubicBezTo>
                  <a:pt x="55" y="257"/>
                  <a:pt x="55" y="257"/>
                  <a:pt x="55" y="257"/>
                </a:cubicBezTo>
                <a:cubicBezTo>
                  <a:pt x="16" y="280"/>
                  <a:pt x="16" y="280"/>
                  <a:pt x="16" y="280"/>
                </a:cubicBezTo>
                <a:cubicBezTo>
                  <a:pt x="12" y="283"/>
                  <a:pt x="10" y="287"/>
                  <a:pt x="12" y="291"/>
                </a:cubicBezTo>
                <a:cubicBezTo>
                  <a:pt x="23" y="317"/>
                  <a:pt x="23" y="317"/>
                  <a:pt x="23" y="317"/>
                </a:cubicBezTo>
                <a:cubicBezTo>
                  <a:pt x="24" y="320"/>
                  <a:pt x="29" y="322"/>
                  <a:pt x="33" y="321"/>
                </a:cubicBezTo>
                <a:cubicBezTo>
                  <a:pt x="77" y="309"/>
                  <a:pt x="77" y="309"/>
                  <a:pt x="77" y="309"/>
                </a:cubicBezTo>
                <a:cubicBezTo>
                  <a:pt x="79" y="312"/>
                  <a:pt x="81" y="315"/>
                  <a:pt x="83" y="318"/>
                </a:cubicBezTo>
                <a:cubicBezTo>
                  <a:pt x="55" y="352"/>
                  <a:pt x="55" y="352"/>
                  <a:pt x="55" y="352"/>
                </a:cubicBezTo>
                <a:cubicBezTo>
                  <a:pt x="53" y="356"/>
                  <a:pt x="53" y="361"/>
                  <a:pt x="56" y="364"/>
                </a:cubicBezTo>
                <a:cubicBezTo>
                  <a:pt x="75" y="384"/>
                  <a:pt x="75" y="384"/>
                  <a:pt x="75" y="384"/>
                </a:cubicBezTo>
                <a:cubicBezTo>
                  <a:pt x="78" y="387"/>
                  <a:pt x="83" y="387"/>
                  <a:pt x="87" y="384"/>
                </a:cubicBezTo>
                <a:cubicBezTo>
                  <a:pt x="122" y="357"/>
                  <a:pt x="122" y="357"/>
                  <a:pt x="122" y="357"/>
                </a:cubicBezTo>
                <a:cubicBezTo>
                  <a:pt x="125" y="359"/>
                  <a:pt x="128" y="361"/>
                  <a:pt x="131" y="363"/>
                </a:cubicBezTo>
                <a:cubicBezTo>
                  <a:pt x="119" y="405"/>
                  <a:pt x="119" y="405"/>
                  <a:pt x="119" y="405"/>
                </a:cubicBezTo>
                <a:cubicBezTo>
                  <a:pt x="118" y="409"/>
                  <a:pt x="120" y="414"/>
                  <a:pt x="124" y="415"/>
                </a:cubicBezTo>
                <a:cubicBezTo>
                  <a:pt x="149" y="426"/>
                  <a:pt x="149" y="426"/>
                  <a:pt x="149" y="426"/>
                </a:cubicBezTo>
                <a:cubicBezTo>
                  <a:pt x="153" y="428"/>
                  <a:pt x="158" y="426"/>
                  <a:pt x="160" y="422"/>
                </a:cubicBezTo>
                <a:cubicBezTo>
                  <a:pt x="182" y="385"/>
                  <a:pt x="182" y="385"/>
                  <a:pt x="182" y="385"/>
                </a:cubicBezTo>
                <a:cubicBezTo>
                  <a:pt x="186" y="386"/>
                  <a:pt x="190" y="386"/>
                  <a:pt x="194" y="387"/>
                </a:cubicBezTo>
                <a:cubicBezTo>
                  <a:pt x="199" y="430"/>
                  <a:pt x="199" y="430"/>
                  <a:pt x="199" y="430"/>
                </a:cubicBezTo>
                <a:cubicBezTo>
                  <a:pt x="200" y="435"/>
                  <a:pt x="203" y="438"/>
                  <a:pt x="207" y="438"/>
                </a:cubicBezTo>
                <a:cubicBezTo>
                  <a:pt x="235" y="438"/>
                  <a:pt x="235" y="438"/>
                  <a:pt x="235" y="438"/>
                </a:cubicBezTo>
                <a:cubicBezTo>
                  <a:pt x="239" y="438"/>
                  <a:pt x="243" y="435"/>
                  <a:pt x="244" y="430"/>
                </a:cubicBezTo>
                <a:cubicBezTo>
                  <a:pt x="249" y="387"/>
                  <a:pt x="249" y="387"/>
                  <a:pt x="249" y="387"/>
                </a:cubicBezTo>
                <a:cubicBezTo>
                  <a:pt x="251" y="387"/>
                  <a:pt x="253" y="386"/>
                  <a:pt x="255" y="386"/>
                </a:cubicBezTo>
                <a:cubicBezTo>
                  <a:pt x="277" y="422"/>
                  <a:pt x="277" y="422"/>
                  <a:pt x="277" y="422"/>
                </a:cubicBezTo>
                <a:cubicBezTo>
                  <a:pt x="279" y="426"/>
                  <a:pt x="284" y="428"/>
                  <a:pt x="287" y="426"/>
                </a:cubicBezTo>
                <a:cubicBezTo>
                  <a:pt x="313" y="415"/>
                  <a:pt x="313" y="415"/>
                  <a:pt x="313" y="415"/>
                </a:cubicBezTo>
                <a:cubicBezTo>
                  <a:pt x="317" y="414"/>
                  <a:pt x="319" y="410"/>
                  <a:pt x="318" y="405"/>
                </a:cubicBezTo>
                <a:cubicBezTo>
                  <a:pt x="307" y="366"/>
                  <a:pt x="307" y="366"/>
                  <a:pt x="307" y="366"/>
                </a:cubicBezTo>
                <a:cubicBezTo>
                  <a:pt x="310" y="364"/>
                  <a:pt x="314" y="362"/>
                  <a:pt x="317" y="359"/>
                </a:cubicBezTo>
                <a:cubicBezTo>
                  <a:pt x="350" y="385"/>
                  <a:pt x="350" y="385"/>
                  <a:pt x="350" y="385"/>
                </a:cubicBezTo>
                <a:cubicBezTo>
                  <a:pt x="354" y="387"/>
                  <a:pt x="359" y="387"/>
                  <a:pt x="361" y="384"/>
                </a:cubicBezTo>
                <a:cubicBezTo>
                  <a:pt x="381" y="364"/>
                  <a:pt x="381" y="364"/>
                  <a:pt x="381" y="364"/>
                </a:cubicBezTo>
                <a:cubicBezTo>
                  <a:pt x="384" y="362"/>
                  <a:pt x="384" y="356"/>
                  <a:pt x="381" y="353"/>
                </a:cubicBezTo>
                <a:cubicBezTo>
                  <a:pt x="357" y="322"/>
                  <a:pt x="357" y="322"/>
                  <a:pt x="357" y="322"/>
                </a:cubicBezTo>
                <a:cubicBezTo>
                  <a:pt x="359" y="318"/>
                  <a:pt x="362" y="314"/>
                  <a:pt x="364" y="310"/>
                </a:cubicBezTo>
                <a:cubicBezTo>
                  <a:pt x="403" y="321"/>
                  <a:pt x="403" y="321"/>
                  <a:pt x="403" y="321"/>
                </a:cubicBezTo>
                <a:cubicBezTo>
                  <a:pt x="408" y="323"/>
                  <a:pt x="412" y="321"/>
                  <a:pt x="414" y="317"/>
                </a:cubicBezTo>
                <a:cubicBezTo>
                  <a:pt x="425" y="291"/>
                  <a:pt x="425" y="291"/>
                  <a:pt x="425" y="291"/>
                </a:cubicBezTo>
                <a:cubicBezTo>
                  <a:pt x="427" y="288"/>
                  <a:pt x="425" y="283"/>
                  <a:pt x="421" y="281"/>
                </a:cubicBezTo>
                <a:cubicBezTo>
                  <a:pt x="386" y="260"/>
                  <a:pt x="386" y="260"/>
                  <a:pt x="386" y="260"/>
                </a:cubicBezTo>
                <a:cubicBezTo>
                  <a:pt x="387" y="255"/>
                  <a:pt x="387" y="251"/>
                  <a:pt x="388" y="247"/>
                </a:cubicBezTo>
                <a:cubicBezTo>
                  <a:pt x="429" y="241"/>
                  <a:pt x="429" y="241"/>
                  <a:pt x="429" y="241"/>
                </a:cubicBezTo>
                <a:cubicBezTo>
                  <a:pt x="433" y="241"/>
                  <a:pt x="437" y="237"/>
                  <a:pt x="436" y="233"/>
                </a:cubicBezTo>
                <a:lnTo>
                  <a:pt x="436" y="205"/>
                </a:lnTo>
                <a:close/>
                <a:moveTo>
                  <a:pt x="218" y="340"/>
                </a:moveTo>
                <a:cubicBezTo>
                  <a:pt x="152" y="340"/>
                  <a:pt x="98" y="286"/>
                  <a:pt x="98" y="219"/>
                </a:cubicBezTo>
                <a:cubicBezTo>
                  <a:pt x="98" y="153"/>
                  <a:pt x="152" y="99"/>
                  <a:pt x="219" y="99"/>
                </a:cubicBezTo>
                <a:cubicBezTo>
                  <a:pt x="285" y="99"/>
                  <a:pt x="339" y="153"/>
                  <a:pt x="339" y="219"/>
                </a:cubicBezTo>
                <a:cubicBezTo>
                  <a:pt x="339" y="286"/>
                  <a:pt x="285" y="340"/>
                  <a:pt x="218" y="34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flipH="1">
            <a:off x="2710396" y="4699172"/>
            <a:ext cx="1659414" cy="1529447"/>
          </a:xfrm>
          <a:custGeom>
            <a:avLst/>
            <a:gdLst>
              <a:gd name="T0" fmla="*/ 361 w 412"/>
              <a:gd name="T1" fmla="*/ 332 h 412"/>
              <a:gd name="T2" fmla="*/ 338 w 412"/>
              <a:gd name="T3" fmla="*/ 302 h 412"/>
              <a:gd name="T4" fmla="*/ 356 w 412"/>
              <a:gd name="T5" fmla="*/ 270 h 412"/>
              <a:gd name="T6" fmla="*/ 366 w 412"/>
              <a:gd name="T7" fmla="*/ 229 h 412"/>
              <a:gd name="T8" fmla="*/ 404 w 412"/>
              <a:gd name="T9" fmla="*/ 224 h 412"/>
              <a:gd name="T10" fmla="*/ 411 w 412"/>
              <a:gd name="T11" fmla="*/ 216 h 412"/>
              <a:gd name="T12" fmla="*/ 411 w 412"/>
              <a:gd name="T13" fmla="*/ 190 h 412"/>
              <a:gd name="T14" fmla="*/ 403 w 412"/>
              <a:gd name="T15" fmla="*/ 182 h 412"/>
              <a:gd name="T16" fmla="*/ 364 w 412"/>
              <a:gd name="T17" fmla="*/ 178 h 412"/>
              <a:gd name="T18" fmla="*/ 337 w 412"/>
              <a:gd name="T19" fmla="*/ 115 h 412"/>
              <a:gd name="T20" fmla="*/ 363 w 412"/>
              <a:gd name="T21" fmla="*/ 83 h 412"/>
              <a:gd name="T22" fmla="*/ 363 w 412"/>
              <a:gd name="T23" fmla="*/ 72 h 412"/>
              <a:gd name="T24" fmla="*/ 345 w 412"/>
              <a:gd name="T25" fmla="*/ 53 h 412"/>
              <a:gd name="T26" fmla="*/ 334 w 412"/>
              <a:gd name="T27" fmla="*/ 52 h 412"/>
              <a:gd name="T28" fmla="*/ 299 w 412"/>
              <a:gd name="T29" fmla="*/ 78 h 412"/>
              <a:gd name="T30" fmla="*/ 299 w 412"/>
              <a:gd name="T31" fmla="*/ 78 h 412"/>
              <a:gd name="T32" fmla="*/ 267 w 412"/>
              <a:gd name="T33" fmla="*/ 61 h 412"/>
              <a:gd name="T34" fmla="*/ 235 w 412"/>
              <a:gd name="T35" fmla="*/ 51 h 412"/>
              <a:gd name="T36" fmla="*/ 235 w 412"/>
              <a:gd name="T37" fmla="*/ 51 h 412"/>
              <a:gd name="T38" fmla="*/ 228 w 412"/>
              <a:gd name="T39" fmla="*/ 8 h 412"/>
              <a:gd name="T40" fmla="*/ 220 w 412"/>
              <a:gd name="T41" fmla="*/ 1 h 412"/>
              <a:gd name="T42" fmla="*/ 194 w 412"/>
              <a:gd name="T43" fmla="*/ 2 h 412"/>
              <a:gd name="T44" fmla="*/ 186 w 412"/>
              <a:gd name="T45" fmla="*/ 10 h 412"/>
              <a:gd name="T46" fmla="*/ 183 w 412"/>
              <a:gd name="T47" fmla="*/ 51 h 412"/>
              <a:gd name="T48" fmla="*/ 115 w 412"/>
              <a:gd name="T49" fmla="*/ 77 h 412"/>
              <a:gd name="T50" fmla="*/ 82 w 412"/>
              <a:gd name="T51" fmla="*/ 52 h 412"/>
              <a:gd name="T52" fmla="*/ 72 w 412"/>
              <a:gd name="T53" fmla="*/ 52 h 412"/>
              <a:gd name="T54" fmla="*/ 53 w 412"/>
              <a:gd name="T55" fmla="*/ 70 h 412"/>
              <a:gd name="T56" fmla="*/ 53 w 412"/>
              <a:gd name="T57" fmla="*/ 81 h 412"/>
              <a:gd name="T58" fmla="*/ 78 w 412"/>
              <a:gd name="T59" fmla="*/ 114 h 412"/>
              <a:gd name="T60" fmla="*/ 58 w 412"/>
              <a:gd name="T61" fmla="*/ 149 h 412"/>
              <a:gd name="T62" fmla="*/ 48 w 412"/>
              <a:gd name="T63" fmla="*/ 183 h 412"/>
              <a:gd name="T64" fmla="*/ 8 w 412"/>
              <a:gd name="T65" fmla="*/ 189 h 412"/>
              <a:gd name="T66" fmla="*/ 1 w 412"/>
              <a:gd name="T67" fmla="*/ 197 h 412"/>
              <a:gd name="T68" fmla="*/ 1 w 412"/>
              <a:gd name="T69" fmla="*/ 223 h 412"/>
              <a:gd name="T70" fmla="*/ 9 w 412"/>
              <a:gd name="T71" fmla="*/ 230 h 412"/>
              <a:gd name="T72" fmla="*/ 48 w 412"/>
              <a:gd name="T73" fmla="*/ 235 h 412"/>
              <a:gd name="T74" fmla="*/ 77 w 412"/>
              <a:gd name="T75" fmla="*/ 304 h 412"/>
              <a:gd name="T76" fmla="*/ 54 w 412"/>
              <a:gd name="T77" fmla="*/ 334 h 412"/>
              <a:gd name="T78" fmla="*/ 54 w 412"/>
              <a:gd name="T79" fmla="*/ 345 h 412"/>
              <a:gd name="T80" fmla="*/ 73 w 412"/>
              <a:gd name="T81" fmla="*/ 363 h 412"/>
              <a:gd name="T82" fmla="*/ 83 w 412"/>
              <a:gd name="T83" fmla="*/ 364 h 412"/>
              <a:gd name="T84" fmla="*/ 113 w 412"/>
              <a:gd name="T85" fmla="*/ 341 h 412"/>
              <a:gd name="T86" fmla="*/ 146 w 412"/>
              <a:gd name="T87" fmla="*/ 359 h 412"/>
              <a:gd name="T88" fmla="*/ 180 w 412"/>
              <a:gd name="T89" fmla="*/ 368 h 412"/>
              <a:gd name="T90" fmla="*/ 185 w 412"/>
              <a:gd name="T91" fmla="*/ 405 h 412"/>
              <a:gd name="T92" fmla="*/ 193 w 412"/>
              <a:gd name="T93" fmla="*/ 412 h 412"/>
              <a:gd name="T94" fmla="*/ 219 w 412"/>
              <a:gd name="T95" fmla="*/ 412 h 412"/>
              <a:gd name="T96" fmla="*/ 227 w 412"/>
              <a:gd name="T97" fmla="*/ 404 h 412"/>
              <a:gd name="T98" fmla="*/ 231 w 412"/>
              <a:gd name="T99" fmla="*/ 369 h 412"/>
              <a:gd name="T100" fmla="*/ 303 w 412"/>
              <a:gd name="T101" fmla="*/ 339 h 412"/>
              <a:gd name="T102" fmla="*/ 331 w 412"/>
              <a:gd name="T103" fmla="*/ 362 h 412"/>
              <a:gd name="T104" fmla="*/ 342 w 412"/>
              <a:gd name="T105" fmla="*/ 361 h 412"/>
              <a:gd name="T106" fmla="*/ 361 w 412"/>
              <a:gd name="T107" fmla="*/ 343 h 412"/>
              <a:gd name="T108" fmla="*/ 361 w 412"/>
              <a:gd name="T109" fmla="*/ 332 h 412"/>
              <a:gd name="T110" fmla="*/ 164 w 412"/>
              <a:gd name="T111" fmla="*/ 315 h 412"/>
              <a:gd name="T112" fmla="*/ 101 w 412"/>
              <a:gd name="T113" fmla="*/ 167 h 412"/>
              <a:gd name="T114" fmla="*/ 250 w 412"/>
              <a:gd name="T115" fmla="*/ 104 h 412"/>
              <a:gd name="T116" fmla="*/ 312 w 412"/>
              <a:gd name="T117" fmla="*/ 253 h 412"/>
              <a:gd name="T118" fmla="*/ 164 w 412"/>
              <a:gd name="T119" fmla="*/ 315 h 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12" h="412">
                <a:moveTo>
                  <a:pt x="361" y="332"/>
                </a:moveTo>
                <a:cubicBezTo>
                  <a:pt x="338" y="302"/>
                  <a:pt x="338" y="302"/>
                  <a:pt x="338" y="302"/>
                </a:cubicBezTo>
                <a:cubicBezTo>
                  <a:pt x="345" y="292"/>
                  <a:pt x="351" y="282"/>
                  <a:pt x="356" y="270"/>
                </a:cubicBezTo>
                <a:cubicBezTo>
                  <a:pt x="361" y="257"/>
                  <a:pt x="365" y="243"/>
                  <a:pt x="366" y="229"/>
                </a:cubicBezTo>
                <a:cubicBezTo>
                  <a:pt x="404" y="224"/>
                  <a:pt x="404" y="224"/>
                  <a:pt x="404" y="224"/>
                </a:cubicBezTo>
                <a:cubicBezTo>
                  <a:pt x="408" y="223"/>
                  <a:pt x="412" y="220"/>
                  <a:pt x="411" y="216"/>
                </a:cubicBezTo>
                <a:cubicBezTo>
                  <a:pt x="411" y="190"/>
                  <a:pt x="411" y="190"/>
                  <a:pt x="411" y="190"/>
                </a:cubicBezTo>
                <a:cubicBezTo>
                  <a:pt x="411" y="186"/>
                  <a:pt x="408" y="182"/>
                  <a:pt x="403" y="182"/>
                </a:cubicBezTo>
                <a:cubicBezTo>
                  <a:pt x="364" y="178"/>
                  <a:pt x="364" y="178"/>
                  <a:pt x="364" y="178"/>
                </a:cubicBezTo>
                <a:cubicBezTo>
                  <a:pt x="360" y="155"/>
                  <a:pt x="350" y="133"/>
                  <a:pt x="337" y="115"/>
                </a:cubicBezTo>
                <a:cubicBezTo>
                  <a:pt x="363" y="83"/>
                  <a:pt x="363" y="83"/>
                  <a:pt x="363" y="83"/>
                </a:cubicBezTo>
                <a:cubicBezTo>
                  <a:pt x="366" y="80"/>
                  <a:pt x="366" y="75"/>
                  <a:pt x="363" y="72"/>
                </a:cubicBezTo>
                <a:cubicBezTo>
                  <a:pt x="345" y="53"/>
                  <a:pt x="345" y="53"/>
                  <a:pt x="345" y="53"/>
                </a:cubicBezTo>
                <a:cubicBezTo>
                  <a:pt x="343" y="50"/>
                  <a:pt x="338" y="50"/>
                  <a:pt x="334" y="52"/>
                </a:cubicBezTo>
                <a:cubicBezTo>
                  <a:pt x="299" y="78"/>
                  <a:pt x="299" y="78"/>
                  <a:pt x="299" y="78"/>
                </a:cubicBezTo>
                <a:cubicBezTo>
                  <a:pt x="299" y="78"/>
                  <a:pt x="299" y="78"/>
                  <a:pt x="299" y="78"/>
                </a:cubicBezTo>
                <a:cubicBezTo>
                  <a:pt x="289" y="71"/>
                  <a:pt x="279" y="65"/>
                  <a:pt x="267" y="61"/>
                </a:cubicBezTo>
                <a:cubicBezTo>
                  <a:pt x="257" y="56"/>
                  <a:pt x="246" y="53"/>
                  <a:pt x="235" y="51"/>
                </a:cubicBezTo>
                <a:cubicBezTo>
                  <a:pt x="235" y="51"/>
                  <a:pt x="235" y="51"/>
                  <a:pt x="235" y="51"/>
                </a:cubicBezTo>
                <a:cubicBezTo>
                  <a:pt x="228" y="8"/>
                  <a:pt x="228" y="8"/>
                  <a:pt x="228" y="8"/>
                </a:cubicBezTo>
                <a:cubicBezTo>
                  <a:pt x="227" y="4"/>
                  <a:pt x="224" y="0"/>
                  <a:pt x="220" y="1"/>
                </a:cubicBezTo>
                <a:cubicBezTo>
                  <a:pt x="194" y="2"/>
                  <a:pt x="194" y="2"/>
                  <a:pt x="194" y="2"/>
                </a:cubicBezTo>
                <a:cubicBezTo>
                  <a:pt x="190" y="2"/>
                  <a:pt x="186" y="5"/>
                  <a:pt x="186" y="10"/>
                </a:cubicBezTo>
                <a:cubicBezTo>
                  <a:pt x="183" y="51"/>
                  <a:pt x="183" y="51"/>
                  <a:pt x="183" y="51"/>
                </a:cubicBezTo>
                <a:cubicBezTo>
                  <a:pt x="159" y="54"/>
                  <a:pt x="135" y="63"/>
                  <a:pt x="115" y="77"/>
                </a:cubicBezTo>
                <a:cubicBezTo>
                  <a:pt x="82" y="52"/>
                  <a:pt x="82" y="52"/>
                  <a:pt x="82" y="52"/>
                </a:cubicBezTo>
                <a:cubicBezTo>
                  <a:pt x="79" y="49"/>
                  <a:pt x="74" y="49"/>
                  <a:pt x="72" y="52"/>
                </a:cubicBezTo>
                <a:cubicBezTo>
                  <a:pt x="53" y="70"/>
                  <a:pt x="53" y="70"/>
                  <a:pt x="53" y="70"/>
                </a:cubicBezTo>
                <a:cubicBezTo>
                  <a:pt x="50" y="73"/>
                  <a:pt x="50" y="78"/>
                  <a:pt x="53" y="81"/>
                </a:cubicBezTo>
                <a:cubicBezTo>
                  <a:pt x="78" y="114"/>
                  <a:pt x="78" y="114"/>
                  <a:pt x="78" y="114"/>
                </a:cubicBezTo>
                <a:cubicBezTo>
                  <a:pt x="70" y="124"/>
                  <a:pt x="63" y="136"/>
                  <a:pt x="58" y="149"/>
                </a:cubicBezTo>
                <a:cubicBezTo>
                  <a:pt x="53" y="160"/>
                  <a:pt x="50" y="171"/>
                  <a:pt x="48" y="183"/>
                </a:cubicBezTo>
                <a:cubicBezTo>
                  <a:pt x="8" y="189"/>
                  <a:pt x="8" y="189"/>
                  <a:pt x="8" y="189"/>
                </a:cubicBezTo>
                <a:cubicBezTo>
                  <a:pt x="3" y="189"/>
                  <a:pt x="0" y="193"/>
                  <a:pt x="1" y="197"/>
                </a:cubicBezTo>
                <a:cubicBezTo>
                  <a:pt x="1" y="223"/>
                  <a:pt x="1" y="223"/>
                  <a:pt x="1" y="223"/>
                </a:cubicBezTo>
                <a:cubicBezTo>
                  <a:pt x="1" y="227"/>
                  <a:pt x="4" y="230"/>
                  <a:pt x="9" y="230"/>
                </a:cubicBezTo>
                <a:cubicBezTo>
                  <a:pt x="48" y="235"/>
                  <a:pt x="48" y="235"/>
                  <a:pt x="48" y="235"/>
                </a:cubicBezTo>
                <a:cubicBezTo>
                  <a:pt x="52" y="260"/>
                  <a:pt x="62" y="284"/>
                  <a:pt x="77" y="304"/>
                </a:cubicBezTo>
                <a:cubicBezTo>
                  <a:pt x="54" y="334"/>
                  <a:pt x="54" y="334"/>
                  <a:pt x="54" y="334"/>
                </a:cubicBezTo>
                <a:cubicBezTo>
                  <a:pt x="51" y="337"/>
                  <a:pt x="51" y="342"/>
                  <a:pt x="54" y="345"/>
                </a:cubicBezTo>
                <a:cubicBezTo>
                  <a:pt x="73" y="363"/>
                  <a:pt x="73" y="363"/>
                  <a:pt x="73" y="363"/>
                </a:cubicBezTo>
                <a:cubicBezTo>
                  <a:pt x="75" y="366"/>
                  <a:pt x="80" y="366"/>
                  <a:pt x="83" y="364"/>
                </a:cubicBezTo>
                <a:cubicBezTo>
                  <a:pt x="113" y="341"/>
                  <a:pt x="113" y="341"/>
                  <a:pt x="113" y="341"/>
                </a:cubicBezTo>
                <a:cubicBezTo>
                  <a:pt x="123" y="348"/>
                  <a:pt x="134" y="354"/>
                  <a:pt x="146" y="359"/>
                </a:cubicBezTo>
                <a:cubicBezTo>
                  <a:pt x="157" y="363"/>
                  <a:pt x="169" y="366"/>
                  <a:pt x="180" y="368"/>
                </a:cubicBezTo>
                <a:cubicBezTo>
                  <a:pt x="185" y="405"/>
                  <a:pt x="185" y="405"/>
                  <a:pt x="185" y="405"/>
                </a:cubicBezTo>
                <a:cubicBezTo>
                  <a:pt x="186" y="409"/>
                  <a:pt x="189" y="412"/>
                  <a:pt x="193" y="412"/>
                </a:cubicBezTo>
                <a:cubicBezTo>
                  <a:pt x="219" y="412"/>
                  <a:pt x="219" y="412"/>
                  <a:pt x="219" y="412"/>
                </a:cubicBezTo>
                <a:cubicBezTo>
                  <a:pt x="223" y="412"/>
                  <a:pt x="227" y="408"/>
                  <a:pt x="227" y="404"/>
                </a:cubicBezTo>
                <a:cubicBezTo>
                  <a:pt x="231" y="369"/>
                  <a:pt x="231" y="369"/>
                  <a:pt x="231" y="369"/>
                </a:cubicBezTo>
                <a:cubicBezTo>
                  <a:pt x="257" y="365"/>
                  <a:pt x="281" y="354"/>
                  <a:pt x="303" y="339"/>
                </a:cubicBezTo>
                <a:cubicBezTo>
                  <a:pt x="331" y="362"/>
                  <a:pt x="331" y="362"/>
                  <a:pt x="331" y="362"/>
                </a:cubicBezTo>
                <a:cubicBezTo>
                  <a:pt x="335" y="364"/>
                  <a:pt x="340" y="364"/>
                  <a:pt x="342" y="361"/>
                </a:cubicBezTo>
                <a:cubicBezTo>
                  <a:pt x="361" y="343"/>
                  <a:pt x="361" y="343"/>
                  <a:pt x="361" y="343"/>
                </a:cubicBezTo>
                <a:cubicBezTo>
                  <a:pt x="364" y="340"/>
                  <a:pt x="364" y="336"/>
                  <a:pt x="361" y="332"/>
                </a:cubicBezTo>
                <a:close/>
                <a:moveTo>
                  <a:pt x="164" y="315"/>
                </a:moveTo>
                <a:cubicBezTo>
                  <a:pt x="106" y="291"/>
                  <a:pt x="78" y="225"/>
                  <a:pt x="101" y="167"/>
                </a:cubicBezTo>
                <a:cubicBezTo>
                  <a:pt x="125" y="109"/>
                  <a:pt x="191" y="81"/>
                  <a:pt x="250" y="104"/>
                </a:cubicBezTo>
                <a:cubicBezTo>
                  <a:pt x="308" y="128"/>
                  <a:pt x="336" y="194"/>
                  <a:pt x="312" y="253"/>
                </a:cubicBezTo>
                <a:cubicBezTo>
                  <a:pt x="288" y="311"/>
                  <a:pt x="222" y="339"/>
                  <a:pt x="164" y="31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12" name="Freeform 14"/>
          <p:cNvSpPr>
            <a:spLocks noEditPoints="1"/>
          </p:cNvSpPr>
          <p:nvPr/>
        </p:nvSpPr>
        <p:spPr bwMode="auto">
          <a:xfrm flipH="1">
            <a:off x="2411760" y="2636912"/>
            <a:ext cx="2077857" cy="1922680"/>
          </a:xfrm>
          <a:custGeom>
            <a:avLst/>
            <a:gdLst>
              <a:gd name="T0" fmla="*/ 506 w 516"/>
              <a:gd name="T1" fmla="*/ 232 h 518"/>
              <a:gd name="T2" fmla="*/ 455 w 516"/>
              <a:gd name="T3" fmla="*/ 209 h 518"/>
              <a:gd name="T4" fmla="*/ 501 w 516"/>
              <a:gd name="T5" fmla="*/ 172 h 518"/>
              <a:gd name="T6" fmla="*/ 476 w 516"/>
              <a:gd name="T7" fmla="*/ 136 h 518"/>
              <a:gd name="T8" fmla="*/ 419 w 516"/>
              <a:gd name="T9" fmla="*/ 137 h 518"/>
              <a:gd name="T10" fmla="*/ 449 w 516"/>
              <a:gd name="T11" fmla="*/ 86 h 518"/>
              <a:gd name="T12" fmla="*/ 412 w 516"/>
              <a:gd name="T13" fmla="*/ 62 h 518"/>
              <a:gd name="T14" fmla="*/ 360 w 516"/>
              <a:gd name="T15" fmla="*/ 86 h 518"/>
              <a:gd name="T16" fmla="*/ 370 w 516"/>
              <a:gd name="T17" fmla="*/ 26 h 518"/>
              <a:gd name="T18" fmla="*/ 327 w 516"/>
              <a:gd name="T19" fmla="*/ 17 h 518"/>
              <a:gd name="T20" fmla="*/ 298 w 516"/>
              <a:gd name="T21" fmla="*/ 63 h 518"/>
              <a:gd name="T22" fmla="*/ 288 w 516"/>
              <a:gd name="T23" fmla="*/ 9 h 518"/>
              <a:gd name="T24" fmla="*/ 245 w 516"/>
              <a:gd name="T25" fmla="*/ 0 h 518"/>
              <a:gd name="T26" fmla="*/ 229 w 516"/>
              <a:gd name="T27" fmla="*/ 63 h 518"/>
              <a:gd name="T28" fmla="*/ 218 w 516"/>
              <a:gd name="T29" fmla="*/ 63 h 518"/>
              <a:gd name="T30" fmla="*/ 177 w 516"/>
              <a:gd name="T31" fmla="*/ 13 h 518"/>
              <a:gd name="T32" fmla="*/ 142 w 516"/>
              <a:gd name="T33" fmla="*/ 39 h 518"/>
              <a:gd name="T34" fmla="*/ 148 w 516"/>
              <a:gd name="T35" fmla="*/ 95 h 518"/>
              <a:gd name="T36" fmla="*/ 104 w 516"/>
              <a:gd name="T37" fmla="*/ 62 h 518"/>
              <a:gd name="T38" fmla="*/ 68 w 516"/>
              <a:gd name="T39" fmla="*/ 86 h 518"/>
              <a:gd name="T40" fmla="*/ 101 w 516"/>
              <a:gd name="T41" fmla="*/ 141 h 518"/>
              <a:gd name="T42" fmla="*/ 93 w 516"/>
              <a:gd name="T43" fmla="*/ 152 h 518"/>
              <a:gd name="T44" fmla="*/ 28 w 516"/>
              <a:gd name="T45" fmla="*/ 142 h 518"/>
              <a:gd name="T46" fmla="*/ 20 w 516"/>
              <a:gd name="T47" fmla="*/ 185 h 518"/>
              <a:gd name="T48" fmla="*/ 67 w 516"/>
              <a:gd name="T49" fmla="*/ 213 h 518"/>
              <a:gd name="T50" fmla="*/ 64 w 516"/>
              <a:gd name="T51" fmla="*/ 226 h 518"/>
              <a:gd name="T52" fmla="*/ 1 w 516"/>
              <a:gd name="T53" fmla="*/ 242 h 518"/>
              <a:gd name="T54" fmla="*/ 10 w 516"/>
              <a:gd name="T55" fmla="*/ 285 h 518"/>
              <a:gd name="T56" fmla="*/ 64 w 516"/>
              <a:gd name="T57" fmla="*/ 292 h 518"/>
              <a:gd name="T58" fmla="*/ 65 w 516"/>
              <a:gd name="T59" fmla="*/ 303 h 518"/>
              <a:gd name="T60" fmla="*/ 14 w 516"/>
              <a:gd name="T61" fmla="*/ 344 h 518"/>
              <a:gd name="T62" fmla="*/ 39 w 516"/>
              <a:gd name="T63" fmla="*/ 379 h 518"/>
              <a:gd name="T64" fmla="*/ 98 w 516"/>
              <a:gd name="T65" fmla="*/ 375 h 518"/>
              <a:gd name="T66" fmla="*/ 66 w 516"/>
              <a:gd name="T67" fmla="*/ 430 h 518"/>
              <a:gd name="T68" fmla="*/ 102 w 516"/>
              <a:gd name="T69" fmla="*/ 454 h 518"/>
              <a:gd name="T70" fmla="*/ 155 w 516"/>
              <a:gd name="T71" fmla="*/ 429 h 518"/>
              <a:gd name="T72" fmla="*/ 146 w 516"/>
              <a:gd name="T73" fmla="*/ 491 h 518"/>
              <a:gd name="T74" fmla="*/ 189 w 516"/>
              <a:gd name="T75" fmla="*/ 499 h 518"/>
              <a:gd name="T76" fmla="*/ 229 w 516"/>
              <a:gd name="T77" fmla="*/ 457 h 518"/>
              <a:gd name="T78" fmla="*/ 245 w 516"/>
              <a:gd name="T79" fmla="*/ 517 h 518"/>
              <a:gd name="T80" fmla="*/ 288 w 516"/>
              <a:gd name="T81" fmla="*/ 508 h 518"/>
              <a:gd name="T82" fmla="*/ 302 w 516"/>
              <a:gd name="T83" fmla="*/ 456 h 518"/>
              <a:gd name="T84" fmla="*/ 340 w 516"/>
              <a:gd name="T85" fmla="*/ 503 h 518"/>
              <a:gd name="T86" fmla="*/ 376 w 516"/>
              <a:gd name="T87" fmla="*/ 478 h 518"/>
              <a:gd name="T88" fmla="*/ 375 w 516"/>
              <a:gd name="T89" fmla="*/ 424 h 518"/>
              <a:gd name="T90" fmla="*/ 427 w 516"/>
              <a:gd name="T91" fmla="*/ 453 h 518"/>
              <a:gd name="T92" fmla="*/ 451 w 516"/>
              <a:gd name="T93" fmla="*/ 416 h 518"/>
              <a:gd name="T94" fmla="*/ 431 w 516"/>
              <a:gd name="T95" fmla="*/ 366 h 518"/>
              <a:gd name="T96" fmla="*/ 489 w 516"/>
              <a:gd name="T97" fmla="*/ 374 h 518"/>
              <a:gd name="T98" fmla="*/ 498 w 516"/>
              <a:gd name="T99" fmla="*/ 331 h 518"/>
              <a:gd name="T100" fmla="*/ 459 w 516"/>
              <a:gd name="T101" fmla="*/ 291 h 518"/>
              <a:gd name="T102" fmla="*/ 516 w 516"/>
              <a:gd name="T103" fmla="*/ 275 h 518"/>
              <a:gd name="T104" fmla="*/ 258 w 516"/>
              <a:gd name="T105" fmla="*/ 431 h 518"/>
              <a:gd name="T106" fmla="*/ 258 w 516"/>
              <a:gd name="T107" fmla="*/ 87 h 518"/>
              <a:gd name="T108" fmla="*/ 258 w 516"/>
              <a:gd name="T109" fmla="*/ 431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516" h="518">
                <a:moveTo>
                  <a:pt x="515" y="242"/>
                </a:moveTo>
                <a:cubicBezTo>
                  <a:pt x="516" y="237"/>
                  <a:pt x="512" y="233"/>
                  <a:pt x="506" y="232"/>
                </a:cubicBezTo>
                <a:cubicBezTo>
                  <a:pt x="458" y="226"/>
                  <a:pt x="458" y="226"/>
                  <a:pt x="458" y="226"/>
                </a:cubicBezTo>
                <a:cubicBezTo>
                  <a:pt x="457" y="221"/>
                  <a:pt x="456" y="215"/>
                  <a:pt x="455" y="209"/>
                </a:cubicBezTo>
                <a:cubicBezTo>
                  <a:pt x="496" y="185"/>
                  <a:pt x="496" y="185"/>
                  <a:pt x="496" y="185"/>
                </a:cubicBezTo>
                <a:cubicBezTo>
                  <a:pt x="501" y="182"/>
                  <a:pt x="503" y="176"/>
                  <a:pt x="501" y="172"/>
                </a:cubicBezTo>
                <a:cubicBezTo>
                  <a:pt x="488" y="142"/>
                  <a:pt x="488" y="142"/>
                  <a:pt x="488" y="142"/>
                </a:cubicBezTo>
                <a:cubicBezTo>
                  <a:pt x="486" y="137"/>
                  <a:pt x="481" y="135"/>
                  <a:pt x="476" y="136"/>
                </a:cubicBezTo>
                <a:cubicBezTo>
                  <a:pt x="428" y="150"/>
                  <a:pt x="428" y="150"/>
                  <a:pt x="428" y="150"/>
                </a:cubicBezTo>
                <a:cubicBezTo>
                  <a:pt x="425" y="146"/>
                  <a:pt x="422" y="141"/>
                  <a:pt x="419" y="137"/>
                </a:cubicBezTo>
                <a:cubicBezTo>
                  <a:pt x="449" y="100"/>
                  <a:pt x="449" y="100"/>
                  <a:pt x="449" y="100"/>
                </a:cubicBezTo>
                <a:cubicBezTo>
                  <a:pt x="452" y="95"/>
                  <a:pt x="452" y="89"/>
                  <a:pt x="449" y="86"/>
                </a:cubicBezTo>
                <a:cubicBezTo>
                  <a:pt x="426" y="63"/>
                  <a:pt x="426" y="63"/>
                  <a:pt x="426" y="63"/>
                </a:cubicBezTo>
                <a:cubicBezTo>
                  <a:pt x="423" y="59"/>
                  <a:pt x="417" y="58"/>
                  <a:pt x="412" y="62"/>
                </a:cubicBezTo>
                <a:cubicBezTo>
                  <a:pt x="371" y="93"/>
                  <a:pt x="371" y="93"/>
                  <a:pt x="371" y="93"/>
                </a:cubicBezTo>
                <a:cubicBezTo>
                  <a:pt x="367" y="90"/>
                  <a:pt x="364" y="88"/>
                  <a:pt x="360" y="86"/>
                </a:cubicBezTo>
                <a:cubicBezTo>
                  <a:pt x="375" y="39"/>
                  <a:pt x="375" y="39"/>
                  <a:pt x="375" y="39"/>
                </a:cubicBezTo>
                <a:cubicBezTo>
                  <a:pt x="376" y="34"/>
                  <a:pt x="374" y="28"/>
                  <a:pt x="370" y="26"/>
                </a:cubicBezTo>
                <a:cubicBezTo>
                  <a:pt x="340" y="13"/>
                  <a:pt x="340" y="13"/>
                  <a:pt x="340" y="13"/>
                </a:cubicBezTo>
                <a:cubicBezTo>
                  <a:pt x="336" y="10"/>
                  <a:pt x="330" y="12"/>
                  <a:pt x="327" y="17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7" y="63"/>
                  <a:pt x="296" y="63"/>
                  <a:pt x="295" y="63"/>
                </a:cubicBezTo>
                <a:cubicBezTo>
                  <a:pt x="288" y="9"/>
                  <a:pt x="288" y="9"/>
                  <a:pt x="288" y="9"/>
                </a:cubicBezTo>
                <a:cubicBezTo>
                  <a:pt x="287" y="4"/>
                  <a:pt x="283" y="0"/>
                  <a:pt x="278" y="0"/>
                </a:cubicBezTo>
                <a:cubicBezTo>
                  <a:pt x="245" y="0"/>
                  <a:pt x="245" y="0"/>
                  <a:pt x="245" y="0"/>
                </a:cubicBezTo>
                <a:cubicBezTo>
                  <a:pt x="241" y="0"/>
                  <a:pt x="236" y="4"/>
                  <a:pt x="235" y="9"/>
                </a:cubicBezTo>
                <a:cubicBezTo>
                  <a:pt x="229" y="63"/>
                  <a:pt x="229" y="63"/>
                  <a:pt x="229" y="63"/>
                </a:cubicBezTo>
                <a:cubicBezTo>
                  <a:pt x="225" y="63"/>
                  <a:pt x="222" y="64"/>
                  <a:pt x="219" y="65"/>
                </a:cubicBezTo>
                <a:cubicBezTo>
                  <a:pt x="219" y="64"/>
                  <a:pt x="219" y="63"/>
                  <a:pt x="218" y="63"/>
                </a:cubicBezTo>
                <a:cubicBezTo>
                  <a:pt x="189" y="17"/>
                  <a:pt x="189" y="17"/>
                  <a:pt x="189" y="17"/>
                </a:cubicBezTo>
                <a:cubicBezTo>
                  <a:pt x="187" y="12"/>
                  <a:pt x="181" y="10"/>
                  <a:pt x="177" y="13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42" y="28"/>
                  <a:pt x="140" y="34"/>
                  <a:pt x="142" y="39"/>
                </a:cubicBezTo>
                <a:cubicBezTo>
                  <a:pt x="158" y="89"/>
                  <a:pt x="158" y="89"/>
                  <a:pt x="158" y="89"/>
                </a:cubicBezTo>
                <a:cubicBezTo>
                  <a:pt x="154" y="91"/>
                  <a:pt x="151" y="93"/>
                  <a:pt x="148" y="95"/>
                </a:cubicBezTo>
                <a:cubicBezTo>
                  <a:pt x="147" y="94"/>
                  <a:pt x="147" y="94"/>
                  <a:pt x="147" y="94"/>
                </a:cubicBezTo>
                <a:cubicBezTo>
                  <a:pt x="104" y="62"/>
                  <a:pt x="104" y="62"/>
                  <a:pt x="104" y="62"/>
                </a:cubicBezTo>
                <a:cubicBezTo>
                  <a:pt x="100" y="58"/>
                  <a:pt x="93" y="59"/>
                  <a:pt x="90" y="63"/>
                </a:cubicBezTo>
                <a:cubicBezTo>
                  <a:pt x="68" y="86"/>
                  <a:pt x="68" y="86"/>
                  <a:pt x="68" y="86"/>
                </a:cubicBezTo>
                <a:cubicBezTo>
                  <a:pt x="64" y="89"/>
                  <a:pt x="64" y="95"/>
                  <a:pt x="67" y="100"/>
                </a:cubicBezTo>
                <a:cubicBezTo>
                  <a:pt x="101" y="141"/>
                  <a:pt x="101" y="141"/>
                  <a:pt x="101" y="141"/>
                </a:cubicBezTo>
                <a:cubicBezTo>
                  <a:pt x="98" y="145"/>
                  <a:pt x="96" y="148"/>
                  <a:pt x="93" y="152"/>
                </a:cubicBezTo>
                <a:cubicBezTo>
                  <a:pt x="93" y="152"/>
                  <a:pt x="93" y="152"/>
                  <a:pt x="93" y="152"/>
                </a:cubicBezTo>
                <a:cubicBezTo>
                  <a:pt x="41" y="136"/>
                  <a:pt x="41" y="136"/>
                  <a:pt x="41" y="136"/>
                </a:cubicBezTo>
                <a:cubicBezTo>
                  <a:pt x="35" y="135"/>
                  <a:pt x="30" y="137"/>
                  <a:pt x="28" y="142"/>
                </a:cubicBezTo>
                <a:cubicBezTo>
                  <a:pt x="15" y="172"/>
                  <a:pt x="15" y="172"/>
                  <a:pt x="15" y="172"/>
                </a:cubicBezTo>
                <a:cubicBezTo>
                  <a:pt x="13" y="176"/>
                  <a:pt x="15" y="182"/>
                  <a:pt x="20" y="185"/>
                </a:cubicBezTo>
                <a:cubicBezTo>
                  <a:pt x="67" y="212"/>
                  <a:pt x="67" y="212"/>
                  <a:pt x="67" y="212"/>
                </a:cubicBezTo>
                <a:cubicBezTo>
                  <a:pt x="67" y="213"/>
                  <a:pt x="67" y="213"/>
                  <a:pt x="67" y="213"/>
                </a:cubicBezTo>
                <a:cubicBezTo>
                  <a:pt x="66" y="217"/>
                  <a:pt x="65" y="221"/>
                  <a:pt x="65" y="226"/>
                </a:cubicBezTo>
                <a:cubicBezTo>
                  <a:pt x="64" y="226"/>
                  <a:pt x="64" y="226"/>
                  <a:pt x="64" y="226"/>
                </a:cubicBezTo>
                <a:cubicBezTo>
                  <a:pt x="10" y="232"/>
                  <a:pt x="10" y="232"/>
                  <a:pt x="10" y="232"/>
                </a:cubicBezTo>
                <a:cubicBezTo>
                  <a:pt x="5" y="233"/>
                  <a:pt x="0" y="237"/>
                  <a:pt x="1" y="242"/>
                </a:cubicBezTo>
                <a:cubicBezTo>
                  <a:pt x="1" y="275"/>
                  <a:pt x="1" y="275"/>
                  <a:pt x="1" y="275"/>
                </a:cubicBezTo>
                <a:cubicBezTo>
                  <a:pt x="0" y="279"/>
                  <a:pt x="4" y="284"/>
                  <a:pt x="10" y="285"/>
                </a:cubicBezTo>
                <a:cubicBezTo>
                  <a:pt x="64" y="292"/>
                  <a:pt x="64" y="292"/>
                  <a:pt x="64" y="292"/>
                </a:cubicBezTo>
                <a:cubicBezTo>
                  <a:pt x="64" y="292"/>
                  <a:pt x="64" y="292"/>
                  <a:pt x="64" y="292"/>
                </a:cubicBezTo>
                <a:cubicBezTo>
                  <a:pt x="65" y="296"/>
                  <a:pt x="65" y="299"/>
                  <a:pt x="66" y="303"/>
                </a:cubicBezTo>
                <a:cubicBezTo>
                  <a:pt x="65" y="303"/>
                  <a:pt x="65" y="303"/>
                  <a:pt x="65" y="303"/>
                </a:cubicBezTo>
                <a:cubicBezTo>
                  <a:pt x="19" y="331"/>
                  <a:pt x="19" y="331"/>
                  <a:pt x="19" y="331"/>
                </a:cubicBezTo>
                <a:cubicBezTo>
                  <a:pt x="14" y="334"/>
                  <a:pt x="12" y="340"/>
                  <a:pt x="14" y="344"/>
                </a:cubicBezTo>
                <a:cubicBezTo>
                  <a:pt x="27" y="374"/>
                  <a:pt x="27" y="374"/>
                  <a:pt x="27" y="374"/>
                </a:cubicBezTo>
                <a:cubicBezTo>
                  <a:pt x="29" y="378"/>
                  <a:pt x="34" y="381"/>
                  <a:pt x="39" y="379"/>
                </a:cubicBezTo>
                <a:cubicBezTo>
                  <a:pt x="91" y="365"/>
                  <a:pt x="91" y="365"/>
                  <a:pt x="91" y="365"/>
                </a:cubicBezTo>
                <a:cubicBezTo>
                  <a:pt x="93" y="368"/>
                  <a:pt x="96" y="372"/>
                  <a:pt x="98" y="375"/>
                </a:cubicBezTo>
                <a:cubicBezTo>
                  <a:pt x="65" y="416"/>
                  <a:pt x="65" y="416"/>
                  <a:pt x="65" y="416"/>
                </a:cubicBezTo>
                <a:cubicBezTo>
                  <a:pt x="62" y="421"/>
                  <a:pt x="62" y="427"/>
                  <a:pt x="66" y="430"/>
                </a:cubicBezTo>
                <a:cubicBezTo>
                  <a:pt x="89" y="453"/>
                  <a:pt x="89" y="453"/>
                  <a:pt x="89" y="453"/>
                </a:cubicBezTo>
                <a:cubicBezTo>
                  <a:pt x="92" y="457"/>
                  <a:pt x="98" y="457"/>
                  <a:pt x="102" y="454"/>
                </a:cubicBezTo>
                <a:cubicBezTo>
                  <a:pt x="144" y="422"/>
                  <a:pt x="144" y="422"/>
                  <a:pt x="144" y="422"/>
                </a:cubicBezTo>
                <a:cubicBezTo>
                  <a:pt x="148" y="424"/>
                  <a:pt x="151" y="427"/>
                  <a:pt x="155" y="429"/>
                </a:cubicBezTo>
                <a:cubicBezTo>
                  <a:pt x="141" y="478"/>
                  <a:pt x="141" y="478"/>
                  <a:pt x="141" y="478"/>
                </a:cubicBezTo>
                <a:cubicBezTo>
                  <a:pt x="139" y="484"/>
                  <a:pt x="142" y="489"/>
                  <a:pt x="146" y="491"/>
                </a:cubicBezTo>
                <a:cubicBezTo>
                  <a:pt x="177" y="503"/>
                  <a:pt x="177" y="503"/>
                  <a:pt x="177" y="503"/>
                </a:cubicBezTo>
                <a:cubicBezTo>
                  <a:pt x="181" y="506"/>
                  <a:pt x="187" y="504"/>
                  <a:pt x="189" y="499"/>
                </a:cubicBezTo>
                <a:cubicBezTo>
                  <a:pt x="215" y="454"/>
                  <a:pt x="215" y="454"/>
                  <a:pt x="215" y="454"/>
                </a:cubicBezTo>
                <a:cubicBezTo>
                  <a:pt x="220" y="455"/>
                  <a:pt x="224" y="456"/>
                  <a:pt x="229" y="457"/>
                </a:cubicBezTo>
                <a:cubicBezTo>
                  <a:pt x="235" y="508"/>
                  <a:pt x="235" y="508"/>
                  <a:pt x="235" y="508"/>
                </a:cubicBezTo>
                <a:cubicBezTo>
                  <a:pt x="236" y="514"/>
                  <a:pt x="241" y="518"/>
                  <a:pt x="245" y="517"/>
                </a:cubicBezTo>
                <a:cubicBezTo>
                  <a:pt x="278" y="517"/>
                  <a:pt x="278" y="517"/>
                  <a:pt x="278" y="517"/>
                </a:cubicBezTo>
                <a:cubicBezTo>
                  <a:pt x="283" y="518"/>
                  <a:pt x="287" y="514"/>
                  <a:pt x="288" y="508"/>
                </a:cubicBezTo>
                <a:cubicBezTo>
                  <a:pt x="295" y="457"/>
                  <a:pt x="295" y="457"/>
                  <a:pt x="295" y="457"/>
                </a:cubicBezTo>
                <a:cubicBezTo>
                  <a:pt x="297" y="457"/>
                  <a:pt x="299" y="456"/>
                  <a:pt x="302" y="456"/>
                </a:cubicBezTo>
                <a:cubicBezTo>
                  <a:pt x="327" y="499"/>
                  <a:pt x="327" y="499"/>
                  <a:pt x="327" y="499"/>
                </a:cubicBezTo>
                <a:cubicBezTo>
                  <a:pt x="330" y="504"/>
                  <a:pt x="335" y="506"/>
                  <a:pt x="340" y="503"/>
                </a:cubicBezTo>
                <a:cubicBezTo>
                  <a:pt x="370" y="491"/>
                  <a:pt x="370" y="491"/>
                  <a:pt x="370" y="491"/>
                </a:cubicBezTo>
                <a:cubicBezTo>
                  <a:pt x="375" y="489"/>
                  <a:pt x="377" y="484"/>
                  <a:pt x="376" y="478"/>
                </a:cubicBezTo>
                <a:cubicBezTo>
                  <a:pt x="362" y="432"/>
                  <a:pt x="362" y="432"/>
                  <a:pt x="362" y="432"/>
                </a:cubicBezTo>
                <a:cubicBezTo>
                  <a:pt x="367" y="430"/>
                  <a:pt x="371" y="427"/>
                  <a:pt x="375" y="424"/>
                </a:cubicBezTo>
                <a:cubicBezTo>
                  <a:pt x="414" y="454"/>
                  <a:pt x="414" y="454"/>
                  <a:pt x="414" y="454"/>
                </a:cubicBezTo>
                <a:cubicBezTo>
                  <a:pt x="418" y="457"/>
                  <a:pt x="424" y="457"/>
                  <a:pt x="427" y="453"/>
                </a:cubicBezTo>
                <a:cubicBezTo>
                  <a:pt x="450" y="430"/>
                  <a:pt x="450" y="430"/>
                  <a:pt x="450" y="430"/>
                </a:cubicBezTo>
                <a:cubicBezTo>
                  <a:pt x="454" y="427"/>
                  <a:pt x="454" y="421"/>
                  <a:pt x="451" y="416"/>
                </a:cubicBezTo>
                <a:cubicBezTo>
                  <a:pt x="422" y="380"/>
                  <a:pt x="422" y="380"/>
                  <a:pt x="422" y="380"/>
                </a:cubicBezTo>
                <a:cubicBezTo>
                  <a:pt x="425" y="375"/>
                  <a:pt x="428" y="371"/>
                  <a:pt x="431" y="366"/>
                </a:cubicBezTo>
                <a:cubicBezTo>
                  <a:pt x="477" y="379"/>
                  <a:pt x="477" y="379"/>
                  <a:pt x="477" y="379"/>
                </a:cubicBezTo>
                <a:cubicBezTo>
                  <a:pt x="482" y="381"/>
                  <a:pt x="488" y="378"/>
                  <a:pt x="489" y="374"/>
                </a:cubicBezTo>
                <a:cubicBezTo>
                  <a:pt x="502" y="344"/>
                  <a:pt x="502" y="344"/>
                  <a:pt x="502" y="344"/>
                </a:cubicBezTo>
                <a:cubicBezTo>
                  <a:pt x="504" y="340"/>
                  <a:pt x="502" y="334"/>
                  <a:pt x="498" y="331"/>
                </a:cubicBezTo>
                <a:cubicBezTo>
                  <a:pt x="456" y="306"/>
                  <a:pt x="456" y="306"/>
                  <a:pt x="456" y="306"/>
                </a:cubicBezTo>
                <a:cubicBezTo>
                  <a:pt x="457" y="301"/>
                  <a:pt x="458" y="296"/>
                  <a:pt x="459" y="291"/>
                </a:cubicBezTo>
                <a:cubicBezTo>
                  <a:pt x="507" y="285"/>
                  <a:pt x="507" y="285"/>
                  <a:pt x="507" y="285"/>
                </a:cubicBezTo>
                <a:cubicBezTo>
                  <a:pt x="512" y="284"/>
                  <a:pt x="516" y="279"/>
                  <a:pt x="516" y="275"/>
                </a:cubicBezTo>
                <a:lnTo>
                  <a:pt x="515" y="242"/>
                </a:lnTo>
                <a:close/>
                <a:moveTo>
                  <a:pt x="258" y="431"/>
                </a:moveTo>
                <a:cubicBezTo>
                  <a:pt x="163" y="431"/>
                  <a:pt x="86" y="354"/>
                  <a:pt x="86" y="259"/>
                </a:cubicBezTo>
                <a:cubicBezTo>
                  <a:pt x="86" y="164"/>
                  <a:pt x="163" y="87"/>
                  <a:pt x="258" y="87"/>
                </a:cubicBezTo>
                <a:cubicBezTo>
                  <a:pt x="353" y="87"/>
                  <a:pt x="430" y="164"/>
                  <a:pt x="430" y="259"/>
                </a:cubicBezTo>
                <a:cubicBezTo>
                  <a:pt x="430" y="354"/>
                  <a:pt x="353" y="431"/>
                  <a:pt x="258" y="431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13" name="Freeform 18"/>
          <p:cNvSpPr>
            <a:spLocks noEditPoints="1"/>
          </p:cNvSpPr>
          <p:nvPr/>
        </p:nvSpPr>
        <p:spPr bwMode="auto">
          <a:xfrm flipH="1">
            <a:off x="4273352" y="922438"/>
            <a:ext cx="1515831" cy="1395219"/>
          </a:xfrm>
          <a:custGeom>
            <a:avLst/>
            <a:gdLst>
              <a:gd name="T0" fmla="*/ 330 w 376"/>
              <a:gd name="T1" fmla="*/ 303 h 376"/>
              <a:gd name="T2" fmla="*/ 309 w 376"/>
              <a:gd name="T3" fmla="*/ 276 h 376"/>
              <a:gd name="T4" fmla="*/ 325 w 376"/>
              <a:gd name="T5" fmla="*/ 246 h 376"/>
              <a:gd name="T6" fmla="*/ 335 w 376"/>
              <a:gd name="T7" fmla="*/ 209 h 376"/>
              <a:gd name="T8" fmla="*/ 369 w 376"/>
              <a:gd name="T9" fmla="*/ 204 h 376"/>
              <a:gd name="T10" fmla="*/ 376 w 376"/>
              <a:gd name="T11" fmla="*/ 197 h 376"/>
              <a:gd name="T12" fmla="*/ 375 w 376"/>
              <a:gd name="T13" fmla="*/ 173 h 376"/>
              <a:gd name="T14" fmla="*/ 368 w 376"/>
              <a:gd name="T15" fmla="*/ 166 h 376"/>
              <a:gd name="T16" fmla="*/ 333 w 376"/>
              <a:gd name="T17" fmla="*/ 162 h 376"/>
              <a:gd name="T18" fmla="*/ 307 w 376"/>
              <a:gd name="T19" fmla="*/ 104 h 376"/>
              <a:gd name="T20" fmla="*/ 332 w 376"/>
              <a:gd name="T21" fmla="*/ 75 h 376"/>
              <a:gd name="T22" fmla="*/ 332 w 376"/>
              <a:gd name="T23" fmla="*/ 65 h 376"/>
              <a:gd name="T24" fmla="*/ 315 w 376"/>
              <a:gd name="T25" fmla="*/ 48 h 376"/>
              <a:gd name="T26" fmla="*/ 305 w 376"/>
              <a:gd name="T27" fmla="*/ 47 h 376"/>
              <a:gd name="T28" fmla="*/ 273 w 376"/>
              <a:gd name="T29" fmla="*/ 71 h 376"/>
              <a:gd name="T30" fmla="*/ 273 w 376"/>
              <a:gd name="T31" fmla="*/ 71 h 376"/>
              <a:gd name="T32" fmla="*/ 244 w 376"/>
              <a:gd name="T33" fmla="*/ 55 h 376"/>
              <a:gd name="T34" fmla="*/ 215 w 376"/>
              <a:gd name="T35" fmla="*/ 47 h 376"/>
              <a:gd name="T36" fmla="*/ 215 w 376"/>
              <a:gd name="T37" fmla="*/ 46 h 376"/>
              <a:gd name="T38" fmla="*/ 208 w 376"/>
              <a:gd name="T39" fmla="*/ 7 h 376"/>
              <a:gd name="T40" fmla="*/ 201 w 376"/>
              <a:gd name="T41" fmla="*/ 0 h 376"/>
              <a:gd name="T42" fmla="*/ 177 w 376"/>
              <a:gd name="T43" fmla="*/ 2 h 376"/>
              <a:gd name="T44" fmla="*/ 170 w 376"/>
              <a:gd name="T45" fmla="*/ 9 h 376"/>
              <a:gd name="T46" fmla="*/ 167 w 376"/>
              <a:gd name="T47" fmla="*/ 46 h 376"/>
              <a:gd name="T48" fmla="*/ 105 w 376"/>
              <a:gd name="T49" fmla="*/ 70 h 376"/>
              <a:gd name="T50" fmla="*/ 75 w 376"/>
              <a:gd name="T51" fmla="*/ 47 h 376"/>
              <a:gd name="T52" fmla="*/ 65 w 376"/>
              <a:gd name="T53" fmla="*/ 47 h 376"/>
              <a:gd name="T54" fmla="*/ 49 w 376"/>
              <a:gd name="T55" fmla="*/ 64 h 376"/>
              <a:gd name="T56" fmla="*/ 48 w 376"/>
              <a:gd name="T57" fmla="*/ 74 h 376"/>
              <a:gd name="T58" fmla="*/ 71 w 376"/>
              <a:gd name="T59" fmla="*/ 103 h 376"/>
              <a:gd name="T60" fmla="*/ 53 w 376"/>
              <a:gd name="T61" fmla="*/ 136 h 376"/>
              <a:gd name="T62" fmla="*/ 44 w 376"/>
              <a:gd name="T63" fmla="*/ 166 h 376"/>
              <a:gd name="T64" fmla="*/ 7 w 376"/>
              <a:gd name="T65" fmla="*/ 172 h 376"/>
              <a:gd name="T66" fmla="*/ 1 w 376"/>
              <a:gd name="T67" fmla="*/ 179 h 376"/>
              <a:gd name="T68" fmla="*/ 1 w 376"/>
              <a:gd name="T69" fmla="*/ 203 h 376"/>
              <a:gd name="T70" fmla="*/ 8 w 376"/>
              <a:gd name="T71" fmla="*/ 210 h 376"/>
              <a:gd name="T72" fmla="*/ 44 w 376"/>
              <a:gd name="T73" fmla="*/ 214 h 376"/>
              <a:gd name="T74" fmla="*/ 70 w 376"/>
              <a:gd name="T75" fmla="*/ 278 h 376"/>
              <a:gd name="T76" fmla="*/ 49 w 376"/>
              <a:gd name="T77" fmla="*/ 305 h 376"/>
              <a:gd name="T78" fmla="*/ 50 w 376"/>
              <a:gd name="T79" fmla="*/ 314 h 376"/>
              <a:gd name="T80" fmla="*/ 66 w 376"/>
              <a:gd name="T81" fmla="*/ 331 h 376"/>
              <a:gd name="T82" fmla="*/ 76 w 376"/>
              <a:gd name="T83" fmla="*/ 332 h 376"/>
              <a:gd name="T84" fmla="*/ 103 w 376"/>
              <a:gd name="T85" fmla="*/ 311 h 376"/>
              <a:gd name="T86" fmla="*/ 134 w 376"/>
              <a:gd name="T87" fmla="*/ 327 h 376"/>
              <a:gd name="T88" fmla="*/ 164 w 376"/>
              <a:gd name="T89" fmla="*/ 336 h 376"/>
              <a:gd name="T90" fmla="*/ 169 w 376"/>
              <a:gd name="T91" fmla="*/ 369 h 376"/>
              <a:gd name="T92" fmla="*/ 176 w 376"/>
              <a:gd name="T93" fmla="*/ 376 h 376"/>
              <a:gd name="T94" fmla="*/ 200 w 376"/>
              <a:gd name="T95" fmla="*/ 376 h 376"/>
              <a:gd name="T96" fmla="*/ 207 w 376"/>
              <a:gd name="T97" fmla="*/ 369 h 376"/>
              <a:gd name="T98" fmla="*/ 211 w 376"/>
              <a:gd name="T99" fmla="*/ 336 h 376"/>
              <a:gd name="T100" fmla="*/ 276 w 376"/>
              <a:gd name="T101" fmla="*/ 309 h 376"/>
              <a:gd name="T102" fmla="*/ 303 w 376"/>
              <a:gd name="T103" fmla="*/ 330 h 376"/>
              <a:gd name="T104" fmla="*/ 313 w 376"/>
              <a:gd name="T105" fmla="*/ 330 h 376"/>
              <a:gd name="T106" fmla="*/ 330 w 376"/>
              <a:gd name="T107" fmla="*/ 313 h 376"/>
              <a:gd name="T108" fmla="*/ 330 w 376"/>
              <a:gd name="T109" fmla="*/ 303 h 376"/>
              <a:gd name="T110" fmla="*/ 144 w 376"/>
              <a:gd name="T111" fmla="*/ 300 h 376"/>
              <a:gd name="T112" fmla="*/ 80 w 376"/>
              <a:gd name="T113" fmla="*/ 147 h 376"/>
              <a:gd name="T114" fmla="*/ 233 w 376"/>
              <a:gd name="T115" fmla="*/ 82 h 376"/>
              <a:gd name="T116" fmla="*/ 298 w 376"/>
              <a:gd name="T117" fmla="*/ 236 h 376"/>
              <a:gd name="T118" fmla="*/ 144 w 376"/>
              <a:gd name="T119" fmla="*/ 300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76" h="376">
                <a:moveTo>
                  <a:pt x="330" y="303"/>
                </a:moveTo>
                <a:cubicBezTo>
                  <a:pt x="309" y="276"/>
                  <a:pt x="309" y="276"/>
                  <a:pt x="309" y="276"/>
                </a:cubicBezTo>
                <a:cubicBezTo>
                  <a:pt x="315" y="267"/>
                  <a:pt x="321" y="257"/>
                  <a:pt x="325" y="246"/>
                </a:cubicBezTo>
                <a:cubicBezTo>
                  <a:pt x="330" y="234"/>
                  <a:pt x="333" y="222"/>
                  <a:pt x="335" y="209"/>
                </a:cubicBezTo>
                <a:cubicBezTo>
                  <a:pt x="369" y="204"/>
                  <a:pt x="369" y="204"/>
                  <a:pt x="369" y="204"/>
                </a:cubicBezTo>
                <a:cubicBezTo>
                  <a:pt x="373" y="203"/>
                  <a:pt x="376" y="200"/>
                  <a:pt x="376" y="197"/>
                </a:cubicBezTo>
                <a:cubicBezTo>
                  <a:pt x="375" y="173"/>
                  <a:pt x="375" y="173"/>
                  <a:pt x="375" y="173"/>
                </a:cubicBezTo>
                <a:cubicBezTo>
                  <a:pt x="375" y="169"/>
                  <a:pt x="372" y="166"/>
                  <a:pt x="368" y="166"/>
                </a:cubicBezTo>
                <a:cubicBezTo>
                  <a:pt x="333" y="162"/>
                  <a:pt x="333" y="162"/>
                  <a:pt x="333" y="162"/>
                </a:cubicBezTo>
                <a:cubicBezTo>
                  <a:pt x="329" y="141"/>
                  <a:pt x="320" y="121"/>
                  <a:pt x="307" y="104"/>
                </a:cubicBezTo>
                <a:cubicBezTo>
                  <a:pt x="332" y="75"/>
                  <a:pt x="332" y="75"/>
                  <a:pt x="332" y="75"/>
                </a:cubicBezTo>
                <a:cubicBezTo>
                  <a:pt x="334" y="72"/>
                  <a:pt x="334" y="68"/>
                  <a:pt x="332" y="65"/>
                </a:cubicBezTo>
                <a:cubicBezTo>
                  <a:pt x="315" y="48"/>
                  <a:pt x="315" y="48"/>
                  <a:pt x="315" y="48"/>
                </a:cubicBezTo>
                <a:cubicBezTo>
                  <a:pt x="313" y="45"/>
                  <a:pt x="309" y="45"/>
                  <a:pt x="305" y="47"/>
                </a:cubicBezTo>
                <a:cubicBezTo>
                  <a:pt x="273" y="71"/>
                  <a:pt x="273" y="71"/>
                  <a:pt x="273" y="71"/>
                </a:cubicBezTo>
                <a:cubicBezTo>
                  <a:pt x="273" y="71"/>
                  <a:pt x="273" y="71"/>
                  <a:pt x="273" y="71"/>
                </a:cubicBezTo>
                <a:cubicBezTo>
                  <a:pt x="264" y="65"/>
                  <a:pt x="255" y="59"/>
                  <a:pt x="244" y="55"/>
                </a:cubicBezTo>
                <a:cubicBezTo>
                  <a:pt x="235" y="51"/>
                  <a:pt x="225" y="48"/>
                  <a:pt x="215" y="47"/>
                </a:cubicBezTo>
                <a:cubicBezTo>
                  <a:pt x="215" y="46"/>
                  <a:pt x="215" y="46"/>
                  <a:pt x="215" y="46"/>
                </a:cubicBezTo>
                <a:cubicBezTo>
                  <a:pt x="208" y="7"/>
                  <a:pt x="208" y="7"/>
                  <a:pt x="208" y="7"/>
                </a:cubicBezTo>
                <a:cubicBezTo>
                  <a:pt x="208" y="3"/>
                  <a:pt x="204" y="0"/>
                  <a:pt x="201" y="0"/>
                </a:cubicBezTo>
                <a:cubicBezTo>
                  <a:pt x="177" y="2"/>
                  <a:pt x="177" y="2"/>
                  <a:pt x="177" y="2"/>
                </a:cubicBezTo>
                <a:cubicBezTo>
                  <a:pt x="173" y="1"/>
                  <a:pt x="170" y="5"/>
                  <a:pt x="170" y="9"/>
                </a:cubicBezTo>
                <a:cubicBezTo>
                  <a:pt x="167" y="46"/>
                  <a:pt x="167" y="46"/>
                  <a:pt x="167" y="46"/>
                </a:cubicBezTo>
                <a:cubicBezTo>
                  <a:pt x="145" y="49"/>
                  <a:pt x="124" y="57"/>
                  <a:pt x="105" y="70"/>
                </a:cubicBezTo>
                <a:cubicBezTo>
                  <a:pt x="75" y="47"/>
                  <a:pt x="75" y="47"/>
                  <a:pt x="75" y="47"/>
                </a:cubicBezTo>
                <a:cubicBezTo>
                  <a:pt x="72" y="44"/>
                  <a:pt x="68" y="44"/>
                  <a:pt x="65" y="47"/>
                </a:cubicBezTo>
                <a:cubicBezTo>
                  <a:pt x="49" y="64"/>
                  <a:pt x="49" y="64"/>
                  <a:pt x="49" y="64"/>
                </a:cubicBezTo>
                <a:cubicBezTo>
                  <a:pt x="46" y="66"/>
                  <a:pt x="46" y="71"/>
                  <a:pt x="48" y="74"/>
                </a:cubicBezTo>
                <a:cubicBezTo>
                  <a:pt x="71" y="103"/>
                  <a:pt x="71" y="103"/>
                  <a:pt x="71" y="103"/>
                </a:cubicBezTo>
                <a:cubicBezTo>
                  <a:pt x="64" y="113"/>
                  <a:pt x="58" y="124"/>
                  <a:pt x="53" y="136"/>
                </a:cubicBezTo>
                <a:cubicBezTo>
                  <a:pt x="49" y="146"/>
                  <a:pt x="46" y="156"/>
                  <a:pt x="44" y="166"/>
                </a:cubicBezTo>
                <a:cubicBezTo>
                  <a:pt x="7" y="172"/>
                  <a:pt x="7" y="172"/>
                  <a:pt x="7" y="172"/>
                </a:cubicBezTo>
                <a:cubicBezTo>
                  <a:pt x="3" y="172"/>
                  <a:pt x="0" y="176"/>
                  <a:pt x="1" y="179"/>
                </a:cubicBezTo>
                <a:cubicBezTo>
                  <a:pt x="1" y="203"/>
                  <a:pt x="1" y="203"/>
                  <a:pt x="1" y="203"/>
                </a:cubicBezTo>
                <a:cubicBezTo>
                  <a:pt x="1" y="206"/>
                  <a:pt x="4" y="210"/>
                  <a:pt x="8" y="210"/>
                </a:cubicBezTo>
                <a:cubicBezTo>
                  <a:pt x="44" y="214"/>
                  <a:pt x="44" y="214"/>
                  <a:pt x="44" y="214"/>
                </a:cubicBezTo>
                <a:cubicBezTo>
                  <a:pt x="47" y="237"/>
                  <a:pt x="56" y="259"/>
                  <a:pt x="70" y="278"/>
                </a:cubicBezTo>
                <a:cubicBezTo>
                  <a:pt x="49" y="305"/>
                  <a:pt x="49" y="305"/>
                  <a:pt x="49" y="305"/>
                </a:cubicBezTo>
                <a:cubicBezTo>
                  <a:pt x="47" y="308"/>
                  <a:pt x="47" y="312"/>
                  <a:pt x="50" y="314"/>
                </a:cubicBezTo>
                <a:cubicBezTo>
                  <a:pt x="66" y="331"/>
                  <a:pt x="66" y="331"/>
                  <a:pt x="66" y="331"/>
                </a:cubicBezTo>
                <a:cubicBezTo>
                  <a:pt x="69" y="334"/>
                  <a:pt x="73" y="334"/>
                  <a:pt x="76" y="332"/>
                </a:cubicBezTo>
                <a:cubicBezTo>
                  <a:pt x="103" y="311"/>
                  <a:pt x="103" y="311"/>
                  <a:pt x="103" y="311"/>
                </a:cubicBezTo>
                <a:cubicBezTo>
                  <a:pt x="113" y="317"/>
                  <a:pt x="123" y="323"/>
                  <a:pt x="134" y="327"/>
                </a:cubicBezTo>
                <a:cubicBezTo>
                  <a:pt x="144" y="331"/>
                  <a:pt x="154" y="334"/>
                  <a:pt x="164" y="336"/>
                </a:cubicBezTo>
                <a:cubicBezTo>
                  <a:pt x="169" y="369"/>
                  <a:pt x="169" y="369"/>
                  <a:pt x="169" y="369"/>
                </a:cubicBezTo>
                <a:cubicBezTo>
                  <a:pt x="170" y="373"/>
                  <a:pt x="173" y="376"/>
                  <a:pt x="176" y="376"/>
                </a:cubicBezTo>
                <a:cubicBezTo>
                  <a:pt x="200" y="376"/>
                  <a:pt x="200" y="376"/>
                  <a:pt x="200" y="376"/>
                </a:cubicBezTo>
                <a:cubicBezTo>
                  <a:pt x="204" y="376"/>
                  <a:pt x="207" y="373"/>
                  <a:pt x="207" y="369"/>
                </a:cubicBezTo>
                <a:cubicBezTo>
                  <a:pt x="211" y="336"/>
                  <a:pt x="211" y="336"/>
                  <a:pt x="211" y="336"/>
                </a:cubicBezTo>
                <a:cubicBezTo>
                  <a:pt x="235" y="333"/>
                  <a:pt x="257" y="323"/>
                  <a:pt x="276" y="309"/>
                </a:cubicBezTo>
                <a:cubicBezTo>
                  <a:pt x="303" y="330"/>
                  <a:pt x="303" y="330"/>
                  <a:pt x="303" y="330"/>
                </a:cubicBezTo>
                <a:cubicBezTo>
                  <a:pt x="306" y="332"/>
                  <a:pt x="310" y="332"/>
                  <a:pt x="313" y="330"/>
                </a:cubicBezTo>
                <a:cubicBezTo>
                  <a:pt x="330" y="313"/>
                  <a:pt x="330" y="313"/>
                  <a:pt x="330" y="313"/>
                </a:cubicBezTo>
                <a:cubicBezTo>
                  <a:pt x="332" y="310"/>
                  <a:pt x="332" y="306"/>
                  <a:pt x="330" y="303"/>
                </a:cubicBezTo>
                <a:close/>
                <a:moveTo>
                  <a:pt x="144" y="300"/>
                </a:moveTo>
                <a:cubicBezTo>
                  <a:pt x="84" y="276"/>
                  <a:pt x="55" y="207"/>
                  <a:pt x="80" y="147"/>
                </a:cubicBezTo>
                <a:cubicBezTo>
                  <a:pt x="104" y="86"/>
                  <a:pt x="173" y="57"/>
                  <a:pt x="233" y="82"/>
                </a:cubicBezTo>
                <a:cubicBezTo>
                  <a:pt x="294" y="106"/>
                  <a:pt x="323" y="175"/>
                  <a:pt x="298" y="236"/>
                </a:cubicBezTo>
                <a:cubicBezTo>
                  <a:pt x="274" y="296"/>
                  <a:pt x="205" y="325"/>
                  <a:pt x="144" y="3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14" name="TextBox 13"/>
          <p:cNvSpPr txBox="1"/>
          <p:nvPr/>
        </p:nvSpPr>
        <p:spPr>
          <a:xfrm>
            <a:off x="2928595" y="1562897"/>
            <a:ext cx="975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Organization</a:t>
            </a:r>
          </a:p>
          <a:p>
            <a:pPr algn="ctr"/>
            <a:r>
              <a:rPr lang="en-US" sz="1200" dirty="0" smtClean="0"/>
              <a:t>Resources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550283" y="4473540"/>
            <a:ext cx="967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Commercial </a:t>
            </a:r>
          </a:p>
          <a:p>
            <a:pPr algn="ctr"/>
            <a:r>
              <a:rPr lang="en-US" sz="1200" dirty="0" smtClean="0"/>
              <a:t>Vendor</a:t>
            </a:r>
          </a:p>
          <a:p>
            <a:pPr algn="ctr"/>
            <a:r>
              <a:rPr lang="en-US" sz="1200" dirty="0" smtClean="0"/>
              <a:t>Resources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621274" y="1260331"/>
            <a:ext cx="819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Research</a:t>
            </a:r>
          </a:p>
          <a:p>
            <a:pPr algn="ctr"/>
            <a:r>
              <a:rPr lang="en-US" sz="1200" dirty="0" smtClean="0"/>
              <a:t> Group</a:t>
            </a:r>
          </a:p>
          <a:p>
            <a:pPr algn="ctr"/>
            <a:r>
              <a:rPr lang="en-US" sz="1200" dirty="0" smtClean="0"/>
              <a:t>Resources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130439" y="5233062"/>
            <a:ext cx="819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NGI </a:t>
            </a:r>
          </a:p>
          <a:p>
            <a:pPr algn="ctr"/>
            <a:r>
              <a:rPr lang="en-US" sz="1200" dirty="0" smtClean="0"/>
              <a:t>Resources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880185" y="3475301"/>
            <a:ext cx="1212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EGI Marketplace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690163" y="2873284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Consortiums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82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32848" cy="850106"/>
          </a:xfrm>
        </p:spPr>
        <p:txBody>
          <a:bodyPr>
            <a:noAutofit/>
          </a:bodyPr>
          <a:lstStyle/>
          <a:p>
            <a:r>
              <a:rPr lang="en-US" sz="2500" dirty="0" smtClean="0"/>
              <a:t>Requirements list based on original use cases</a:t>
            </a:r>
            <a:endParaRPr lang="en-US" sz="25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689266"/>
              </p:ext>
            </p:extLst>
          </p:nvPr>
        </p:nvGraphicFramePr>
        <p:xfrm>
          <a:off x="189764" y="1186490"/>
          <a:ext cx="8640959" cy="4548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126"/>
                <a:gridCol w="1016521"/>
                <a:gridCol w="473427"/>
                <a:gridCol w="5986885"/>
              </a:tblGrid>
              <a:tr h="18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Topic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Requirement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Management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Provider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Provisioning of services and service management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Provider registration: Users can register a resource provider.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363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01.01.01.02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Service registration: The service provider is able to register a service in the service catalogue and can specify detailed information and display options for his service including: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01.01.01.03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name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01.01.01.04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description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instructions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visibility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01.01.01.07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Assign pricing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Usage policy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01.01.01.09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Picture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Highlight service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Hide a service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258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01.01.01.12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Service Registration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Check order status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363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01.01.02.01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Usage policies and SLAs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 service provider is able to manage service level agreements and usage policies for his services: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  <a:tr h="363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01.01.02.02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Usage policies and SLAs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Usage policies and SLAs: The service provider is able to manage service level agreements and usage policies for his services: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31" marR="53131" marT="0" marB="0"/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4022738" y="5790016"/>
            <a:ext cx="800685" cy="375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" name="TextBox 6"/>
          <p:cNvSpPr txBox="1"/>
          <p:nvPr/>
        </p:nvSpPr>
        <p:spPr>
          <a:xfrm>
            <a:off x="4179327" y="6121601"/>
            <a:ext cx="487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Etc.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97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32848" cy="850106"/>
          </a:xfrm>
        </p:spPr>
        <p:txBody>
          <a:bodyPr>
            <a:noAutofit/>
          </a:bodyPr>
          <a:lstStyle/>
          <a:p>
            <a:r>
              <a:rPr lang="en-US" dirty="0" smtClean="0"/>
              <a:t>Examined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AppDB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eGrant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GOCDB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Open IRIS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WooCommerce (WordPress based)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FIWARE Marketplace Generic Enabler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Stratuslab</a:t>
            </a:r>
            <a:endParaRPr lang="en-US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57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Comparable Services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13413"/>
              </p:ext>
            </p:extLst>
          </p:nvPr>
        </p:nvGraphicFramePr>
        <p:xfrm>
          <a:off x="466030" y="1412776"/>
          <a:ext cx="8426450" cy="3815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1201"/>
                <a:gridCol w="5425249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Services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GEANT Cloud Catalogue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Catalog of cloud services being developed by GEANT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</a:rPr>
                        <a:t>UberCloud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Marketplace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HPC cloud marketpalce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Science Exchange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Various research services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Internet2 Net+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Internet2 list of cloud service providers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Helix Nebula Marketplace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EU research cloud marketplace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UK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</a:rPr>
                        <a:t>Gov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UK government list of cloud services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</a:rPr>
                        <a:t>Microsoft Azure Marketplace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Microsoft cloud solution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</a:rPr>
                        <a:t>Fortissimo marketplace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Is a list of "Experiments" that give examples of services can be used with links to these services.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Strategic Service Store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The main goal of the STRATEGIC project is to facilitate organizations and notably public bodies to leverage the benefits of public cloud services.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2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 with Open IRIS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8424936" cy="5039890"/>
          </a:xfrm>
        </p:spPr>
        <p:txBody>
          <a:bodyPr/>
          <a:lstStyle/>
          <a:p>
            <a:r>
              <a:rPr lang="en-US" sz="1700" dirty="0" smtClean="0"/>
              <a:t>Users (</a:t>
            </a:r>
            <a:r>
              <a:rPr lang="en-US" sz="1700" i="1" dirty="0" smtClean="0"/>
              <a:t>currently 1900 users, will approach 3000 when fully deployed to organizations below, currenly~300 resources with ~200 requests per day</a:t>
            </a:r>
            <a:r>
              <a:rPr lang="en-US" sz="1700" dirty="0" smtClean="0"/>
              <a:t>)</a:t>
            </a:r>
          </a:p>
          <a:p>
            <a:pPr lvl="1"/>
            <a:r>
              <a:rPr lang="en-US" sz="1700" dirty="0" err="1" smtClean="0"/>
              <a:t>Institut</a:t>
            </a:r>
            <a:r>
              <a:rPr lang="en-US" sz="1700" dirty="0" smtClean="0"/>
              <a:t> Curie (France) </a:t>
            </a:r>
            <a:r>
              <a:rPr lang="en-US" sz="1700" b="1" dirty="0" smtClean="0"/>
              <a:t>*</a:t>
            </a:r>
            <a:endParaRPr lang="en-US" sz="1700" dirty="0" smtClean="0"/>
          </a:p>
          <a:p>
            <a:pPr lvl="1"/>
            <a:r>
              <a:rPr lang="en-US" sz="1700" dirty="0" smtClean="0"/>
              <a:t>ETHZ (Switzerland) </a:t>
            </a:r>
            <a:r>
              <a:rPr lang="en-US" sz="1700" b="1" dirty="0" smtClean="0"/>
              <a:t>*</a:t>
            </a:r>
            <a:endParaRPr lang="en-US" sz="1700" dirty="0" smtClean="0"/>
          </a:p>
          <a:p>
            <a:pPr lvl="1"/>
            <a:r>
              <a:rPr lang="en-US" sz="1700" dirty="0" smtClean="0"/>
              <a:t>University of Basel (Switzerland) </a:t>
            </a:r>
            <a:r>
              <a:rPr lang="en-US" sz="1700" b="1" dirty="0" smtClean="0"/>
              <a:t>*</a:t>
            </a:r>
            <a:endParaRPr lang="en-US" sz="1700" dirty="0" smtClean="0"/>
          </a:p>
          <a:p>
            <a:pPr lvl="1"/>
            <a:r>
              <a:rPr lang="en-US" sz="1700" dirty="0" smtClean="0"/>
              <a:t>Friedrich Miescher Institute (Switzerland) </a:t>
            </a:r>
            <a:r>
              <a:rPr lang="en-US" sz="1700" b="1" dirty="0" smtClean="0"/>
              <a:t>*</a:t>
            </a:r>
          </a:p>
          <a:p>
            <a:pPr lvl="1"/>
            <a:r>
              <a:rPr lang="en-US" sz="1700" dirty="0" err="1"/>
              <a:t>Thermo</a:t>
            </a:r>
            <a:r>
              <a:rPr lang="en-US" sz="1700" dirty="0"/>
              <a:t> Fisher Scientific (Europe</a:t>
            </a:r>
            <a:r>
              <a:rPr lang="en-US" sz="1700" dirty="0" smtClean="0"/>
              <a:t>) </a:t>
            </a:r>
            <a:r>
              <a:rPr lang="en-US" sz="1700" b="1" dirty="0" smtClean="0"/>
              <a:t>*</a:t>
            </a:r>
            <a:endParaRPr lang="en-US" sz="1700" b="1" dirty="0" smtClean="0"/>
          </a:p>
          <a:p>
            <a:pPr lvl="1"/>
            <a:r>
              <a:rPr lang="en-US" sz="1700" dirty="0" err="1"/>
              <a:t>Collège</a:t>
            </a:r>
            <a:r>
              <a:rPr lang="en-US" sz="1700" dirty="0"/>
              <a:t> de </a:t>
            </a:r>
            <a:r>
              <a:rPr lang="en-US" sz="1700" dirty="0" smtClean="0"/>
              <a:t>France (</a:t>
            </a:r>
            <a:r>
              <a:rPr lang="en-US" sz="1700" dirty="0"/>
              <a:t>France)</a:t>
            </a:r>
            <a:endParaRPr lang="en-US" sz="1700" dirty="0" smtClean="0"/>
          </a:p>
          <a:p>
            <a:pPr lvl="1"/>
            <a:r>
              <a:rPr lang="en-US" sz="1700" dirty="0"/>
              <a:t>VIB (Belgium</a:t>
            </a:r>
            <a:r>
              <a:rPr lang="en-US" sz="1700" dirty="0" smtClean="0"/>
              <a:t>)</a:t>
            </a:r>
          </a:p>
          <a:p>
            <a:r>
              <a:rPr lang="en-US" sz="1700" dirty="0" smtClean="0"/>
              <a:t>Discussions</a:t>
            </a:r>
          </a:p>
          <a:p>
            <a:pPr lvl="1"/>
            <a:r>
              <a:rPr lang="en-US" sz="1700" dirty="0" smtClean="0"/>
              <a:t>IST (Austria)</a:t>
            </a:r>
          </a:p>
          <a:p>
            <a:pPr lvl="1"/>
            <a:r>
              <a:rPr lang="en-US" sz="1700" dirty="0" smtClean="0"/>
              <a:t>CRG (Spain)</a:t>
            </a:r>
          </a:p>
          <a:p>
            <a:pPr lvl="1"/>
            <a:r>
              <a:rPr lang="en-US" sz="1700" dirty="0" smtClean="0"/>
              <a:t>University of Leiden (Netherlands)</a:t>
            </a:r>
          </a:p>
          <a:p>
            <a:pPr lvl="1"/>
            <a:r>
              <a:rPr lang="en-US" sz="1700" dirty="0" smtClean="0"/>
              <a:t>University of Zurich (Switzerland)</a:t>
            </a:r>
          </a:p>
          <a:p>
            <a:pPr marL="457200" lvl="1" indent="0">
              <a:buNone/>
            </a:pPr>
            <a:endParaRPr lang="en-US" sz="1700" dirty="0" smtClean="0"/>
          </a:p>
          <a:p>
            <a:pPr marL="57150" lvl="1" indent="0">
              <a:buNone/>
            </a:pPr>
            <a:r>
              <a:rPr lang="en-US" sz="1800" b="1" i="1" dirty="0" smtClean="0"/>
              <a:t>*</a:t>
            </a:r>
            <a:r>
              <a:rPr lang="en-US" sz="1800" i="1" dirty="0"/>
              <a:t> </a:t>
            </a:r>
            <a:r>
              <a:rPr lang="en-US" sz="1800" i="1" dirty="0" smtClean="0"/>
              <a:t>Organizations that have already agreed to contribute financially.</a:t>
            </a:r>
            <a:endParaRPr lang="en-US" sz="1800" b="1" i="1" dirty="0"/>
          </a:p>
        </p:txBody>
      </p:sp>
    </p:spTree>
    <p:extLst>
      <p:ext uri="{BB962C8B-B14F-4D97-AF65-F5344CB8AC3E}">
        <p14:creationId xmlns:p14="http://schemas.microsoft.com/office/powerpoint/2010/main" val="300280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Resource Provider Discovery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289007"/>
            <a:ext cx="6169562" cy="20586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6136" y="2924982"/>
            <a:ext cx="3297190" cy="318809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3419872" y="2924982"/>
            <a:ext cx="2434233" cy="2798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379" y="3597913"/>
            <a:ext cx="4379930" cy="242265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" name="Straight Arrow Connector 8"/>
          <p:cNvCxnSpPr/>
          <p:nvPr/>
        </p:nvCxnSpPr>
        <p:spPr>
          <a:xfrm flipH="1">
            <a:off x="4719629" y="3933056"/>
            <a:ext cx="2156627" cy="522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69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3725</TotalTime>
  <Words>575</Words>
  <Application>Microsoft Office PowerPoint</Application>
  <PresentationFormat>On-screen Show (4:3)</PresentationFormat>
  <Paragraphs>137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Segoe UI</vt:lpstr>
      <vt:lpstr>Times New Roman</vt:lpstr>
      <vt:lpstr>Verdana</vt:lpstr>
      <vt:lpstr>EGI Engage powerpoint presentation v3</vt:lpstr>
      <vt:lpstr>EGI Powerpoint Presentation (body)</vt:lpstr>
      <vt:lpstr>EGI Powerpoint Presentation (closing)</vt:lpstr>
      <vt:lpstr>EGI Marketplace / Service Registry Update</vt:lpstr>
      <vt:lpstr>Topics</vt:lpstr>
      <vt:lpstr>Concept Defined with Requirements </vt:lpstr>
      <vt:lpstr>Marketplace as a Service…</vt:lpstr>
      <vt:lpstr>Requirements list based on original use cases</vt:lpstr>
      <vt:lpstr>Examined Tools</vt:lpstr>
      <vt:lpstr>Comparable Services</vt:lpstr>
      <vt:lpstr>Test case with Open IRIS solution</vt:lpstr>
      <vt:lpstr>Concept: Resource Provider Discovery</vt:lpstr>
      <vt:lpstr>Concept: Resource Discovery</vt:lpstr>
      <vt:lpstr>Concept: Resource Provider Discovery</vt:lpstr>
      <vt:lpstr>Concept: Resource Discovery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Flanders, Dean</cp:lastModifiedBy>
  <cp:revision>74</cp:revision>
  <dcterms:created xsi:type="dcterms:W3CDTF">2015-05-07T09:24:15Z</dcterms:created>
  <dcterms:modified xsi:type="dcterms:W3CDTF">2015-12-17T15:09:02Z</dcterms:modified>
</cp:coreProperties>
</file>