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0"/>
  </p:notesMasterIdLst>
  <p:handoutMasterIdLst>
    <p:handoutMasterId r:id="rId11"/>
  </p:handoutMasterIdLst>
  <p:sldIdLst>
    <p:sldId id="280" r:id="rId4"/>
    <p:sldId id="314" r:id="rId5"/>
    <p:sldId id="294" r:id="rId6"/>
    <p:sldId id="295" r:id="rId7"/>
    <p:sldId id="315" r:id="rId8"/>
    <p:sldId id="28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9FCA"/>
    <a:srgbClr val="0066B0"/>
    <a:srgbClr val="4F8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87" autoAdjust="0"/>
    <p:restoredTop sz="94707" autoAdjust="0"/>
  </p:normalViewPr>
  <p:slideViewPr>
    <p:cSldViewPr showGuides="1">
      <p:cViewPr>
        <p:scale>
          <a:sx n="77" d="100"/>
          <a:sy n="77" d="100"/>
        </p:scale>
        <p:origin x="-116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28/01/2016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....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0CFCE-DDF0-439C-9F72-65C09F87D4AD}" type="slidenum">
              <a:rPr lang="en-US" altLang="en-US"/>
              <a:pPr>
                <a:defRPr/>
              </a:pPr>
              <a:t>‹N›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40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356350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Insert footer here</a:t>
            </a:r>
            <a:endParaRPr lang="en-GB" dirty="0"/>
          </a:p>
        </p:txBody>
      </p:sp>
      <p:sp>
        <p:nvSpPr>
          <p:cNvPr id="9" name="Tekstvak 21"/>
          <p:cNvSpPr txBox="1"/>
          <p:nvPr userDrawn="1"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1/28/2016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87" r:id="rId2"/>
    <p:sldLayoutId id="2147483653" r:id="rId3"/>
    <p:sldLayoutId id="2147483688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novine.eu/home.html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ils.se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 smtClean="0"/>
              <a:t>Technical </a:t>
            </a:r>
            <a:r>
              <a:rPr lang="en-US" dirty="0" smtClean="0"/>
              <a:t>Outreach</a:t>
            </a:r>
            <a:r>
              <a:rPr lang="it-IT" dirty="0" smtClean="0"/>
              <a:t> Expert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dirty="0"/>
              <a:t>EGI </a:t>
            </a:r>
            <a:r>
              <a:rPr lang="en-GB" altLang="en-US" dirty="0" err="1"/>
              <a:t>FedCloud</a:t>
            </a:r>
            <a:r>
              <a:rPr lang="en-GB" altLang="en-US" dirty="0"/>
              <a:t> User Support</a:t>
            </a:r>
            <a:br>
              <a:rPr lang="en-GB" altLang="en-US" dirty="0"/>
            </a:br>
            <a:r>
              <a:rPr lang="en-GB" altLang="en-US" dirty="0"/>
              <a:t>coordination meeting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dirty="0" smtClean="0"/>
              <a:t>Giuseppe La Rocca </a:t>
            </a:r>
            <a:r>
              <a:rPr lang="en-GB" altLang="en-US" dirty="0"/>
              <a:t>- </a:t>
            </a:r>
            <a:r>
              <a:rPr lang="en-GB" altLang="en-US" dirty="0" smtClean="0"/>
              <a:t>EGI.eu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2564904"/>
            <a:ext cx="7344816" cy="850106"/>
          </a:xfrm>
        </p:spPr>
        <p:txBody>
          <a:bodyPr/>
          <a:lstStyle/>
          <a:p>
            <a:pPr algn="ctr"/>
            <a:r>
              <a:rPr lang="it-IT" dirty="0" smtClean="0"/>
              <a:t>Update on Use </a:t>
            </a:r>
            <a:r>
              <a:rPr lang="it-IT" dirty="0"/>
              <a:t>C</a:t>
            </a:r>
            <a:r>
              <a:rPr lang="it-IT" dirty="0" smtClean="0"/>
              <a:t>ases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67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dirty="0" smtClean="0"/>
              <a:t>Use Cases (</a:t>
            </a:r>
            <a:r>
              <a:rPr lang="it-IT" altLang="en-US" dirty="0" smtClean="0"/>
              <a:t>1/3)</a:t>
            </a:r>
            <a:endParaRPr lang="en-GB" altLang="en-US" dirty="0" smtClean="0"/>
          </a:p>
        </p:txBody>
      </p:sp>
      <p:sp>
        <p:nvSpPr>
          <p:cNvPr id="12291" name="Segnaposto data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200" smtClean="0">
              <a:solidFill>
                <a:schemeClr val="bg1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147235"/>
              </p:ext>
            </p:extLst>
          </p:nvPr>
        </p:nvGraphicFramePr>
        <p:xfrm>
          <a:off x="107506" y="1268760"/>
          <a:ext cx="8928989" cy="4853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2"/>
                <a:gridCol w="2016224"/>
                <a:gridCol w="1366236"/>
                <a:gridCol w="1154044"/>
                <a:gridCol w="3096343"/>
              </a:tblGrid>
              <a:tr h="62104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Use Case</a:t>
                      </a:r>
                      <a:endParaRPr lang="en-US" sz="2000" dirty="0"/>
                    </a:p>
                  </a:txBody>
                  <a:tcPr marL="91447" marR="9144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Description</a:t>
                      </a:r>
                      <a:endParaRPr lang="en-US" sz="2000" dirty="0"/>
                    </a:p>
                  </a:txBody>
                  <a:tcPr marL="91447" marR="9144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Supporters</a:t>
                      </a:r>
                      <a:endParaRPr lang="en-US" sz="2000" dirty="0"/>
                    </a:p>
                  </a:txBody>
                  <a:tcPr marL="91447" marR="9144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</a:t>
                      </a:r>
                      <a:endParaRPr lang="en-US" sz="2000" dirty="0"/>
                    </a:p>
                  </a:txBody>
                  <a:tcPr marL="91447" marR="9144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Requirements</a:t>
                      </a:r>
                      <a:endParaRPr lang="en-US" sz="2000" dirty="0"/>
                    </a:p>
                  </a:txBody>
                  <a:tcPr marL="91447" marR="91447" marT="45713" marB="45713"/>
                </a:tc>
              </a:tr>
              <a:tr h="1108857">
                <a:tc>
                  <a:txBody>
                    <a:bodyPr/>
                    <a:lstStyle/>
                    <a:p>
                      <a:r>
                        <a:rPr lang="it-IT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HBP Use case 2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GB" sz="1300" dirty="0" err="1" smtClean="0"/>
                        <a:t>IPython</a:t>
                      </a:r>
                      <a:r>
                        <a:rPr lang="en-GB" sz="1300" dirty="0" smtClean="0"/>
                        <a:t>/</a:t>
                      </a:r>
                      <a:r>
                        <a:rPr lang="en-GB" sz="1300" dirty="0" err="1" smtClean="0"/>
                        <a:t>Jupyter</a:t>
                      </a:r>
                      <a:r>
                        <a:rPr lang="en-GB" sz="1300" dirty="0" smtClean="0"/>
                        <a:t> notebooks:  cloud-based virtual collaborative</a:t>
                      </a:r>
                    </a:p>
                    <a:p>
                      <a:r>
                        <a:rPr lang="en-GB" sz="1300" dirty="0" smtClean="0"/>
                        <a:t>workspace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FZJ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Preparatory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 Large VMs with 100 GB of local disk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Permanent storage: 10 TB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</a:tr>
              <a:tr h="1153374">
                <a:tc>
                  <a:txBody>
                    <a:bodyPr/>
                    <a:lstStyle/>
                    <a:p>
                      <a:r>
                        <a:rPr lang="it-IT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ESA </a:t>
                      </a:r>
                      <a:r>
                        <a:rPr lang="it-IT" sz="13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TEPs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Thematic exploitation platforms for Satellite Data exploitation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INFN-Bari + several RPs already contacted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Testing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60-80 </a:t>
                      </a:r>
                      <a:r>
                        <a:rPr lang="en-GB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VMs: each VM with at least 2 cores, 4-8 GB RAM (some with 32 GB), 120 GB disk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Permanent storage: 40 TB</a:t>
                      </a:r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</a:tr>
              <a:tr h="984955"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InnoVine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GB" sz="13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InnoVine</a:t>
                      </a:r>
                      <a:r>
                        <a:rPr lang="en-GB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is  a  European  collaborative  project related to the </a:t>
                      </a:r>
                      <a:r>
                        <a:rPr lang="en-GB" sz="1300" dirty="0" smtClean="0"/>
                        <a:t>wine industry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IN2P3-IRES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Assessed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dirty="0" smtClean="0"/>
                        <a:t>4 Large Virtual Machines (4 cores, 4 Gb RAM) with 40 GB of local</a:t>
                      </a:r>
                      <a:r>
                        <a:rPr lang="en-GB" sz="1300" baseline="0" dirty="0" smtClean="0"/>
                        <a:t> disk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3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 </a:t>
                      </a:r>
                      <a:r>
                        <a:rPr lang="it-IT" sz="1300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VMs</a:t>
                      </a:r>
                      <a:r>
                        <a:rPr lang="it-IT" sz="13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with </a:t>
                      </a:r>
                      <a:r>
                        <a:rPr lang="en-GB" sz="13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128 GB and 12-32 </a:t>
                      </a:r>
                      <a:r>
                        <a:rPr lang="en-GB" sz="13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cores</a:t>
                      </a:r>
                      <a:endParaRPr lang="en-GB" sz="130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3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Permanent storage:</a:t>
                      </a:r>
                      <a:r>
                        <a:rPr lang="it-IT" sz="13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3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TB</a:t>
                      </a:r>
                      <a:endParaRPr lang="en-US" sz="130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</a:tr>
              <a:tr h="984955"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TEISS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ESA project to exploit Satellite Data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CESNET, IFCA, CYFRONET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Testing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Cloud resources needed to be quantified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via Slipstream</a:t>
                      </a:r>
                    </a:p>
                  </a:txBody>
                  <a:tcPr marL="91447" marR="91447" marT="45713" marB="45713" anchor="ctr"/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7624" y="6453336"/>
            <a:ext cx="6768752" cy="365125"/>
          </a:xfrm>
        </p:spPr>
        <p:txBody>
          <a:bodyPr/>
          <a:lstStyle/>
          <a:p>
            <a:r>
              <a:rPr lang="en-GB" altLang="en-US" dirty="0"/>
              <a:t>EGI </a:t>
            </a:r>
            <a:r>
              <a:rPr lang="en-GB" altLang="en-US" dirty="0" smtClean="0"/>
              <a:t>OMB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39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data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200" smtClean="0">
              <a:solidFill>
                <a:schemeClr val="bg1"/>
              </a:solidFill>
            </a:endParaRPr>
          </a:p>
        </p:txBody>
      </p:sp>
      <p:sp>
        <p:nvSpPr>
          <p:cNvPr id="1331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dirty="0" smtClean="0"/>
              <a:t>Use Cases (</a:t>
            </a:r>
            <a:r>
              <a:rPr lang="it-IT" altLang="en-US" dirty="0" smtClean="0"/>
              <a:t>2/3)</a:t>
            </a:r>
            <a:endParaRPr lang="en-GB" altLang="en-US" dirty="0" smtClean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341561"/>
              </p:ext>
            </p:extLst>
          </p:nvPr>
        </p:nvGraphicFramePr>
        <p:xfrm>
          <a:off x="132218" y="1230094"/>
          <a:ext cx="8893175" cy="4759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27"/>
                <a:gridCol w="1818619"/>
                <a:gridCol w="1440160"/>
                <a:gridCol w="1318120"/>
                <a:gridCol w="2919249"/>
              </a:tblGrid>
              <a:tr h="56390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Use Case</a:t>
                      </a:r>
                      <a:endParaRPr lang="en-US" sz="20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Description</a:t>
                      </a:r>
                      <a:endParaRPr lang="en-US" sz="20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Supporters</a:t>
                      </a:r>
                      <a:endParaRPr lang="en-US" sz="20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</a:t>
                      </a:r>
                      <a:endParaRPr lang="en-US" sz="20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Requirements</a:t>
                      </a:r>
                      <a:endParaRPr lang="en-US" sz="2000" dirty="0"/>
                    </a:p>
                  </a:txBody>
                  <a:tcPr marL="91447" marR="91447" marT="45716" marB="45716"/>
                </a:tc>
              </a:tr>
              <a:tr h="842916">
                <a:tc>
                  <a:txBody>
                    <a:bodyPr/>
                    <a:lstStyle/>
                    <a:p>
                      <a:r>
                        <a:rPr lang="es-ES" sz="1300" dirty="0" smtClean="0"/>
                        <a:t>Nanotechnology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Quantum Chemistry/Monte Carlo codes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Assessed</a:t>
                      </a: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HTC cluster with MPI: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InfiniBand</a:t>
                      </a:r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&gt;=32 CPU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cores</a:t>
                      </a:r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</a:tr>
              <a:tr h="1347458">
                <a:tc>
                  <a:txBody>
                    <a:bodyPr/>
                    <a:lstStyle/>
                    <a:p>
                      <a:r>
                        <a:rPr lang="en-US" sz="13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MoBrain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main objective of </a:t>
                      </a:r>
                      <a:r>
                        <a:rPr lang="en-GB" sz="13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MoBrain</a:t>
                      </a:r>
                      <a:r>
                        <a:rPr lang="en-GB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to lower barriers for scientists to access modern e-Science solutions from micro to macro scales.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INFN-</a:t>
                      </a:r>
                      <a:r>
                        <a:rPr lang="en-US" sz="13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Padova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SFTC, TW-NCHC, </a:t>
                      </a:r>
                      <a:r>
                        <a:rPr lang="en-US" sz="13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SURFsara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CESNET, INFN-</a:t>
                      </a:r>
                      <a:r>
                        <a:rPr lang="en-US" sz="13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Padova</a:t>
                      </a:r>
                      <a:r>
                        <a:rPr lang="en-US" sz="13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are 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(supporting </a:t>
                      </a:r>
                      <a:r>
                        <a:rPr lang="en-US" sz="13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Scipion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Cloud)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Production (HTC)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Testing (Cloud)</a:t>
                      </a: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HTC: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dirty="0" smtClean="0">
                          <a:cs typeface="Arial" pitchFamily="34" charset="0"/>
                        </a:rPr>
                        <a:t>25 million HEPSPEC-hours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50 TB of storage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SLA negotiation in progress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</a:tr>
              <a:tr h="1347458"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DRIHM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GB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DRIHM is a prototype research infrastructure for simulating extreme hydro-meteorological events such as flash flooding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INFN-</a:t>
                      </a:r>
                      <a:r>
                        <a:rPr lang="en-US" sz="13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Padova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IGI-Bologna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HG-IASA, HG-03-AUTH, HG-08-Okeanos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Production(HTC)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Testing (Cloud)</a:t>
                      </a: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HTC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100,000h * X HEPSPEC-hours (X year)</a:t>
                      </a:r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5,000h * X HEPSPEC-hours (X year)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X = 1,3</a:t>
                      </a:r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 TB of storage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Cloud: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VM with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4GB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RAM and 100 GB of disk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storage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SLA negotiation in progress</a:t>
                      </a:r>
                    </a:p>
                  </a:txBody>
                  <a:tcPr marL="91447" marR="91447" marT="45716" marB="45716" anchor="ctr"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7624" y="6453336"/>
            <a:ext cx="6768752" cy="365125"/>
          </a:xfrm>
        </p:spPr>
        <p:txBody>
          <a:bodyPr/>
          <a:lstStyle/>
          <a:p>
            <a:r>
              <a:rPr lang="en-GB" altLang="en-US" dirty="0"/>
              <a:t>EGI </a:t>
            </a:r>
            <a:r>
              <a:rPr lang="en-GB" altLang="en-US" dirty="0" smtClean="0"/>
              <a:t>OMB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15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data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200" smtClean="0">
              <a:solidFill>
                <a:schemeClr val="bg1"/>
              </a:solidFill>
            </a:endParaRPr>
          </a:p>
        </p:txBody>
      </p:sp>
      <p:sp>
        <p:nvSpPr>
          <p:cNvPr id="1331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dirty="0" smtClean="0"/>
              <a:t>Use Cases </a:t>
            </a:r>
            <a:r>
              <a:rPr lang="it-IT" altLang="en-US" dirty="0" smtClean="0"/>
              <a:t>(</a:t>
            </a:r>
            <a:r>
              <a:rPr lang="it-IT" altLang="en-US" dirty="0"/>
              <a:t>3</a:t>
            </a:r>
            <a:r>
              <a:rPr lang="it-IT" altLang="en-US" dirty="0" smtClean="0"/>
              <a:t>/3)</a:t>
            </a:r>
            <a:endParaRPr lang="en-GB" altLang="en-US" dirty="0" smtClean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125893"/>
              </p:ext>
            </p:extLst>
          </p:nvPr>
        </p:nvGraphicFramePr>
        <p:xfrm>
          <a:off x="132218" y="1230094"/>
          <a:ext cx="8893175" cy="1447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27"/>
                <a:gridCol w="1818619"/>
                <a:gridCol w="1440160"/>
                <a:gridCol w="1318120"/>
                <a:gridCol w="2919249"/>
              </a:tblGrid>
              <a:tr h="56390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Use Case</a:t>
                      </a:r>
                      <a:endParaRPr lang="en-US" sz="20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Description</a:t>
                      </a:r>
                      <a:endParaRPr lang="en-US" sz="20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Supporters</a:t>
                      </a:r>
                      <a:endParaRPr lang="en-US" sz="20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</a:t>
                      </a:r>
                      <a:endParaRPr lang="en-US" sz="2000" dirty="0"/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Requirements</a:t>
                      </a:r>
                      <a:endParaRPr lang="en-US" sz="2000" dirty="0"/>
                    </a:p>
                  </a:txBody>
                  <a:tcPr marL="91447" marR="91447" marT="45716" marB="45716"/>
                </a:tc>
              </a:tr>
              <a:tr h="842916">
                <a:tc>
                  <a:txBody>
                    <a:bodyPr/>
                    <a:lstStyle/>
                    <a:p>
                      <a:r>
                        <a:rPr lang="es-ES" sz="1300" dirty="0" smtClean="0">
                          <a:hlinkClick r:id="rId2"/>
                        </a:rPr>
                        <a:t>BILS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Swedish Bioinformatics Infrastructure for Life Sciences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RECAS-BARI, TR-FC1-ULAKBIM, IN2P3-IRES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Production</a:t>
                      </a: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VM with 8-16 cores, 16-32 GB RAM and 20-50 GB of local disk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Permanent Storage: up to 1TB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Service description EGI-BILS ready</a:t>
                      </a:r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7624" y="6453336"/>
            <a:ext cx="6768752" cy="365125"/>
          </a:xfrm>
        </p:spPr>
        <p:txBody>
          <a:bodyPr/>
          <a:lstStyle/>
          <a:p>
            <a:r>
              <a:rPr lang="en-GB" altLang="en-US" dirty="0"/>
              <a:t>EGI </a:t>
            </a:r>
            <a:r>
              <a:rPr lang="en-GB" altLang="en-US" dirty="0" smtClean="0"/>
              <a:t>OMB </a:t>
            </a:r>
            <a:r>
              <a:rPr lang="en-GB" altLang="en-US" dirty="0"/>
              <a:t>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59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Powerpoint Presentation (Title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powerpoint presentation v2</Template>
  <TotalTime>917</TotalTime>
  <Words>402</Words>
  <Application>Microsoft Office PowerPoint</Application>
  <PresentationFormat>Presentazione su schermo (4:3)</PresentationFormat>
  <Paragraphs>88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EGI Powerpoint Presentation (Title)</vt:lpstr>
      <vt:lpstr>EGI Powerpoint Presentation (body)</vt:lpstr>
      <vt:lpstr>EGI Powerpoint Presentation (closing)</vt:lpstr>
      <vt:lpstr>EGI FedCloud User Support coordination meeting</vt:lpstr>
      <vt:lpstr>Update on Use Cases</vt:lpstr>
      <vt:lpstr>Use Cases (1/3)</vt:lpstr>
      <vt:lpstr>Use Cases (2/3)</vt:lpstr>
      <vt:lpstr>Use Cases (3/3)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dscardaci</dc:creator>
  <cp:lastModifiedBy>larocca</cp:lastModifiedBy>
  <cp:revision>59</cp:revision>
  <dcterms:created xsi:type="dcterms:W3CDTF">2015-04-21T10:57:42Z</dcterms:created>
  <dcterms:modified xsi:type="dcterms:W3CDTF">2016-01-28T10:48:38Z</dcterms:modified>
</cp:coreProperties>
</file>