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48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284" r:id="rId4"/>
    <p:sldId id="277" r:id="rId5"/>
    <p:sldId id="285" r:id="rId6"/>
    <p:sldId id="304" r:id="rId7"/>
    <p:sldId id="316" r:id="rId8"/>
    <p:sldId id="312" r:id="rId9"/>
    <p:sldId id="295" r:id="rId10"/>
    <p:sldId id="306" r:id="rId11"/>
    <p:sldId id="309" r:id="rId12"/>
    <p:sldId id="310" r:id="rId13"/>
    <p:sldId id="313" r:id="rId14"/>
    <p:sldId id="315" r:id="rId15"/>
    <p:sldId id="297" r:id="rId16"/>
    <p:sldId id="300" r:id="rId17"/>
    <p:sldId id="303" r:id="rId18"/>
    <p:sldId id="30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609" autoAdjust="0"/>
  </p:normalViewPr>
  <p:slideViewPr>
    <p:cSldViewPr snapToGrid="0" showGuides="1">
      <p:cViewPr>
        <p:scale>
          <a:sx n="100" d="100"/>
          <a:sy n="100" d="100"/>
        </p:scale>
        <p:origin x="-187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26639-56D3-3048-8039-50AEEFF74D30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1A51B22-46EA-3A40-92DE-2E6320D53C03}">
      <dgm:prSet phldrT="[Tekst]"/>
      <dgm:spPr/>
      <dgm:t>
        <a:bodyPr/>
        <a:lstStyle/>
        <a:p>
          <a:r>
            <a:rPr lang="pl-PL" dirty="0" err="1" smtClean="0"/>
            <a:t>Availability</a:t>
          </a:r>
          <a:endParaRPr lang="pl-PL" dirty="0"/>
        </a:p>
      </dgm:t>
    </dgm:pt>
    <dgm:pt modelId="{9C5BFC40-F9ED-F944-9C5B-3A61F1C62FE5}" type="parTrans" cxnId="{B06FC5B8-E106-BD48-B0B0-3E5277A24BD2}">
      <dgm:prSet/>
      <dgm:spPr/>
      <dgm:t>
        <a:bodyPr/>
        <a:lstStyle/>
        <a:p>
          <a:endParaRPr lang="pl-PL"/>
        </a:p>
      </dgm:t>
    </dgm:pt>
    <dgm:pt modelId="{90B9B12C-E518-204D-B824-E80014B36999}" type="sibTrans" cxnId="{B06FC5B8-E106-BD48-B0B0-3E5277A24BD2}">
      <dgm:prSet/>
      <dgm:spPr/>
      <dgm:t>
        <a:bodyPr/>
        <a:lstStyle/>
        <a:p>
          <a:endParaRPr lang="pl-PL"/>
        </a:p>
      </dgm:t>
    </dgm:pt>
    <dgm:pt modelId="{C880B1B5-D1E4-0A4E-AFF7-96E8F3C1CF08}">
      <dgm:prSet phldrT="[Tekst]"/>
      <dgm:spPr/>
      <dgm:t>
        <a:bodyPr/>
        <a:lstStyle/>
        <a:p>
          <a:r>
            <a:rPr lang="pl-PL" dirty="0" smtClean="0"/>
            <a:t>Distributed, </a:t>
          </a:r>
          <a:r>
            <a:rPr lang="pl-PL" dirty="0" err="1" smtClean="0"/>
            <a:t>reliable</a:t>
          </a:r>
          <a:r>
            <a:rPr lang="pl-PL" dirty="0" smtClean="0"/>
            <a:t> </a:t>
          </a:r>
          <a:r>
            <a:rPr lang="pl-PL" dirty="0" err="1" smtClean="0"/>
            <a:t>storage</a:t>
          </a:r>
          <a:r>
            <a:rPr lang="pl-PL" dirty="0" smtClean="0"/>
            <a:t>, standard and </a:t>
          </a:r>
          <a:r>
            <a:rPr lang="pl-PL" dirty="0" err="1" smtClean="0"/>
            <a:t>easy</a:t>
          </a:r>
          <a:r>
            <a:rPr lang="pl-PL" dirty="0" smtClean="0"/>
            <a:t> </a:t>
          </a:r>
          <a:r>
            <a:rPr lang="pl-PL" dirty="0" err="1" smtClean="0"/>
            <a:t>protocols</a:t>
          </a:r>
          <a:r>
            <a:rPr lang="pl-PL" dirty="0" smtClean="0"/>
            <a:t> for </a:t>
          </a:r>
          <a:r>
            <a:rPr lang="pl-PL" dirty="0" err="1" smtClean="0"/>
            <a:t>accessing</a:t>
          </a:r>
          <a:r>
            <a:rPr lang="pl-PL" dirty="0" smtClean="0"/>
            <a:t> data, </a:t>
          </a:r>
          <a:r>
            <a:rPr lang="pl-PL" dirty="0" err="1" smtClean="0"/>
            <a:t>replicas</a:t>
          </a:r>
          <a:endParaRPr lang="pl-PL" dirty="0"/>
        </a:p>
      </dgm:t>
    </dgm:pt>
    <dgm:pt modelId="{CC08A150-7220-9F44-9874-517E222E9A58}" type="parTrans" cxnId="{B0C95A52-EEAE-244A-B19A-D694D07DF5DA}">
      <dgm:prSet/>
      <dgm:spPr/>
      <dgm:t>
        <a:bodyPr/>
        <a:lstStyle/>
        <a:p>
          <a:endParaRPr lang="pl-PL"/>
        </a:p>
      </dgm:t>
    </dgm:pt>
    <dgm:pt modelId="{241E726B-7838-BF40-801E-21D41FF07BCD}" type="sibTrans" cxnId="{B0C95A52-EEAE-244A-B19A-D694D07DF5DA}">
      <dgm:prSet/>
      <dgm:spPr/>
      <dgm:t>
        <a:bodyPr/>
        <a:lstStyle/>
        <a:p>
          <a:endParaRPr lang="pl-PL"/>
        </a:p>
      </dgm:t>
    </dgm:pt>
    <dgm:pt modelId="{E0BF4245-DE50-A349-BAC1-65C0EABB814B}">
      <dgm:prSet phldrT="[Tekst]"/>
      <dgm:spPr/>
      <dgm:t>
        <a:bodyPr/>
        <a:lstStyle/>
        <a:p>
          <a:r>
            <a:rPr lang="pl-PL" dirty="0" err="1" smtClean="0"/>
            <a:t>Interoperability</a:t>
          </a:r>
          <a:endParaRPr lang="pl-PL" dirty="0"/>
        </a:p>
      </dgm:t>
    </dgm:pt>
    <dgm:pt modelId="{5AC9D584-8A04-8B4F-9241-51245CE77ED0}" type="parTrans" cxnId="{7E5A3C23-CE8B-2043-9631-BA610F1665EE}">
      <dgm:prSet/>
      <dgm:spPr/>
      <dgm:t>
        <a:bodyPr/>
        <a:lstStyle/>
        <a:p>
          <a:endParaRPr lang="pl-PL"/>
        </a:p>
      </dgm:t>
    </dgm:pt>
    <dgm:pt modelId="{869C7A63-7590-4B4D-AAB2-9A8B1F534176}" type="sibTrans" cxnId="{7E5A3C23-CE8B-2043-9631-BA610F1665EE}">
      <dgm:prSet/>
      <dgm:spPr/>
      <dgm:t>
        <a:bodyPr/>
        <a:lstStyle/>
        <a:p>
          <a:endParaRPr lang="pl-PL"/>
        </a:p>
      </dgm:t>
    </dgm:pt>
    <dgm:pt modelId="{64C605ED-411E-3848-B733-668930181C47}">
      <dgm:prSet phldrT="[Tekst]"/>
      <dgm:spPr>
        <a:ln>
          <a:noFill/>
        </a:ln>
      </dgm:spPr>
      <dgm:t>
        <a:bodyPr/>
        <a:lstStyle/>
        <a:p>
          <a:r>
            <a:rPr lang="pl-PL" dirty="0" smtClean="0"/>
            <a:t>Data </a:t>
          </a:r>
          <a:r>
            <a:rPr lang="pl-PL" dirty="0" err="1" smtClean="0"/>
            <a:t>should</a:t>
          </a:r>
          <a:r>
            <a:rPr lang="pl-PL" dirty="0" smtClean="0"/>
            <a:t> be </a:t>
          </a:r>
          <a:r>
            <a:rPr lang="pl-PL" dirty="0" err="1" smtClean="0"/>
            <a:t>available</a:t>
          </a:r>
          <a:r>
            <a:rPr lang="pl-PL" dirty="0" smtClean="0"/>
            <a:t> in standard, </a:t>
          </a:r>
          <a:r>
            <a:rPr lang="pl-PL" dirty="0" err="1" smtClean="0"/>
            <a:t>interoperable</a:t>
          </a:r>
          <a:r>
            <a:rPr lang="pl-PL" dirty="0" smtClean="0"/>
            <a:t>, open </a:t>
          </a:r>
          <a:r>
            <a:rPr lang="pl-PL" dirty="0" err="1" smtClean="0"/>
            <a:t>formats</a:t>
          </a:r>
          <a:endParaRPr lang="pl-PL" dirty="0"/>
        </a:p>
      </dgm:t>
    </dgm:pt>
    <dgm:pt modelId="{48ADDF37-263B-8543-B641-5D58CDB79944}" type="parTrans" cxnId="{31C8366E-D491-2048-84DA-10AF7308CB22}">
      <dgm:prSet/>
      <dgm:spPr/>
      <dgm:t>
        <a:bodyPr/>
        <a:lstStyle/>
        <a:p>
          <a:endParaRPr lang="pl-PL"/>
        </a:p>
      </dgm:t>
    </dgm:pt>
    <dgm:pt modelId="{78B63861-B016-9545-A06F-2EAD7D53D8FA}" type="sibTrans" cxnId="{31C8366E-D491-2048-84DA-10AF7308CB22}">
      <dgm:prSet/>
      <dgm:spPr/>
      <dgm:t>
        <a:bodyPr/>
        <a:lstStyle/>
        <a:p>
          <a:endParaRPr lang="pl-PL"/>
        </a:p>
      </dgm:t>
    </dgm:pt>
    <dgm:pt modelId="{667E7ADE-DBE8-FA43-94D7-549977A793CE}">
      <dgm:prSet phldrT="[Tekst]"/>
      <dgm:spPr/>
      <dgm:t>
        <a:bodyPr/>
        <a:lstStyle/>
        <a:p>
          <a:r>
            <a:rPr lang="pl-PL" dirty="0" smtClean="0"/>
            <a:t>Discovery</a:t>
          </a:r>
          <a:endParaRPr lang="pl-PL" dirty="0"/>
        </a:p>
      </dgm:t>
    </dgm:pt>
    <dgm:pt modelId="{77E3FD5C-5C4E-E748-BC2B-8A3209FEFFC2}" type="parTrans" cxnId="{FA95FA50-49BC-CC41-8B28-AD57AB7079D6}">
      <dgm:prSet/>
      <dgm:spPr/>
      <dgm:t>
        <a:bodyPr/>
        <a:lstStyle/>
        <a:p>
          <a:endParaRPr lang="pl-PL"/>
        </a:p>
      </dgm:t>
    </dgm:pt>
    <dgm:pt modelId="{D8515779-08E3-2549-8A18-65C12199D374}" type="sibTrans" cxnId="{FA95FA50-49BC-CC41-8B28-AD57AB7079D6}">
      <dgm:prSet/>
      <dgm:spPr/>
      <dgm:t>
        <a:bodyPr/>
        <a:lstStyle/>
        <a:p>
          <a:endParaRPr lang="pl-PL"/>
        </a:p>
      </dgm:t>
    </dgm:pt>
    <dgm:pt modelId="{4F324045-4E60-5446-978F-82ACC857111B}">
      <dgm:prSet phldrT="[Tekst]"/>
      <dgm:spPr/>
      <dgm:t>
        <a:bodyPr/>
        <a:lstStyle/>
        <a:p>
          <a:r>
            <a:rPr lang="pl-PL" dirty="0" smtClean="0"/>
            <a:t>Data </a:t>
          </a:r>
          <a:r>
            <a:rPr lang="pl-PL" dirty="0" err="1" smtClean="0"/>
            <a:t>should</a:t>
          </a:r>
          <a:r>
            <a:rPr lang="pl-PL" dirty="0" smtClean="0"/>
            <a:t> be </a:t>
          </a:r>
          <a:r>
            <a:rPr lang="pl-PL" dirty="0" err="1" smtClean="0"/>
            <a:t>enriched</a:t>
          </a:r>
          <a:r>
            <a:rPr lang="pl-PL" dirty="0" smtClean="0"/>
            <a:t> with </a:t>
          </a:r>
          <a:r>
            <a:rPr lang="pl-PL" dirty="0" err="1" smtClean="0"/>
            <a:t>metadata</a:t>
          </a:r>
          <a:r>
            <a:rPr lang="pl-PL" dirty="0" smtClean="0"/>
            <a:t>, </a:t>
          </a:r>
          <a:r>
            <a:rPr lang="pl-PL" dirty="0" err="1" smtClean="0"/>
            <a:t>which</a:t>
          </a:r>
          <a:r>
            <a:rPr lang="pl-PL" dirty="0" smtClean="0"/>
            <a:t> </a:t>
          </a:r>
          <a:r>
            <a:rPr lang="pl-PL" dirty="0" err="1" smtClean="0"/>
            <a:t>discovery</a:t>
          </a:r>
          <a:r>
            <a:rPr lang="pl-PL" dirty="0" smtClean="0"/>
            <a:t> services and </a:t>
          </a:r>
          <a:r>
            <a:rPr lang="pl-PL" dirty="0" err="1" smtClean="0"/>
            <a:t>users</a:t>
          </a:r>
          <a:r>
            <a:rPr lang="pl-PL" dirty="0" smtClean="0"/>
            <a:t> </a:t>
          </a:r>
          <a:r>
            <a:rPr lang="pl-PL" dirty="0" err="1" smtClean="0"/>
            <a:t>can</a:t>
          </a:r>
          <a:r>
            <a:rPr lang="pl-PL" dirty="0" smtClean="0"/>
            <a:t> </a:t>
          </a:r>
          <a:r>
            <a:rPr lang="pl-PL" dirty="0" err="1" smtClean="0"/>
            <a:t>understand</a:t>
          </a:r>
          <a:r>
            <a:rPr lang="pl-PL" dirty="0" smtClean="0"/>
            <a:t> and </a:t>
          </a:r>
          <a:r>
            <a:rPr lang="pl-PL" dirty="0" err="1" smtClean="0"/>
            <a:t>which</a:t>
          </a:r>
          <a:r>
            <a:rPr lang="pl-PL" dirty="0" smtClean="0"/>
            <a:t> </a:t>
          </a:r>
          <a:r>
            <a:rPr lang="pl-PL" dirty="0" err="1" smtClean="0"/>
            <a:t>can</a:t>
          </a:r>
          <a:r>
            <a:rPr lang="pl-PL" dirty="0" smtClean="0"/>
            <a:t> be </a:t>
          </a:r>
          <a:r>
            <a:rPr lang="pl-PL" dirty="0" err="1" smtClean="0"/>
            <a:t>indexed</a:t>
          </a:r>
          <a:endParaRPr lang="pl-PL" dirty="0"/>
        </a:p>
      </dgm:t>
    </dgm:pt>
    <dgm:pt modelId="{7699BDE7-39A5-C044-B7B1-EEA288DB872D}" type="parTrans" cxnId="{6A876C3B-B945-544D-B56F-A0356589B6E6}">
      <dgm:prSet/>
      <dgm:spPr/>
      <dgm:t>
        <a:bodyPr/>
        <a:lstStyle/>
        <a:p>
          <a:endParaRPr lang="pl-PL"/>
        </a:p>
      </dgm:t>
    </dgm:pt>
    <dgm:pt modelId="{AE79EEE2-CD46-9140-AFAC-2F27A167F513}" type="sibTrans" cxnId="{6A876C3B-B945-544D-B56F-A0356589B6E6}">
      <dgm:prSet/>
      <dgm:spPr/>
      <dgm:t>
        <a:bodyPr/>
        <a:lstStyle/>
        <a:p>
          <a:endParaRPr lang="pl-PL"/>
        </a:p>
      </dgm:t>
    </dgm:pt>
    <dgm:pt modelId="{007D5E8F-64B8-8546-A6B3-CA19D7E453CC}">
      <dgm:prSet/>
      <dgm:spPr/>
      <dgm:t>
        <a:bodyPr/>
        <a:lstStyle/>
        <a:p>
          <a:r>
            <a:rPr lang="pl-PL" dirty="0" err="1" smtClean="0"/>
            <a:t>Identification</a:t>
          </a:r>
          <a:endParaRPr lang="pl-PL" dirty="0"/>
        </a:p>
      </dgm:t>
    </dgm:pt>
    <dgm:pt modelId="{B8E1FBC2-D320-4F42-B630-5D0B73A55643}" type="parTrans" cxnId="{D7F76884-9802-824C-9D26-362A592EDDC2}">
      <dgm:prSet/>
      <dgm:spPr/>
      <dgm:t>
        <a:bodyPr/>
        <a:lstStyle/>
        <a:p>
          <a:endParaRPr lang="pl-PL"/>
        </a:p>
      </dgm:t>
    </dgm:pt>
    <dgm:pt modelId="{AD13A49C-4A01-FE4F-BC9B-65B4BE014DE3}" type="sibTrans" cxnId="{D7F76884-9802-824C-9D26-362A592EDDC2}">
      <dgm:prSet/>
      <dgm:spPr/>
      <dgm:t>
        <a:bodyPr/>
        <a:lstStyle/>
        <a:p>
          <a:endParaRPr lang="pl-PL"/>
        </a:p>
      </dgm:t>
    </dgm:pt>
    <dgm:pt modelId="{F25763D7-5B8C-7C4C-83BE-DDB8845D720C}">
      <dgm:prSet/>
      <dgm:spPr/>
      <dgm:t>
        <a:bodyPr/>
        <a:lstStyle/>
        <a:p>
          <a:r>
            <a:rPr lang="pl-PL" dirty="0" err="1" smtClean="0"/>
            <a:t>Preservation</a:t>
          </a:r>
          <a:endParaRPr lang="pl-PL" dirty="0"/>
        </a:p>
      </dgm:t>
    </dgm:pt>
    <dgm:pt modelId="{13104ECA-BD94-6940-98F5-4EDC53FABDCD}" type="parTrans" cxnId="{DAE81EE6-E709-D542-9871-881BCDF4EC06}">
      <dgm:prSet/>
      <dgm:spPr/>
      <dgm:t>
        <a:bodyPr/>
        <a:lstStyle/>
        <a:p>
          <a:endParaRPr lang="pl-PL"/>
        </a:p>
      </dgm:t>
    </dgm:pt>
    <dgm:pt modelId="{F7AFD040-8B70-7D4F-A715-547259C6E9C7}" type="sibTrans" cxnId="{DAE81EE6-E709-D542-9871-881BCDF4EC06}">
      <dgm:prSet/>
      <dgm:spPr/>
      <dgm:t>
        <a:bodyPr/>
        <a:lstStyle/>
        <a:p>
          <a:endParaRPr lang="pl-PL"/>
        </a:p>
      </dgm:t>
    </dgm:pt>
    <dgm:pt modelId="{E2867AAF-E5B3-8844-9271-29391F4E4B1C}">
      <dgm:prSet phldrT="[Tekst]"/>
      <dgm:spPr/>
      <dgm:t>
        <a:bodyPr/>
        <a:lstStyle/>
        <a:p>
          <a:r>
            <a:rPr lang="pl-PL" dirty="0" smtClean="0"/>
            <a:t>Data </a:t>
          </a:r>
          <a:r>
            <a:rPr lang="pl-PL" dirty="0" err="1" smtClean="0"/>
            <a:t>sets</a:t>
          </a:r>
          <a:r>
            <a:rPr lang="pl-PL" dirty="0" smtClean="0"/>
            <a:t> and </a:t>
          </a:r>
          <a:r>
            <a:rPr lang="pl-PL" dirty="0" err="1" smtClean="0"/>
            <a:t>items</a:t>
          </a:r>
          <a:r>
            <a:rPr lang="pl-PL" dirty="0" smtClean="0"/>
            <a:t> </a:t>
          </a:r>
          <a:r>
            <a:rPr lang="pl-PL" dirty="0" err="1" smtClean="0"/>
            <a:t>must</a:t>
          </a:r>
          <a:r>
            <a:rPr lang="pl-PL" dirty="0" smtClean="0"/>
            <a:t> </a:t>
          </a:r>
          <a:r>
            <a:rPr lang="pl-PL" dirty="0" err="1" smtClean="0"/>
            <a:t>have</a:t>
          </a:r>
          <a:r>
            <a:rPr lang="pl-PL" dirty="0" smtClean="0"/>
            <a:t> </a:t>
          </a:r>
          <a:r>
            <a:rPr lang="pl-PL" dirty="0" err="1" smtClean="0"/>
            <a:t>global</a:t>
          </a:r>
          <a:r>
            <a:rPr lang="pl-PL" dirty="0" smtClean="0"/>
            <a:t> </a:t>
          </a:r>
          <a:r>
            <a:rPr lang="pl-PL" dirty="0" err="1" smtClean="0"/>
            <a:t>unique</a:t>
          </a:r>
          <a:r>
            <a:rPr lang="pl-PL" dirty="0" smtClean="0"/>
            <a:t> </a:t>
          </a:r>
          <a:r>
            <a:rPr lang="pl-PL" dirty="0" err="1" smtClean="0"/>
            <a:t>identifiers</a:t>
          </a:r>
          <a:r>
            <a:rPr lang="pl-PL" dirty="0" smtClean="0"/>
            <a:t> </a:t>
          </a:r>
          <a:r>
            <a:rPr lang="pl-PL" dirty="0" err="1" smtClean="0"/>
            <a:t>which</a:t>
          </a:r>
          <a:r>
            <a:rPr lang="pl-PL" dirty="0" smtClean="0"/>
            <a:t> </a:t>
          </a:r>
          <a:r>
            <a:rPr lang="pl-PL" dirty="0" err="1" smtClean="0"/>
            <a:t>allow</a:t>
          </a:r>
          <a:r>
            <a:rPr lang="pl-PL" dirty="0" smtClean="0"/>
            <a:t> for </a:t>
          </a:r>
          <a:r>
            <a:rPr lang="pl-PL" dirty="0" err="1" smtClean="0"/>
            <a:t>their</a:t>
          </a:r>
          <a:r>
            <a:rPr lang="pl-PL" dirty="0" smtClean="0"/>
            <a:t> </a:t>
          </a:r>
          <a:r>
            <a:rPr lang="pl-PL" dirty="0" err="1" smtClean="0"/>
            <a:t>unambigous</a:t>
          </a:r>
          <a:r>
            <a:rPr lang="pl-PL" dirty="0" smtClean="0"/>
            <a:t> </a:t>
          </a:r>
          <a:r>
            <a:rPr lang="pl-PL" dirty="0" err="1" smtClean="0"/>
            <a:t>referencing</a:t>
          </a:r>
          <a:endParaRPr lang="pl-PL" dirty="0"/>
        </a:p>
      </dgm:t>
    </dgm:pt>
    <dgm:pt modelId="{FAF29299-EC0B-3D47-9B07-6D697D2B272B}" type="parTrans" cxnId="{7B0213F8-D3F7-8E4C-B4E4-5DE8C0DA2212}">
      <dgm:prSet/>
      <dgm:spPr/>
      <dgm:t>
        <a:bodyPr/>
        <a:lstStyle/>
        <a:p>
          <a:endParaRPr lang="pl-PL"/>
        </a:p>
      </dgm:t>
    </dgm:pt>
    <dgm:pt modelId="{F1AAB51B-7438-364C-863F-6C30A3438F8D}" type="sibTrans" cxnId="{7B0213F8-D3F7-8E4C-B4E4-5DE8C0DA2212}">
      <dgm:prSet/>
      <dgm:spPr/>
      <dgm:t>
        <a:bodyPr/>
        <a:lstStyle/>
        <a:p>
          <a:endParaRPr lang="pl-PL"/>
        </a:p>
      </dgm:t>
    </dgm:pt>
    <dgm:pt modelId="{A383C282-3B4D-9C4D-B043-7E977666993E}">
      <dgm:prSet/>
      <dgm:spPr/>
      <dgm:t>
        <a:bodyPr/>
        <a:lstStyle/>
        <a:p>
          <a:r>
            <a:rPr lang="pl-PL" dirty="0" err="1" smtClean="0"/>
            <a:t>Provenance</a:t>
          </a:r>
          <a:endParaRPr lang="pl-PL" dirty="0"/>
        </a:p>
      </dgm:t>
    </dgm:pt>
    <dgm:pt modelId="{C1C7D1A1-0916-7A41-8F2C-C376F405EE9B}" type="parTrans" cxnId="{ED649B2D-3E6D-164A-A88A-FED7D019D998}">
      <dgm:prSet/>
      <dgm:spPr/>
      <dgm:t>
        <a:bodyPr/>
        <a:lstStyle/>
        <a:p>
          <a:endParaRPr lang="pl-PL"/>
        </a:p>
      </dgm:t>
    </dgm:pt>
    <dgm:pt modelId="{09B89038-4F8E-D546-A80D-1F4128EA50CC}" type="sibTrans" cxnId="{ED649B2D-3E6D-164A-A88A-FED7D019D998}">
      <dgm:prSet/>
      <dgm:spPr/>
      <dgm:t>
        <a:bodyPr/>
        <a:lstStyle/>
        <a:p>
          <a:endParaRPr lang="pl-PL"/>
        </a:p>
      </dgm:t>
    </dgm:pt>
    <dgm:pt modelId="{0FFB13A8-08BA-DD48-9C1E-5F72EDDE0DD7}">
      <dgm:prSet/>
      <dgm:spPr/>
      <dgm:t>
        <a:bodyPr/>
        <a:lstStyle/>
        <a:p>
          <a:r>
            <a:rPr lang="pl-PL" dirty="0" smtClean="0"/>
            <a:t>Information on </a:t>
          </a:r>
          <a:r>
            <a:rPr lang="pl-PL" dirty="0" err="1" smtClean="0"/>
            <a:t>how</a:t>
          </a:r>
          <a:r>
            <a:rPr lang="pl-PL" dirty="0" smtClean="0"/>
            <a:t> the data was </a:t>
          </a:r>
          <a:r>
            <a:rPr lang="pl-PL" dirty="0" err="1" smtClean="0"/>
            <a:t>obtained</a:t>
          </a:r>
          <a:r>
            <a:rPr lang="pl-PL" dirty="0" smtClean="0"/>
            <a:t> </a:t>
          </a:r>
          <a:r>
            <a:rPr lang="pl-PL" dirty="0" err="1" smtClean="0"/>
            <a:t>or</a:t>
          </a:r>
          <a:r>
            <a:rPr lang="pl-PL" dirty="0" smtClean="0"/>
            <a:t> </a:t>
          </a:r>
          <a:r>
            <a:rPr lang="pl-PL" dirty="0" err="1" smtClean="0"/>
            <a:t>generated</a:t>
          </a:r>
          <a:r>
            <a:rPr lang="pl-PL" dirty="0" smtClean="0"/>
            <a:t>, in </a:t>
          </a:r>
          <a:r>
            <a:rPr lang="pl-PL" dirty="0" err="1" smtClean="0"/>
            <a:t>case</a:t>
          </a:r>
          <a:r>
            <a:rPr lang="pl-PL" dirty="0" smtClean="0"/>
            <a:t> of </a:t>
          </a:r>
          <a:r>
            <a:rPr lang="pl-PL" dirty="0" err="1" smtClean="0"/>
            <a:t>simulation</a:t>
          </a:r>
          <a:r>
            <a:rPr lang="pl-PL" dirty="0" smtClean="0"/>
            <a:t> data </a:t>
          </a:r>
          <a:r>
            <a:rPr lang="pl-PL" dirty="0" err="1" smtClean="0"/>
            <a:t>it</a:t>
          </a:r>
          <a:r>
            <a:rPr lang="pl-PL" dirty="0" smtClean="0"/>
            <a:t> </a:t>
          </a:r>
          <a:r>
            <a:rPr lang="pl-PL" dirty="0" err="1" smtClean="0"/>
            <a:t>should</a:t>
          </a:r>
          <a:r>
            <a:rPr lang="pl-PL" dirty="0" smtClean="0"/>
            <a:t> be </a:t>
          </a:r>
          <a:r>
            <a:rPr lang="pl-PL" dirty="0" err="1" smtClean="0"/>
            <a:t>possible</a:t>
          </a:r>
          <a:r>
            <a:rPr lang="pl-PL" dirty="0" smtClean="0"/>
            <a:t> to </a:t>
          </a:r>
          <a:r>
            <a:rPr lang="pl-PL" dirty="0" err="1" smtClean="0"/>
            <a:t>reproduce</a:t>
          </a:r>
          <a:r>
            <a:rPr lang="pl-PL" dirty="0" smtClean="0"/>
            <a:t> </a:t>
          </a:r>
          <a:r>
            <a:rPr lang="pl-PL" dirty="0" err="1" smtClean="0"/>
            <a:t>it</a:t>
          </a:r>
          <a:endParaRPr lang="pl-PL" dirty="0"/>
        </a:p>
      </dgm:t>
    </dgm:pt>
    <dgm:pt modelId="{EE142952-F7C1-F449-A88D-D34A4CBAFEEE}" type="parTrans" cxnId="{924BC871-1001-5F49-8B48-32B54623FF45}">
      <dgm:prSet/>
      <dgm:spPr/>
      <dgm:t>
        <a:bodyPr/>
        <a:lstStyle/>
        <a:p>
          <a:endParaRPr lang="pl-PL"/>
        </a:p>
      </dgm:t>
    </dgm:pt>
    <dgm:pt modelId="{F925EDF0-677D-0343-8094-309EF53FDFD9}" type="sibTrans" cxnId="{924BC871-1001-5F49-8B48-32B54623FF45}">
      <dgm:prSet/>
      <dgm:spPr/>
      <dgm:t>
        <a:bodyPr/>
        <a:lstStyle/>
        <a:p>
          <a:endParaRPr lang="pl-PL"/>
        </a:p>
      </dgm:t>
    </dgm:pt>
    <dgm:pt modelId="{3CA058CA-780B-A342-BADB-38CEEF13EDDA}">
      <dgm:prSet/>
      <dgm:spPr/>
      <dgm:t>
        <a:bodyPr/>
        <a:lstStyle/>
        <a:p>
          <a:r>
            <a:rPr lang="pl-PL" dirty="0" smtClean="0"/>
            <a:t>Data </a:t>
          </a:r>
          <a:r>
            <a:rPr lang="pl-PL" dirty="0" err="1" smtClean="0"/>
            <a:t>stored</a:t>
          </a:r>
          <a:r>
            <a:rPr lang="pl-PL" dirty="0" smtClean="0"/>
            <a:t> in </a:t>
          </a:r>
          <a:r>
            <a:rPr lang="pl-PL" dirty="0" err="1" smtClean="0"/>
            <a:t>long</a:t>
          </a:r>
          <a:r>
            <a:rPr lang="pl-PL" dirty="0" smtClean="0"/>
            <a:t> term </a:t>
          </a:r>
          <a:r>
            <a:rPr lang="pl-PL" dirty="0" err="1" smtClean="0"/>
            <a:t>retention</a:t>
          </a:r>
          <a:r>
            <a:rPr lang="pl-PL" dirty="0" smtClean="0"/>
            <a:t> </a:t>
          </a:r>
          <a:r>
            <a:rPr lang="pl-PL" dirty="0" err="1" smtClean="0"/>
            <a:t>archive</a:t>
          </a:r>
          <a:r>
            <a:rPr lang="pl-PL" dirty="0" smtClean="0"/>
            <a:t> </a:t>
          </a:r>
          <a:r>
            <a:rPr lang="pl-PL" dirty="0" err="1" smtClean="0"/>
            <a:t>should</a:t>
          </a:r>
          <a:r>
            <a:rPr lang="pl-PL" dirty="0" smtClean="0"/>
            <a:t> be </a:t>
          </a:r>
          <a:r>
            <a:rPr lang="pl-PL" dirty="0" err="1" smtClean="0"/>
            <a:t>usable</a:t>
          </a:r>
          <a:r>
            <a:rPr lang="pl-PL" dirty="0" smtClean="0"/>
            <a:t> </a:t>
          </a:r>
          <a:r>
            <a:rPr lang="pl-PL" dirty="0" err="1" smtClean="0"/>
            <a:t>after</a:t>
          </a:r>
          <a:r>
            <a:rPr lang="pl-PL" dirty="0" smtClean="0"/>
            <a:t> </a:t>
          </a:r>
          <a:r>
            <a:rPr lang="pl-PL" dirty="0" err="1" smtClean="0"/>
            <a:t>tens</a:t>
          </a:r>
          <a:r>
            <a:rPr lang="pl-PL" dirty="0" smtClean="0"/>
            <a:t> of </a:t>
          </a:r>
          <a:r>
            <a:rPr lang="pl-PL" dirty="0" err="1" smtClean="0"/>
            <a:t>years</a:t>
          </a:r>
          <a:r>
            <a:rPr lang="pl-PL" dirty="0" smtClean="0"/>
            <a:t> </a:t>
          </a:r>
          <a:r>
            <a:rPr lang="pl-PL" dirty="0" err="1" smtClean="0"/>
            <a:t>after</a:t>
          </a:r>
          <a:r>
            <a:rPr lang="pl-PL" dirty="0" smtClean="0"/>
            <a:t> </a:t>
          </a:r>
          <a:r>
            <a:rPr lang="pl-PL" dirty="0" err="1" smtClean="0"/>
            <a:t>creation</a:t>
          </a:r>
          <a:endParaRPr lang="pl-PL" dirty="0"/>
        </a:p>
      </dgm:t>
    </dgm:pt>
    <dgm:pt modelId="{5953582F-5E1D-944A-A188-F87E24798233}" type="parTrans" cxnId="{AAF138F4-04AE-7248-8AD4-E162B6353485}">
      <dgm:prSet/>
      <dgm:spPr/>
      <dgm:t>
        <a:bodyPr/>
        <a:lstStyle/>
        <a:p>
          <a:endParaRPr lang="pl-PL"/>
        </a:p>
      </dgm:t>
    </dgm:pt>
    <dgm:pt modelId="{E9E25E69-ABEE-1342-A2DF-534F847CE609}" type="sibTrans" cxnId="{AAF138F4-04AE-7248-8AD4-E162B6353485}">
      <dgm:prSet/>
      <dgm:spPr/>
      <dgm:t>
        <a:bodyPr/>
        <a:lstStyle/>
        <a:p>
          <a:endParaRPr lang="pl-PL"/>
        </a:p>
      </dgm:t>
    </dgm:pt>
    <dgm:pt modelId="{BE8DC376-6D88-014C-8FF6-4F30E88FF5F2}" type="pres">
      <dgm:prSet presAssocID="{89926639-56D3-3048-8039-50AEEFF74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41646DC-D583-6144-B1B7-F71E41F6E7BC}" type="pres">
      <dgm:prSet presAssocID="{A1A51B22-46EA-3A40-92DE-2E6320D53C03}" presName="linNode" presStyleCnt="0"/>
      <dgm:spPr/>
    </dgm:pt>
    <dgm:pt modelId="{91CCCD39-D6ED-C247-9972-2F03D8B2275A}" type="pres">
      <dgm:prSet presAssocID="{A1A51B22-46EA-3A40-92DE-2E6320D53C0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2E4542-08BF-B34F-ACEB-47F2B83D31F5}" type="pres">
      <dgm:prSet presAssocID="{A1A51B22-46EA-3A40-92DE-2E6320D53C0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4C7B81-6793-414C-9085-A303E8BB8012}" type="pres">
      <dgm:prSet presAssocID="{90B9B12C-E518-204D-B824-E80014B36999}" presName="sp" presStyleCnt="0"/>
      <dgm:spPr/>
    </dgm:pt>
    <dgm:pt modelId="{72541A29-56E4-CD40-9C89-4405806CCD92}" type="pres">
      <dgm:prSet presAssocID="{E0BF4245-DE50-A349-BAC1-65C0EABB814B}" presName="linNode" presStyleCnt="0"/>
      <dgm:spPr/>
    </dgm:pt>
    <dgm:pt modelId="{CA76F7A5-4F18-454B-B901-D61112CE4961}" type="pres">
      <dgm:prSet presAssocID="{E0BF4245-DE50-A349-BAC1-65C0EABB814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444145-7482-FB41-9C77-8D54CF87CAFB}" type="pres">
      <dgm:prSet presAssocID="{E0BF4245-DE50-A349-BAC1-65C0EABB814B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E0B8CA-A38E-9343-890D-BC87754030C2}" type="pres">
      <dgm:prSet presAssocID="{869C7A63-7590-4B4D-AAB2-9A8B1F534176}" presName="sp" presStyleCnt="0"/>
      <dgm:spPr/>
    </dgm:pt>
    <dgm:pt modelId="{FE64B72C-B0F5-A247-807F-224246018164}" type="pres">
      <dgm:prSet presAssocID="{667E7ADE-DBE8-FA43-94D7-549977A793CE}" presName="linNode" presStyleCnt="0"/>
      <dgm:spPr/>
    </dgm:pt>
    <dgm:pt modelId="{A960BB04-512A-064A-A68D-297AC1B883F4}" type="pres">
      <dgm:prSet presAssocID="{667E7ADE-DBE8-FA43-94D7-549977A793CE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BDA7EE-DA61-0841-8441-4866CE5DDABC}" type="pres">
      <dgm:prSet presAssocID="{667E7ADE-DBE8-FA43-94D7-549977A793CE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C6C8AD-8C87-434E-A7D2-69E1D6F5CB5D}" type="pres">
      <dgm:prSet presAssocID="{D8515779-08E3-2549-8A18-65C12199D374}" presName="sp" presStyleCnt="0"/>
      <dgm:spPr/>
    </dgm:pt>
    <dgm:pt modelId="{FF09BF5B-4E6C-BE49-BC04-FC8DB4A5BB17}" type="pres">
      <dgm:prSet presAssocID="{007D5E8F-64B8-8546-A6B3-CA19D7E453CC}" presName="linNode" presStyleCnt="0"/>
      <dgm:spPr/>
    </dgm:pt>
    <dgm:pt modelId="{935820EB-0622-0A4B-A5BE-1EE412695BAF}" type="pres">
      <dgm:prSet presAssocID="{007D5E8F-64B8-8546-A6B3-CA19D7E453CC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FA3CF7-AC0E-7841-A458-778D8D0DD26A}" type="pres">
      <dgm:prSet presAssocID="{007D5E8F-64B8-8546-A6B3-CA19D7E453CC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E6A4EC-03DC-9C47-BC6B-B73CF06E84DA}" type="pres">
      <dgm:prSet presAssocID="{AD13A49C-4A01-FE4F-BC9B-65B4BE014DE3}" presName="sp" presStyleCnt="0"/>
      <dgm:spPr/>
    </dgm:pt>
    <dgm:pt modelId="{7B64F133-97CE-C94D-B942-53EE253A1C5C}" type="pres">
      <dgm:prSet presAssocID="{A383C282-3B4D-9C4D-B043-7E977666993E}" presName="linNode" presStyleCnt="0"/>
      <dgm:spPr/>
    </dgm:pt>
    <dgm:pt modelId="{FB7156EC-559E-9D40-92C4-ACACF340CC3F}" type="pres">
      <dgm:prSet presAssocID="{A383C282-3B4D-9C4D-B043-7E977666993E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687AAB-AF21-4340-8266-9F0A28DA7F0B}" type="pres">
      <dgm:prSet presAssocID="{A383C282-3B4D-9C4D-B043-7E977666993E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FE1D6B-10DB-0448-8AAB-EC612566C46A}" type="pres">
      <dgm:prSet presAssocID="{09B89038-4F8E-D546-A80D-1F4128EA50CC}" presName="sp" presStyleCnt="0"/>
      <dgm:spPr/>
    </dgm:pt>
    <dgm:pt modelId="{0C4A0E7D-8786-2042-AFAA-7535FDB01237}" type="pres">
      <dgm:prSet presAssocID="{F25763D7-5B8C-7C4C-83BE-DDB8845D720C}" presName="linNode" presStyleCnt="0"/>
      <dgm:spPr/>
    </dgm:pt>
    <dgm:pt modelId="{0B4CB9A9-1620-AA43-9C53-C94F6C3731CC}" type="pres">
      <dgm:prSet presAssocID="{F25763D7-5B8C-7C4C-83BE-DDB8845D720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32BD7F-E6C6-A945-86EB-59BA31566A41}" type="pres">
      <dgm:prSet presAssocID="{F25763D7-5B8C-7C4C-83BE-DDB8845D720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D649B2D-3E6D-164A-A88A-FED7D019D998}" srcId="{89926639-56D3-3048-8039-50AEEFF74D30}" destId="{A383C282-3B4D-9C4D-B043-7E977666993E}" srcOrd="4" destOrd="0" parTransId="{C1C7D1A1-0916-7A41-8F2C-C376F405EE9B}" sibTransId="{09B89038-4F8E-D546-A80D-1F4128EA50CC}"/>
    <dgm:cxn modelId="{924BC871-1001-5F49-8B48-32B54623FF45}" srcId="{A383C282-3B4D-9C4D-B043-7E977666993E}" destId="{0FFB13A8-08BA-DD48-9C1E-5F72EDDE0DD7}" srcOrd="0" destOrd="0" parTransId="{EE142952-F7C1-F449-A88D-D34A4CBAFEEE}" sibTransId="{F925EDF0-677D-0343-8094-309EF53FDFD9}"/>
    <dgm:cxn modelId="{E67D69E0-FD1D-8340-8BAF-93414468C140}" type="presOf" srcId="{E2867AAF-E5B3-8844-9271-29391F4E4B1C}" destId="{71FA3CF7-AC0E-7841-A458-778D8D0DD26A}" srcOrd="0" destOrd="0" presId="urn:microsoft.com/office/officeart/2005/8/layout/vList5"/>
    <dgm:cxn modelId="{7B0213F8-D3F7-8E4C-B4E4-5DE8C0DA2212}" srcId="{007D5E8F-64B8-8546-A6B3-CA19D7E453CC}" destId="{E2867AAF-E5B3-8844-9271-29391F4E4B1C}" srcOrd="0" destOrd="0" parTransId="{FAF29299-EC0B-3D47-9B07-6D697D2B272B}" sibTransId="{F1AAB51B-7438-364C-863F-6C30A3438F8D}"/>
    <dgm:cxn modelId="{6A876C3B-B945-544D-B56F-A0356589B6E6}" srcId="{667E7ADE-DBE8-FA43-94D7-549977A793CE}" destId="{4F324045-4E60-5446-978F-82ACC857111B}" srcOrd="0" destOrd="0" parTransId="{7699BDE7-39A5-C044-B7B1-EEA288DB872D}" sibTransId="{AE79EEE2-CD46-9140-AFAC-2F27A167F513}"/>
    <dgm:cxn modelId="{D7F76884-9802-824C-9D26-362A592EDDC2}" srcId="{89926639-56D3-3048-8039-50AEEFF74D30}" destId="{007D5E8F-64B8-8546-A6B3-CA19D7E453CC}" srcOrd="3" destOrd="0" parTransId="{B8E1FBC2-D320-4F42-B630-5D0B73A55643}" sibTransId="{AD13A49C-4A01-FE4F-BC9B-65B4BE014DE3}"/>
    <dgm:cxn modelId="{AB17DB04-0BB4-9E4D-9AB3-C22443641925}" type="presOf" srcId="{C880B1B5-D1E4-0A4E-AFF7-96E8F3C1CF08}" destId="{702E4542-08BF-B34F-ACEB-47F2B83D31F5}" srcOrd="0" destOrd="0" presId="urn:microsoft.com/office/officeart/2005/8/layout/vList5"/>
    <dgm:cxn modelId="{C559E287-44CB-0B47-BE59-D185C2FDE87C}" type="presOf" srcId="{0FFB13A8-08BA-DD48-9C1E-5F72EDDE0DD7}" destId="{3F687AAB-AF21-4340-8266-9F0A28DA7F0B}" srcOrd="0" destOrd="0" presId="urn:microsoft.com/office/officeart/2005/8/layout/vList5"/>
    <dgm:cxn modelId="{1814C80A-FE04-8847-8CF8-1807CFDF1FE7}" type="presOf" srcId="{64C605ED-411E-3848-B733-668930181C47}" destId="{7B444145-7482-FB41-9C77-8D54CF87CAFB}" srcOrd="0" destOrd="0" presId="urn:microsoft.com/office/officeart/2005/8/layout/vList5"/>
    <dgm:cxn modelId="{53D44D1C-57F9-6340-89AA-FE49F720DEFD}" type="presOf" srcId="{007D5E8F-64B8-8546-A6B3-CA19D7E453CC}" destId="{935820EB-0622-0A4B-A5BE-1EE412695BAF}" srcOrd="0" destOrd="0" presId="urn:microsoft.com/office/officeart/2005/8/layout/vList5"/>
    <dgm:cxn modelId="{2D1E8A67-EF96-A143-B713-4417DED46B84}" type="presOf" srcId="{A383C282-3B4D-9C4D-B043-7E977666993E}" destId="{FB7156EC-559E-9D40-92C4-ACACF340CC3F}" srcOrd="0" destOrd="0" presId="urn:microsoft.com/office/officeart/2005/8/layout/vList5"/>
    <dgm:cxn modelId="{7765F5F2-908F-574A-B3A5-814D412EC24C}" type="presOf" srcId="{A1A51B22-46EA-3A40-92DE-2E6320D53C03}" destId="{91CCCD39-D6ED-C247-9972-2F03D8B2275A}" srcOrd="0" destOrd="0" presId="urn:microsoft.com/office/officeart/2005/8/layout/vList5"/>
    <dgm:cxn modelId="{31C8366E-D491-2048-84DA-10AF7308CB22}" srcId="{E0BF4245-DE50-A349-BAC1-65C0EABB814B}" destId="{64C605ED-411E-3848-B733-668930181C47}" srcOrd="0" destOrd="0" parTransId="{48ADDF37-263B-8543-B641-5D58CDB79944}" sibTransId="{78B63861-B016-9545-A06F-2EAD7D53D8FA}"/>
    <dgm:cxn modelId="{FA95FA50-49BC-CC41-8B28-AD57AB7079D6}" srcId="{89926639-56D3-3048-8039-50AEEFF74D30}" destId="{667E7ADE-DBE8-FA43-94D7-549977A793CE}" srcOrd="2" destOrd="0" parTransId="{77E3FD5C-5C4E-E748-BC2B-8A3209FEFFC2}" sibTransId="{D8515779-08E3-2549-8A18-65C12199D374}"/>
    <dgm:cxn modelId="{B0C95A52-EEAE-244A-B19A-D694D07DF5DA}" srcId="{A1A51B22-46EA-3A40-92DE-2E6320D53C03}" destId="{C880B1B5-D1E4-0A4E-AFF7-96E8F3C1CF08}" srcOrd="0" destOrd="0" parTransId="{CC08A150-7220-9F44-9874-517E222E9A58}" sibTransId="{241E726B-7838-BF40-801E-21D41FF07BCD}"/>
    <dgm:cxn modelId="{B06FC5B8-E106-BD48-B0B0-3E5277A24BD2}" srcId="{89926639-56D3-3048-8039-50AEEFF74D30}" destId="{A1A51B22-46EA-3A40-92DE-2E6320D53C03}" srcOrd="0" destOrd="0" parTransId="{9C5BFC40-F9ED-F944-9C5B-3A61F1C62FE5}" sibTransId="{90B9B12C-E518-204D-B824-E80014B36999}"/>
    <dgm:cxn modelId="{998E8F9C-C7EB-AD4C-A9C1-0D5C49D64742}" type="presOf" srcId="{667E7ADE-DBE8-FA43-94D7-549977A793CE}" destId="{A960BB04-512A-064A-A68D-297AC1B883F4}" srcOrd="0" destOrd="0" presId="urn:microsoft.com/office/officeart/2005/8/layout/vList5"/>
    <dgm:cxn modelId="{18B5EBB9-75C3-604D-8A9D-A107562FF0F7}" type="presOf" srcId="{3CA058CA-780B-A342-BADB-38CEEF13EDDA}" destId="{BE32BD7F-E6C6-A945-86EB-59BA31566A41}" srcOrd="0" destOrd="0" presId="urn:microsoft.com/office/officeart/2005/8/layout/vList5"/>
    <dgm:cxn modelId="{0FF35B89-D730-6D4E-871F-B9FEADB4C7B7}" type="presOf" srcId="{E0BF4245-DE50-A349-BAC1-65C0EABB814B}" destId="{CA76F7A5-4F18-454B-B901-D61112CE4961}" srcOrd="0" destOrd="0" presId="urn:microsoft.com/office/officeart/2005/8/layout/vList5"/>
    <dgm:cxn modelId="{AAF138F4-04AE-7248-8AD4-E162B6353485}" srcId="{F25763D7-5B8C-7C4C-83BE-DDB8845D720C}" destId="{3CA058CA-780B-A342-BADB-38CEEF13EDDA}" srcOrd="0" destOrd="0" parTransId="{5953582F-5E1D-944A-A188-F87E24798233}" sibTransId="{E9E25E69-ABEE-1342-A2DF-534F847CE609}"/>
    <dgm:cxn modelId="{9ABCD0A0-DE29-A946-B9AF-C144008B83B7}" type="presOf" srcId="{F25763D7-5B8C-7C4C-83BE-DDB8845D720C}" destId="{0B4CB9A9-1620-AA43-9C53-C94F6C3731CC}" srcOrd="0" destOrd="0" presId="urn:microsoft.com/office/officeart/2005/8/layout/vList5"/>
    <dgm:cxn modelId="{4E8798AA-6754-8447-B5D2-F7241EDDAC89}" type="presOf" srcId="{89926639-56D3-3048-8039-50AEEFF74D30}" destId="{BE8DC376-6D88-014C-8FF6-4F30E88FF5F2}" srcOrd="0" destOrd="0" presId="urn:microsoft.com/office/officeart/2005/8/layout/vList5"/>
    <dgm:cxn modelId="{7E5A3C23-CE8B-2043-9631-BA610F1665EE}" srcId="{89926639-56D3-3048-8039-50AEEFF74D30}" destId="{E0BF4245-DE50-A349-BAC1-65C0EABB814B}" srcOrd="1" destOrd="0" parTransId="{5AC9D584-8A04-8B4F-9241-51245CE77ED0}" sibTransId="{869C7A63-7590-4B4D-AAB2-9A8B1F534176}"/>
    <dgm:cxn modelId="{59D59923-890C-3D4D-91FF-65D35DEB8FA0}" type="presOf" srcId="{4F324045-4E60-5446-978F-82ACC857111B}" destId="{14BDA7EE-DA61-0841-8441-4866CE5DDABC}" srcOrd="0" destOrd="0" presId="urn:microsoft.com/office/officeart/2005/8/layout/vList5"/>
    <dgm:cxn modelId="{DAE81EE6-E709-D542-9871-881BCDF4EC06}" srcId="{89926639-56D3-3048-8039-50AEEFF74D30}" destId="{F25763D7-5B8C-7C4C-83BE-DDB8845D720C}" srcOrd="5" destOrd="0" parTransId="{13104ECA-BD94-6940-98F5-4EDC53FABDCD}" sibTransId="{F7AFD040-8B70-7D4F-A715-547259C6E9C7}"/>
    <dgm:cxn modelId="{C9455EDF-B43C-F44E-BAD2-254D71A0A7FD}" type="presParOf" srcId="{BE8DC376-6D88-014C-8FF6-4F30E88FF5F2}" destId="{F41646DC-D583-6144-B1B7-F71E41F6E7BC}" srcOrd="0" destOrd="0" presId="urn:microsoft.com/office/officeart/2005/8/layout/vList5"/>
    <dgm:cxn modelId="{C798B9BF-A5C2-064E-A821-CD33B39A5042}" type="presParOf" srcId="{F41646DC-D583-6144-B1B7-F71E41F6E7BC}" destId="{91CCCD39-D6ED-C247-9972-2F03D8B2275A}" srcOrd="0" destOrd="0" presId="urn:microsoft.com/office/officeart/2005/8/layout/vList5"/>
    <dgm:cxn modelId="{E3671150-6D21-9C4D-877D-B9E1993D721D}" type="presParOf" srcId="{F41646DC-D583-6144-B1B7-F71E41F6E7BC}" destId="{702E4542-08BF-B34F-ACEB-47F2B83D31F5}" srcOrd="1" destOrd="0" presId="urn:microsoft.com/office/officeart/2005/8/layout/vList5"/>
    <dgm:cxn modelId="{8E9123DB-5A24-2A46-BB39-D94469B90C72}" type="presParOf" srcId="{BE8DC376-6D88-014C-8FF6-4F30E88FF5F2}" destId="{5A4C7B81-6793-414C-9085-A303E8BB8012}" srcOrd="1" destOrd="0" presId="urn:microsoft.com/office/officeart/2005/8/layout/vList5"/>
    <dgm:cxn modelId="{E4855CF9-4477-D84A-9B1D-9381CC91A748}" type="presParOf" srcId="{BE8DC376-6D88-014C-8FF6-4F30E88FF5F2}" destId="{72541A29-56E4-CD40-9C89-4405806CCD92}" srcOrd="2" destOrd="0" presId="urn:microsoft.com/office/officeart/2005/8/layout/vList5"/>
    <dgm:cxn modelId="{89D674A1-B69A-3F4E-9A23-D517AB302E14}" type="presParOf" srcId="{72541A29-56E4-CD40-9C89-4405806CCD92}" destId="{CA76F7A5-4F18-454B-B901-D61112CE4961}" srcOrd="0" destOrd="0" presId="urn:microsoft.com/office/officeart/2005/8/layout/vList5"/>
    <dgm:cxn modelId="{12247390-7372-5643-B27F-52F69F47C623}" type="presParOf" srcId="{72541A29-56E4-CD40-9C89-4405806CCD92}" destId="{7B444145-7482-FB41-9C77-8D54CF87CAFB}" srcOrd="1" destOrd="0" presId="urn:microsoft.com/office/officeart/2005/8/layout/vList5"/>
    <dgm:cxn modelId="{C3E7C534-E0BB-6344-8F41-1A862F04BCAC}" type="presParOf" srcId="{BE8DC376-6D88-014C-8FF6-4F30E88FF5F2}" destId="{39E0B8CA-A38E-9343-890D-BC87754030C2}" srcOrd="3" destOrd="0" presId="urn:microsoft.com/office/officeart/2005/8/layout/vList5"/>
    <dgm:cxn modelId="{930F731D-7BD5-C049-B20B-2175F46CD917}" type="presParOf" srcId="{BE8DC376-6D88-014C-8FF6-4F30E88FF5F2}" destId="{FE64B72C-B0F5-A247-807F-224246018164}" srcOrd="4" destOrd="0" presId="urn:microsoft.com/office/officeart/2005/8/layout/vList5"/>
    <dgm:cxn modelId="{AF7B0F71-ED94-5B47-8E06-56D4372A87D5}" type="presParOf" srcId="{FE64B72C-B0F5-A247-807F-224246018164}" destId="{A960BB04-512A-064A-A68D-297AC1B883F4}" srcOrd="0" destOrd="0" presId="urn:microsoft.com/office/officeart/2005/8/layout/vList5"/>
    <dgm:cxn modelId="{C0FA52CE-8D8A-9D41-95EB-04EB10F94898}" type="presParOf" srcId="{FE64B72C-B0F5-A247-807F-224246018164}" destId="{14BDA7EE-DA61-0841-8441-4866CE5DDABC}" srcOrd="1" destOrd="0" presId="urn:microsoft.com/office/officeart/2005/8/layout/vList5"/>
    <dgm:cxn modelId="{3FA00085-EE41-7C47-9B2C-D0F2C985C467}" type="presParOf" srcId="{BE8DC376-6D88-014C-8FF6-4F30E88FF5F2}" destId="{D9C6C8AD-8C87-434E-A7D2-69E1D6F5CB5D}" srcOrd="5" destOrd="0" presId="urn:microsoft.com/office/officeart/2005/8/layout/vList5"/>
    <dgm:cxn modelId="{A3C76A8C-C2CD-4E48-8F7D-E21F6BACDE49}" type="presParOf" srcId="{BE8DC376-6D88-014C-8FF6-4F30E88FF5F2}" destId="{FF09BF5B-4E6C-BE49-BC04-FC8DB4A5BB17}" srcOrd="6" destOrd="0" presId="urn:microsoft.com/office/officeart/2005/8/layout/vList5"/>
    <dgm:cxn modelId="{8A17F29D-1F2D-9D44-99A9-FD91BC116930}" type="presParOf" srcId="{FF09BF5B-4E6C-BE49-BC04-FC8DB4A5BB17}" destId="{935820EB-0622-0A4B-A5BE-1EE412695BAF}" srcOrd="0" destOrd="0" presId="urn:microsoft.com/office/officeart/2005/8/layout/vList5"/>
    <dgm:cxn modelId="{85915F05-46C0-D246-8F28-1C513689F3DE}" type="presParOf" srcId="{FF09BF5B-4E6C-BE49-BC04-FC8DB4A5BB17}" destId="{71FA3CF7-AC0E-7841-A458-778D8D0DD26A}" srcOrd="1" destOrd="0" presId="urn:microsoft.com/office/officeart/2005/8/layout/vList5"/>
    <dgm:cxn modelId="{D212A38B-B7F0-4A4A-A692-8BFE2923CF63}" type="presParOf" srcId="{BE8DC376-6D88-014C-8FF6-4F30E88FF5F2}" destId="{AFE6A4EC-03DC-9C47-BC6B-B73CF06E84DA}" srcOrd="7" destOrd="0" presId="urn:microsoft.com/office/officeart/2005/8/layout/vList5"/>
    <dgm:cxn modelId="{68B52FD6-2381-A740-AC1B-A92D888E140D}" type="presParOf" srcId="{BE8DC376-6D88-014C-8FF6-4F30E88FF5F2}" destId="{7B64F133-97CE-C94D-B942-53EE253A1C5C}" srcOrd="8" destOrd="0" presId="urn:microsoft.com/office/officeart/2005/8/layout/vList5"/>
    <dgm:cxn modelId="{6DBC1520-1ECA-304E-99FB-615ABE537E1E}" type="presParOf" srcId="{7B64F133-97CE-C94D-B942-53EE253A1C5C}" destId="{FB7156EC-559E-9D40-92C4-ACACF340CC3F}" srcOrd="0" destOrd="0" presId="urn:microsoft.com/office/officeart/2005/8/layout/vList5"/>
    <dgm:cxn modelId="{D067BD87-D320-C94F-8F54-37E1EB3D1BE1}" type="presParOf" srcId="{7B64F133-97CE-C94D-B942-53EE253A1C5C}" destId="{3F687AAB-AF21-4340-8266-9F0A28DA7F0B}" srcOrd="1" destOrd="0" presId="urn:microsoft.com/office/officeart/2005/8/layout/vList5"/>
    <dgm:cxn modelId="{67834100-58A1-084F-8E42-9A1BB3EB5666}" type="presParOf" srcId="{BE8DC376-6D88-014C-8FF6-4F30E88FF5F2}" destId="{A8FE1D6B-10DB-0448-8AAB-EC612566C46A}" srcOrd="9" destOrd="0" presId="urn:microsoft.com/office/officeart/2005/8/layout/vList5"/>
    <dgm:cxn modelId="{CAB4C7FF-FDFF-8849-8E0A-6D59A393FCF9}" type="presParOf" srcId="{BE8DC376-6D88-014C-8FF6-4F30E88FF5F2}" destId="{0C4A0E7D-8786-2042-AFAA-7535FDB01237}" srcOrd="10" destOrd="0" presId="urn:microsoft.com/office/officeart/2005/8/layout/vList5"/>
    <dgm:cxn modelId="{E7B70DFD-3862-464D-9E21-2FB8561518CE}" type="presParOf" srcId="{0C4A0E7D-8786-2042-AFAA-7535FDB01237}" destId="{0B4CB9A9-1620-AA43-9C53-C94F6C3731CC}" srcOrd="0" destOrd="0" presId="urn:microsoft.com/office/officeart/2005/8/layout/vList5"/>
    <dgm:cxn modelId="{6C04864B-B4F0-A64B-BB04-FCF62499442B}" type="presParOf" srcId="{0C4A0E7D-8786-2042-AFAA-7535FDB01237}" destId="{BE32BD7F-E6C6-A945-86EB-59BA31566A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8165C-968B-CE41-A08E-EBA4484BDBC7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4FCBC98-52A8-6647-8331-19DFF71F0806}">
      <dgm:prSet phldrT="[Tekst]"/>
      <dgm:spPr/>
      <dgm:t>
        <a:bodyPr/>
        <a:lstStyle/>
        <a:p>
          <a:r>
            <a:rPr lang="pl-PL" dirty="0" smtClean="0"/>
            <a:t>ODP</a:t>
          </a:r>
          <a:endParaRPr lang="pl-PL" dirty="0"/>
        </a:p>
      </dgm:t>
    </dgm:pt>
    <dgm:pt modelId="{69F0E8A5-65BF-DA4D-B9DC-E5DB1B3FF192}" type="parTrans" cxnId="{1AF3FE9E-8528-0E49-B3F2-11D3E9311590}">
      <dgm:prSet/>
      <dgm:spPr/>
      <dgm:t>
        <a:bodyPr/>
        <a:lstStyle/>
        <a:p>
          <a:endParaRPr lang="pl-PL"/>
        </a:p>
      </dgm:t>
    </dgm:pt>
    <dgm:pt modelId="{9C4E9CFD-1F13-0348-96F9-F830247E5B14}" type="sibTrans" cxnId="{1AF3FE9E-8528-0E49-B3F2-11D3E9311590}">
      <dgm:prSet/>
      <dgm:spPr/>
      <dgm:t>
        <a:bodyPr/>
        <a:lstStyle/>
        <a:p>
          <a:endParaRPr lang="pl-PL"/>
        </a:p>
      </dgm:t>
    </dgm:pt>
    <dgm:pt modelId="{A7A65BC1-C35B-3449-AC4F-C7C3526D6258}">
      <dgm:prSet phldrT="[Tekst]"/>
      <dgm:spPr/>
      <dgm:t>
        <a:bodyPr/>
        <a:lstStyle/>
        <a:p>
          <a:r>
            <a:rPr lang="pl-PL" dirty="0" smtClean="0"/>
            <a:t>Non-</a:t>
          </a:r>
          <a:r>
            <a:rPr lang="pl-PL" dirty="0" err="1" smtClean="0"/>
            <a:t>Grid</a:t>
          </a:r>
          <a:r>
            <a:rPr lang="pl-PL" dirty="0" smtClean="0"/>
            <a:t> </a:t>
          </a:r>
          <a:r>
            <a:rPr lang="pl-PL" dirty="0" err="1" smtClean="0"/>
            <a:t>users</a:t>
          </a:r>
          <a:r>
            <a:rPr lang="pl-PL" dirty="0" smtClean="0"/>
            <a:t> </a:t>
          </a:r>
          <a:r>
            <a:rPr lang="pl-PL" dirty="0" err="1" smtClean="0"/>
            <a:t>friendly</a:t>
          </a:r>
          <a:r>
            <a:rPr lang="pl-PL" dirty="0" smtClean="0"/>
            <a:t> </a:t>
          </a:r>
          <a:r>
            <a:rPr lang="pl-PL" dirty="0" err="1" smtClean="0"/>
            <a:t>security</a:t>
          </a:r>
          <a:r>
            <a:rPr lang="pl-PL" dirty="0" smtClean="0"/>
            <a:t> – no VO </a:t>
          </a:r>
          <a:r>
            <a:rPr lang="pl-PL" dirty="0" err="1" smtClean="0"/>
            <a:t>certificate</a:t>
          </a:r>
          <a:r>
            <a:rPr lang="pl-PL" dirty="0" smtClean="0"/>
            <a:t> </a:t>
          </a:r>
          <a:r>
            <a:rPr lang="pl-PL" dirty="0" err="1" smtClean="0"/>
            <a:t>necessary</a:t>
          </a:r>
          <a:r>
            <a:rPr lang="pl-PL" dirty="0" smtClean="0"/>
            <a:t> for open data</a:t>
          </a:r>
          <a:endParaRPr lang="pl-PL" dirty="0"/>
        </a:p>
      </dgm:t>
    </dgm:pt>
    <dgm:pt modelId="{E233BFE2-CAC9-5C4F-9B6F-7747D3EAB498}" type="parTrans" cxnId="{C91C912A-4CA6-994D-9B32-2C05DF828887}">
      <dgm:prSet/>
      <dgm:spPr/>
      <dgm:t>
        <a:bodyPr/>
        <a:lstStyle/>
        <a:p>
          <a:endParaRPr lang="pl-PL"/>
        </a:p>
      </dgm:t>
    </dgm:pt>
    <dgm:pt modelId="{946FF046-158F-7946-B484-CA370B6AFCCE}" type="sibTrans" cxnId="{C91C912A-4CA6-994D-9B32-2C05DF828887}">
      <dgm:prSet/>
      <dgm:spPr/>
      <dgm:t>
        <a:bodyPr/>
        <a:lstStyle/>
        <a:p>
          <a:endParaRPr lang="pl-PL"/>
        </a:p>
      </dgm:t>
    </dgm:pt>
    <dgm:pt modelId="{F4AFC847-0EFB-8741-8F29-4B1EC2D613D3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/>
            <a:t>Single </a:t>
          </a:r>
          <a:r>
            <a:rPr lang="pl-PL" dirty="0" err="1" smtClean="0"/>
            <a:t>user</a:t>
          </a:r>
          <a:r>
            <a:rPr lang="pl-PL" dirty="0" smtClean="0"/>
            <a:t> </a:t>
          </a:r>
          <a:r>
            <a:rPr lang="pl-PL" dirty="0" err="1" smtClean="0"/>
            <a:t>interface</a:t>
          </a:r>
          <a:r>
            <a:rPr lang="pl-PL" dirty="0" smtClean="0"/>
            <a:t> for </a:t>
          </a:r>
          <a:r>
            <a:rPr lang="pl-PL" dirty="0" err="1" smtClean="0"/>
            <a:t>personal</a:t>
          </a:r>
          <a:r>
            <a:rPr lang="pl-PL" dirty="0" smtClean="0"/>
            <a:t>, </a:t>
          </a:r>
          <a:r>
            <a:rPr lang="pl-PL" dirty="0" err="1" smtClean="0"/>
            <a:t>research</a:t>
          </a:r>
          <a:r>
            <a:rPr lang="pl-PL" dirty="0" smtClean="0"/>
            <a:t> and open data management</a:t>
          </a:r>
          <a:endParaRPr lang="pl-PL" dirty="0"/>
        </a:p>
      </dgm:t>
    </dgm:pt>
    <dgm:pt modelId="{3992BA59-84FC-8646-9793-F125D9A612F7}" type="parTrans" cxnId="{2AEF8D8D-2FC9-FC45-950D-3E29A916147B}">
      <dgm:prSet/>
      <dgm:spPr/>
      <dgm:t>
        <a:bodyPr/>
        <a:lstStyle/>
        <a:p>
          <a:endParaRPr lang="pl-PL"/>
        </a:p>
      </dgm:t>
    </dgm:pt>
    <dgm:pt modelId="{5CC0C550-1D5A-744C-AF82-802F5CBD0817}" type="sibTrans" cxnId="{2AEF8D8D-2FC9-FC45-950D-3E29A916147B}">
      <dgm:prSet/>
      <dgm:spPr/>
      <dgm:t>
        <a:bodyPr/>
        <a:lstStyle/>
        <a:p>
          <a:endParaRPr lang="pl-PL"/>
        </a:p>
      </dgm:t>
    </dgm:pt>
    <dgm:pt modelId="{0A8B00ED-CC6B-2748-99F8-8C633A4CFCBA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/>
            <a:t>Open data </a:t>
          </a:r>
          <a:r>
            <a:rPr lang="pl-PL" dirty="0" err="1" smtClean="0"/>
            <a:t>specific</a:t>
          </a:r>
          <a:r>
            <a:rPr lang="pl-PL" dirty="0" smtClean="0"/>
            <a:t> </a:t>
          </a:r>
          <a:r>
            <a:rPr lang="pl-PL" dirty="0" err="1" smtClean="0"/>
            <a:t>functionality</a:t>
          </a:r>
          <a:r>
            <a:rPr lang="pl-PL" dirty="0" smtClean="0"/>
            <a:t> </a:t>
          </a:r>
          <a:r>
            <a:rPr lang="pl-PL" dirty="0" err="1" smtClean="0"/>
            <a:t>including</a:t>
          </a:r>
          <a:r>
            <a:rPr lang="pl-PL" dirty="0" smtClean="0"/>
            <a:t> DOI </a:t>
          </a:r>
          <a:r>
            <a:rPr lang="pl-PL" dirty="0" err="1" smtClean="0"/>
            <a:t>registration</a:t>
          </a:r>
          <a:r>
            <a:rPr lang="pl-PL" dirty="0" smtClean="0"/>
            <a:t>, </a:t>
          </a:r>
          <a:r>
            <a:rPr lang="pl-PL" dirty="0" err="1" smtClean="0"/>
            <a:t>publication</a:t>
          </a:r>
          <a:r>
            <a:rPr lang="pl-PL" dirty="0" smtClean="0"/>
            <a:t> </a:t>
          </a:r>
          <a:r>
            <a:rPr lang="pl-PL" dirty="0" err="1" smtClean="0"/>
            <a:t>policies</a:t>
          </a:r>
          <a:r>
            <a:rPr lang="pl-PL" dirty="0" smtClean="0"/>
            <a:t> and </a:t>
          </a:r>
          <a:r>
            <a:rPr lang="pl-PL" dirty="0" err="1" smtClean="0"/>
            <a:t>long</a:t>
          </a:r>
          <a:r>
            <a:rPr lang="pl-PL" dirty="0" smtClean="0"/>
            <a:t> term </a:t>
          </a:r>
          <a:r>
            <a:rPr lang="pl-PL" dirty="0" err="1" smtClean="0"/>
            <a:t>preservation</a:t>
          </a:r>
          <a:endParaRPr lang="pl-PL" dirty="0"/>
        </a:p>
      </dgm:t>
    </dgm:pt>
    <dgm:pt modelId="{52D0CD00-1780-1046-B050-CEB311AD8501}" type="parTrans" cxnId="{B5717356-2883-464A-9D8A-174D98FB5765}">
      <dgm:prSet/>
      <dgm:spPr/>
      <dgm:t>
        <a:bodyPr/>
        <a:lstStyle/>
        <a:p>
          <a:endParaRPr lang="pl-PL"/>
        </a:p>
      </dgm:t>
    </dgm:pt>
    <dgm:pt modelId="{FEAB10ED-0593-654B-8528-9816B070C57C}" type="sibTrans" cxnId="{B5717356-2883-464A-9D8A-174D98FB5765}">
      <dgm:prSet/>
      <dgm:spPr/>
      <dgm:t>
        <a:bodyPr/>
        <a:lstStyle/>
        <a:p>
          <a:endParaRPr lang="pl-PL"/>
        </a:p>
      </dgm:t>
    </dgm:pt>
    <dgm:pt modelId="{7750AB31-C1C7-7344-A878-2F1F1D6F959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dirty="0" err="1" smtClean="0"/>
            <a:t>Users</a:t>
          </a:r>
          <a:r>
            <a:rPr lang="pl-PL" dirty="0" smtClean="0"/>
            <a:t> and </a:t>
          </a:r>
          <a:r>
            <a:rPr lang="pl-PL" dirty="0" err="1" smtClean="0"/>
            <a:t>community</a:t>
          </a:r>
          <a:r>
            <a:rPr lang="pl-PL" dirty="0" smtClean="0"/>
            <a:t> data </a:t>
          </a:r>
          <a:r>
            <a:rPr lang="pl-PL" dirty="0" err="1" smtClean="0"/>
            <a:t>is</a:t>
          </a:r>
          <a:r>
            <a:rPr lang="pl-PL" dirty="0" smtClean="0"/>
            <a:t> </a:t>
          </a:r>
          <a:r>
            <a:rPr lang="pl-PL" dirty="0" err="1" smtClean="0"/>
            <a:t>organized</a:t>
          </a:r>
          <a:r>
            <a:rPr lang="pl-PL" dirty="0" smtClean="0"/>
            <a:t> </a:t>
          </a:r>
          <a:r>
            <a:rPr lang="pl-PL" dirty="0" err="1" smtClean="0"/>
            <a:t>into</a:t>
          </a:r>
          <a:r>
            <a:rPr lang="pl-PL" dirty="0" smtClean="0"/>
            <a:t> </a:t>
          </a:r>
          <a:r>
            <a:rPr lang="pl-PL" dirty="0" err="1" smtClean="0"/>
            <a:t>spaces</a:t>
          </a:r>
          <a:r>
            <a:rPr lang="pl-PL" dirty="0" smtClean="0"/>
            <a:t> (</a:t>
          </a:r>
          <a:r>
            <a:rPr lang="pl-PL" dirty="0" err="1" smtClean="0"/>
            <a:t>virtual</a:t>
          </a:r>
          <a:r>
            <a:rPr lang="pl-PL" dirty="0" smtClean="0"/>
            <a:t> </a:t>
          </a:r>
          <a:r>
            <a:rPr lang="pl-PL" dirty="0" err="1" smtClean="0"/>
            <a:t>folders</a:t>
          </a:r>
          <a:r>
            <a:rPr lang="pl-PL" dirty="0" smtClean="0"/>
            <a:t>)</a:t>
          </a:r>
          <a:endParaRPr lang="pl-PL" dirty="0"/>
        </a:p>
      </dgm:t>
    </dgm:pt>
    <dgm:pt modelId="{78896B25-0E27-BD46-B60C-79F1602CF242}" type="parTrans" cxnId="{89779029-9BAE-F148-8765-94EE71321263}">
      <dgm:prSet/>
      <dgm:spPr/>
      <dgm:t>
        <a:bodyPr/>
        <a:lstStyle/>
        <a:p>
          <a:endParaRPr lang="pl-PL"/>
        </a:p>
      </dgm:t>
    </dgm:pt>
    <dgm:pt modelId="{F713D8CC-770D-6745-8E1B-613CA5CC21CE}" type="sibTrans" cxnId="{89779029-9BAE-F148-8765-94EE71321263}">
      <dgm:prSet/>
      <dgm:spPr/>
      <dgm:t>
        <a:bodyPr/>
        <a:lstStyle/>
        <a:p>
          <a:endParaRPr lang="pl-PL"/>
        </a:p>
      </dgm:t>
    </dgm:pt>
    <dgm:pt modelId="{EE1581EF-F8FA-C347-90AE-B89A9E91632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l-PL" dirty="0" smtClean="0"/>
            <a:t>Web </a:t>
          </a:r>
          <a:r>
            <a:rPr lang="pl-PL" dirty="0" err="1" smtClean="0"/>
            <a:t>interface</a:t>
          </a:r>
          <a:r>
            <a:rPr lang="pl-PL" dirty="0" smtClean="0"/>
            <a:t> for data management, </a:t>
          </a:r>
          <a:r>
            <a:rPr lang="pl-PL" dirty="0" err="1" smtClean="0"/>
            <a:t>including</a:t>
          </a:r>
          <a:r>
            <a:rPr lang="pl-PL" dirty="0" smtClean="0"/>
            <a:t> ACL and </a:t>
          </a:r>
          <a:r>
            <a:rPr lang="pl-PL" dirty="0" err="1" smtClean="0"/>
            <a:t>sharing</a:t>
          </a:r>
          <a:r>
            <a:rPr lang="pl-PL" dirty="0" smtClean="0"/>
            <a:t>. </a:t>
          </a:r>
        </a:p>
        <a:p>
          <a:r>
            <a:rPr lang="pl-PL" dirty="0" smtClean="0"/>
            <a:t>Data </a:t>
          </a:r>
          <a:r>
            <a:rPr lang="pl-PL" dirty="0" err="1" smtClean="0"/>
            <a:t>can</a:t>
          </a:r>
          <a:r>
            <a:rPr lang="pl-PL" dirty="0" smtClean="0"/>
            <a:t> be </a:t>
          </a:r>
          <a:r>
            <a:rPr lang="pl-PL" dirty="0" err="1" smtClean="0"/>
            <a:t>accessed</a:t>
          </a:r>
          <a:r>
            <a:rPr lang="pl-PL" dirty="0" smtClean="0"/>
            <a:t> from </a:t>
          </a:r>
          <a:r>
            <a:rPr lang="pl-PL" dirty="0" err="1" smtClean="0"/>
            <a:t>local</a:t>
          </a:r>
          <a:r>
            <a:rPr lang="pl-PL" dirty="0" smtClean="0"/>
            <a:t> </a:t>
          </a:r>
          <a:r>
            <a:rPr lang="pl-PL" dirty="0" err="1" smtClean="0"/>
            <a:t>filesystem</a:t>
          </a:r>
          <a:r>
            <a:rPr lang="pl-PL" dirty="0" smtClean="0"/>
            <a:t> </a:t>
          </a:r>
          <a:r>
            <a:rPr lang="pl-PL" dirty="0" err="1" smtClean="0"/>
            <a:t>or</a:t>
          </a:r>
          <a:r>
            <a:rPr lang="pl-PL" dirty="0" smtClean="0"/>
            <a:t> </a:t>
          </a:r>
          <a:r>
            <a:rPr lang="pl-PL" dirty="0" err="1" smtClean="0"/>
            <a:t>Grid</a:t>
          </a:r>
          <a:r>
            <a:rPr lang="pl-PL" dirty="0" smtClean="0"/>
            <a:t> and </a:t>
          </a:r>
          <a:r>
            <a:rPr lang="pl-PL" dirty="0" err="1" smtClean="0"/>
            <a:t>Cloud</a:t>
          </a:r>
          <a:r>
            <a:rPr lang="pl-PL" dirty="0" smtClean="0"/>
            <a:t> </a:t>
          </a:r>
          <a:r>
            <a:rPr lang="pl-PL" dirty="0" err="1" smtClean="0"/>
            <a:t>protocols</a:t>
          </a:r>
          <a:endParaRPr lang="pl-PL" dirty="0"/>
        </a:p>
      </dgm:t>
    </dgm:pt>
    <dgm:pt modelId="{D49B8A53-BA6C-FB42-BD2B-E1C6EB884509}" type="parTrans" cxnId="{0486BB80-7A6C-744E-93CC-866ADFB4FFD6}">
      <dgm:prSet/>
      <dgm:spPr/>
      <dgm:t>
        <a:bodyPr/>
        <a:lstStyle/>
        <a:p>
          <a:endParaRPr lang="pl-PL"/>
        </a:p>
      </dgm:t>
    </dgm:pt>
    <dgm:pt modelId="{77F280F4-FEB1-3D42-963E-ACFF9CC4D7E0}" type="sibTrans" cxnId="{0486BB80-7A6C-744E-93CC-866ADFB4FFD6}">
      <dgm:prSet/>
      <dgm:spPr/>
      <dgm:t>
        <a:bodyPr/>
        <a:lstStyle/>
        <a:p>
          <a:endParaRPr lang="pl-PL"/>
        </a:p>
      </dgm:t>
    </dgm:pt>
    <dgm:pt modelId="{3EC18B71-6A8F-3242-98D8-4EC1A20CA68C}" type="pres">
      <dgm:prSet presAssocID="{2348165C-968B-CE41-A08E-EBA4484BDB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83EF44-C7A4-8449-B831-4B6D7DA40FE5}" type="pres">
      <dgm:prSet presAssocID="{F4FCBC98-52A8-6647-8331-19DFF71F0806}" presName="centerShape" presStyleLbl="node0" presStyleIdx="0" presStyleCnt="1" custScaleX="53786" custScaleY="53786" custLinFactNeighborX="-868" custLinFactNeighborY="-10757"/>
      <dgm:spPr/>
      <dgm:t>
        <a:bodyPr/>
        <a:lstStyle/>
        <a:p>
          <a:endParaRPr lang="pl-PL"/>
        </a:p>
      </dgm:t>
    </dgm:pt>
    <dgm:pt modelId="{FD3791DF-E5AB-C64E-B60B-3225F743B1BF}" type="pres">
      <dgm:prSet presAssocID="{E233BFE2-CAC9-5C4F-9B6F-7747D3EAB498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C3F92824-4A89-9D49-AD1B-950120FE7B8C}" type="pres">
      <dgm:prSet presAssocID="{A7A65BC1-C35B-3449-AC4F-C7C3526D6258}" presName="node" presStyleLbl="node1" presStyleIdx="0" presStyleCnt="5" custRadScaleRad="81810" custRadScaleInc="-189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5E7E68-84A8-C644-9133-861E112EC4FE}" type="pres">
      <dgm:prSet presAssocID="{78896B25-0E27-BD46-B60C-79F1602CF242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5B419068-F6C7-ED43-90EB-A719CDFBFE8C}" type="pres">
      <dgm:prSet presAssocID="{7750AB31-C1C7-7344-A878-2F1F1D6F959D}" presName="node" presStyleLbl="node1" presStyleIdx="1" presStyleCnt="5" custRadScaleRad="102187" custRadScaleInc="-385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A22C5E-5F1A-A348-A7D8-6AA34F37270D}" type="pres">
      <dgm:prSet presAssocID="{3992BA59-84FC-8646-9793-F125D9A612F7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8C0C96FF-B389-4043-A9FB-34C088FADDF9}" type="pres">
      <dgm:prSet presAssocID="{F4AFC847-0EFB-8741-8F29-4B1EC2D613D3}" presName="node" presStyleLbl="node1" presStyleIdx="2" presStyleCnt="5" custScaleX="116601" custScaleY="100418" custRadScaleRad="94665" custRadScaleInc="-118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FFB143-831C-D64E-865B-510B13A97FD3}" type="pres">
      <dgm:prSet presAssocID="{52D0CD00-1780-1046-B050-CEB311AD8501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6B923702-C2AF-324F-B93A-48605C05FC3B}" type="pres">
      <dgm:prSet presAssocID="{0A8B00ED-CC6B-2748-99F8-8C633A4CFCBA}" presName="node" presStyleLbl="node1" presStyleIdx="3" presStyleCnt="5" custScaleX="103051" custScaleY="120705" custRadScaleRad="117237" custRadScaleInc="-12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25135F-51DB-A841-ABFB-FF77BBDBA5DE}" type="pres">
      <dgm:prSet presAssocID="{D49B8A53-BA6C-FB42-BD2B-E1C6EB884509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EC2794B5-6399-A34E-8379-DA36603127D7}" type="pres">
      <dgm:prSet presAssocID="{EE1581EF-F8FA-C347-90AE-B89A9E916325}" presName="node" presStyleLbl="node1" presStyleIdx="4" presStyleCnt="5" custScaleX="119584" custScaleY="144460" custRadScaleRad="88068" custRadScaleInc="-136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86BB80-7A6C-744E-93CC-866ADFB4FFD6}" srcId="{F4FCBC98-52A8-6647-8331-19DFF71F0806}" destId="{EE1581EF-F8FA-C347-90AE-B89A9E916325}" srcOrd="4" destOrd="0" parTransId="{D49B8A53-BA6C-FB42-BD2B-E1C6EB884509}" sibTransId="{77F280F4-FEB1-3D42-963E-ACFF9CC4D7E0}"/>
    <dgm:cxn modelId="{2F3D7CA8-8745-914D-AF3E-95CD2042D888}" type="presOf" srcId="{E233BFE2-CAC9-5C4F-9B6F-7747D3EAB498}" destId="{FD3791DF-E5AB-C64E-B60B-3225F743B1BF}" srcOrd="0" destOrd="0" presId="urn:microsoft.com/office/officeart/2005/8/layout/radial4"/>
    <dgm:cxn modelId="{B39EFB66-6A7E-F048-8629-D5AD0BD598BD}" type="presOf" srcId="{EE1581EF-F8FA-C347-90AE-B89A9E916325}" destId="{EC2794B5-6399-A34E-8379-DA36603127D7}" srcOrd="0" destOrd="0" presId="urn:microsoft.com/office/officeart/2005/8/layout/radial4"/>
    <dgm:cxn modelId="{2AEF8D8D-2FC9-FC45-950D-3E29A916147B}" srcId="{F4FCBC98-52A8-6647-8331-19DFF71F0806}" destId="{F4AFC847-0EFB-8741-8F29-4B1EC2D613D3}" srcOrd="2" destOrd="0" parTransId="{3992BA59-84FC-8646-9793-F125D9A612F7}" sibTransId="{5CC0C550-1D5A-744C-AF82-802F5CBD0817}"/>
    <dgm:cxn modelId="{13815D82-3EA7-A747-A109-37C0DE78184B}" type="presOf" srcId="{7750AB31-C1C7-7344-A878-2F1F1D6F959D}" destId="{5B419068-F6C7-ED43-90EB-A719CDFBFE8C}" srcOrd="0" destOrd="0" presId="urn:microsoft.com/office/officeart/2005/8/layout/radial4"/>
    <dgm:cxn modelId="{6F730D50-14C6-DB4D-94D1-AFD1D5FF709C}" type="presOf" srcId="{78896B25-0E27-BD46-B60C-79F1602CF242}" destId="{695E7E68-84A8-C644-9133-861E112EC4FE}" srcOrd="0" destOrd="0" presId="urn:microsoft.com/office/officeart/2005/8/layout/radial4"/>
    <dgm:cxn modelId="{C91C912A-4CA6-994D-9B32-2C05DF828887}" srcId="{F4FCBC98-52A8-6647-8331-19DFF71F0806}" destId="{A7A65BC1-C35B-3449-AC4F-C7C3526D6258}" srcOrd="0" destOrd="0" parTransId="{E233BFE2-CAC9-5C4F-9B6F-7747D3EAB498}" sibTransId="{946FF046-158F-7946-B484-CA370B6AFCCE}"/>
    <dgm:cxn modelId="{9B9136E5-003A-EA47-954A-FCC8962D6F82}" type="presOf" srcId="{2348165C-968B-CE41-A08E-EBA4484BDBC7}" destId="{3EC18B71-6A8F-3242-98D8-4EC1A20CA68C}" srcOrd="0" destOrd="0" presId="urn:microsoft.com/office/officeart/2005/8/layout/radial4"/>
    <dgm:cxn modelId="{B5717356-2883-464A-9D8A-174D98FB5765}" srcId="{F4FCBC98-52A8-6647-8331-19DFF71F0806}" destId="{0A8B00ED-CC6B-2748-99F8-8C633A4CFCBA}" srcOrd="3" destOrd="0" parTransId="{52D0CD00-1780-1046-B050-CEB311AD8501}" sibTransId="{FEAB10ED-0593-654B-8528-9816B070C57C}"/>
    <dgm:cxn modelId="{80BBC32B-5605-644F-8CC0-DCEA128AB532}" type="presOf" srcId="{52D0CD00-1780-1046-B050-CEB311AD8501}" destId="{03FFB143-831C-D64E-865B-510B13A97FD3}" srcOrd="0" destOrd="0" presId="urn:microsoft.com/office/officeart/2005/8/layout/radial4"/>
    <dgm:cxn modelId="{5DFCE960-C9E7-8A41-9CB7-A1C536D5A729}" type="presOf" srcId="{F4FCBC98-52A8-6647-8331-19DFF71F0806}" destId="{9F83EF44-C7A4-8449-B831-4B6D7DA40FE5}" srcOrd="0" destOrd="0" presId="urn:microsoft.com/office/officeart/2005/8/layout/radial4"/>
    <dgm:cxn modelId="{38A3702C-F1F4-BF46-BF6B-F5B52CCEA790}" type="presOf" srcId="{0A8B00ED-CC6B-2748-99F8-8C633A4CFCBA}" destId="{6B923702-C2AF-324F-B93A-48605C05FC3B}" srcOrd="0" destOrd="0" presId="urn:microsoft.com/office/officeart/2005/8/layout/radial4"/>
    <dgm:cxn modelId="{1AF3FE9E-8528-0E49-B3F2-11D3E9311590}" srcId="{2348165C-968B-CE41-A08E-EBA4484BDBC7}" destId="{F4FCBC98-52A8-6647-8331-19DFF71F0806}" srcOrd="0" destOrd="0" parTransId="{69F0E8A5-65BF-DA4D-B9DC-E5DB1B3FF192}" sibTransId="{9C4E9CFD-1F13-0348-96F9-F830247E5B14}"/>
    <dgm:cxn modelId="{89779029-9BAE-F148-8765-94EE71321263}" srcId="{F4FCBC98-52A8-6647-8331-19DFF71F0806}" destId="{7750AB31-C1C7-7344-A878-2F1F1D6F959D}" srcOrd="1" destOrd="0" parTransId="{78896B25-0E27-BD46-B60C-79F1602CF242}" sibTransId="{F713D8CC-770D-6745-8E1B-613CA5CC21CE}"/>
    <dgm:cxn modelId="{98E92CC1-EF28-A14F-B2DD-B356AB8EBD3D}" type="presOf" srcId="{3992BA59-84FC-8646-9793-F125D9A612F7}" destId="{B2A22C5E-5F1A-A348-A7D8-6AA34F37270D}" srcOrd="0" destOrd="0" presId="urn:microsoft.com/office/officeart/2005/8/layout/radial4"/>
    <dgm:cxn modelId="{F1DE496A-CF18-1D46-869C-1C991BE0F52B}" type="presOf" srcId="{A7A65BC1-C35B-3449-AC4F-C7C3526D6258}" destId="{C3F92824-4A89-9D49-AD1B-950120FE7B8C}" srcOrd="0" destOrd="0" presId="urn:microsoft.com/office/officeart/2005/8/layout/radial4"/>
    <dgm:cxn modelId="{69134A5B-297D-0347-A4A3-D4417F3F3F27}" type="presOf" srcId="{F4AFC847-0EFB-8741-8F29-4B1EC2D613D3}" destId="{8C0C96FF-B389-4043-A9FB-34C088FADDF9}" srcOrd="0" destOrd="0" presId="urn:microsoft.com/office/officeart/2005/8/layout/radial4"/>
    <dgm:cxn modelId="{6FD54BE4-941D-5B41-8169-549006963E06}" type="presOf" srcId="{D49B8A53-BA6C-FB42-BD2B-E1C6EB884509}" destId="{AC25135F-51DB-A841-ABFB-FF77BBDBA5DE}" srcOrd="0" destOrd="0" presId="urn:microsoft.com/office/officeart/2005/8/layout/radial4"/>
    <dgm:cxn modelId="{112F60D6-CB38-E946-9584-8A3FABD9A36A}" type="presParOf" srcId="{3EC18B71-6A8F-3242-98D8-4EC1A20CA68C}" destId="{9F83EF44-C7A4-8449-B831-4B6D7DA40FE5}" srcOrd="0" destOrd="0" presId="urn:microsoft.com/office/officeart/2005/8/layout/radial4"/>
    <dgm:cxn modelId="{BDD19DCD-8717-564B-9C7D-D666162456A3}" type="presParOf" srcId="{3EC18B71-6A8F-3242-98D8-4EC1A20CA68C}" destId="{FD3791DF-E5AB-C64E-B60B-3225F743B1BF}" srcOrd="1" destOrd="0" presId="urn:microsoft.com/office/officeart/2005/8/layout/radial4"/>
    <dgm:cxn modelId="{3CC4E316-8F91-EC46-8153-3A28F652BA7F}" type="presParOf" srcId="{3EC18B71-6A8F-3242-98D8-4EC1A20CA68C}" destId="{C3F92824-4A89-9D49-AD1B-950120FE7B8C}" srcOrd="2" destOrd="0" presId="urn:microsoft.com/office/officeart/2005/8/layout/radial4"/>
    <dgm:cxn modelId="{69CE2D78-6319-664D-87EE-22AEB934B2C8}" type="presParOf" srcId="{3EC18B71-6A8F-3242-98D8-4EC1A20CA68C}" destId="{695E7E68-84A8-C644-9133-861E112EC4FE}" srcOrd="3" destOrd="0" presId="urn:microsoft.com/office/officeart/2005/8/layout/radial4"/>
    <dgm:cxn modelId="{A4631EAD-D251-4D47-883B-3476945D9763}" type="presParOf" srcId="{3EC18B71-6A8F-3242-98D8-4EC1A20CA68C}" destId="{5B419068-F6C7-ED43-90EB-A719CDFBFE8C}" srcOrd="4" destOrd="0" presId="urn:microsoft.com/office/officeart/2005/8/layout/radial4"/>
    <dgm:cxn modelId="{2E617929-0411-5347-8730-856B265FE26C}" type="presParOf" srcId="{3EC18B71-6A8F-3242-98D8-4EC1A20CA68C}" destId="{B2A22C5E-5F1A-A348-A7D8-6AA34F37270D}" srcOrd="5" destOrd="0" presId="urn:microsoft.com/office/officeart/2005/8/layout/radial4"/>
    <dgm:cxn modelId="{A095F4DD-9E2F-8240-8BA2-9587324E1BE2}" type="presParOf" srcId="{3EC18B71-6A8F-3242-98D8-4EC1A20CA68C}" destId="{8C0C96FF-B389-4043-A9FB-34C088FADDF9}" srcOrd="6" destOrd="0" presId="urn:microsoft.com/office/officeart/2005/8/layout/radial4"/>
    <dgm:cxn modelId="{8B811398-5A99-A84E-809D-0F6E209BF967}" type="presParOf" srcId="{3EC18B71-6A8F-3242-98D8-4EC1A20CA68C}" destId="{03FFB143-831C-D64E-865B-510B13A97FD3}" srcOrd="7" destOrd="0" presId="urn:microsoft.com/office/officeart/2005/8/layout/radial4"/>
    <dgm:cxn modelId="{05472A52-58B5-AC4F-8D13-E239F662706C}" type="presParOf" srcId="{3EC18B71-6A8F-3242-98D8-4EC1A20CA68C}" destId="{6B923702-C2AF-324F-B93A-48605C05FC3B}" srcOrd="8" destOrd="0" presId="urn:microsoft.com/office/officeart/2005/8/layout/radial4"/>
    <dgm:cxn modelId="{45A8FDE3-B8CE-5F42-9135-820E36440309}" type="presParOf" srcId="{3EC18B71-6A8F-3242-98D8-4EC1A20CA68C}" destId="{AC25135F-51DB-A841-ABFB-FF77BBDBA5DE}" srcOrd="9" destOrd="0" presId="urn:microsoft.com/office/officeart/2005/8/layout/radial4"/>
    <dgm:cxn modelId="{55F0769D-3C37-4D4C-B8B5-499D5EF3DF6C}" type="presParOf" srcId="{3EC18B71-6A8F-3242-98D8-4EC1A20CA68C}" destId="{EC2794B5-6399-A34E-8379-DA36603127D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E4542-08BF-B34F-ACEB-47F2B83D31F5}">
      <dsp:nvSpPr>
        <dsp:cNvPr id="0" name=""/>
        <dsp:cNvSpPr/>
      </dsp:nvSpPr>
      <dsp:spPr>
        <a:xfrm rot="5400000">
          <a:off x="5485809" y="-2341833"/>
          <a:ext cx="611769" cy="5451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Distributed, </a:t>
          </a:r>
          <a:r>
            <a:rPr lang="pl-PL" sz="1600" kern="1200" dirty="0" err="1" smtClean="0"/>
            <a:t>reliable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storage</a:t>
          </a:r>
          <a:r>
            <a:rPr lang="pl-PL" sz="1600" kern="1200" dirty="0" smtClean="0"/>
            <a:t>, standard and </a:t>
          </a:r>
          <a:r>
            <a:rPr lang="pl-PL" sz="1600" kern="1200" dirty="0" err="1" smtClean="0"/>
            <a:t>easy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protocols</a:t>
          </a:r>
          <a:r>
            <a:rPr lang="pl-PL" sz="1600" kern="1200" dirty="0" smtClean="0"/>
            <a:t> for </a:t>
          </a:r>
          <a:r>
            <a:rPr lang="pl-PL" sz="1600" kern="1200" dirty="0" err="1" smtClean="0"/>
            <a:t>accessing</a:t>
          </a:r>
          <a:r>
            <a:rPr lang="pl-PL" sz="1600" kern="1200" dirty="0" smtClean="0"/>
            <a:t> data, </a:t>
          </a:r>
          <a:r>
            <a:rPr lang="pl-PL" sz="1600" kern="1200" dirty="0" err="1" smtClean="0"/>
            <a:t>replicas</a:t>
          </a:r>
          <a:endParaRPr lang="pl-PL" sz="1600" kern="1200" dirty="0"/>
        </a:p>
      </dsp:txBody>
      <dsp:txXfrm rot="-5400000">
        <a:off x="3066191" y="107649"/>
        <a:ext cx="5421142" cy="552041"/>
      </dsp:txXfrm>
    </dsp:sp>
    <dsp:sp modelId="{91CCCD39-D6ED-C247-9972-2F03D8B2275A}">
      <dsp:nvSpPr>
        <dsp:cNvPr id="0" name=""/>
        <dsp:cNvSpPr/>
      </dsp:nvSpPr>
      <dsp:spPr>
        <a:xfrm>
          <a:off x="0" y="1313"/>
          <a:ext cx="3066190" cy="764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err="1" smtClean="0"/>
            <a:t>Availability</a:t>
          </a:r>
          <a:endParaRPr lang="pl-PL" sz="3100" kern="1200" dirty="0"/>
        </a:p>
      </dsp:txBody>
      <dsp:txXfrm>
        <a:off x="37330" y="38643"/>
        <a:ext cx="2991530" cy="690052"/>
      </dsp:txXfrm>
    </dsp:sp>
    <dsp:sp modelId="{7B444145-7482-FB41-9C77-8D54CF87CAFB}">
      <dsp:nvSpPr>
        <dsp:cNvPr id="0" name=""/>
        <dsp:cNvSpPr/>
      </dsp:nvSpPr>
      <dsp:spPr>
        <a:xfrm rot="5400000">
          <a:off x="5485809" y="-1538885"/>
          <a:ext cx="611769" cy="5451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Data </a:t>
          </a:r>
          <a:r>
            <a:rPr lang="pl-PL" sz="1600" kern="1200" dirty="0" err="1" smtClean="0"/>
            <a:t>should</a:t>
          </a:r>
          <a:r>
            <a:rPr lang="pl-PL" sz="1600" kern="1200" dirty="0" smtClean="0"/>
            <a:t> be </a:t>
          </a:r>
          <a:r>
            <a:rPr lang="pl-PL" sz="1600" kern="1200" dirty="0" err="1" smtClean="0"/>
            <a:t>available</a:t>
          </a:r>
          <a:r>
            <a:rPr lang="pl-PL" sz="1600" kern="1200" dirty="0" smtClean="0"/>
            <a:t> in standard, </a:t>
          </a:r>
          <a:r>
            <a:rPr lang="pl-PL" sz="1600" kern="1200" dirty="0" err="1" smtClean="0"/>
            <a:t>interoperable</a:t>
          </a:r>
          <a:r>
            <a:rPr lang="pl-PL" sz="1600" kern="1200" dirty="0" smtClean="0"/>
            <a:t>, open </a:t>
          </a:r>
          <a:r>
            <a:rPr lang="pl-PL" sz="1600" kern="1200" dirty="0" err="1" smtClean="0"/>
            <a:t>formats</a:t>
          </a:r>
          <a:endParaRPr lang="pl-PL" sz="1600" kern="1200" dirty="0"/>
        </a:p>
      </dsp:txBody>
      <dsp:txXfrm rot="-5400000">
        <a:off x="3066191" y="910597"/>
        <a:ext cx="5421142" cy="552041"/>
      </dsp:txXfrm>
    </dsp:sp>
    <dsp:sp modelId="{CA76F7A5-4F18-454B-B901-D61112CE4961}">
      <dsp:nvSpPr>
        <dsp:cNvPr id="0" name=""/>
        <dsp:cNvSpPr/>
      </dsp:nvSpPr>
      <dsp:spPr>
        <a:xfrm>
          <a:off x="0" y="804261"/>
          <a:ext cx="3066190" cy="764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err="1" smtClean="0"/>
            <a:t>Interoperability</a:t>
          </a:r>
          <a:endParaRPr lang="pl-PL" sz="3100" kern="1200" dirty="0"/>
        </a:p>
      </dsp:txBody>
      <dsp:txXfrm>
        <a:off x="37330" y="841591"/>
        <a:ext cx="2991530" cy="690052"/>
      </dsp:txXfrm>
    </dsp:sp>
    <dsp:sp modelId="{14BDA7EE-DA61-0841-8441-4866CE5DDABC}">
      <dsp:nvSpPr>
        <dsp:cNvPr id="0" name=""/>
        <dsp:cNvSpPr/>
      </dsp:nvSpPr>
      <dsp:spPr>
        <a:xfrm rot="5400000">
          <a:off x="5485809" y="-735937"/>
          <a:ext cx="611769" cy="5451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Data </a:t>
          </a:r>
          <a:r>
            <a:rPr lang="pl-PL" sz="1600" kern="1200" dirty="0" err="1" smtClean="0"/>
            <a:t>should</a:t>
          </a:r>
          <a:r>
            <a:rPr lang="pl-PL" sz="1600" kern="1200" dirty="0" smtClean="0"/>
            <a:t> be </a:t>
          </a:r>
          <a:r>
            <a:rPr lang="pl-PL" sz="1600" kern="1200" dirty="0" err="1" smtClean="0"/>
            <a:t>enriched</a:t>
          </a:r>
          <a:r>
            <a:rPr lang="pl-PL" sz="1600" kern="1200" dirty="0" smtClean="0"/>
            <a:t> with </a:t>
          </a:r>
          <a:r>
            <a:rPr lang="pl-PL" sz="1600" kern="1200" dirty="0" err="1" smtClean="0"/>
            <a:t>metadata</a:t>
          </a:r>
          <a:r>
            <a:rPr lang="pl-PL" sz="1600" kern="1200" dirty="0" smtClean="0"/>
            <a:t>, </a:t>
          </a:r>
          <a:r>
            <a:rPr lang="pl-PL" sz="1600" kern="1200" dirty="0" err="1" smtClean="0"/>
            <a:t>which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discovery</a:t>
          </a:r>
          <a:r>
            <a:rPr lang="pl-PL" sz="1600" kern="1200" dirty="0" smtClean="0"/>
            <a:t> services and </a:t>
          </a:r>
          <a:r>
            <a:rPr lang="pl-PL" sz="1600" kern="1200" dirty="0" err="1" smtClean="0"/>
            <a:t>users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can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understand</a:t>
          </a:r>
          <a:r>
            <a:rPr lang="pl-PL" sz="1600" kern="1200" dirty="0" smtClean="0"/>
            <a:t> and </a:t>
          </a:r>
          <a:r>
            <a:rPr lang="pl-PL" sz="1600" kern="1200" dirty="0" err="1" smtClean="0"/>
            <a:t>which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can</a:t>
          </a:r>
          <a:r>
            <a:rPr lang="pl-PL" sz="1600" kern="1200" dirty="0" smtClean="0"/>
            <a:t> be </a:t>
          </a:r>
          <a:r>
            <a:rPr lang="pl-PL" sz="1600" kern="1200" dirty="0" err="1" smtClean="0"/>
            <a:t>indexed</a:t>
          </a:r>
          <a:endParaRPr lang="pl-PL" sz="1600" kern="1200" dirty="0"/>
        </a:p>
      </dsp:txBody>
      <dsp:txXfrm rot="-5400000">
        <a:off x="3066191" y="1713545"/>
        <a:ext cx="5421142" cy="552041"/>
      </dsp:txXfrm>
    </dsp:sp>
    <dsp:sp modelId="{A960BB04-512A-064A-A68D-297AC1B883F4}">
      <dsp:nvSpPr>
        <dsp:cNvPr id="0" name=""/>
        <dsp:cNvSpPr/>
      </dsp:nvSpPr>
      <dsp:spPr>
        <a:xfrm>
          <a:off x="0" y="1607209"/>
          <a:ext cx="3066190" cy="764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Discovery</a:t>
          </a:r>
          <a:endParaRPr lang="pl-PL" sz="3100" kern="1200" dirty="0"/>
        </a:p>
      </dsp:txBody>
      <dsp:txXfrm>
        <a:off x="37330" y="1644539"/>
        <a:ext cx="2991530" cy="690052"/>
      </dsp:txXfrm>
    </dsp:sp>
    <dsp:sp modelId="{71FA3CF7-AC0E-7841-A458-778D8D0DD26A}">
      <dsp:nvSpPr>
        <dsp:cNvPr id="0" name=""/>
        <dsp:cNvSpPr/>
      </dsp:nvSpPr>
      <dsp:spPr>
        <a:xfrm rot="5400000">
          <a:off x="5485809" y="67009"/>
          <a:ext cx="611769" cy="5451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Data </a:t>
          </a:r>
          <a:r>
            <a:rPr lang="pl-PL" sz="1600" kern="1200" dirty="0" err="1" smtClean="0"/>
            <a:t>sets</a:t>
          </a:r>
          <a:r>
            <a:rPr lang="pl-PL" sz="1600" kern="1200" dirty="0" smtClean="0"/>
            <a:t> and </a:t>
          </a:r>
          <a:r>
            <a:rPr lang="pl-PL" sz="1600" kern="1200" dirty="0" err="1" smtClean="0"/>
            <a:t>items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must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have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global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unique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identifiers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which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allow</a:t>
          </a:r>
          <a:r>
            <a:rPr lang="pl-PL" sz="1600" kern="1200" dirty="0" smtClean="0"/>
            <a:t> for </a:t>
          </a:r>
          <a:r>
            <a:rPr lang="pl-PL" sz="1600" kern="1200" dirty="0" err="1" smtClean="0"/>
            <a:t>their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unambigous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referencing</a:t>
          </a:r>
          <a:endParaRPr lang="pl-PL" sz="1600" kern="1200" dirty="0"/>
        </a:p>
      </dsp:txBody>
      <dsp:txXfrm rot="-5400000">
        <a:off x="3066191" y="2516491"/>
        <a:ext cx="5421142" cy="552041"/>
      </dsp:txXfrm>
    </dsp:sp>
    <dsp:sp modelId="{935820EB-0622-0A4B-A5BE-1EE412695BAF}">
      <dsp:nvSpPr>
        <dsp:cNvPr id="0" name=""/>
        <dsp:cNvSpPr/>
      </dsp:nvSpPr>
      <dsp:spPr>
        <a:xfrm>
          <a:off x="0" y="2410156"/>
          <a:ext cx="3066190" cy="764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err="1" smtClean="0"/>
            <a:t>Identification</a:t>
          </a:r>
          <a:endParaRPr lang="pl-PL" sz="3100" kern="1200" dirty="0"/>
        </a:p>
      </dsp:txBody>
      <dsp:txXfrm>
        <a:off x="37330" y="2447486"/>
        <a:ext cx="2991530" cy="690052"/>
      </dsp:txXfrm>
    </dsp:sp>
    <dsp:sp modelId="{3F687AAB-AF21-4340-8266-9F0A28DA7F0B}">
      <dsp:nvSpPr>
        <dsp:cNvPr id="0" name=""/>
        <dsp:cNvSpPr/>
      </dsp:nvSpPr>
      <dsp:spPr>
        <a:xfrm rot="5400000">
          <a:off x="5485809" y="869957"/>
          <a:ext cx="611769" cy="5451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Information on </a:t>
          </a:r>
          <a:r>
            <a:rPr lang="pl-PL" sz="1600" kern="1200" dirty="0" err="1" smtClean="0"/>
            <a:t>how</a:t>
          </a:r>
          <a:r>
            <a:rPr lang="pl-PL" sz="1600" kern="1200" dirty="0" smtClean="0"/>
            <a:t> the data was </a:t>
          </a:r>
          <a:r>
            <a:rPr lang="pl-PL" sz="1600" kern="1200" dirty="0" err="1" smtClean="0"/>
            <a:t>obtained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or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generated</a:t>
          </a:r>
          <a:r>
            <a:rPr lang="pl-PL" sz="1600" kern="1200" dirty="0" smtClean="0"/>
            <a:t>, in </a:t>
          </a:r>
          <a:r>
            <a:rPr lang="pl-PL" sz="1600" kern="1200" dirty="0" err="1" smtClean="0"/>
            <a:t>case</a:t>
          </a:r>
          <a:r>
            <a:rPr lang="pl-PL" sz="1600" kern="1200" dirty="0" smtClean="0"/>
            <a:t> of </a:t>
          </a:r>
          <a:r>
            <a:rPr lang="pl-PL" sz="1600" kern="1200" dirty="0" err="1" smtClean="0"/>
            <a:t>simulation</a:t>
          </a:r>
          <a:r>
            <a:rPr lang="pl-PL" sz="1600" kern="1200" dirty="0" smtClean="0"/>
            <a:t> data </a:t>
          </a:r>
          <a:r>
            <a:rPr lang="pl-PL" sz="1600" kern="1200" dirty="0" err="1" smtClean="0"/>
            <a:t>it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should</a:t>
          </a:r>
          <a:r>
            <a:rPr lang="pl-PL" sz="1600" kern="1200" dirty="0" smtClean="0"/>
            <a:t> be </a:t>
          </a:r>
          <a:r>
            <a:rPr lang="pl-PL" sz="1600" kern="1200" dirty="0" err="1" smtClean="0"/>
            <a:t>possible</a:t>
          </a:r>
          <a:r>
            <a:rPr lang="pl-PL" sz="1600" kern="1200" dirty="0" smtClean="0"/>
            <a:t> to </a:t>
          </a:r>
          <a:r>
            <a:rPr lang="pl-PL" sz="1600" kern="1200" dirty="0" err="1" smtClean="0"/>
            <a:t>reproduce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it</a:t>
          </a:r>
          <a:endParaRPr lang="pl-PL" sz="1600" kern="1200" dirty="0"/>
        </a:p>
      </dsp:txBody>
      <dsp:txXfrm rot="-5400000">
        <a:off x="3066191" y="3319439"/>
        <a:ext cx="5421142" cy="552041"/>
      </dsp:txXfrm>
    </dsp:sp>
    <dsp:sp modelId="{FB7156EC-559E-9D40-92C4-ACACF340CC3F}">
      <dsp:nvSpPr>
        <dsp:cNvPr id="0" name=""/>
        <dsp:cNvSpPr/>
      </dsp:nvSpPr>
      <dsp:spPr>
        <a:xfrm>
          <a:off x="0" y="3213104"/>
          <a:ext cx="3066190" cy="764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err="1" smtClean="0"/>
            <a:t>Provenance</a:t>
          </a:r>
          <a:endParaRPr lang="pl-PL" sz="3100" kern="1200" dirty="0"/>
        </a:p>
      </dsp:txBody>
      <dsp:txXfrm>
        <a:off x="37330" y="3250434"/>
        <a:ext cx="2991530" cy="690052"/>
      </dsp:txXfrm>
    </dsp:sp>
    <dsp:sp modelId="{BE32BD7F-E6C6-A945-86EB-59BA31566A41}">
      <dsp:nvSpPr>
        <dsp:cNvPr id="0" name=""/>
        <dsp:cNvSpPr/>
      </dsp:nvSpPr>
      <dsp:spPr>
        <a:xfrm rot="5400000">
          <a:off x="5485809" y="1672905"/>
          <a:ext cx="611769" cy="5451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Data </a:t>
          </a:r>
          <a:r>
            <a:rPr lang="pl-PL" sz="1600" kern="1200" dirty="0" err="1" smtClean="0"/>
            <a:t>stored</a:t>
          </a:r>
          <a:r>
            <a:rPr lang="pl-PL" sz="1600" kern="1200" dirty="0" smtClean="0"/>
            <a:t> in </a:t>
          </a:r>
          <a:r>
            <a:rPr lang="pl-PL" sz="1600" kern="1200" dirty="0" err="1" smtClean="0"/>
            <a:t>long</a:t>
          </a:r>
          <a:r>
            <a:rPr lang="pl-PL" sz="1600" kern="1200" dirty="0" smtClean="0"/>
            <a:t> term </a:t>
          </a:r>
          <a:r>
            <a:rPr lang="pl-PL" sz="1600" kern="1200" dirty="0" err="1" smtClean="0"/>
            <a:t>retention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archive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should</a:t>
          </a:r>
          <a:r>
            <a:rPr lang="pl-PL" sz="1600" kern="1200" dirty="0" smtClean="0"/>
            <a:t> be </a:t>
          </a:r>
          <a:r>
            <a:rPr lang="pl-PL" sz="1600" kern="1200" dirty="0" err="1" smtClean="0"/>
            <a:t>usable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after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tens</a:t>
          </a:r>
          <a:r>
            <a:rPr lang="pl-PL" sz="1600" kern="1200" dirty="0" smtClean="0"/>
            <a:t> of </a:t>
          </a:r>
          <a:r>
            <a:rPr lang="pl-PL" sz="1600" kern="1200" dirty="0" err="1" smtClean="0"/>
            <a:t>years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after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creation</a:t>
          </a:r>
          <a:endParaRPr lang="pl-PL" sz="1600" kern="1200" dirty="0"/>
        </a:p>
      </dsp:txBody>
      <dsp:txXfrm rot="-5400000">
        <a:off x="3066191" y="4122387"/>
        <a:ext cx="5421142" cy="552041"/>
      </dsp:txXfrm>
    </dsp:sp>
    <dsp:sp modelId="{0B4CB9A9-1620-AA43-9C53-C94F6C3731CC}">
      <dsp:nvSpPr>
        <dsp:cNvPr id="0" name=""/>
        <dsp:cNvSpPr/>
      </dsp:nvSpPr>
      <dsp:spPr>
        <a:xfrm>
          <a:off x="0" y="4016052"/>
          <a:ext cx="3066190" cy="764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err="1" smtClean="0"/>
            <a:t>Preservation</a:t>
          </a:r>
          <a:endParaRPr lang="pl-PL" sz="3100" kern="1200" dirty="0"/>
        </a:p>
      </dsp:txBody>
      <dsp:txXfrm>
        <a:off x="37330" y="4053382"/>
        <a:ext cx="2991530" cy="690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F44-C7A4-8449-B831-4B6D7DA40FE5}">
      <dsp:nvSpPr>
        <dsp:cNvPr id="0" name=""/>
        <dsp:cNvSpPr/>
      </dsp:nvSpPr>
      <dsp:spPr>
        <a:xfrm>
          <a:off x="3769763" y="2998350"/>
          <a:ext cx="1265665" cy="1265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ODP</a:t>
          </a:r>
          <a:endParaRPr lang="pl-PL" sz="3700" kern="1200" dirty="0"/>
        </a:p>
      </dsp:txBody>
      <dsp:txXfrm>
        <a:off x="3955115" y="3183702"/>
        <a:ext cx="894961" cy="894961"/>
      </dsp:txXfrm>
    </dsp:sp>
    <dsp:sp modelId="{FD3791DF-E5AB-C64E-B60B-3225F743B1BF}">
      <dsp:nvSpPr>
        <dsp:cNvPr id="0" name=""/>
        <dsp:cNvSpPr/>
      </dsp:nvSpPr>
      <dsp:spPr>
        <a:xfrm rot="9512130">
          <a:off x="1581370" y="3974678"/>
          <a:ext cx="2189615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92824-4A89-9D49-AD1B-950120FE7B8C}">
      <dsp:nvSpPr>
        <dsp:cNvPr id="0" name=""/>
        <dsp:cNvSpPr/>
      </dsp:nvSpPr>
      <dsp:spPr>
        <a:xfrm>
          <a:off x="539554" y="3816422"/>
          <a:ext cx="2235493" cy="178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Non-</a:t>
          </a:r>
          <a:r>
            <a:rPr lang="pl-PL" sz="1800" kern="1200" dirty="0" err="1" smtClean="0"/>
            <a:t>Grid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users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friendly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security</a:t>
          </a:r>
          <a:r>
            <a:rPr lang="pl-PL" sz="1800" kern="1200" dirty="0" smtClean="0"/>
            <a:t> – no VO </a:t>
          </a:r>
          <a:r>
            <a:rPr lang="pl-PL" sz="1800" kern="1200" dirty="0" err="1" smtClean="0"/>
            <a:t>certificate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necessary</a:t>
          </a:r>
          <a:r>
            <a:rPr lang="pl-PL" sz="1800" kern="1200" dirty="0" smtClean="0"/>
            <a:t> for open data</a:t>
          </a:r>
          <a:endParaRPr lang="pl-PL" sz="1800" kern="1200" dirty="0"/>
        </a:p>
      </dsp:txBody>
      <dsp:txXfrm>
        <a:off x="591934" y="3868802"/>
        <a:ext cx="2130733" cy="1683634"/>
      </dsp:txXfrm>
    </dsp:sp>
    <dsp:sp modelId="{695E7E68-84A8-C644-9133-861E112EC4FE}">
      <dsp:nvSpPr>
        <dsp:cNvPr id="0" name=""/>
        <dsp:cNvSpPr/>
      </dsp:nvSpPr>
      <dsp:spPr>
        <a:xfrm rot="12003041">
          <a:off x="1369108" y="2623218"/>
          <a:ext cx="2380991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9068-F6C7-ED43-90EB-A719CDFBFE8C}">
      <dsp:nvSpPr>
        <dsp:cNvPr id="0" name=""/>
        <dsp:cNvSpPr/>
      </dsp:nvSpPr>
      <dsp:spPr>
        <a:xfrm>
          <a:off x="323517" y="1656181"/>
          <a:ext cx="2235493" cy="17883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Users</a:t>
          </a:r>
          <a:r>
            <a:rPr lang="pl-PL" sz="1800" kern="1200" dirty="0" smtClean="0"/>
            <a:t> and </a:t>
          </a:r>
          <a:r>
            <a:rPr lang="pl-PL" sz="1800" kern="1200" dirty="0" err="1" smtClean="0"/>
            <a:t>community</a:t>
          </a:r>
          <a:r>
            <a:rPr lang="pl-PL" sz="1800" kern="1200" dirty="0" smtClean="0"/>
            <a:t> data </a:t>
          </a:r>
          <a:r>
            <a:rPr lang="pl-PL" sz="1800" kern="1200" dirty="0" err="1" smtClean="0"/>
            <a:t>is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organized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into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spaces</a:t>
          </a:r>
          <a:r>
            <a:rPr lang="pl-PL" sz="1800" kern="1200" dirty="0" smtClean="0"/>
            <a:t> (</a:t>
          </a:r>
          <a:r>
            <a:rPr lang="pl-PL" sz="1800" kern="1200" dirty="0" err="1" smtClean="0"/>
            <a:t>virtual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folders</a:t>
          </a:r>
          <a:r>
            <a:rPr lang="pl-PL" sz="1800" kern="1200" dirty="0" smtClean="0"/>
            <a:t>)</a:t>
          </a:r>
          <a:endParaRPr lang="pl-PL" sz="1800" kern="1200" dirty="0"/>
        </a:p>
      </dsp:txBody>
      <dsp:txXfrm>
        <a:off x="375897" y="1708561"/>
        <a:ext cx="2130733" cy="1683634"/>
      </dsp:txXfrm>
    </dsp:sp>
    <dsp:sp modelId="{B2A22C5E-5F1A-A348-A7D8-6AA34F37270D}">
      <dsp:nvSpPr>
        <dsp:cNvPr id="0" name=""/>
        <dsp:cNvSpPr/>
      </dsp:nvSpPr>
      <dsp:spPr>
        <a:xfrm rot="15949858">
          <a:off x="3390535" y="1669797"/>
          <a:ext cx="1787068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C96FF-B389-4043-A9FB-34C088FADDF9}">
      <dsp:nvSpPr>
        <dsp:cNvPr id="0" name=""/>
        <dsp:cNvSpPr/>
      </dsp:nvSpPr>
      <dsp:spPr>
        <a:xfrm>
          <a:off x="2915806" y="216016"/>
          <a:ext cx="2606607" cy="179587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Single </a:t>
          </a:r>
          <a:r>
            <a:rPr lang="pl-PL" sz="1800" kern="1200" dirty="0" err="1" smtClean="0"/>
            <a:t>user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interface</a:t>
          </a:r>
          <a:r>
            <a:rPr lang="pl-PL" sz="1800" kern="1200" dirty="0" smtClean="0"/>
            <a:t> for </a:t>
          </a:r>
          <a:r>
            <a:rPr lang="pl-PL" sz="1800" kern="1200" dirty="0" err="1" smtClean="0"/>
            <a:t>personal</a:t>
          </a:r>
          <a:r>
            <a:rPr lang="pl-PL" sz="1800" kern="1200" dirty="0" smtClean="0"/>
            <a:t>, </a:t>
          </a:r>
          <a:r>
            <a:rPr lang="pl-PL" sz="1800" kern="1200" dirty="0" err="1" smtClean="0"/>
            <a:t>research</a:t>
          </a:r>
          <a:r>
            <a:rPr lang="pl-PL" sz="1800" kern="1200" dirty="0" smtClean="0"/>
            <a:t> and open data management</a:t>
          </a:r>
          <a:endParaRPr lang="pl-PL" sz="1800" kern="1200" dirty="0"/>
        </a:p>
      </dsp:txBody>
      <dsp:txXfrm>
        <a:off x="2968405" y="268615"/>
        <a:ext cx="2501409" cy="1690672"/>
      </dsp:txXfrm>
    </dsp:sp>
    <dsp:sp modelId="{03FFB143-831C-D64E-865B-510B13A97FD3}">
      <dsp:nvSpPr>
        <dsp:cNvPr id="0" name=""/>
        <dsp:cNvSpPr/>
      </dsp:nvSpPr>
      <dsp:spPr>
        <a:xfrm rot="19141494">
          <a:off x="4662908" y="1867644"/>
          <a:ext cx="2768209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23702-C2AF-324F-B93A-48605C05FC3B}">
      <dsp:nvSpPr>
        <dsp:cNvPr id="0" name=""/>
        <dsp:cNvSpPr/>
      </dsp:nvSpPr>
      <dsp:spPr>
        <a:xfrm>
          <a:off x="5940155" y="216027"/>
          <a:ext cx="2303698" cy="215868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Open data </a:t>
          </a:r>
          <a:r>
            <a:rPr lang="pl-PL" sz="1800" kern="1200" dirty="0" err="1" smtClean="0"/>
            <a:t>specific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functionality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including</a:t>
          </a:r>
          <a:r>
            <a:rPr lang="pl-PL" sz="1800" kern="1200" dirty="0" smtClean="0"/>
            <a:t> DOI </a:t>
          </a:r>
          <a:r>
            <a:rPr lang="pl-PL" sz="1800" kern="1200" dirty="0" err="1" smtClean="0"/>
            <a:t>registration</a:t>
          </a:r>
          <a:r>
            <a:rPr lang="pl-PL" sz="1800" kern="1200" dirty="0" smtClean="0"/>
            <a:t>, </a:t>
          </a:r>
          <a:r>
            <a:rPr lang="pl-PL" sz="1800" kern="1200" dirty="0" err="1" smtClean="0"/>
            <a:t>publication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policies</a:t>
          </a:r>
          <a:r>
            <a:rPr lang="pl-PL" sz="1800" kern="1200" dirty="0" smtClean="0"/>
            <a:t> and </a:t>
          </a:r>
          <a:r>
            <a:rPr lang="pl-PL" sz="1800" kern="1200" dirty="0" err="1" smtClean="0"/>
            <a:t>long</a:t>
          </a:r>
          <a:r>
            <a:rPr lang="pl-PL" sz="1800" kern="1200" dirty="0" smtClean="0"/>
            <a:t> term </a:t>
          </a:r>
          <a:r>
            <a:rPr lang="pl-PL" sz="1800" kern="1200" dirty="0" err="1" smtClean="0"/>
            <a:t>preservation</a:t>
          </a:r>
          <a:endParaRPr lang="pl-PL" sz="1800" kern="1200" dirty="0"/>
        </a:p>
      </dsp:txBody>
      <dsp:txXfrm>
        <a:off x="6003381" y="279253"/>
        <a:ext cx="2177246" cy="2032230"/>
      </dsp:txXfrm>
    </dsp:sp>
    <dsp:sp modelId="{AC25135F-51DB-A841-ABFB-FF77BBDBA5DE}">
      <dsp:nvSpPr>
        <dsp:cNvPr id="0" name=""/>
        <dsp:cNvSpPr/>
      </dsp:nvSpPr>
      <dsp:spPr>
        <a:xfrm rot="531969">
          <a:off x="5149354" y="3596224"/>
          <a:ext cx="2357540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794B5-6399-A34E-8379-DA36603127D7}">
      <dsp:nvSpPr>
        <dsp:cNvPr id="0" name=""/>
        <dsp:cNvSpPr/>
      </dsp:nvSpPr>
      <dsp:spPr>
        <a:xfrm>
          <a:off x="6156163" y="2821470"/>
          <a:ext cx="2673292" cy="258351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Web </a:t>
          </a:r>
          <a:r>
            <a:rPr lang="pl-PL" sz="1800" kern="1200" dirty="0" err="1" smtClean="0"/>
            <a:t>interface</a:t>
          </a:r>
          <a:r>
            <a:rPr lang="pl-PL" sz="1800" kern="1200" dirty="0" smtClean="0"/>
            <a:t> for data management, </a:t>
          </a:r>
          <a:r>
            <a:rPr lang="pl-PL" sz="1800" kern="1200" dirty="0" err="1" smtClean="0"/>
            <a:t>including</a:t>
          </a:r>
          <a:r>
            <a:rPr lang="pl-PL" sz="1800" kern="1200" dirty="0" smtClean="0"/>
            <a:t> ACL and </a:t>
          </a:r>
          <a:r>
            <a:rPr lang="pl-PL" sz="1800" kern="1200" dirty="0" err="1" smtClean="0"/>
            <a:t>sharing</a:t>
          </a:r>
          <a:r>
            <a:rPr lang="pl-PL" sz="1800" kern="1200" dirty="0" smtClean="0"/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Data </a:t>
          </a:r>
          <a:r>
            <a:rPr lang="pl-PL" sz="1800" kern="1200" dirty="0" err="1" smtClean="0"/>
            <a:t>can</a:t>
          </a:r>
          <a:r>
            <a:rPr lang="pl-PL" sz="1800" kern="1200" dirty="0" smtClean="0"/>
            <a:t> be </a:t>
          </a:r>
          <a:r>
            <a:rPr lang="pl-PL" sz="1800" kern="1200" dirty="0" err="1" smtClean="0"/>
            <a:t>accessed</a:t>
          </a:r>
          <a:r>
            <a:rPr lang="pl-PL" sz="1800" kern="1200" dirty="0" smtClean="0"/>
            <a:t> from </a:t>
          </a:r>
          <a:r>
            <a:rPr lang="pl-PL" sz="1800" kern="1200" dirty="0" err="1" smtClean="0"/>
            <a:t>local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filesystem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or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Grid</a:t>
          </a:r>
          <a:r>
            <a:rPr lang="pl-PL" sz="1800" kern="1200" dirty="0" smtClean="0"/>
            <a:t> and </a:t>
          </a:r>
          <a:r>
            <a:rPr lang="pl-PL" sz="1800" kern="1200" dirty="0" err="1" smtClean="0"/>
            <a:t>Cloud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protocols</a:t>
          </a:r>
          <a:endParaRPr lang="pl-PL" sz="1800" kern="1200" dirty="0"/>
        </a:p>
      </dsp:txBody>
      <dsp:txXfrm>
        <a:off x="6231832" y="2897139"/>
        <a:ext cx="2521954" cy="243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27/01/16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27/01/16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2924943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 err="1" smtClean="0"/>
              <a:t>function</a:t>
            </a: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04864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27/01/16</a:t>
            </a:fld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46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27/01/16</a:t>
            </a:fld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3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8313" y="1341438"/>
            <a:ext cx="3815655" cy="47847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27/01/16</a:t>
            </a:fld>
            <a:endParaRPr lang="nl-NL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03575" y="6525344"/>
            <a:ext cx="34559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</a:t>
            </a:r>
            <a:endParaRPr lang="nl-NL" dirty="0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27/01/16</a:t>
            </a:fld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03575" y="6525344"/>
            <a:ext cx="34559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4980"/>
            <a:ext cx="657870" cy="44262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79394" y="6237312"/>
            <a:ext cx="75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  <a:r>
              <a:rPr lang="nl-NL" sz="1050" b="0" baseline="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endParaRPr lang="nl-NL" sz="105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552" y="1330578"/>
            <a:ext cx="8423928" cy="483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</a:t>
            </a:r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nl-NL" dirty="0" smtClean="0"/>
              <a:t>Fifth level</a:t>
            </a:r>
            <a:endParaRPr lang="nl-NL" sz="1000" b="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8" y="188640"/>
            <a:ext cx="820873" cy="623864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8508016" y="6525344"/>
            <a:ext cx="349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10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‹nr›</a:t>
            </a:fld>
            <a:endParaRPr lang="nl-NL" sz="12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8537" y="864169"/>
            <a:ext cx="1241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EGI-ENGAGE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CDEB0F9-71B2-4695-BF6E-6B05A8AD9565}" type="datetime1">
              <a:rPr lang="nl-NL" smtClean="0"/>
              <a:pPr/>
              <a:t>27/01/16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4" r:id="rId2"/>
    <p:sldLayoutId id="2147483652" r:id="rId3"/>
    <p:sldLayoutId id="2147483653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4980"/>
            <a:ext cx="657870" cy="44262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79394" y="6237312"/>
            <a:ext cx="7557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  <a:r>
              <a:rPr lang="nl-NL" sz="1050" b="0" baseline="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algn="r"/>
            <a:r>
              <a:rPr lang="nl-NL" sz="105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endParaRPr lang="nl-NL" sz="105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microsoft.com/office/2007/relationships/hdphoto" Target="../media/hdphoto1.wdp"/><Relationship Id="rId10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403648" y="2924943"/>
            <a:ext cx="6408711" cy="936105"/>
          </a:xfrm>
        </p:spPr>
        <p:txBody>
          <a:bodyPr>
            <a:normAutofit fontScale="92500" lnSpcReduction="20000"/>
          </a:bodyPr>
          <a:lstStyle/>
          <a:p>
            <a:endParaRPr lang="en-US" noProof="0" dirty="0" smtClean="0"/>
          </a:p>
          <a:p>
            <a:r>
              <a:rPr lang="en-US" noProof="0" dirty="0" smtClean="0"/>
              <a:t>Academic Computing Centre CYFRONET AGH</a:t>
            </a:r>
          </a:p>
          <a:p>
            <a:r>
              <a:rPr lang="en-US" noProof="0" dirty="0" smtClean="0"/>
              <a:t>Krakow, Poland</a:t>
            </a:r>
            <a:endParaRPr lang="en-US" noProof="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EGI-Engage Open Data Platform Prototype</a:t>
            </a:r>
            <a:endParaRPr lang="en-US" noProof="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noProof="0" dirty="0" err="1" smtClean="0"/>
              <a:t>Bartosz</a:t>
            </a:r>
            <a:r>
              <a:rPr lang="en-US" noProof="0" dirty="0" smtClean="0"/>
              <a:t> </a:t>
            </a:r>
            <a:r>
              <a:rPr lang="en-US" noProof="0" dirty="0" err="1" smtClean="0"/>
              <a:t>Kryza</a:t>
            </a:r>
            <a:r>
              <a:rPr lang="en-US" noProof="0" dirty="0" smtClean="0"/>
              <a:t>, Lukasz </a:t>
            </a:r>
            <a:r>
              <a:rPr lang="en-US" noProof="0" dirty="0" err="1" smtClean="0"/>
              <a:t>Dutka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88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rostokąt 128"/>
          <p:cNvSpPr/>
          <p:nvPr/>
        </p:nvSpPr>
        <p:spPr>
          <a:xfrm>
            <a:off x="6300192" y="1268760"/>
            <a:ext cx="936104" cy="648072"/>
          </a:xfrm>
          <a:prstGeom prst="rect">
            <a:avLst/>
          </a:prstGeom>
          <a:solidFill>
            <a:srgbClr val="6C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 smtClean="0"/>
              <a:t>interactions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  <p:sp>
        <p:nvSpPr>
          <p:cNvPr id="6" name="PoleTekstowe 5"/>
          <p:cNvSpPr txBox="1"/>
          <p:nvPr/>
        </p:nvSpPr>
        <p:spPr>
          <a:xfrm>
            <a:off x="179512" y="165086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1 (VO x)</a:t>
            </a:r>
            <a:endParaRPr lang="pl-PL" sz="10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187624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</a:t>
            </a:r>
            <a:r>
              <a:rPr lang="pl-PL" sz="1000" dirty="0"/>
              <a:t>1</a:t>
            </a:r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9793"/>
            <a:ext cx="276738" cy="363971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79793"/>
            <a:ext cx="270722" cy="336899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09827" cy="362467"/>
          </a:xfrm>
          <a:prstGeom prst="rect">
            <a:avLst/>
          </a:prstGeom>
        </p:spPr>
      </p:pic>
      <p:sp>
        <p:nvSpPr>
          <p:cNvPr id="27" name="PoleTekstowe 26"/>
          <p:cNvSpPr txBox="1"/>
          <p:nvPr/>
        </p:nvSpPr>
        <p:spPr>
          <a:xfrm>
            <a:off x="2483768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2</a:t>
            </a:r>
          </a:p>
          <a:p>
            <a:pPr algn="ctr"/>
            <a:r>
              <a:rPr lang="pl-PL" sz="1000" dirty="0" smtClean="0"/>
              <a:t>(</a:t>
            </a:r>
            <a:r>
              <a:rPr lang="pl-PL" sz="1000" dirty="0" err="1"/>
              <a:t>O</a:t>
            </a:r>
            <a:r>
              <a:rPr lang="pl-PL" sz="1000" dirty="0" err="1" smtClean="0"/>
              <a:t>nedata</a:t>
            </a:r>
            <a:r>
              <a:rPr lang="pl-PL" sz="1000" dirty="0" smtClean="0"/>
              <a:t> </a:t>
            </a:r>
            <a:r>
              <a:rPr lang="pl-PL" sz="1000" dirty="0" err="1" smtClean="0"/>
              <a:t>space</a:t>
            </a:r>
            <a:r>
              <a:rPr lang="pl-PL" sz="1000" dirty="0" smtClean="0"/>
              <a:t>)</a:t>
            </a:r>
            <a:endParaRPr lang="pl-PL" sz="1000" dirty="0"/>
          </a:p>
        </p:txBody>
      </p:sp>
      <p:sp>
        <p:nvSpPr>
          <p:cNvPr id="54" name="PoleTekstowe 53"/>
          <p:cNvSpPr txBox="1"/>
          <p:nvPr/>
        </p:nvSpPr>
        <p:spPr>
          <a:xfrm>
            <a:off x="3707904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2</a:t>
            </a:r>
            <a:endParaRPr lang="pl-PL" sz="1000" dirty="0"/>
          </a:p>
        </p:txBody>
      </p:sp>
      <p:pic>
        <p:nvPicPr>
          <p:cNvPr id="55" name="Obraz 54" descr="user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360040" cy="361388"/>
          </a:xfrm>
          <a:prstGeom prst="rect">
            <a:avLst/>
          </a:prstGeom>
        </p:spPr>
      </p:pic>
      <p:sp>
        <p:nvSpPr>
          <p:cNvPr id="63" name="PoleTekstowe 62"/>
          <p:cNvSpPr txBox="1"/>
          <p:nvPr/>
        </p:nvSpPr>
        <p:spPr>
          <a:xfrm>
            <a:off x="413013" y="3170094"/>
            <a:ext cx="64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Space Manager</a:t>
            </a:r>
          </a:p>
        </p:txBody>
      </p:sp>
      <p:sp>
        <p:nvSpPr>
          <p:cNvPr id="67" name="PoleTekstowe 66"/>
          <p:cNvSpPr txBox="1"/>
          <p:nvPr/>
        </p:nvSpPr>
        <p:spPr>
          <a:xfrm>
            <a:off x="6264188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DOI </a:t>
            </a:r>
            <a:r>
              <a:rPr lang="pl-PL" sz="900" dirty="0" err="1" smtClean="0">
                <a:solidFill>
                  <a:schemeClr val="bg1"/>
                </a:solidFill>
              </a:rPr>
              <a:t>Registrar</a:t>
            </a:r>
            <a:r>
              <a:rPr lang="pl-PL" sz="900" dirty="0" smtClean="0">
                <a:solidFill>
                  <a:schemeClr val="bg1"/>
                </a:solidFill>
              </a:rPr>
              <a:t> (</a:t>
            </a:r>
            <a:r>
              <a:rPr lang="pl-PL" sz="900" dirty="0" err="1" smtClean="0">
                <a:solidFill>
                  <a:schemeClr val="bg1"/>
                </a:solidFill>
              </a:rPr>
              <a:t>e.g</a:t>
            </a:r>
            <a:r>
              <a:rPr lang="pl-PL" sz="900" dirty="0" smtClean="0">
                <a:solidFill>
                  <a:schemeClr val="bg1"/>
                </a:solidFill>
              </a:rPr>
              <a:t>. </a:t>
            </a:r>
            <a:r>
              <a:rPr lang="pl-PL" sz="900" dirty="0" err="1" smtClean="0">
                <a:solidFill>
                  <a:schemeClr val="bg1"/>
                </a:solidFill>
              </a:rPr>
              <a:t>DataCite</a:t>
            </a:r>
            <a:r>
              <a:rPr lang="pl-PL" sz="900" dirty="0" smtClean="0">
                <a:solidFill>
                  <a:schemeClr val="bg1"/>
                </a:solidFill>
              </a:rPr>
              <a:t>)</a:t>
            </a:r>
            <a:endParaRPr lang="pl-PL" sz="900" dirty="0">
              <a:solidFill>
                <a:schemeClr val="bg1"/>
              </a:solidFill>
            </a:endParaRPr>
          </a:p>
        </p:txBody>
      </p:sp>
      <p:sp>
        <p:nvSpPr>
          <p:cNvPr id="68" name="Owal 67"/>
          <p:cNvSpPr/>
          <p:nvPr/>
        </p:nvSpPr>
        <p:spPr>
          <a:xfrm>
            <a:off x="7596336" y="1196752"/>
            <a:ext cx="792088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oleTekstowe 68"/>
          <p:cNvSpPr txBox="1"/>
          <p:nvPr/>
        </p:nvSpPr>
        <p:spPr>
          <a:xfrm>
            <a:off x="7488324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/>
              <a:t>Community</a:t>
            </a:r>
            <a:r>
              <a:rPr lang="pl-PL" sz="900" dirty="0" smtClean="0"/>
              <a:t> Portal</a:t>
            </a:r>
            <a:endParaRPr lang="pl-PL" sz="900" dirty="0"/>
          </a:p>
        </p:txBody>
      </p:sp>
      <p:pic>
        <p:nvPicPr>
          <p:cNvPr id="70" name="Obraz 69" descr="oneprovid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1008112" cy="179834"/>
          </a:xfrm>
          <a:prstGeom prst="rect">
            <a:avLst/>
          </a:prstGeom>
        </p:spPr>
      </p:pic>
      <p:sp>
        <p:nvSpPr>
          <p:cNvPr id="80" name="Tytuł 1"/>
          <p:cNvSpPr txBox="1">
            <a:spLocks/>
          </p:cNvSpPr>
          <p:nvPr/>
        </p:nvSpPr>
        <p:spPr>
          <a:xfrm>
            <a:off x="97160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1400" b="0" dirty="0" smtClean="0">
                <a:solidFill>
                  <a:srgbClr val="7F7F7F"/>
                </a:solidFill>
              </a:rPr>
              <a:t>Web GUI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82" name="Łącznik prosty 81"/>
          <p:cNvCxnSpPr>
            <a:stCxn id="80" idx="2"/>
          </p:cNvCxnSpPr>
          <p:nvPr/>
        </p:nvCxnSpPr>
        <p:spPr>
          <a:xfrm>
            <a:off x="1331640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łamany 87"/>
          <p:cNvCxnSpPr>
            <a:endCxn id="80" idx="1"/>
          </p:cNvCxnSpPr>
          <p:nvPr/>
        </p:nvCxnSpPr>
        <p:spPr>
          <a:xfrm rot="16200000" flipH="1">
            <a:off x="449542" y="2294874"/>
            <a:ext cx="756084" cy="288032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/>
          <p:nvPr/>
        </p:nvCxnSpPr>
        <p:spPr>
          <a:xfrm rot="5400000">
            <a:off x="1421650" y="2330878"/>
            <a:ext cx="756084" cy="216024"/>
          </a:xfrm>
          <a:prstGeom prst="bentConnector2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łamany 92"/>
          <p:cNvCxnSpPr>
            <a:endCxn id="80" idx="3"/>
          </p:cNvCxnSpPr>
          <p:nvPr/>
        </p:nvCxnSpPr>
        <p:spPr>
          <a:xfrm rot="10800000" flipV="1">
            <a:off x="1691680" y="2060848"/>
            <a:ext cx="1440160" cy="756084"/>
          </a:xfrm>
          <a:prstGeom prst="bentConnector3">
            <a:avLst>
              <a:gd name="adj1" fmla="val -343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ytuł 1"/>
          <p:cNvSpPr txBox="1">
            <a:spLocks/>
          </p:cNvSpPr>
          <p:nvPr/>
        </p:nvSpPr>
        <p:spPr>
          <a:xfrm>
            <a:off x="3203848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POSIX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0" name="Łącznik prosty 99"/>
          <p:cNvCxnSpPr>
            <a:stCxn id="99" idx="2"/>
          </p:cNvCxnSpPr>
          <p:nvPr/>
        </p:nvCxnSpPr>
        <p:spPr>
          <a:xfrm>
            <a:off x="3563888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ytuł 1"/>
          <p:cNvSpPr txBox="1">
            <a:spLocks/>
          </p:cNvSpPr>
          <p:nvPr/>
        </p:nvSpPr>
        <p:spPr>
          <a:xfrm>
            <a:off x="41399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HTTP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2" name="Łącznik prosty 101"/>
          <p:cNvCxnSpPr>
            <a:stCxn id="101" idx="2"/>
          </p:cNvCxnSpPr>
          <p:nvPr/>
        </p:nvCxnSpPr>
        <p:spPr>
          <a:xfrm>
            <a:off x="44999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ytuł 1"/>
          <p:cNvSpPr txBox="1">
            <a:spLocks/>
          </p:cNvSpPr>
          <p:nvPr/>
        </p:nvSpPr>
        <p:spPr>
          <a:xfrm>
            <a:off x="529208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OAI-PMH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4" name="Łącznik prosty 103"/>
          <p:cNvCxnSpPr>
            <a:stCxn id="103" idx="2"/>
          </p:cNvCxnSpPr>
          <p:nvPr/>
        </p:nvCxnSpPr>
        <p:spPr>
          <a:xfrm>
            <a:off x="5652120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ytuł 1"/>
          <p:cNvSpPr txBox="1">
            <a:spLocks/>
          </p:cNvSpPr>
          <p:nvPr/>
        </p:nvSpPr>
        <p:spPr>
          <a:xfrm>
            <a:off x="6876256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CDMI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6" name="Łącznik prosty 105"/>
          <p:cNvCxnSpPr>
            <a:stCxn id="105" idx="2"/>
          </p:cNvCxnSpPr>
          <p:nvPr/>
        </p:nvCxnSpPr>
        <p:spPr>
          <a:xfrm>
            <a:off x="7236296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ytuł 1"/>
          <p:cNvSpPr txBox="1">
            <a:spLocks/>
          </p:cNvSpPr>
          <p:nvPr/>
        </p:nvSpPr>
        <p:spPr>
          <a:xfrm>
            <a:off x="77403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8" name="Łącznik prosty 107"/>
          <p:cNvCxnSpPr>
            <a:stCxn id="107" idx="2"/>
          </p:cNvCxnSpPr>
          <p:nvPr/>
        </p:nvCxnSpPr>
        <p:spPr>
          <a:xfrm>
            <a:off x="81003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łamany 108"/>
          <p:cNvCxnSpPr>
            <a:endCxn id="99" idx="0"/>
          </p:cNvCxnSpPr>
          <p:nvPr/>
        </p:nvCxnSpPr>
        <p:spPr>
          <a:xfrm rot="16200000" flipH="1">
            <a:off x="3095836" y="2240868"/>
            <a:ext cx="648072" cy="2880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/>
          <p:cNvCxnSpPr/>
          <p:nvPr/>
        </p:nvCxnSpPr>
        <p:spPr>
          <a:xfrm>
            <a:off x="5652120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V="1">
            <a:off x="6732240" y="1988840"/>
            <a:ext cx="0" cy="1296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/>
          <p:cNvCxnSpPr/>
          <p:nvPr/>
        </p:nvCxnSpPr>
        <p:spPr>
          <a:xfrm>
            <a:off x="81003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łamany 118"/>
          <p:cNvCxnSpPr>
            <a:endCxn id="105" idx="0"/>
          </p:cNvCxnSpPr>
          <p:nvPr/>
        </p:nvCxnSpPr>
        <p:spPr>
          <a:xfrm rot="5400000">
            <a:off x="7236296" y="2060848"/>
            <a:ext cx="648072" cy="6480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132"/>
          <p:cNvCxnSpPr/>
          <p:nvPr/>
        </p:nvCxnSpPr>
        <p:spPr>
          <a:xfrm>
            <a:off x="44999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ytuł 1"/>
          <p:cNvSpPr txBox="1">
            <a:spLocks/>
          </p:cNvSpPr>
          <p:nvPr/>
        </p:nvSpPr>
        <p:spPr>
          <a:xfrm>
            <a:off x="6372200" y="220486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pic>
        <p:nvPicPr>
          <p:cNvPr id="136" name="Obraz 135" descr="pobr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400186" cy="427849"/>
          </a:xfrm>
          <a:prstGeom prst="rect">
            <a:avLst/>
          </a:prstGeom>
        </p:spPr>
      </p:pic>
      <p:pic>
        <p:nvPicPr>
          <p:cNvPr id="137" name="Obraz 136" descr="OneDat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81128"/>
            <a:ext cx="936104" cy="163818"/>
          </a:xfrm>
          <a:prstGeom prst="rect">
            <a:avLst/>
          </a:prstGeom>
        </p:spPr>
      </p:pic>
      <p:pic>
        <p:nvPicPr>
          <p:cNvPr id="139" name="Obraz 138" descr="REST_api_d56810391e9851fade45e40804ad40fd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8" b="30668"/>
          <a:stretch/>
        </p:blipFill>
        <p:spPr>
          <a:xfrm>
            <a:off x="5796136" y="4509120"/>
            <a:ext cx="1097360" cy="429993"/>
          </a:xfrm>
          <a:prstGeom prst="rect">
            <a:avLst/>
          </a:prstGeom>
        </p:spPr>
      </p:pic>
      <p:pic>
        <p:nvPicPr>
          <p:cNvPr id="140" name="Obraz 139" descr="phot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81128"/>
            <a:ext cx="360041" cy="360041"/>
          </a:xfrm>
          <a:prstGeom prst="rect">
            <a:avLst/>
          </a:prstGeom>
        </p:spPr>
      </p:pic>
      <p:pic>
        <p:nvPicPr>
          <p:cNvPr id="151" name="Obraz 150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360040" cy="436770"/>
          </a:xfrm>
          <a:prstGeom prst="rect">
            <a:avLst/>
          </a:prstGeom>
        </p:spPr>
      </p:pic>
      <p:pic>
        <p:nvPicPr>
          <p:cNvPr id="152" name="Obraz 151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157192"/>
            <a:ext cx="360040" cy="436770"/>
          </a:xfrm>
          <a:prstGeom prst="rect">
            <a:avLst/>
          </a:prstGeom>
        </p:spPr>
      </p:pic>
      <p:sp>
        <p:nvSpPr>
          <p:cNvPr id="153" name="Prostokąt 152"/>
          <p:cNvSpPr/>
          <p:nvPr/>
        </p:nvSpPr>
        <p:spPr>
          <a:xfrm>
            <a:off x="1075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4" name="Prostokąt 153"/>
          <p:cNvSpPr/>
          <p:nvPr/>
        </p:nvSpPr>
        <p:spPr>
          <a:xfrm>
            <a:off x="19077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5" name="Prostokąt 154"/>
          <p:cNvSpPr/>
          <p:nvPr/>
        </p:nvSpPr>
        <p:spPr>
          <a:xfrm>
            <a:off x="37079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6" name="Prostokąt 155"/>
          <p:cNvSpPr/>
          <p:nvPr/>
        </p:nvSpPr>
        <p:spPr>
          <a:xfrm>
            <a:off x="55081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7" name="Prostokąt 156"/>
          <p:cNvSpPr/>
          <p:nvPr/>
        </p:nvSpPr>
        <p:spPr>
          <a:xfrm>
            <a:off x="73083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158" name="Obraz 157" descr="b2safe-logo-websi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59" y="4509120"/>
            <a:ext cx="938505" cy="385687"/>
          </a:xfrm>
          <a:prstGeom prst="rect">
            <a:avLst/>
          </a:prstGeom>
        </p:spPr>
      </p:pic>
      <p:pic>
        <p:nvPicPr>
          <p:cNvPr id="159" name="Obraz 158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57192"/>
            <a:ext cx="360040" cy="436770"/>
          </a:xfrm>
          <a:prstGeom prst="rect">
            <a:avLst/>
          </a:prstGeom>
        </p:spPr>
      </p:pic>
      <p:pic>
        <p:nvPicPr>
          <p:cNvPr id="160" name="Obraz 159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57192"/>
            <a:ext cx="360040" cy="436770"/>
          </a:xfrm>
          <a:prstGeom prst="rect">
            <a:avLst/>
          </a:prstGeom>
        </p:spPr>
      </p:pic>
      <p:pic>
        <p:nvPicPr>
          <p:cNvPr id="161" name="Obraz 160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57192"/>
            <a:ext cx="360040" cy="436770"/>
          </a:xfrm>
          <a:prstGeom prst="rect">
            <a:avLst/>
          </a:prstGeom>
        </p:spPr>
      </p:pic>
      <p:pic>
        <p:nvPicPr>
          <p:cNvPr id="162" name="Obraz 161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57192"/>
            <a:ext cx="360040" cy="436770"/>
          </a:xfrm>
          <a:prstGeom prst="rect">
            <a:avLst/>
          </a:prstGeom>
        </p:spPr>
      </p:pic>
      <p:pic>
        <p:nvPicPr>
          <p:cNvPr id="163" name="Obraz 162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57192"/>
            <a:ext cx="360040" cy="436770"/>
          </a:xfrm>
          <a:prstGeom prst="rect">
            <a:avLst/>
          </a:prstGeom>
        </p:spPr>
      </p:pic>
      <p:pic>
        <p:nvPicPr>
          <p:cNvPr id="164" name="Obraz 163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7192"/>
            <a:ext cx="360040" cy="436770"/>
          </a:xfrm>
          <a:prstGeom prst="rect">
            <a:avLst/>
          </a:prstGeom>
        </p:spPr>
      </p:pic>
      <p:pic>
        <p:nvPicPr>
          <p:cNvPr id="165" name="Obraz 164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360040" cy="436770"/>
          </a:xfrm>
          <a:prstGeom prst="rect">
            <a:avLst/>
          </a:prstGeom>
        </p:spPr>
      </p:pic>
      <p:pic>
        <p:nvPicPr>
          <p:cNvPr id="166" name="Obraz 165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360040" cy="436770"/>
          </a:xfrm>
          <a:prstGeom prst="rect">
            <a:avLst/>
          </a:prstGeom>
        </p:spPr>
      </p:pic>
      <p:pic>
        <p:nvPicPr>
          <p:cNvPr id="167" name="Obraz 166" descr="strag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57192"/>
            <a:ext cx="360040" cy="436770"/>
          </a:xfrm>
          <a:prstGeom prst="rect">
            <a:avLst/>
          </a:prstGeom>
        </p:spPr>
      </p:pic>
      <p:cxnSp>
        <p:nvCxnSpPr>
          <p:cNvPr id="168" name="Łącznik prosty 167"/>
          <p:cNvCxnSpPr/>
          <p:nvPr/>
        </p:nvCxnSpPr>
        <p:spPr>
          <a:xfrm>
            <a:off x="8100392" y="3861048"/>
            <a:ext cx="0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ytuł 1"/>
          <p:cNvSpPr txBox="1">
            <a:spLocks/>
          </p:cNvSpPr>
          <p:nvPr/>
        </p:nvSpPr>
        <p:spPr>
          <a:xfrm>
            <a:off x="8172400" y="3861048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Generatore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AIP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package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for abc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Tytuł 1"/>
          <p:cNvSpPr txBox="1">
            <a:spLocks/>
          </p:cNvSpPr>
          <p:nvPr/>
        </p:nvSpPr>
        <p:spPr>
          <a:xfrm>
            <a:off x="1075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1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4" name="Tytuł 1"/>
          <p:cNvSpPr txBox="1">
            <a:spLocks/>
          </p:cNvSpPr>
          <p:nvPr/>
        </p:nvSpPr>
        <p:spPr>
          <a:xfrm>
            <a:off x="19077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2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5" name="Tytuł 1"/>
          <p:cNvSpPr txBox="1">
            <a:spLocks/>
          </p:cNvSpPr>
          <p:nvPr/>
        </p:nvSpPr>
        <p:spPr>
          <a:xfrm>
            <a:off x="37079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3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6" name="Tytuł 1"/>
          <p:cNvSpPr txBox="1">
            <a:spLocks/>
          </p:cNvSpPr>
          <p:nvPr/>
        </p:nvSpPr>
        <p:spPr>
          <a:xfrm>
            <a:off x="55081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err="1" smtClean="0">
                <a:solidFill>
                  <a:schemeClr val="tx1"/>
                </a:solidFill>
              </a:rPr>
              <a:t>Cloud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r>
              <a:rPr lang="pl-PL" sz="900" b="0" dirty="0" err="1" smtClean="0">
                <a:solidFill>
                  <a:schemeClr val="tx1"/>
                </a:solidFill>
              </a:rPr>
              <a:t>storage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7" name="Tytuł 1"/>
          <p:cNvSpPr txBox="1">
            <a:spLocks/>
          </p:cNvSpPr>
          <p:nvPr/>
        </p:nvSpPr>
        <p:spPr>
          <a:xfrm>
            <a:off x="73083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EUDAT</a:t>
            </a:r>
            <a:endParaRPr lang="pl-PL" sz="900" b="0" dirty="0">
              <a:solidFill>
                <a:schemeClr val="tx1"/>
              </a:solidFill>
            </a:endParaRPr>
          </a:p>
        </p:txBody>
      </p:sp>
      <p:pic>
        <p:nvPicPr>
          <p:cNvPr id="189" name="Obraz 188" descr="OpenAIREplus_log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783215" cy="550488"/>
          </a:xfrm>
          <a:prstGeom prst="rect">
            <a:avLst/>
          </a:prstGeom>
        </p:spPr>
      </p:pic>
      <p:sp>
        <p:nvSpPr>
          <p:cNvPr id="83" name="Prostokąt 82"/>
          <p:cNvSpPr/>
          <p:nvPr/>
        </p:nvSpPr>
        <p:spPr>
          <a:xfrm>
            <a:off x="107504" y="3284984"/>
            <a:ext cx="892899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Tytuł 1"/>
          <p:cNvSpPr txBox="1">
            <a:spLocks/>
          </p:cNvSpPr>
          <p:nvPr/>
        </p:nvSpPr>
        <p:spPr>
          <a:xfrm>
            <a:off x="323528" y="3429000"/>
            <a:ext cx="1368152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Space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ytuł 1"/>
          <p:cNvSpPr txBox="1">
            <a:spLocks/>
          </p:cNvSpPr>
          <p:nvPr/>
        </p:nvSpPr>
        <p:spPr>
          <a:xfrm>
            <a:off x="1835696" y="3429000"/>
            <a:ext cx="1440160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Open Data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ytuł 1"/>
          <p:cNvSpPr txBox="1">
            <a:spLocks/>
          </p:cNvSpPr>
          <p:nvPr/>
        </p:nvSpPr>
        <p:spPr>
          <a:xfrm>
            <a:off x="3563888" y="3429000"/>
            <a:ext cx="1296144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Registry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ytuł 1"/>
          <p:cNvSpPr txBox="1">
            <a:spLocks/>
          </p:cNvSpPr>
          <p:nvPr/>
        </p:nvSpPr>
        <p:spPr>
          <a:xfrm>
            <a:off x="5076056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OAI-PMH Data</a:t>
            </a:r>
          </a:p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Provider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ytuł 1"/>
          <p:cNvSpPr txBox="1">
            <a:spLocks/>
          </p:cNvSpPr>
          <p:nvPr/>
        </p:nvSpPr>
        <p:spPr>
          <a:xfrm>
            <a:off x="6372200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Authentication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Authorization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ytuł 1"/>
          <p:cNvSpPr txBox="1">
            <a:spLocks/>
          </p:cNvSpPr>
          <p:nvPr/>
        </p:nvSpPr>
        <p:spPr>
          <a:xfrm>
            <a:off x="7668344" y="3429000"/>
            <a:ext cx="1008112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Long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Term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Retention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4" name="Łącznik prosty 173"/>
          <p:cNvCxnSpPr/>
          <p:nvPr/>
        </p:nvCxnSpPr>
        <p:spPr>
          <a:xfrm flipH="1">
            <a:off x="971600" y="3717032"/>
            <a:ext cx="12961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175"/>
          <p:cNvCxnSpPr/>
          <p:nvPr/>
        </p:nvCxnSpPr>
        <p:spPr>
          <a:xfrm>
            <a:off x="2483768" y="3717032"/>
            <a:ext cx="0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177"/>
          <p:cNvCxnSpPr/>
          <p:nvPr/>
        </p:nvCxnSpPr>
        <p:spPr>
          <a:xfrm>
            <a:off x="2627784" y="3717032"/>
            <a:ext cx="165618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180"/>
          <p:cNvCxnSpPr/>
          <p:nvPr/>
        </p:nvCxnSpPr>
        <p:spPr>
          <a:xfrm>
            <a:off x="3059832" y="3717032"/>
            <a:ext cx="30963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ytuł 1"/>
          <p:cNvSpPr txBox="1">
            <a:spLocks/>
          </p:cNvSpPr>
          <p:nvPr/>
        </p:nvSpPr>
        <p:spPr>
          <a:xfrm>
            <a:off x="107504" y="3861048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1800" dirty="0" smtClean="0">
                <a:solidFill>
                  <a:schemeClr val="tx1"/>
                </a:solidFill>
              </a:rPr>
              <a:t>Open Data Platform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9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/>
              <a:t>I</a:t>
            </a:r>
            <a:r>
              <a:rPr lang="pl-PL" dirty="0" err="1" smtClean="0"/>
              <a:t>nteractions</a:t>
            </a:r>
            <a:endParaRPr lang="pl-PL" dirty="0"/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432048" cy="568238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604353" cy="752086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22908" cy="494761"/>
          </a:xfrm>
          <a:prstGeom prst="rect">
            <a:avLst/>
          </a:prstGeom>
        </p:spPr>
      </p:pic>
      <p:cxnSp>
        <p:nvCxnSpPr>
          <p:cNvPr id="115" name="Łącznik prosty 114"/>
          <p:cNvCxnSpPr/>
          <p:nvPr/>
        </p:nvCxnSpPr>
        <p:spPr>
          <a:xfrm flipH="1">
            <a:off x="2195736" y="3429000"/>
            <a:ext cx="2448272" cy="0"/>
          </a:xfrm>
          <a:prstGeom prst="line">
            <a:avLst/>
          </a:prstGeom>
          <a:ln>
            <a:solidFill>
              <a:srgbClr val="7F7F7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Obraz 82" descr="strage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517232"/>
            <a:ext cx="308606" cy="374375"/>
          </a:xfrm>
          <a:prstGeom prst="rect">
            <a:avLst/>
          </a:prstGeom>
        </p:spPr>
      </p:pic>
      <p:sp>
        <p:nvSpPr>
          <p:cNvPr id="84" name="Tytuł 1"/>
          <p:cNvSpPr txBox="1">
            <a:spLocks/>
          </p:cNvSpPr>
          <p:nvPr/>
        </p:nvSpPr>
        <p:spPr>
          <a:xfrm>
            <a:off x="1619672" y="5805264"/>
            <a:ext cx="1080120" cy="385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683567" y="5013177"/>
            <a:ext cx="1159329" cy="734786"/>
            <a:chOff x="2051720" y="4221088"/>
            <a:chExt cx="1082040" cy="685800"/>
          </a:xfrm>
        </p:grpSpPr>
        <p:pic>
          <p:nvPicPr>
            <p:cNvPr id="3" name="Obraz 2" descr="spac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4221088"/>
              <a:ext cx="1082040" cy="685800"/>
            </a:xfrm>
            <a:prstGeom prst="rect">
              <a:avLst/>
            </a:prstGeom>
          </p:spPr>
        </p:pic>
        <p:sp>
          <p:nvSpPr>
            <p:cNvPr id="85" name="Tytuł 1"/>
            <p:cNvSpPr txBox="1">
              <a:spLocks/>
            </p:cNvSpPr>
            <p:nvPr/>
          </p:nvSpPr>
          <p:spPr>
            <a:xfrm>
              <a:off x="2123728" y="4437112"/>
              <a:ext cx="100811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1000" b="0" dirty="0" smtClean="0">
                  <a:solidFill>
                    <a:schemeClr val="bg1"/>
                  </a:solidFill>
                </a:rPr>
                <a:t>Data–set-1</a:t>
              </a:r>
              <a:endParaRPr lang="pl-PL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683568" y="2852936"/>
            <a:ext cx="1296144" cy="821500"/>
            <a:chOff x="2123728" y="1628800"/>
            <a:chExt cx="1476964" cy="936104"/>
          </a:xfrm>
        </p:grpSpPr>
        <p:pic>
          <p:nvPicPr>
            <p:cNvPr id="86" name="Obraz 85" descr="spac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628800"/>
              <a:ext cx="1476964" cy="936104"/>
            </a:xfrm>
            <a:prstGeom prst="rect">
              <a:avLst/>
            </a:prstGeom>
          </p:spPr>
        </p:pic>
        <p:sp>
          <p:nvSpPr>
            <p:cNvPr id="87" name="Tytuł 1"/>
            <p:cNvSpPr txBox="1">
              <a:spLocks/>
            </p:cNvSpPr>
            <p:nvPr/>
          </p:nvSpPr>
          <p:spPr>
            <a:xfrm>
              <a:off x="2195736" y="1916832"/>
              <a:ext cx="1376054" cy="4914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1000" b="0" dirty="0" err="1" smtClean="0">
                  <a:solidFill>
                    <a:schemeClr val="bg1"/>
                  </a:solidFill>
                </a:rPr>
                <a:t>Snapshot</a:t>
              </a:r>
              <a:endParaRPr lang="pl-PL" sz="1000" b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1000" b="0" dirty="0" smtClean="0">
                  <a:solidFill>
                    <a:schemeClr val="bg1"/>
                  </a:solidFill>
                </a:rPr>
                <a:t>Data-set-1.1</a:t>
              </a:r>
              <a:endParaRPr lang="pl-PL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7884368" y="3068960"/>
            <a:ext cx="1080120" cy="720080"/>
            <a:chOff x="7452320" y="2852936"/>
            <a:chExt cx="1224136" cy="778995"/>
          </a:xfrm>
        </p:grpSpPr>
        <p:pic>
          <p:nvPicPr>
            <p:cNvPr id="8" name="Obraz 7" descr="space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852936"/>
              <a:ext cx="1224136" cy="778995"/>
            </a:xfrm>
            <a:prstGeom prst="rect">
              <a:avLst/>
            </a:prstGeom>
          </p:spPr>
        </p:pic>
        <p:sp>
          <p:nvSpPr>
            <p:cNvPr id="90" name="Tytuł 1"/>
            <p:cNvSpPr txBox="1">
              <a:spLocks/>
            </p:cNvSpPr>
            <p:nvPr/>
          </p:nvSpPr>
          <p:spPr>
            <a:xfrm>
              <a:off x="7630444" y="3140968"/>
              <a:ext cx="901995" cy="322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Data-set-1.1</a:t>
              </a:r>
            </a:p>
            <a:p>
              <a:pPr algn="ctr"/>
              <a:r>
                <a:rPr lang="pl-PL" sz="800" b="0" dirty="0" err="1" smtClean="0">
                  <a:solidFill>
                    <a:schemeClr val="bg1"/>
                  </a:solidFill>
                </a:rPr>
                <a:t>Mounted</a:t>
              </a:r>
              <a:r>
                <a:rPr lang="pl-PL" sz="800" b="0" dirty="0" smtClean="0">
                  <a:solidFill>
                    <a:schemeClr val="bg1"/>
                  </a:solidFill>
                </a:rPr>
                <a:t> to </a:t>
              </a:r>
            </a:p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r>
                <a:rPr lang="pl-PL" sz="800" b="0" dirty="0" err="1" smtClean="0">
                  <a:solidFill>
                    <a:schemeClr val="bg1"/>
                  </a:solidFill>
                </a:rPr>
                <a:t>localdir</a:t>
              </a:r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endParaRPr lang="pl-PL" sz="800" b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7" name="Obraz 96" descr="space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57192"/>
            <a:ext cx="1082040" cy="685800"/>
          </a:xfrm>
          <a:prstGeom prst="rect">
            <a:avLst/>
          </a:prstGeom>
        </p:spPr>
      </p:pic>
      <p:sp>
        <p:nvSpPr>
          <p:cNvPr id="98" name="Tytuł 1"/>
          <p:cNvSpPr txBox="1">
            <a:spLocks/>
          </p:cNvSpPr>
          <p:nvPr/>
        </p:nvSpPr>
        <p:spPr>
          <a:xfrm>
            <a:off x="4716016" y="537321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b="0" dirty="0" err="1" smtClean="0">
                <a:solidFill>
                  <a:schemeClr val="bg1"/>
                </a:solidFill>
              </a:rPr>
              <a:t>Cloned</a:t>
            </a:r>
            <a:endParaRPr lang="pl-PL" sz="1000" b="0" dirty="0" smtClean="0">
              <a:solidFill>
                <a:schemeClr val="bg1"/>
              </a:solidFill>
            </a:endParaRPr>
          </a:p>
          <a:p>
            <a:pPr algn="ctr"/>
            <a:r>
              <a:rPr lang="pl-PL" sz="1000" b="0" dirty="0" smtClean="0">
                <a:solidFill>
                  <a:schemeClr val="bg1"/>
                </a:solidFill>
              </a:rPr>
              <a:t>Data-set-1.1</a:t>
            </a:r>
            <a:endParaRPr lang="pl-PL" sz="1000" b="0" dirty="0">
              <a:solidFill>
                <a:schemeClr val="bg1"/>
              </a:solidFill>
            </a:endParaRPr>
          </a:p>
        </p:txBody>
      </p:sp>
      <p:pic>
        <p:nvPicPr>
          <p:cNvPr id="110" name="Obraz 109" descr="strage2.pn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17232"/>
            <a:ext cx="288032" cy="349416"/>
          </a:xfrm>
          <a:prstGeom prst="rect">
            <a:avLst/>
          </a:prstGeom>
        </p:spPr>
      </p:pic>
      <p:grpSp>
        <p:nvGrpSpPr>
          <p:cNvPr id="111" name="Grupa 110"/>
          <p:cNvGrpSpPr/>
          <p:nvPr/>
        </p:nvGrpSpPr>
        <p:grpSpPr>
          <a:xfrm>
            <a:off x="4499992" y="1268760"/>
            <a:ext cx="1584176" cy="419934"/>
            <a:chOff x="3563888" y="836712"/>
            <a:chExt cx="1584176" cy="419934"/>
          </a:xfrm>
        </p:grpSpPr>
        <p:sp>
          <p:nvSpPr>
            <p:cNvPr id="112" name="PoleTekstowe 111"/>
            <p:cNvSpPr txBox="1"/>
            <p:nvPr/>
          </p:nvSpPr>
          <p:spPr>
            <a:xfrm>
              <a:off x="3923928" y="83671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>
                  <a:solidFill>
                    <a:srgbClr val="4F85C3"/>
                  </a:solidFill>
                </a:rPr>
                <a:t>Public Services </a:t>
              </a:r>
            </a:p>
            <a:p>
              <a:r>
                <a:rPr lang="pl-PL" sz="1000" dirty="0" smtClean="0">
                  <a:solidFill>
                    <a:srgbClr val="4F85C3"/>
                  </a:solidFill>
                </a:rPr>
                <a:t>For Data Discovery </a:t>
              </a:r>
            </a:p>
          </p:txBody>
        </p:sp>
        <p:pic>
          <p:nvPicPr>
            <p:cNvPr id="114" name="Obraz 113" descr="index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916796"/>
              <a:ext cx="360040" cy="339850"/>
            </a:xfrm>
            <a:prstGeom prst="rect">
              <a:avLst/>
            </a:prstGeom>
          </p:spPr>
        </p:pic>
      </p:grpSp>
      <p:sp>
        <p:nvSpPr>
          <p:cNvPr id="130" name="Tytuł 1"/>
          <p:cNvSpPr txBox="1">
            <a:spLocks/>
          </p:cNvSpPr>
          <p:nvPr/>
        </p:nvSpPr>
        <p:spPr>
          <a:xfrm>
            <a:off x="5364088" y="5805264"/>
            <a:ext cx="1080120" cy="385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1" name="Łącznik prosty 130"/>
          <p:cNvCxnSpPr/>
          <p:nvPr/>
        </p:nvCxnSpPr>
        <p:spPr>
          <a:xfrm flipV="1">
            <a:off x="1331640" y="3789040"/>
            <a:ext cx="0" cy="1080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Łącznik prosty 131"/>
          <p:cNvCxnSpPr/>
          <p:nvPr/>
        </p:nvCxnSpPr>
        <p:spPr>
          <a:xfrm>
            <a:off x="5220072" y="3789040"/>
            <a:ext cx="0" cy="1152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Prostokąt 142"/>
          <p:cNvSpPr/>
          <p:nvPr/>
        </p:nvSpPr>
        <p:spPr>
          <a:xfrm>
            <a:off x="2915816" y="3212976"/>
            <a:ext cx="1152128" cy="4001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rPr>
              <a:t>4: Visit Collection </a:t>
            </a:r>
          </a:p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rPr>
              <a:t>Web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rPr>
              <a:t>P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rPr>
              <a:t>age (HTTP)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ourier"/>
            </a:endParaRPr>
          </a:p>
        </p:txBody>
      </p:sp>
      <p:sp>
        <p:nvSpPr>
          <p:cNvPr id="145" name="Prostokąt 144"/>
          <p:cNvSpPr/>
          <p:nvPr/>
        </p:nvSpPr>
        <p:spPr>
          <a:xfrm>
            <a:off x="4716016" y="4077072"/>
            <a:ext cx="2016224" cy="2462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rPr>
              <a:t>6: </a:t>
            </a:r>
            <a:r>
              <a:rPr lang="en-GB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opendata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clone DOI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.1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  <p:cxnSp>
        <p:nvCxnSpPr>
          <p:cNvPr id="148" name="Łącznik prosty 147"/>
          <p:cNvCxnSpPr/>
          <p:nvPr/>
        </p:nvCxnSpPr>
        <p:spPr>
          <a:xfrm>
            <a:off x="5652120" y="342900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Łącznik prosty 148"/>
          <p:cNvCxnSpPr/>
          <p:nvPr/>
        </p:nvCxnSpPr>
        <p:spPr>
          <a:xfrm>
            <a:off x="5220072" y="1772816"/>
            <a:ext cx="0" cy="10081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Prostokąt 146"/>
          <p:cNvSpPr/>
          <p:nvPr/>
        </p:nvSpPr>
        <p:spPr>
          <a:xfrm>
            <a:off x="4716016" y="2060848"/>
            <a:ext cx="1008112" cy="2462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rPr>
              <a:t>3: discover data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ourier"/>
            </a:endParaRPr>
          </a:p>
        </p:txBody>
      </p:sp>
      <p:sp>
        <p:nvSpPr>
          <p:cNvPr id="146" name="Prostokąt 145"/>
          <p:cNvSpPr/>
          <p:nvPr/>
        </p:nvSpPr>
        <p:spPr>
          <a:xfrm>
            <a:off x="4716016" y="2276872"/>
            <a:ext cx="701572" cy="246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rPr>
              <a:t>-&gt;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DOI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.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1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144" name="Prostokąt 143"/>
          <p:cNvSpPr/>
          <p:nvPr/>
        </p:nvSpPr>
        <p:spPr>
          <a:xfrm>
            <a:off x="5508104" y="3212976"/>
            <a:ext cx="2376264" cy="4001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5: </a:t>
            </a:r>
            <a:r>
              <a:rPr lang="en-GB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opendata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mount remote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	DOI.1 /</a:t>
            </a:r>
            <a:r>
              <a:rPr lang="en-GB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localdir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/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128" name="Prostokąt 127"/>
          <p:cNvSpPr/>
          <p:nvPr/>
        </p:nvSpPr>
        <p:spPr>
          <a:xfrm>
            <a:off x="539552" y="4077072"/>
            <a:ext cx="2736304" cy="4001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1: </a:t>
            </a:r>
            <a:r>
              <a:rPr lang="en-GB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opendata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create 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     snapshot Data-set-1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  <p:cxnSp>
        <p:nvCxnSpPr>
          <p:cNvPr id="53" name="Łącznik łamany 52"/>
          <p:cNvCxnSpPr/>
          <p:nvPr/>
        </p:nvCxnSpPr>
        <p:spPr>
          <a:xfrm flipV="1">
            <a:off x="1331640" y="1484784"/>
            <a:ext cx="2808312" cy="1224136"/>
          </a:xfrm>
          <a:prstGeom prst="bentConnector3">
            <a:avLst>
              <a:gd name="adj1" fmla="val 132"/>
            </a:avLst>
          </a:prstGeom>
          <a:ln>
            <a:solidFill>
              <a:srgbClr val="7F7F7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Prostokąt 126"/>
          <p:cNvSpPr/>
          <p:nvPr/>
        </p:nvSpPr>
        <p:spPr>
          <a:xfrm>
            <a:off x="611560" y="1772816"/>
            <a:ext cx="2736304" cy="55399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2: </a:t>
            </a:r>
            <a:r>
              <a:rPr lang="en-GB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opendata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publish </a:t>
            </a:r>
          </a:p>
          <a:p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   collection Data-set-1.1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 -&gt; DOI.1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37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  <p:sp>
        <p:nvSpPr>
          <p:cNvPr id="39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</p:spPr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70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pic>
        <p:nvPicPr>
          <p:cNvPr id="8" name="Obraz 7" descr="Screen Shot 2016-01-28 at 10.0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" y="872067"/>
            <a:ext cx="7357365" cy="5439057"/>
          </a:xfrm>
          <a:prstGeom prst="rect">
            <a:avLst/>
          </a:prstGeom>
        </p:spPr>
      </p:pic>
      <p:sp>
        <p:nvSpPr>
          <p:cNvPr id="9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5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Open Data Platform integration</a:t>
            </a:r>
            <a:endParaRPr lang="en-US" noProof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DOI (Digital Object Identifier)</a:t>
            </a:r>
          </a:p>
          <a:p>
            <a:pPr lvl="1"/>
            <a:r>
              <a:rPr lang="en-US" noProof="0" smtClean="0"/>
              <a:t>Integration with a DOI assignment service (e.g. DataCite)</a:t>
            </a:r>
          </a:p>
          <a:p>
            <a:pPr lvl="1"/>
            <a:r>
              <a:rPr lang="en-US" noProof="0" smtClean="0"/>
              <a:t>Enable users to automatically generate DOI for data which is made open</a:t>
            </a:r>
          </a:p>
          <a:p>
            <a:pPr lvl="1"/>
            <a:r>
              <a:rPr lang="en-US" noProof="0" smtClean="0"/>
              <a:t>Each file or collection can be accessed directly using DOI identifier (DOI resolves to ODP recognizable URL)</a:t>
            </a:r>
          </a:p>
          <a:p>
            <a:pPr lvl="1"/>
            <a:r>
              <a:rPr lang="en-US" noProof="0" smtClean="0"/>
              <a:t>Allow storage of additional custom identifiers (e.g. PURL, Life Science Identifier)</a:t>
            </a:r>
          </a:p>
          <a:p>
            <a:pPr lvl="1"/>
            <a:endParaRPr lang="en-US" noProof="0" smtClean="0"/>
          </a:p>
          <a:p>
            <a:pPr lvl="1"/>
            <a:endParaRPr lang="en-US" noProof="0" smtClean="0"/>
          </a:p>
          <a:p>
            <a:endParaRPr lang="en-US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6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Open Data Platform integration</a:t>
            </a:r>
            <a:endParaRPr lang="en-US" noProof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Long Term Preservation</a:t>
            </a:r>
          </a:p>
          <a:p>
            <a:pPr lvl="1"/>
            <a:r>
              <a:rPr lang="en-US" noProof="0" dirty="0" smtClean="0"/>
              <a:t>Generation of selected standard archival packages</a:t>
            </a:r>
          </a:p>
          <a:p>
            <a:pPr lvl="2"/>
            <a:r>
              <a:rPr lang="en-US" noProof="0" dirty="0" smtClean="0"/>
              <a:t>AIP (Archival Information Package)</a:t>
            </a:r>
          </a:p>
          <a:p>
            <a:pPr lvl="2"/>
            <a:r>
              <a:rPr lang="en-US" noProof="0" dirty="0" smtClean="0"/>
              <a:t>SIRF (Self-contained Information Retention Format)</a:t>
            </a:r>
          </a:p>
          <a:p>
            <a:pPr lvl="1"/>
            <a:r>
              <a:rPr lang="en-US" noProof="0" dirty="0" smtClean="0"/>
              <a:t>Migration of packages to long term storage sites</a:t>
            </a:r>
          </a:p>
          <a:p>
            <a:pPr lvl="2"/>
            <a:r>
              <a:rPr lang="en-US" noProof="0" dirty="0" smtClean="0"/>
              <a:t>EUDAT’s B2SAFE</a:t>
            </a:r>
          </a:p>
          <a:p>
            <a:pPr lvl="1"/>
            <a:r>
              <a:rPr lang="en-US" noProof="0" dirty="0" smtClean="0"/>
              <a:t>How can users negotiate long term storage SLA?</a:t>
            </a:r>
            <a:endParaRPr lang="en-US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Open Data Platform integration</a:t>
            </a:r>
            <a:endParaRPr lang="en-US" noProof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EGI data management components</a:t>
            </a:r>
          </a:p>
          <a:p>
            <a:pPr lvl="1"/>
            <a:r>
              <a:rPr lang="en-US" noProof="0" dirty="0" smtClean="0"/>
              <a:t>Integration with LFC </a:t>
            </a:r>
          </a:p>
          <a:p>
            <a:pPr lvl="2"/>
            <a:r>
              <a:rPr lang="en-US" noProof="0" dirty="0" smtClean="0"/>
              <a:t>Registration of „open” </a:t>
            </a:r>
            <a:r>
              <a:rPr lang="en-US" noProof="0" dirty="0" err="1" smtClean="0"/>
              <a:t>lfn’s</a:t>
            </a:r>
            <a:r>
              <a:rPr lang="en-US" noProof="0" dirty="0" smtClean="0"/>
              <a:t> in the Open Data Platform registry</a:t>
            </a:r>
          </a:p>
          <a:p>
            <a:pPr lvl="2"/>
            <a:r>
              <a:rPr lang="en-US" noProof="0" dirty="0" smtClean="0"/>
              <a:t>ODP can migrate data to storage resources not requiring VO certificate or use robot certificates</a:t>
            </a:r>
          </a:p>
          <a:p>
            <a:pPr lvl="2"/>
            <a:r>
              <a:rPr lang="en-US" dirty="0" smtClean="0"/>
              <a:t>Read-only access to LFC managed data for the </a:t>
            </a:r>
            <a:r>
              <a:rPr lang="en-US" dirty="0" smtClean="0"/>
              <a:t>prototype</a:t>
            </a:r>
          </a:p>
          <a:p>
            <a:pPr lvl="1"/>
            <a:r>
              <a:rPr lang="en-US" noProof="0" dirty="0" smtClean="0"/>
              <a:t>Integration with VOMS</a:t>
            </a:r>
          </a:p>
          <a:p>
            <a:pPr lvl="2"/>
            <a:r>
              <a:rPr lang="en-US" dirty="0" smtClean="0"/>
              <a:t>Present to the users VO structure consistent with their VO setup </a:t>
            </a:r>
            <a:r>
              <a:rPr lang="en-US" i="1" dirty="0" smtClean="0"/>
              <a:t>(groups, memberships, roles)</a:t>
            </a:r>
            <a:endParaRPr lang="en-US" i="1" noProof="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Conclusions</a:t>
            </a:r>
            <a:endParaRPr lang="en-US" noProof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Communities have different requirements with respect to open data access and management</a:t>
            </a:r>
          </a:p>
          <a:p>
            <a:r>
              <a:rPr lang="en-US" noProof="0" dirty="0" smtClean="0"/>
              <a:t>Open data, in particular data managed in EGI infrastructure, has different character than typical open resources (e.g. </a:t>
            </a:r>
            <a:r>
              <a:rPr lang="en-US" dirty="0"/>
              <a:t>p</a:t>
            </a:r>
            <a:r>
              <a:rPr lang="en-US" noProof="0" dirty="0" err="1" smtClean="0"/>
              <a:t>ublications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ODP will provide unifying approach to management of personal, research and open data</a:t>
            </a:r>
            <a:endParaRPr lang="en-US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8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Overview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>
                <a:solidFill>
                  <a:srgbClr val="000000"/>
                </a:solidFill>
              </a:rPr>
              <a:t>Open </a:t>
            </a:r>
            <a:r>
              <a:rPr lang="en-US" noProof="0" dirty="0" smtClean="0">
                <a:solidFill>
                  <a:srgbClr val="000000"/>
                </a:solidFill>
              </a:rPr>
              <a:t>Data </a:t>
            </a:r>
            <a:r>
              <a:rPr lang="en-US" noProof="0" dirty="0" err="1" smtClean="0">
                <a:solidFill>
                  <a:srgbClr val="000000"/>
                </a:solidFill>
              </a:rPr>
              <a:t>vs</a:t>
            </a:r>
            <a:r>
              <a:rPr lang="en-US" noProof="0" dirty="0" smtClean="0">
                <a:solidFill>
                  <a:srgbClr val="000000"/>
                </a:solidFill>
              </a:rPr>
              <a:t> Open Science</a:t>
            </a:r>
          </a:p>
          <a:p>
            <a:r>
              <a:rPr lang="en-US" noProof="0" dirty="0" smtClean="0">
                <a:solidFill>
                  <a:srgbClr val="000000"/>
                </a:solidFill>
              </a:rPr>
              <a:t>Open Data challenges</a:t>
            </a:r>
          </a:p>
          <a:p>
            <a:r>
              <a:rPr lang="en-US" noProof="0" dirty="0" smtClean="0">
                <a:solidFill>
                  <a:srgbClr val="000000"/>
                </a:solidFill>
              </a:rPr>
              <a:t>Open </a:t>
            </a:r>
            <a:r>
              <a:rPr lang="en-US" noProof="0" dirty="0" smtClean="0">
                <a:solidFill>
                  <a:srgbClr val="000000"/>
                </a:solidFill>
              </a:rPr>
              <a:t>Data Platform vision and architecture</a:t>
            </a:r>
          </a:p>
          <a:p>
            <a:r>
              <a:rPr lang="en-US" noProof="0" dirty="0" smtClean="0">
                <a:solidFill>
                  <a:srgbClr val="000000"/>
                </a:solidFill>
              </a:rPr>
              <a:t>Deployment and integration issues</a:t>
            </a:r>
          </a:p>
          <a:p>
            <a:r>
              <a:rPr lang="en-US" noProof="0" dirty="0" smtClean="0">
                <a:solidFill>
                  <a:srgbClr val="000000"/>
                </a:solidFill>
              </a:rPr>
              <a:t>Conclusions</a:t>
            </a:r>
            <a:endParaRPr lang="en-US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/>
              <a:pPr/>
              <a:t>28/01/16</a:t>
            </a:fld>
            <a:endParaRPr lang="nl-N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noProof="0" dirty="0" smtClean="0"/>
              <a:t>EGI OMB, 28 Thursday 2016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2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Open Data vs Open Access</a:t>
            </a:r>
            <a:endParaRPr lang="en-US" noProof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2" y="1341438"/>
            <a:ext cx="8424167" cy="5033962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Open Science covers a broad range of resources and services - including data</a:t>
            </a:r>
          </a:p>
          <a:p>
            <a:r>
              <a:rPr lang="en-US" noProof="0" dirty="0" smtClean="0"/>
              <a:t>Most solutions and standards </a:t>
            </a:r>
            <a:r>
              <a:rPr lang="en-US" noProof="0" dirty="0" smtClean="0"/>
              <a:t>focus on: </a:t>
            </a:r>
          </a:p>
          <a:p>
            <a:pPr lvl="1"/>
            <a:r>
              <a:rPr lang="en-US" noProof="0" dirty="0" smtClean="0"/>
              <a:t>open </a:t>
            </a:r>
            <a:r>
              <a:rPr lang="en-US" noProof="0" dirty="0" smtClean="0"/>
              <a:t>access to publications, </a:t>
            </a:r>
            <a:r>
              <a:rPr lang="en-US" noProof="0" dirty="0" smtClean="0"/>
              <a:t>documents</a:t>
            </a:r>
          </a:p>
          <a:p>
            <a:pPr lvl="1"/>
            <a:r>
              <a:rPr lang="en-US" noProof="0" dirty="0" smtClean="0"/>
              <a:t>small data sets</a:t>
            </a:r>
            <a:endParaRPr lang="en-US" noProof="0" dirty="0" smtClean="0"/>
          </a:p>
          <a:p>
            <a:r>
              <a:rPr lang="en-US" noProof="0" dirty="0" smtClean="0"/>
              <a:t>EGI Open </a:t>
            </a:r>
            <a:r>
              <a:rPr lang="en-US" noProof="0" dirty="0" smtClean="0"/>
              <a:t>Data requires different approach </a:t>
            </a:r>
            <a:endParaRPr lang="en-US" noProof="0" dirty="0" smtClean="0"/>
          </a:p>
          <a:p>
            <a:pPr lvl="1"/>
            <a:r>
              <a:rPr lang="en-US" noProof="0" dirty="0" smtClean="0"/>
              <a:t>data </a:t>
            </a:r>
            <a:r>
              <a:rPr lang="en-US" noProof="0" dirty="0" smtClean="0"/>
              <a:t>is stored in </a:t>
            </a:r>
            <a:r>
              <a:rPr lang="en-US" noProof="0" dirty="0" smtClean="0"/>
              <a:t>federations</a:t>
            </a:r>
            <a:endParaRPr lang="en-US" dirty="0"/>
          </a:p>
          <a:p>
            <a:pPr lvl="1"/>
            <a:r>
              <a:rPr lang="en-US" noProof="0" dirty="0" smtClean="0"/>
              <a:t>distributed geographically and administratively</a:t>
            </a:r>
            <a:endParaRPr lang="en-US" dirty="0"/>
          </a:p>
          <a:p>
            <a:pPr lvl="1"/>
            <a:r>
              <a:rPr lang="en-US" noProof="0" dirty="0" smtClean="0"/>
              <a:t>varies </a:t>
            </a:r>
            <a:r>
              <a:rPr lang="en-US" noProof="0" dirty="0" smtClean="0"/>
              <a:t>in size, formats and metadata </a:t>
            </a:r>
            <a:r>
              <a:rPr lang="en-US" noProof="0" dirty="0" smtClean="0"/>
              <a:t>standards</a:t>
            </a:r>
          </a:p>
          <a:p>
            <a:pPr lvl="1"/>
            <a:endParaRPr lang="en-US" noProof="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/>
              <a:pPr/>
              <a:t>28/01/16</a:t>
            </a:fld>
            <a:endParaRPr lang="nl-NL" dirty="0"/>
          </a:p>
          <a:p>
            <a:endParaRPr lang="nl-NL" dirty="0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3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Open Data challenges</a:t>
            </a:r>
            <a:endParaRPr lang="en-US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00512365"/>
              </p:ext>
            </p:extLst>
          </p:nvPr>
        </p:nvGraphicFramePr>
        <p:xfrm>
          <a:off x="303274" y="1311218"/>
          <a:ext cx="8517197" cy="478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3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EGI-Engage Open Data Platform vision</a:t>
            </a:r>
            <a:endParaRPr lang="en-US" noProof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smtClean="0"/>
              <a:t>Manage entire data life cycle from raw data to preservation</a:t>
            </a:r>
          </a:p>
          <a:p>
            <a:endParaRPr lang="en-US" noProof="0" smtClean="0"/>
          </a:p>
          <a:p>
            <a:r>
              <a:rPr lang="en-US" noProof="0" smtClean="0"/>
              <a:t>Combine efficient computation services with open data </a:t>
            </a:r>
            <a:r>
              <a:rPr lang="en-US" noProof="0" smtClean="0">
                <a:solidFill>
                  <a:srgbClr val="000000"/>
                </a:solidFill>
              </a:rPr>
              <a:t>managed </a:t>
            </a:r>
            <a:r>
              <a:rPr lang="en-US" noProof="0" smtClean="0"/>
              <a:t>by federated infrastructures</a:t>
            </a:r>
          </a:p>
          <a:p>
            <a:endParaRPr lang="en-US" noProof="0" smtClean="0"/>
          </a:p>
          <a:p>
            <a:r>
              <a:rPr lang="en-US" noProof="0" smtClean="0">
                <a:solidFill>
                  <a:srgbClr val="000000"/>
                </a:solidFill>
              </a:rPr>
              <a:t>Foster</a:t>
            </a:r>
            <a:r>
              <a:rPr lang="en-US" noProof="0" smtClean="0"/>
              <a:t> collaboration with SME’s (European Big Data Value)</a:t>
            </a:r>
            <a:endParaRPr lang="en-US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5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requirements</a:t>
            </a:r>
            <a:r>
              <a:rPr lang="pl-PL" dirty="0"/>
              <a:t> </a:t>
            </a:r>
            <a:r>
              <a:rPr lang="pl-PL" dirty="0" err="1"/>
              <a:t>collection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12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  <p:sp>
        <p:nvSpPr>
          <p:cNvPr id="47" name="Prostokąt 46"/>
          <p:cNvSpPr/>
          <p:nvPr/>
        </p:nvSpPr>
        <p:spPr>
          <a:xfrm>
            <a:off x="467544" y="1484784"/>
            <a:ext cx="573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REQ1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Publication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of open </a:t>
            </a:r>
            <a:r>
              <a:rPr lang="pl-PL" dirty="0" err="1">
                <a:solidFill>
                  <a:srgbClr val="4470AB"/>
                </a:solidFill>
              </a:rPr>
              <a:t>research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based</a:t>
            </a:r>
            <a:r>
              <a:rPr lang="pl-PL" dirty="0">
                <a:solidFill>
                  <a:srgbClr val="4470AB"/>
                </a:solidFill>
              </a:rPr>
              <a:t> on </a:t>
            </a:r>
            <a:r>
              <a:rPr lang="pl-PL" dirty="0" err="1">
                <a:solidFill>
                  <a:srgbClr val="4470AB"/>
                </a:solidFill>
              </a:rPr>
              <a:t>policies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-252536" y="1556792"/>
            <a:ext cx="648072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467544" y="1970838"/>
            <a:ext cx="733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REQ2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Make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large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sets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available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without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transferring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them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completely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-252536" y="2042846"/>
            <a:ext cx="64807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404040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67544" y="2456892"/>
            <a:ext cx="426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REQ3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complex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metadata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queries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-252536" y="2528900"/>
            <a:ext cx="64807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467544" y="2942946"/>
            <a:ext cx="828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REQ4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Integration </a:t>
            </a:r>
            <a:r>
              <a:rPr lang="pl-PL" dirty="0">
                <a:solidFill>
                  <a:srgbClr val="4470AB"/>
                </a:solidFill>
              </a:rPr>
              <a:t>of the open data </a:t>
            </a:r>
            <a:r>
              <a:rPr lang="pl-PL" dirty="0" err="1">
                <a:solidFill>
                  <a:srgbClr val="4470AB"/>
                </a:solidFill>
              </a:rPr>
              <a:t>access</a:t>
            </a:r>
            <a:r>
              <a:rPr lang="pl-PL" dirty="0">
                <a:solidFill>
                  <a:srgbClr val="4470AB"/>
                </a:solidFill>
              </a:rPr>
              <a:t> data management with </a:t>
            </a:r>
            <a:r>
              <a:rPr lang="pl-PL" dirty="0" err="1">
                <a:solidFill>
                  <a:srgbClr val="4470AB"/>
                </a:solidFill>
              </a:rPr>
              <a:t>community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portals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-252536" y="3014954"/>
            <a:ext cx="648072" cy="216024"/>
          </a:xfrm>
          <a:prstGeom prst="rect">
            <a:avLst/>
          </a:prstGeom>
          <a:solidFill>
            <a:srgbClr val="50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467544" y="3429000"/>
            <a:ext cx="453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REQ5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identification</a:t>
            </a:r>
            <a:r>
              <a:rPr lang="pl-PL" dirty="0">
                <a:solidFill>
                  <a:srgbClr val="4470AB"/>
                </a:solidFill>
              </a:rPr>
              <a:t>, </a:t>
            </a:r>
            <a:r>
              <a:rPr lang="pl-PL" dirty="0" err="1">
                <a:solidFill>
                  <a:srgbClr val="4470AB"/>
                </a:solidFill>
              </a:rPr>
              <a:t>linking</a:t>
            </a:r>
            <a:r>
              <a:rPr lang="pl-PL" dirty="0">
                <a:solidFill>
                  <a:srgbClr val="4470AB"/>
                </a:solidFill>
              </a:rPr>
              <a:t> and </a:t>
            </a:r>
            <a:r>
              <a:rPr lang="pl-PL" dirty="0" err="1">
                <a:solidFill>
                  <a:srgbClr val="4470AB"/>
                </a:solidFill>
              </a:rPr>
              <a:t>citation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-252536" y="3501008"/>
            <a:ext cx="648072" cy="216024"/>
          </a:xfrm>
          <a:prstGeom prst="rect">
            <a:avLst/>
          </a:prstGeom>
          <a:solidFill>
            <a:srgbClr val="447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467544" y="3915054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REQ6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sharing</a:t>
            </a:r>
            <a:r>
              <a:rPr lang="pl-PL" dirty="0">
                <a:solidFill>
                  <a:srgbClr val="4470AB"/>
                </a:solidFill>
              </a:rPr>
              <a:t> of data </a:t>
            </a:r>
            <a:r>
              <a:rPr lang="pl-PL" dirty="0" err="1">
                <a:solidFill>
                  <a:srgbClr val="4470AB"/>
                </a:solidFill>
              </a:rPr>
              <a:t>between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researchers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under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certain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conditions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-252536" y="3987062"/>
            <a:ext cx="648072" cy="216024"/>
          </a:xfrm>
          <a:prstGeom prst="rect">
            <a:avLst/>
          </a:prstGeom>
          <a:solidFill>
            <a:srgbClr val="285F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467544" y="4401108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REQ7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Sharing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and </a:t>
            </a:r>
            <a:r>
              <a:rPr lang="pl-PL" dirty="0" err="1">
                <a:solidFill>
                  <a:srgbClr val="4470AB"/>
                </a:solidFill>
              </a:rPr>
              <a:t>accessing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across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federations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-252536" y="4473116"/>
            <a:ext cx="648072" cy="216024"/>
          </a:xfrm>
          <a:prstGeom prst="rect">
            <a:avLst/>
          </a:prstGeom>
          <a:solidFill>
            <a:srgbClr val="2353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467544" y="4887162"/>
            <a:ext cx="358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REQ8.   </a:t>
            </a:r>
            <a:r>
              <a:rPr lang="pl-PL" dirty="0" err="1" smtClean="0">
                <a:solidFill>
                  <a:srgbClr val="4470AB"/>
                </a:solidFill>
              </a:rPr>
              <a:t>Long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term data </a:t>
            </a:r>
            <a:r>
              <a:rPr lang="pl-PL" dirty="0" err="1">
                <a:solidFill>
                  <a:srgbClr val="4470AB"/>
                </a:solidFill>
              </a:rPr>
              <a:t>preservation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-252536" y="4959170"/>
            <a:ext cx="648072" cy="216024"/>
          </a:xfrm>
          <a:prstGeom prst="rect">
            <a:avLst/>
          </a:prstGeom>
          <a:solidFill>
            <a:srgbClr val="1E4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467544" y="5373216"/>
            <a:ext cx="251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REQ9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provenance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-252536" y="5445224"/>
            <a:ext cx="64807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8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Open Data Platform issues</a:t>
            </a:r>
            <a:endParaRPr lang="en-US" noProof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2" y="1341438"/>
            <a:ext cx="8424167" cy="5111898"/>
          </a:xfrm>
        </p:spPr>
        <p:txBody>
          <a:bodyPr>
            <a:normAutofit lnSpcReduction="10000"/>
          </a:bodyPr>
          <a:lstStyle/>
          <a:p>
            <a:r>
              <a:rPr lang="en-US" noProof="0" dirty="0" smtClean="0"/>
              <a:t>Existing EGI data management infrastructure does </a:t>
            </a:r>
            <a:r>
              <a:rPr lang="en-US" noProof="0" dirty="0" smtClean="0">
                <a:solidFill>
                  <a:srgbClr val="000000"/>
                </a:solidFill>
              </a:rPr>
              <a:t>not</a:t>
            </a:r>
            <a:r>
              <a:rPr lang="en-US" noProof="0" dirty="0" smtClean="0"/>
              <a:t> support open data publishing</a:t>
            </a:r>
          </a:p>
          <a:p>
            <a:r>
              <a:rPr lang="en-US" noProof="0" dirty="0" smtClean="0"/>
              <a:t>Public users don’t necessarily have certificates or VO membership</a:t>
            </a:r>
          </a:p>
          <a:p>
            <a:r>
              <a:rPr lang="en-US" noProof="0" dirty="0" smtClean="0"/>
              <a:t>Metadata stored in EGI infrastructure is not compatible with „open” metadata standards</a:t>
            </a:r>
          </a:p>
          <a:p>
            <a:r>
              <a:rPr lang="en-US" noProof="0" dirty="0" smtClean="0"/>
              <a:t>Data sets are often too large to be completely transferred to users infrastructure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5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Open Data Platform from users perspective</a:t>
            </a:r>
            <a:endParaRPr lang="en-US" noProof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601200"/>
              </p:ext>
            </p:extLst>
          </p:nvPr>
        </p:nvGraphicFramePr>
        <p:xfrm>
          <a:off x="0" y="692696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2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Open Data Platform </a:t>
            </a:r>
            <a:r>
              <a:rPr lang="pl-PL" dirty="0" err="1" smtClean="0"/>
              <a:t>interfaces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28/01/16</a:t>
            </a:fld>
            <a:endParaRPr lang="nl-NL" dirty="0"/>
          </a:p>
        </p:txBody>
      </p:sp>
      <p:sp>
        <p:nvSpPr>
          <p:cNvPr id="24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en-US" dirty="0"/>
              <a:t>EGI OMB, 28 Thursday 2016</a:t>
            </a:r>
            <a:endParaRPr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107504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9" name="PoleTekstowe 18"/>
          <p:cNvSpPr txBox="1"/>
          <p:nvPr/>
        </p:nvSpPr>
        <p:spPr>
          <a:xfrm>
            <a:off x="139700" y="1340768"/>
            <a:ext cx="140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GUI/CLI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oleTekstowe 19"/>
          <p:cNvSpPr txBox="1"/>
          <p:nvPr/>
        </p:nvSpPr>
        <p:spPr>
          <a:xfrm>
            <a:off x="251520" y="1988840"/>
            <a:ext cx="1224136" cy="289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management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sharing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data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items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1619672" y="1196752"/>
            <a:ext cx="180020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2" name="PoleTekstowe 51"/>
          <p:cNvSpPr txBox="1"/>
          <p:nvPr/>
        </p:nvSpPr>
        <p:spPr>
          <a:xfrm>
            <a:off x="1907705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131840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6" name="PoleTekstowe 55"/>
          <p:cNvSpPr txBox="1"/>
          <p:nvPr/>
        </p:nvSpPr>
        <p:spPr>
          <a:xfrm>
            <a:off x="3419873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CDMI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4644008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oleTekstowe 59"/>
          <p:cNvSpPr txBox="1"/>
          <p:nvPr/>
        </p:nvSpPr>
        <p:spPr>
          <a:xfrm>
            <a:off x="4932040" y="1340768"/>
            <a:ext cx="86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POSIX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6156176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oleTekstowe 63"/>
          <p:cNvSpPr txBox="1"/>
          <p:nvPr/>
        </p:nvSpPr>
        <p:spPr>
          <a:xfrm>
            <a:off x="6300192" y="1340768"/>
            <a:ext cx="116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OAI-PMH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7668345" y="1196752"/>
            <a:ext cx="1368152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8" name="PoleTekstowe 67"/>
          <p:cNvSpPr txBox="1"/>
          <p:nvPr/>
        </p:nvSpPr>
        <p:spPr>
          <a:xfrm>
            <a:off x="7870693" y="134076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PoleTekstowe 70"/>
          <p:cNvSpPr txBox="1"/>
          <p:nvPr/>
        </p:nvSpPr>
        <p:spPr>
          <a:xfrm>
            <a:off x="1763688" y="1988840"/>
            <a:ext cx="1112851" cy="269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data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managemet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portals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PoleTekstowe 71"/>
          <p:cNvSpPr txBox="1"/>
          <p:nvPr/>
        </p:nvSpPr>
        <p:spPr>
          <a:xfrm>
            <a:off x="3275856" y="1988840"/>
            <a:ext cx="1224136" cy="293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data management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operations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queries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with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management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3" name="PoleTekstowe 72"/>
          <p:cNvSpPr txBox="1"/>
          <p:nvPr/>
        </p:nvSpPr>
        <p:spPr>
          <a:xfrm>
            <a:off x="4788024" y="1988840"/>
            <a:ext cx="1152128" cy="198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Enable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mounting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filesystem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full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transfer</a:t>
            </a: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PoleTekstowe 73"/>
          <p:cNvSpPr txBox="1"/>
          <p:nvPr/>
        </p:nvSpPr>
        <p:spPr>
          <a:xfrm>
            <a:off x="6300192" y="1988840"/>
            <a:ext cx="1224136" cy="340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OAI Data Provider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Dublin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default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complex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registered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ODP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PoleTekstowe 74"/>
          <p:cNvSpPr txBox="1"/>
          <p:nvPr/>
        </p:nvSpPr>
        <p:spPr>
          <a:xfrm>
            <a:off x="7812360" y="1988840"/>
            <a:ext cx="1152128" cy="1273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download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open data from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URL’s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9" name="Łącznik prosty 78"/>
          <p:cNvCxnSpPr/>
          <p:nvPr/>
        </p:nvCxnSpPr>
        <p:spPr>
          <a:xfrm>
            <a:off x="107504" y="1916832"/>
            <a:ext cx="8928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Prostokąt 91"/>
          <p:cNvSpPr/>
          <p:nvPr/>
        </p:nvSpPr>
        <p:spPr>
          <a:xfrm>
            <a:off x="107504" y="5301208"/>
            <a:ext cx="8928992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" name="Obraz 89" descr="oneprovi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17232"/>
            <a:ext cx="2677727" cy="477671"/>
          </a:xfrm>
          <a:prstGeom prst="rect">
            <a:avLst/>
          </a:prstGeom>
        </p:spPr>
      </p:pic>
      <p:sp>
        <p:nvSpPr>
          <p:cNvPr id="91" name="Tytuł 1"/>
          <p:cNvSpPr txBox="1">
            <a:spLocks/>
          </p:cNvSpPr>
          <p:nvPr/>
        </p:nvSpPr>
        <p:spPr>
          <a:xfrm>
            <a:off x="3779912" y="5301208"/>
            <a:ext cx="41044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pl-PL" dirty="0" smtClean="0">
                <a:solidFill>
                  <a:schemeClr val="tx1"/>
                </a:solidFill>
              </a:rPr>
              <a:t>Open Data Platform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0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_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I powerpoint presentation april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EGI_Engage.potx</Template>
  <TotalTime>8564</TotalTime>
  <Words>1074</Words>
  <Application>Microsoft Macintosh PowerPoint</Application>
  <PresentationFormat>Pokaz na ekranie (4:3)</PresentationFormat>
  <Paragraphs>206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EGI_Engage</vt:lpstr>
      <vt:lpstr>Kantoorthema</vt:lpstr>
      <vt:lpstr>1_EGI powerpoint presentation april12</vt:lpstr>
      <vt:lpstr>EGI-Engage Open Data Platform Prototype</vt:lpstr>
      <vt:lpstr>Overview</vt:lpstr>
      <vt:lpstr>Open Data vs Open Access</vt:lpstr>
      <vt:lpstr>Open Data challenges</vt:lpstr>
      <vt:lpstr>EGI-Engage Open Data Platform vision</vt:lpstr>
      <vt:lpstr>Community requirements collection</vt:lpstr>
      <vt:lpstr>Open Data Platform issues</vt:lpstr>
      <vt:lpstr>Open Data Platform from users perspective</vt:lpstr>
      <vt:lpstr>Open Data Platform interfaces</vt:lpstr>
      <vt:lpstr>Open Data Platform interactions</vt:lpstr>
      <vt:lpstr>Open Data Platform Interactions</vt:lpstr>
      <vt:lpstr>Open Data Platform </vt:lpstr>
      <vt:lpstr>Open Data Platform integration</vt:lpstr>
      <vt:lpstr>Open Data Platform integration</vt:lpstr>
      <vt:lpstr>Open Data Platform integration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Bartosz Kryza</cp:lastModifiedBy>
  <cp:revision>116</cp:revision>
  <dcterms:created xsi:type="dcterms:W3CDTF">2015-04-14T11:37:52Z</dcterms:created>
  <dcterms:modified xsi:type="dcterms:W3CDTF">2016-01-28T10:30:37Z</dcterms:modified>
</cp:coreProperties>
</file>