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25"/>
  </p:notesMasterIdLst>
  <p:handoutMasterIdLst>
    <p:handoutMasterId r:id="rId26"/>
  </p:handoutMasterIdLst>
  <p:sldIdLst>
    <p:sldId id="280" r:id="rId4"/>
    <p:sldId id="307" r:id="rId5"/>
    <p:sldId id="289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8" r:id="rId23"/>
    <p:sldId id="284" r:id="rId2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7" autoAdjust="0"/>
    <p:restoredTop sz="94707" autoAdjust="0"/>
  </p:normalViewPr>
  <p:slideViewPr>
    <p:cSldViewPr showGuides="1">
      <p:cViewPr varScale="1">
        <p:scale>
          <a:sx n="98" d="100"/>
          <a:sy n="98" d="100"/>
        </p:scale>
        <p:origin x="-139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2/25/16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2/25/16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theme" Target="../theme/theme2.xml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30139" cy="993566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48251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GB" smtClean="0"/>
              <a:t>Insert footer here</a:t>
            </a:r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2/25/16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wiki.egi.eu/wiki/EGI_Core_Activities_Bidding%23PHASE_II_May_2016-December_2017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EGI Core Activities OLA </a:t>
            </a:r>
            <a:r>
              <a:rPr lang="en-GB" dirty="0"/>
              <a:t>P</a:t>
            </a:r>
            <a:r>
              <a:rPr lang="en-GB" dirty="0" smtClean="0"/>
              <a:t>erformance </a:t>
            </a:r>
            <a:r>
              <a:rPr lang="en-GB" dirty="0"/>
              <a:t>R</a:t>
            </a:r>
            <a:r>
              <a:rPr lang="en-GB" dirty="0" smtClean="0"/>
              <a:t>eport 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Peter Solagna – </a:t>
            </a:r>
            <a:r>
              <a:rPr lang="en-GB" dirty="0" err="1" smtClean="0"/>
              <a:t>EGI.eu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Software provisioning infrastructure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Partners</a:t>
            </a:r>
          </a:p>
          <a:p>
            <a:pPr lvl="1"/>
            <a:r>
              <a:rPr lang="en-GB" dirty="0" smtClean="0"/>
              <a:t>GRNET,CESGA</a:t>
            </a:r>
          </a:p>
          <a:p>
            <a:r>
              <a:rPr lang="en-GB" dirty="0" smtClean="0"/>
              <a:t>Main activities</a:t>
            </a:r>
          </a:p>
          <a:p>
            <a:pPr lvl="1"/>
            <a:r>
              <a:rPr lang="en-US" dirty="0" smtClean="0"/>
              <a:t>Support </a:t>
            </a:r>
            <a:r>
              <a:rPr lang="en-US" dirty="0"/>
              <a:t>for UMD-</a:t>
            </a:r>
            <a:r>
              <a:rPr lang="en-US" dirty="0" smtClean="0"/>
              <a:t>4</a:t>
            </a:r>
            <a:r>
              <a:rPr lang="en-US" dirty="0"/>
              <a:t> </a:t>
            </a:r>
            <a:r>
              <a:rPr lang="en-US" dirty="0" smtClean="0"/>
              <a:t>(CentOS7, SL6, Ubuntu)</a:t>
            </a:r>
          </a:p>
          <a:p>
            <a:pPr lvl="1"/>
            <a:r>
              <a:rPr lang="en-US" sz="2000" dirty="0" smtClean="0"/>
              <a:t>Maintenance and improvement of cloud </a:t>
            </a:r>
            <a:r>
              <a:rPr lang="en-US" sz="2000" dirty="0" err="1" smtClean="0"/>
              <a:t>testbed</a:t>
            </a:r>
            <a:endParaRPr lang="en-US" sz="2000" dirty="0"/>
          </a:p>
          <a:p>
            <a:r>
              <a:rPr lang="en-GB" dirty="0" smtClean="0"/>
              <a:t>OLA Performances report</a:t>
            </a:r>
          </a:p>
          <a:p>
            <a:pPr lvl="1"/>
            <a:r>
              <a:rPr lang="en-GB" dirty="0" smtClean="0"/>
              <a:t>The services exceeded the targets of availability during the monitored period</a:t>
            </a:r>
          </a:p>
          <a:p>
            <a:pPr lvl="1"/>
            <a:r>
              <a:rPr lang="en-GB" dirty="0" smtClean="0"/>
              <a:t>The support targets were met all the months but in January, with a response time of 6 days for a ticket. Slightly over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4898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Security coordination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Partners</a:t>
            </a:r>
          </a:p>
          <a:p>
            <a:pPr lvl="1"/>
            <a:r>
              <a:rPr lang="en-GB" dirty="0"/>
              <a:t>STFC, FOM-</a:t>
            </a:r>
            <a:r>
              <a:rPr lang="en-GB" dirty="0" err="1"/>
              <a:t>Nikhef</a:t>
            </a:r>
            <a:r>
              <a:rPr lang="en-GB" dirty="0"/>
              <a:t> </a:t>
            </a:r>
            <a:r>
              <a:rPr lang="en-GB"/>
              <a:t>, </a:t>
            </a:r>
            <a:r>
              <a:rPr lang="en-GB" smtClean="0"/>
              <a:t>CERN</a:t>
            </a:r>
            <a:endParaRPr lang="en-GB" dirty="0" smtClean="0"/>
          </a:p>
          <a:p>
            <a:r>
              <a:rPr lang="en-GB" dirty="0" smtClean="0"/>
              <a:t>Main activities</a:t>
            </a:r>
          </a:p>
          <a:p>
            <a:pPr lvl="1"/>
            <a:r>
              <a:rPr lang="en-GB" dirty="0"/>
              <a:t>IRTF handled </a:t>
            </a:r>
            <a:r>
              <a:rPr lang="en-GB" dirty="0" smtClean="0"/>
              <a:t>3 </a:t>
            </a:r>
            <a:r>
              <a:rPr lang="en-GB" dirty="0"/>
              <a:t>new security incidents, completed work on 11 old security incidents and issued 4 advisories. </a:t>
            </a:r>
            <a:endParaRPr lang="en-GB" dirty="0" smtClean="0"/>
          </a:p>
          <a:p>
            <a:pPr lvl="1"/>
            <a:r>
              <a:rPr lang="en-GB" dirty="0" smtClean="0"/>
              <a:t>SVG </a:t>
            </a:r>
            <a:r>
              <a:rPr lang="en-GB" dirty="0"/>
              <a:t>handled </a:t>
            </a:r>
            <a:r>
              <a:rPr lang="en-GB" dirty="0" smtClean="0"/>
              <a:t>22 </a:t>
            </a:r>
            <a:r>
              <a:rPr lang="en-GB" dirty="0"/>
              <a:t>new vulnerabilities and issued </a:t>
            </a:r>
            <a:r>
              <a:rPr lang="en-GB" dirty="0" smtClean="0"/>
              <a:t>16 </a:t>
            </a:r>
            <a:r>
              <a:rPr lang="en-GB" dirty="0"/>
              <a:t>advisories. Four of the advisories were assessed as “Critical” risk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Policy coordination with IGTF, SIRTIFI, SCI. Evolution of Cloud security</a:t>
            </a:r>
          </a:p>
          <a:p>
            <a:pPr lvl="1"/>
            <a:r>
              <a:rPr lang="en-GB" dirty="0" smtClean="0"/>
              <a:t>IGTF Trust anchor regular releases</a:t>
            </a:r>
          </a:p>
          <a:p>
            <a:r>
              <a:rPr lang="en-GB" dirty="0" smtClean="0"/>
              <a:t>OLA Performances report</a:t>
            </a:r>
          </a:p>
          <a:p>
            <a:pPr lvl="1"/>
            <a:r>
              <a:rPr lang="en-GB" dirty="0" smtClean="0"/>
              <a:t>The support was provided according to the targets during the monitored period</a:t>
            </a:r>
          </a:p>
          <a:p>
            <a:r>
              <a:rPr lang="en-GB" dirty="0" smtClean="0"/>
              <a:t>Issues</a:t>
            </a:r>
          </a:p>
          <a:p>
            <a:pPr lvl="1"/>
            <a:r>
              <a:rPr lang="en-GB" dirty="0" smtClean="0"/>
              <a:t>Lack of effort at NGI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394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GOCDB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Partners</a:t>
            </a:r>
          </a:p>
          <a:p>
            <a:pPr lvl="1"/>
            <a:r>
              <a:rPr lang="en-GB" dirty="0" smtClean="0"/>
              <a:t>STFC</a:t>
            </a:r>
          </a:p>
          <a:p>
            <a:r>
              <a:rPr lang="en-GB" dirty="0" smtClean="0"/>
              <a:t>Main activities</a:t>
            </a:r>
          </a:p>
          <a:p>
            <a:pPr lvl="1"/>
            <a:r>
              <a:rPr lang="en-GB" dirty="0" smtClean="0"/>
              <a:t>Operation of the service</a:t>
            </a:r>
          </a:p>
          <a:p>
            <a:pPr lvl="1"/>
            <a:r>
              <a:rPr lang="en-GB" dirty="0" smtClean="0"/>
              <a:t>One new releases of GOCDB</a:t>
            </a:r>
          </a:p>
          <a:p>
            <a:pPr lvl="1"/>
            <a:r>
              <a:rPr lang="en-GB" dirty="0" smtClean="0"/>
              <a:t>Work with the WLCG information system WG</a:t>
            </a:r>
          </a:p>
          <a:p>
            <a:r>
              <a:rPr lang="en-GB" dirty="0" smtClean="0"/>
              <a:t>OLA Performances report</a:t>
            </a:r>
          </a:p>
          <a:p>
            <a:pPr lvl="1"/>
            <a:r>
              <a:rPr lang="en-GB" dirty="0" smtClean="0"/>
              <a:t>Availability targets were achieved during the monitored period </a:t>
            </a:r>
          </a:p>
          <a:p>
            <a:pPr lvl="1"/>
            <a:r>
              <a:rPr lang="en-GB" dirty="0" smtClean="0"/>
              <a:t>Support targets were achieved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394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Acceptance criteria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Partners</a:t>
            </a:r>
          </a:p>
          <a:p>
            <a:pPr lvl="1"/>
            <a:r>
              <a:rPr lang="en-GB" dirty="0" smtClean="0"/>
              <a:t>IBERGRID</a:t>
            </a:r>
          </a:p>
          <a:p>
            <a:r>
              <a:rPr lang="en-GB" dirty="0" smtClean="0"/>
              <a:t>Main activities</a:t>
            </a:r>
          </a:p>
          <a:p>
            <a:pPr lvl="1"/>
            <a:r>
              <a:rPr lang="en-GB" dirty="0" smtClean="0"/>
              <a:t>Quality verification of UMD products (40 products)</a:t>
            </a:r>
          </a:p>
          <a:p>
            <a:pPr lvl="2"/>
            <a:r>
              <a:rPr lang="en-GB" dirty="0" smtClean="0"/>
              <a:t>One product rejected</a:t>
            </a:r>
          </a:p>
          <a:p>
            <a:pPr lvl="1"/>
            <a:r>
              <a:rPr lang="en-GB" dirty="0" smtClean="0"/>
              <a:t>Started the deployment of an automatic verification framework</a:t>
            </a:r>
          </a:p>
          <a:p>
            <a:r>
              <a:rPr lang="en-GB" dirty="0" smtClean="0"/>
              <a:t>Issues</a:t>
            </a:r>
          </a:p>
          <a:p>
            <a:pPr lvl="1"/>
            <a:r>
              <a:rPr lang="en-GB" dirty="0" smtClean="0"/>
              <a:t>One CA release had installation problems in </a:t>
            </a:r>
            <a:r>
              <a:rPr lang="en-GB" dirty="0" err="1" smtClean="0"/>
              <a:t>Debian</a:t>
            </a:r>
            <a:r>
              <a:rPr lang="en-GB" dirty="0" smtClean="0"/>
              <a:t>, not properly detected during QA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394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Security Monitoring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Partners</a:t>
            </a:r>
          </a:p>
          <a:p>
            <a:pPr lvl="1"/>
            <a:r>
              <a:rPr lang="en-GB" dirty="0" smtClean="0"/>
              <a:t>CESNET</a:t>
            </a:r>
          </a:p>
          <a:p>
            <a:r>
              <a:rPr lang="en-GB" dirty="0" smtClean="0"/>
              <a:t>Main activities</a:t>
            </a:r>
          </a:p>
          <a:p>
            <a:pPr lvl="1"/>
            <a:r>
              <a:rPr lang="en-GB" dirty="0" smtClean="0"/>
              <a:t>Provisioning of the </a:t>
            </a:r>
            <a:r>
              <a:rPr lang="en-GB" dirty="0" err="1" smtClean="0"/>
              <a:t>pakiti</a:t>
            </a:r>
            <a:r>
              <a:rPr lang="en-GB" dirty="0" smtClean="0"/>
              <a:t> service</a:t>
            </a:r>
          </a:p>
          <a:p>
            <a:pPr lvl="1"/>
            <a:r>
              <a:rPr lang="en-GB" dirty="0" smtClean="0"/>
              <a:t>Implementation of new probes for vulnerability test</a:t>
            </a:r>
          </a:p>
          <a:p>
            <a:r>
              <a:rPr lang="en-GB" dirty="0" smtClean="0"/>
              <a:t>OLA Performances report</a:t>
            </a:r>
          </a:p>
          <a:p>
            <a:pPr lvl="1"/>
            <a:r>
              <a:rPr lang="en-GB" dirty="0" smtClean="0"/>
              <a:t>The services and the support met and exceeded the targets during the monitored period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3946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Helpdesk support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424936" cy="504056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Partners</a:t>
            </a:r>
          </a:p>
          <a:p>
            <a:pPr lvl="1"/>
            <a:r>
              <a:rPr lang="en-GB" dirty="0" smtClean="0"/>
              <a:t>CESNET, IBERGRID</a:t>
            </a:r>
          </a:p>
          <a:p>
            <a:r>
              <a:rPr lang="en-GB" dirty="0" smtClean="0"/>
              <a:t>Main activities</a:t>
            </a:r>
          </a:p>
          <a:p>
            <a:pPr lvl="1"/>
            <a:r>
              <a:rPr lang="en-GB" dirty="0" smtClean="0"/>
              <a:t>Tickets support and redirection to 3</a:t>
            </a:r>
            <a:r>
              <a:rPr lang="en-GB" baseline="30000" dirty="0" smtClean="0"/>
              <a:t>rd</a:t>
            </a:r>
            <a:r>
              <a:rPr lang="en-GB" dirty="0" smtClean="0"/>
              <a:t> level support when necessary</a:t>
            </a:r>
          </a:p>
          <a:p>
            <a:r>
              <a:rPr lang="en-GB" dirty="0" smtClean="0"/>
              <a:t>OLA Performances report</a:t>
            </a:r>
          </a:p>
          <a:p>
            <a:pPr lvl="1"/>
            <a:r>
              <a:rPr lang="en-GB" dirty="0" smtClean="0"/>
              <a:t>There were marginal deviations from the targets for 2</a:t>
            </a:r>
            <a:r>
              <a:rPr lang="en-GB" baseline="30000" dirty="0" smtClean="0"/>
              <a:t>nd</a:t>
            </a:r>
            <a:r>
              <a:rPr lang="en-GB" dirty="0" smtClean="0"/>
              <a:t> level support during 3 months</a:t>
            </a:r>
          </a:p>
          <a:p>
            <a:r>
              <a:rPr lang="en-GB" dirty="0" smtClean="0"/>
              <a:t>Issues</a:t>
            </a:r>
          </a:p>
          <a:p>
            <a:pPr lvl="1"/>
            <a:r>
              <a:rPr lang="en-GB" dirty="0" smtClean="0"/>
              <a:t>The </a:t>
            </a:r>
            <a:r>
              <a:rPr lang="en-GB" dirty="0"/>
              <a:t>few excessive averages in the </a:t>
            </a:r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level support queue were, </a:t>
            </a:r>
            <a:r>
              <a:rPr lang="en-GB" dirty="0"/>
              <a:t>caused by </a:t>
            </a:r>
            <a:r>
              <a:rPr lang="en-GB" dirty="0" smtClean="0"/>
              <a:t>where </a:t>
            </a:r>
            <a:r>
              <a:rPr lang="en-GB" dirty="0"/>
              <a:t>a suitable supporter was not available straight away. This is being addressed by striving to perform at least a general analysis and contacting the requestor during the regular triage meetings.</a:t>
            </a:r>
            <a:endParaRPr lang="en-US" dirty="0"/>
          </a:p>
          <a:p>
            <a:pPr lvl="1"/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3946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Accounting portal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Partners</a:t>
            </a:r>
          </a:p>
          <a:p>
            <a:pPr lvl="1"/>
            <a:r>
              <a:rPr lang="en-GB" dirty="0" smtClean="0"/>
              <a:t>IBERGRID</a:t>
            </a:r>
          </a:p>
          <a:p>
            <a:r>
              <a:rPr lang="en-GB" dirty="0" smtClean="0"/>
              <a:t>Main activities</a:t>
            </a:r>
          </a:p>
          <a:p>
            <a:pPr lvl="1"/>
            <a:r>
              <a:rPr lang="en-GB" dirty="0" smtClean="0"/>
              <a:t>Maintenance and support through helpdesk tickets</a:t>
            </a:r>
          </a:p>
          <a:p>
            <a:r>
              <a:rPr lang="en-GB" dirty="0" smtClean="0"/>
              <a:t>OLA Performances report</a:t>
            </a:r>
          </a:p>
          <a:p>
            <a:pPr lvl="1"/>
            <a:r>
              <a:rPr lang="en-GB" dirty="0" smtClean="0"/>
              <a:t>Performance were lower than the target in both availability and response time to tickets, for the first two months. </a:t>
            </a:r>
          </a:p>
          <a:p>
            <a:pPr lvl="1"/>
            <a:r>
              <a:rPr lang="en-GB" dirty="0" smtClean="0"/>
              <a:t>Performance were excellent for the last 4 months of the reporting period.</a:t>
            </a:r>
          </a:p>
          <a:p>
            <a:r>
              <a:rPr lang="en-GB" dirty="0" smtClean="0"/>
              <a:t>Issues</a:t>
            </a:r>
          </a:p>
          <a:p>
            <a:pPr lvl="1"/>
            <a:r>
              <a:rPr lang="en-GB" dirty="0" smtClean="0"/>
              <a:t>Manpower during the first 2 months, solved now.</a:t>
            </a:r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3946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Staged Rollout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Partners</a:t>
            </a:r>
          </a:p>
          <a:p>
            <a:pPr lvl="1"/>
            <a:r>
              <a:rPr lang="en-GB" dirty="0" smtClean="0"/>
              <a:t>IBERGRID</a:t>
            </a:r>
          </a:p>
          <a:p>
            <a:r>
              <a:rPr lang="en-GB" dirty="0" smtClean="0"/>
              <a:t>Main activities</a:t>
            </a:r>
          </a:p>
          <a:p>
            <a:pPr lvl="1"/>
            <a:r>
              <a:rPr lang="en-GB" dirty="0" smtClean="0"/>
              <a:t>Support for three UMD releases</a:t>
            </a:r>
          </a:p>
          <a:p>
            <a:pPr lvl="1"/>
            <a:r>
              <a:rPr lang="en-GB" dirty="0" smtClean="0"/>
              <a:t>33 staged rollout deployments </a:t>
            </a:r>
          </a:p>
          <a:p>
            <a:pPr lvl="1"/>
            <a:r>
              <a:rPr lang="en-GB" dirty="0" smtClean="0"/>
              <a:t>Tested UMD-4 workflows</a:t>
            </a:r>
          </a:p>
          <a:p>
            <a:r>
              <a:rPr lang="en-GB" dirty="0" smtClean="0"/>
              <a:t>OLA Performances report</a:t>
            </a:r>
          </a:p>
          <a:p>
            <a:pPr lvl="1"/>
            <a:r>
              <a:rPr lang="en-GB" dirty="0" smtClean="0"/>
              <a:t>No violation of the OLA targets</a:t>
            </a:r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41937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Helpdesk, GGUS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Partners	</a:t>
            </a:r>
          </a:p>
          <a:p>
            <a:pPr lvl="1"/>
            <a:r>
              <a:rPr lang="en-GB" dirty="0" smtClean="0"/>
              <a:t>KIT</a:t>
            </a:r>
          </a:p>
          <a:p>
            <a:r>
              <a:rPr lang="en-GB" dirty="0" smtClean="0"/>
              <a:t>Main activities</a:t>
            </a:r>
          </a:p>
          <a:p>
            <a:pPr lvl="1"/>
            <a:r>
              <a:rPr lang="en-GB" dirty="0" smtClean="0"/>
              <a:t>Support of the helpdesk tool</a:t>
            </a:r>
          </a:p>
          <a:p>
            <a:pPr lvl="1"/>
            <a:r>
              <a:rPr lang="en-GB" dirty="0" smtClean="0"/>
              <a:t>Creation/decommission of </a:t>
            </a:r>
            <a:r>
              <a:rPr lang="en-GB" dirty="0"/>
              <a:t>s</a:t>
            </a:r>
            <a:r>
              <a:rPr lang="en-GB" dirty="0" smtClean="0"/>
              <a:t>upport units</a:t>
            </a:r>
          </a:p>
          <a:p>
            <a:pPr lvl="1"/>
            <a:r>
              <a:rPr lang="en-GB" dirty="0" smtClean="0"/>
              <a:t>Follow up with non-progressing tickets</a:t>
            </a:r>
          </a:p>
          <a:p>
            <a:r>
              <a:rPr lang="en-GB" dirty="0" smtClean="0"/>
              <a:t>OLA Performances report</a:t>
            </a:r>
          </a:p>
          <a:p>
            <a:pPr lvl="1"/>
            <a:r>
              <a:rPr lang="en-GB" dirty="0" smtClean="0"/>
              <a:t>The service has exceeded the availability targets during the monitored period</a:t>
            </a:r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41937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Portal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Partners</a:t>
            </a:r>
          </a:p>
          <a:p>
            <a:pPr lvl="1"/>
            <a:r>
              <a:rPr lang="en-GB" dirty="0" smtClean="0"/>
              <a:t>CNRS</a:t>
            </a:r>
            <a:endParaRPr lang="en-GB" dirty="0"/>
          </a:p>
          <a:p>
            <a:r>
              <a:rPr lang="en-GB" dirty="0"/>
              <a:t>Main </a:t>
            </a:r>
            <a:r>
              <a:rPr lang="en-GB" dirty="0" smtClean="0"/>
              <a:t>activities</a:t>
            </a:r>
          </a:p>
          <a:p>
            <a:pPr lvl="1"/>
            <a:r>
              <a:rPr lang="en-US" dirty="0"/>
              <a:t>Release 3.2 : </a:t>
            </a:r>
            <a:r>
              <a:rPr lang="en-US" dirty="0" smtClean="0"/>
              <a:t>improved security </a:t>
            </a:r>
            <a:r>
              <a:rPr lang="en-US" dirty="0"/>
              <a:t>dashboard and the possibility to create tickets into EGI RTIR </a:t>
            </a:r>
          </a:p>
          <a:p>
            <a:pPr lvl="1"/>
            <a:r>
              <a:rPr lang="en-US" dirty="0"/>
              <a:t>Release 3.2.1 :  </a:t>
            </a:r>
            <a:r>
              <a:rPr lang="en-US" dirty="0" smtClean="0"/>
              <a:t>new </a:t>
            </a:r>
            <a:r>
              <a:rPr lang="en-US" dirty="0"/>
              <a:t>module dedicated to metrics </a:t>
            </a:r>
          </a:p>
          <a:p>
            <a:r>
              <a:rPr lang="en-GB" dirty="0" smtClean="0"/>
              <a:t>OLA </a:t>
            </a:r>
            <a:r>
              <a:rPr lang="en-GB" dirty="0"/>
              <a:t>Performances report</a:t>
            </a:r>
          </a:p>
          <a:p>
            <a:pPr lvl="1"/>
            <a:r>
              <a:rPr lang="en-GB" dirty="0" smtClean="0"/>
              <a:t>The targets for both availability and support have been exceeded during the monitored period </a:t>
            </a:r>
          </a:p>
          <a:p>
            <a:pPr lvl="1"/>
            <a:r>
              <a:rPr lang="en-GB" dirty="0" smtClean="0"/>
              <a:t>One ticket exceeded the response time, but was timely answered (not updated the status)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3135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Third performance report for the core activities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May 2014 – 30</a:t>
            </a:r>
            <a:r>
              <a:rPr lang="en-US" baseline="30000" dirty="0" smtClean="0"/>
              <a:t>th</a:t>
            </a:r>
            <a:r>
              <a:rPr lang="en-US" dirty="0" smtClean="0"/>
              <a:t> November 2015</a:t>
            </a:r>
          </a:p>
          <a:p>
            <a:r>
              <a:rPr lang="en-US" dirty="0" smtClean="0"/>
              <a:t>Reports provided by the partners providing the services, monitoring of the OLA metrics based on automatic tools (SAM, GGUS..)</a:t>
            </a:r>
          </a:p>
          <a:p>
            <a:r>
              <a:rPr lang="en-US" dirty="0" smtClean="0"/>
              <a:t>Core activities under the current bid will continue other six months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3241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core activities starting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Core services, Phase II</a:t>
            </a:r>
          </a:p>
          <a:p>
            <a:pPr lvl="1"/>
            <a:r>
              <a:rPr lang="en-US" dirty="0" smtClean="0"/>
              <a:t>Few changes in the list of services:</a:t>
            </a:r>
          </a:p>
          <a:p>
            <a:pPr lvl="2"/>
            <a:r>
              <a:rPr lang="en-US" dirty="0" smtClean="0">
                <a:hlinkClick r:id="rId2"/>
              </a:rPr>
              <a:t>Wiki page of the bid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Provisioning starts in May 2016</a:t>
            </a:r>
          </a:p>
          <a:p>
            <a:pPr lvl="1"/>
            <a:r>
              <a:rPr lang="en-US" dirty="0" smtClean="0"/>
              <a:t>Providers are being contacted in these days with confirmation letters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6090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Accounting repositories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7544" y="1341438"/>
            <a:ext cx="8424936" cy="4967882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Partners</a:t>
            </a:r>
          </a:p>
          <a:p>
            <a:pPr lvl="1"/>
            <a:r>
              <a:rPr lang="en-GB" dirty="0" smtClean="0"/>
              <a:t>STFC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Main activities</a:t>
            </a:r>
          </a:p>
          <a:p>
            <a:pPr lvl="1"/>
            <a:r>
              <a:rPr lang="en-GB" dirty="0" smtClean="0"/>
              <a:t>Cloud accounting repository moved to new hardware</a:t>
            </a:r>
          </a:p>
          <a:p>
            <a:pPr lvl="1"/>
            <a:r>
              <a:rPr lang="en-GB" dirty="0" smtClean="0"/>
              <a:t>New version of APEL released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OLA Performances report</a:t>
            </a:r>
          </a:p>
          <a:p>
            <a:pPr lvl="1"/>
            <a:r>
              <a:rPr lang="en-GB" dirty="0" smtClean="0"/>
              <a:t>Availability and reliability: always over 99%</a:t>
            </a:r>
          </a:p>
          <a:p>
            <a:pPr lvl="1"/>
            <a:r>
              <a:rPr lang="en-GB" dirty="0" smtClean="0"/>
              <a:t>Support response time: always on target</a:t>
            </a:r>
          </a:p>
          <a:p>
            <a:r>
              <a:rPr lang="en-GB" dirty="0" smtClean="0"/>
              <a:t>Issues</a:t>
            </a:r>
          </a:p>
          <a:p>
            <a:pPr lvl="1"/>
            <a:r>
              <a:rPr lang="en-GB" dirty="0" smtClean="0"/>
              <a:t>SSLv3 vulnerability not solved in SL5 parser, under monitoring will be solved with SL5 decommissioning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579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Collaboration tools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Partners</a:t>
            </a:r>
          </a:p>
          <a:p>
            <a:pPr lvl="1"/>
            <a:r>
              <a:rPr lang="en-GB" dirty="0" smtClean="0"/>
              <a:t>CESNET</a:t>
            </a:r>
          </a:p>
          <a:p>
            <a:r>
              <a:rPr lang="en-GB" dirty="0" smtClean="0"/>
              <a:t>Main activities</a:t>
            </a:r>
          </a:p>
          <a:p>
            <a:pPr lvl="1"/>
            <a:r>
              <a:rPr lang="en-GB" dirty="0" smtClean="0"/>
              <a:t>Provisioning of the </a:t>
            </a:r>
            <a:r>
              <a:rPr lang="en-GB" dirty="0" err="1" smtClean="0"/>
              <a:t>egi</a:t>
            </a:r>
            <a:r>
              <a:rPr lang="en-GB" dirty="0" smtClean="0"/>
              <a:t> collaboration tools: wiki, document DB, website, </a:t>
            </a:r>
            <a:r>
              <a:rPr lang="en-GB" dirty="0" err="1" smtClean="0"/>
              <a:t>ecc</a:t>
            </a:r>
            <a:r>
              <a:rPr lang="en-GB" dirty="0" smtClean="0"/>
              <a:t>…</a:t>
            </a:r>
          </a:p>
          <a:p>
            <a:r>
              <a:rPr lang="en-GB" dirty="0" smtClean="0"/>
              <a:t>OLA Performances report</a:t>
            </a:r>
          </a:p>
          <a:p>
            <a:pPr lvl="1"/>
            <a:r>
              <a:rPr lang="en-GB" dirty="0" smtClean="0"/>
              <a:t>Availability and reliability always over 90%</a:t>
            </a:r>
          </a:p>
          <a:p>
            <a:pPr lvl="1"/>
            <a:r>
              <a:rPr lang="en-GB" dirty="0" smtClean="0"/>
              <a:t>Support targets achieved</a:t>
            </a:r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8810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Operations Support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Partners</a:t>
            </a:r>
          </a:p>
          <a:p>
            <a:pPr lvl="1"/>
            <a:r>
              <a:rPr lang="en-GB" dirty="0" smtClean="0"/>
              <a:t>CYFRONET</a:t>
            </a:r>
          </a:p>
          <a:p>
            <a:r>
              <a:rPr lang="en-GB" dirty="0" smtClean="0"/>
              <a:t>Main activities</a:t>
            </a:r>
          </a:p>
          <a:p>
            <a:pPr lvl="1"/>
            <a:r>
              <a:rPr lang="en-GB" dirty="0" smtClean="0"/>
              <a:t>Support for procedures updates (20,9,19)</a:t>
            </a:r>
          </a:p>
          <a:p>
            <a:pPr lvl="1"/>
            <a:r>
              <a:rPr lang="en-GB" dirty="0" smtClean="0"/>
              <a:t>Technical support for NGIs</a:t>
            </a:r>
          </a:p>
          <a:p>
            <a:pPr lvl="1"/>
            <a:r>
              <a:rPr lang="en-GB" dirty="0" smtClean="0"/>
              <a:t>Handling procedures</a:t>
            </a:r>
          </a:p>
          <a:p>
            <a:pPr lvl="1"/>
            <a:r>
              <a:rPr lang="en-GB" dirty="0" smtClean="0"/>
              <a:t>Resource allocation process</a:t>
            </a:r>
          </a:p>
          <a:p>
            <a:r>
              <a:rPr lang="en-GB" dirty="0" smtClean="0"/>
              <a:t>OLA Performances report</a:t>
            </a:r>
          </a:p>
          <a:p>
            <a:pPr lvl="1"/>
            <a:r>
              <a:rPr lang="en-GB" dirty="0" smtClean="0"/>
              <a:t>Targets for support have been achieved during the monitored period</a:t>
            </a:r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2465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Catch all services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Partners</a:t>
            </a:r>
          </a:p>
          <a:p>
            <a:pPr lvl="1"/>
            <a:r>
              <a:rPr lang="en-GB" dirty="0" smtClean="0"/>
              <a:t>GRNET</a:t>
            </a:r>
          </a:p>
          <a:p>
            <a:r>
              <a:rPr lang="en-GB" dirty="0" smtClean="0"/>
              <a:t>Main activities</a:t>
            </a:r>
          </a:p>
          <a:p>
            <a:pPr lvl="1"/>
            <a:r>
              <a:rPr lang="en-GB" dirty="0" err="1" smtClean="0"/>
              <a:t>Dteam</a:t>
            </a:r>
            <a:r>
              <a:rPr lang="en-GB" dirty="0" smtClean="0"/>
              <a:t> VO: administration of the </a:t>
            </a:r>
            <a:r>
              <a:rPr lang="en-GB" dirty="0" err="1" smtClean="0"/>
              <a:t>vomses</a:t>
            </a:r>
            <a:r>
              <a:rPr lang="en-GB" dirty="0" smtClean="0"/>
              <a:t>, upgrade of VOMS software</a:t>
            </a:r>
          </a:p>
          <a:p>
            <a:pPr lvl="1"/>
            <a:r>
              <a:rPr lang="en-GB" dirty="0" smtClean="0"/>
              <a:t>CA: Two new RA established </a:t>
            </a:r>
          </a:p>
          <a:p>
            <a:pPr lvl="1"/>
            <a:r>
              <a:rPr lang="en-GB" dirty="0" smtClean="0"/>
              <a:t>Normal administration of the other catch-all services</a:t>
            </a:r>
          </a:p>
          <a:p>
            <a:r>
              <a:rPr lang="en-GB" dirty="0" smtClean="0"/>
              <a:t>OLA Performances report</a:t>
            </a:r>
          </a:p>
          <a:p>
            <a:pPr lvl="1"/>
            <a:r>
              <a:rPr lang="en-GB" dirty="0" smtClean="0"/>
              <a:t>All the catch all services were above the availability targets during the monitored period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2465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Message brokers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Partners</a:t>
            </a:r>
          </a:p>
          <a:p>
            <a:pPr lvl="1"/>
            <a:r>
              <a:rPr lang="en-GB" dirty="0" smtClean="0"/>
              <a:t>GRNET, SRCE</a:t>
            </a:r>
          </a:p>
          <a:p>
            <a:r>
              <a:rPr lang="en-GB" dirty="0" smtClean="0"/>
              <a:t>Main activities</a:t>
            </a:r>
          </a:p>
          <a:p>
            <a:pPr lvl="1"/>
            <a:r>
              <a:rPr lang="en-GB" dirty="0" smtClean="0"/>
              <a:t>Normal maintenance of the message brokers </a:t>
            </a:r>
          </a:p>
          <a:p>
            <a:pPr lvl="1"/>
            <a:r>
              <a:rPr lang="en-GB" dirty="0" smtClean="0"/>
              <a:t>Implemented ACL to avoid unauthorized access to accounting data</a:t>
            </a:r>
          </a:p>
          <a:p>
            <a:pPr lvl="2"/>
            <a:r>
              <a:rPr lang="en-GB" dirty="0" smtClean="0"/>
              <a:t>It needs to be supported on the accounting repositories side</a:t>
            </a:r>
          </a:p>
          <a:p>
            <a:r>
              <a:rPr lang="en-GB" dirty="0" smtClean="0"/>
              <a:t>OLA Performances report</a:t>
            </a:r>
          </a:p>
          <a:p>
            <a:pPr lvl="1"/>
            <a:r>
              <a:rPr lang="en-GB" dirty="0" smtClean="0"/>
              <a:t>The combined availability of the distributed brokers have been above the targets during the monitored period</a:t>
            </a:r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2465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Monitoring infrastructure(SAM)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Partners</a:t>
            </a:r>
          </a:p>
          <a:p>
            <a:pPr lvl="1"/>
            <a:r>
              <a:rPr lang="en-GB" dirty="0" smtClean="0"/>
              <a:t>GRNET, CNRS, SRCE</a:t>
            </a:r>
          </a:p>
          <a:p>
            <a:r>
              <a:rPr lang="en-GB" dirty="0" smtClean="0"/>
              <a:t>Main activities</a:t>
            </a:r>
          </a:p>
          <a:p>
            <a:pPr lvl="1"/>
            <a:r>
              <a:rPr lang="en-GB" dirty="0" smtClean="0"/>
              <a:t>SAM Update-23 has been released and deployed</a:t>
            </a:r>
          </a:p>
          <a:p>
            <a:pPr lvl="1"/>
            <a:r>
              <a:rPr lang="en-GB" dirty="0" smtClean="0"/>
              <a:t>Support </a:t>
            </a:r>
          </a:p>
          <a:p>
            <a:r>
              <a:rPr lang="en-GB" dirty="0" smtClean="0"/>
              <a:t>OLA Performances report</a:t>
            </a:r>
          </a:p>
          <a:p>
            <a:pPr lvl="1"/>
            <a:r>
              <a:rPr lang="en-GB" dirty="0" smtClean="0"/>
              <a:t>Both the targets for service availability and support were met and exceeded during the monitored period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Plans</a:t>
            </a:r>
          </a:p>
          <a:p>
            <a:pPr lvl="1"/>
            <a:r>
              <a:rPr lang="en-GB" dirty="0" smtClean="0"/>
              <a:t>Deployment of ARGO service in production</a:t>
            </a:r>
          </a:p>
          <a:p>
            <a:pPr lvl="1"/>
            <a:r>
              <a:rPr lang="en-GB" dirty="0" smtClean="0"/>
              <a:t>Test feasibility for monitoring with central </a:t>
            </a:r>
            <a:r>
              <a:rPr lang="en-GB" dirty="0" err="1" smtClean="0"/>
              <a:t>Nagioses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2465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Monitoring central services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Partners</a:t>
            </a:r>
          </a:p>
          <a:p>
            <a:pPr lvl="1"/>
            <a:r>
              <a:rPr lang="en-GB" dirty="0" smtClean="0"/>
              <a:t>GRNET, SRCE</a:t>
            </a:r>
          </a:p>
          <a:p>
            <a:r>
              <a:rPr lang="en-GB" dirty="0" smtClean="0"/>
              <a:t>Main activities</a:t>
            </a:r>
          </a:p>
          <a:p>
            <a:pPr lvl="1"/>
            <a:r>
              <a:rPr lang="en-GB" dirty="0" smtClean="0"/>
              <a:t>Changes in the monitoring probes</a:t>
            </a:r>
          </a:p>
          <a:p>
            <a:r>
              <a:rPr lang="en-GB" dirty="0" smtClean="0"/>
              <a:t>OLA Performances report</a:t>
            </a:r>
          </a:p>
          <a:p>
            <a:pPr lvl="1"/>
            <a:r>
              <a:rPr lang="en-GB" dirty="0" smtClean="0"/>
              <a:t>The service were available 100% of the time during the monitored period.</a:t>
            </a:r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2465171"/>
      </p:ext>
    </p:extLst>
  </p:cSld>
  <p:clrMapOvr>
    <a:masterClrMapping/>
  </p:clrMapOvr>
</p:sld>
</file>

<file path=ppt/theme/theme1.xml><?xml version="1.0" encoding="utf-8"?>
<a:theme xmlns:a="http://schemas.openxmlformats.org/drawingml/2006/main" name="EGI.eu template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EGI.eu template.potx</Template>
  <TotalTime>1993</TotalTime>
  <Words>878</Words>
  <Application>Microsoft Macintosh PowerPoint</Application>
  <PresentationFormat>On-screen Show (4:3)</PresentationFormat>
  <Paragraphs>195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EGI.eu template</vt:lpstr>
      <vt:lpstr>EGI Powerpoint Presentation (body)</vt:lpstr>
      <vt:lpstr>EGI Powerpoint Presentation (closing)</vt:lpstr>
      <vt:lpstr>EGI Core Activities OLA Performance Report </vt:lpstr>
      <vt:lpstr>Reporting period</vt:lpstr>
      <vt:lpstr>Accounting repositories</vt:lpstr>
      <vt:lpstr>Collaboration tools</vt:lpstr>
      <vt:lpstr>Operations Support</vt:lpstr>
      <vt:lpstr>Catch all services</vt:lpstr>
      <vt:lpstr>Message brokers</vt:lpstr>
      <vt:lpstr>Monitoring infrastructure(SAM)</vt:lpstr>
      <vt:lpstr>Monitoring central services</vt:lpstr>
      <vt:lpstr>Software provisioning infrastructure</vt:lpstr>
      <vt:lpstr>Security coordination</vt:lpstr>
      <vt:lpstr>GOCDB</vt:lpstr>
      <vt:lpstr>Acceptance criteria</vt:lpstr>
      <vt:lpstr>Security Monitoring</vt:lpstr>
      <vt:lpstr>Helpdesk support</vt:lpstr>
      <vt:lpstr>Accounting portal</vt:lpstr>
      <vt:lpstr>Staged Rollout</vt:lpstr>
      <vt:lpstr>Helpdesk, GGUS</vt:lpstr>
      <vt:lpstr>Operations Portal</vt:lpstr>
      <vt:lpstr>New core activities starting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Malgorzata Krakowian</dc:creator>
  <cp:lastModifiedBy>Peter Solagna</cp:lastModifiedBy>
  <cp:revision>45</cp:revision>
  <dcterms:created xsi:type="dcterms:W3CDTF">2015-05-07T09:44:43Z</dcterms:created>
  <dcterms:modified xsi:type="dcterms:W3CDTF">2016-02-25T10:30:50Z</dcterms:modified>
</cp:coreProperties>
</file>