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5"/>
  </p:notesMasterIdLst>
  <p:handoutMasterIdLst>
    <p:handoutMasterId r:id="rId26"/>
  </p:handoutMasterIdLst>
  <p:sldIdLst>
    <p:sldId id="280" r:id="rId4"/>
    <p:sldId id="307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8" r:id="rId23"/>
    <p:sldId id="284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98" d="100"/>
          <a:sy n="98" d="100"/>
        </p:scale>
        <p:origin x="-1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2/25/16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2/25/16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2/25/16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EGI_Core_Activities_Bidding%23PHASE_II_May_2016-December_201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Core Activities OLA </a:t>
            </a:r>
            <a:r>
              <a:rPr lang="en-GB" dirty="0"/>
              <a:t>P</a:t>
            </a:r>
            <a:r>
              <a:rPr lang="en-GB" dirty="0" smtClean="0"/>
              <a:t>erformance </a:t>
            </a:r>
            <a:r>
              <a:rPr lang="en-GB" dirty="0"/>
              <a:t>R</a:t>
            </a:r>
            <a:r>
              <a:rPr lang="en-GB" dirty="0" smtClean="0"/>
              <a:t>eport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provisioning infrastructure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GRNET,CESGA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UMD-</a:t>
            </a:r>
            <a:r>
              <a:rPr lang="en-US" dirty="0" smtClean="0"/>
              <a:t>4</a:t>
            </a:r>
            <a:r>
              <a:rPr lang="en-US" dirty="0"/>
              <a:t> </a:t>
            </a:r>
            <a:r>
              <a:rPr lang="en-US" dirty="0" smtClean="0"/>
              <a:t>(CentOS7, SL6, Ubuntu)</a:t>
            </a:r>
          </a:p>
          <a:p>
            <a:pPr lvl="1"/>
            <a:r>
              <a:rPr lang="en-US" sz="2000" dirty="0" smtClean="0"/>
              <a:t>Maintenance and improvement of cloud </a:t>
            </a:r>
            <a:r>
              <a:rPr lang="en-US" sz="2000" dirty="0" err="1" smtClean="0"/>
              <a:t>testbed</a:t>
            </a:r>
            <a:endParaRPr lang="en-US" sz="2000" dirty="0"/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services exceeded the targets of availability during the monitored period</a:t>
            </a:r>
          </a:p>
          <a:p>
            <a:pPr lvl="1"/>
            <a:r>
              <a:rPr lang="en-GB" dirty="0" smtClean="0"/>
              <a:t>The support targets were met all the months but in January, with a response time of 6 days for a ticket. Slightly over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898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coordination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/>
              <a:t>STFC, FOM-</a:t>
            </a:r>
            <a:r>
              <a:rPr lang="en-GB" dirty="0" err="1"/>
              <a:t>Nikhef</a:t>
            </a:r>
            <a:r>
              <a:rPr lang="en-GB" dirty="0"/>
              <a:t> </a:t>
            </a:r>
            <a:r>
              <a:rPr lang="en-GB"/>
              <a:t>, </a:t>
            </a:r>
            <a:r>
              <a:rPr lang="en-GB" smtClean="0"/>
              <a:t>CERN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/>
              <a:t>IRTF handled </a:t>
            </a:r>
            <a:r>
              <a:rPr lang="en-GB" dirty="0" smtClean="0"/>
              <a:t>3 </a:t>
            </a:r>
            <a:r>
              <a:rPr lang="en-GB" dirty="0"/>
              <a:t>new security incidents, completed work on 11 old security incidents and issued 4 advisories. </a:t>
            </a:r>
            <a:endParaRPr lang="en-GB" dirty="0" smtClean="0"/>
          </a:p>
          <a:p>
            <a:pPr lvl="1"/>
            <a:r>
              <a:rPr lang="en-GB" dirty="0" smtClean="0"/>
              <a:t>SVG </a:t>
            </a:r>
            <a:r>
              <a:rPr lang="en-GB" dirty="0"/>
              <a:t>handled </a:t>
            </a:r>
            <a:r>
              <a:rPr lang="en-GB" dirty="0" smtClean="0"/>
              <a:t>22 </a:t>
            </a:r>
            <a:r>
              <a:rPr lang="en-GB" dirty="0"/>
              <a:t>new vulnerabilities and issued </a:t>
            </a:r>
            <a:r>
              <a:rPr lang="en-GB" dirty="0" smtClean="0"/>
              <a:t>16 </a:t>
            </a:r>
            <a:r>
              <a:rPr lang="en-GB" dirty="0"/>
              <a:t>advisories. Four of the advisories were assessed as “Critical” risk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Policy coordination with IGTF, SIRTIFI, SCI. Evolution of Cloud security</a:t>
            </a:r>
          </a:p>
          <a:p>
            <a:pPr lvl="1"/>
            <a:r>
              <a:rPr lang="en-GB" dirty="0" smtClean="0"/>
              <a:t>IGTF Trust anchor regular releases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support was provided according to the targets during the monitored period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Lack of effort at NGI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GOCDB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STFC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Operation of the service</a:t>
            </a:r>
          </a:p>
          <a:p>
            <a:pPr lvl="1"/>
            <a:r>
              <a:rPr lang="en-GB" dirty="0" smtClean="0"/>
              <a:t>One new releases of GOCDB</a:t>
            </a:r>
          </a:p>
          <a:p>
            <a:pPr lvl="1"/>
            <a:r>
              <a:rPr lang="en-GB" dirty="0" smtClean="0"/>
              <a:t>Work with the WLCG information system WG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Availability targets were achieved during the monitored period </a:t>
            </a:r>
          </a:p>
          <a:p>
            <a:pPr lvl="1"/>
            <a:r>
              <a:rPr lang="en-GB" dirty="0" smtClean="0"/>
              <a:t>Support targets were achieved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Acceptance criteria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IBERGRID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Quality verification of UMD products (40 products)</a:t>
            </a:r>
          </a:p>
          <a:p>
            <a:pPr lvl="2"/>
            <a:r>
              <a:rPr lang="en-GB" dirty="0" smtClean="0"/>
              <a:t>One product rejected</a:t>
            </a:r>
          </a:p>
          <a:p>
            <a:pPr lvl="1"/>
            <a:r>
              <a:rPr lang="en-GB" dirty="0" smtClean="0"/>
              <a:t>Started the deployment of an automatic verification framework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One CA release had installation problems in </a:t>
            </a:r>
            <a:r>
              <a:rPr lang="en-GB" dirty="0" err="1" smtClean="0"/>
              <a:t>Debian</a:t>
            </a:r>
            <a:r>
              <a:rPr lang="en-GB" dirty="0" smtClean="0"/>
              <a:t>, not properly detected during QA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Monitoring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CESNET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Provisioning of the </a:t>
            </a:r>
            <a:r>
              <a:rPr lang="en-GB" dirty="0" err="1" smtClean="0"/>
              <a:t>pakiti</a:t>
            </a:r>
            <a:r>
              <a:rPr lang="en-GB" dirty="0" smtClean="0"/>
              <a:t> service</a:t>
            </a:r>
          </a:p>
          <a:p>
            <a:pPr lvl="1"/>
            <a:r>
              <a:rPr lang="en-GB" dirty="0" smtClean="0"/>
              <a:t>Implementation of new probes for vulnerability test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services and the support met and exceeded the targets during the monitored period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Helpdesk support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504056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CESNET, IBERGRID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Tickets support and redirection to 3</a:t>
            </a:r>
            <a:r>
              <a:rPr lang="en-GB" baseline="30000" dirty="0" smtClean="0"/>
              <a:t>rd</a:t>
            </a:r>
            <a:r>
              <a:rPr lang="en-GB" dirty="0" smtClean="0"/>
              <a:t> level support when necessary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There were marginal deviations from the targets for 2</a:t>
            </a:r>
            <a:r>
              <a:rPr lang="en-GB" baseline="30000" dirty="0" smtClean="0"/>
              <a:t>nd</a:t>
            </a:r>
            <a:r>
              <a:rPr lang="en-GB" dirty="0" smtClean="0"/>
              <a:t> level support during 3 months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few excessive averages in the </a:t>
            </a: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level support queue were, </a:t>
            </a:r>
            <a:r>
              <a:rPr lang="en-GB" dirty="0"/>
              <a:t>caused by </a:t>
            </a:r>
            <a:r>
              <a:rPr lang="en-GB" dirty="0" smtClean="0"/>
              <a:t>where </a:t>
            </a:r>
            <a:r>
              <a:rPr lang="en-GB" dirty="0"/>
              <a:t>a suitable supporter was not available straight away. This is being addressed by striving to perform at least a general analysis and contacting the requestor during the regular triage meetings.</a:t>
            </a:r>
            <a:endParaRPr lang="en-US" dirty="0"/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portal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IBERGRID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Maintenance and support through helpdesk tickets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Performance were lower than the target in both availability and response time to tickets, for the first two months. </a:t>
            </a:r>
          </a:p>
          <a:p>
            <a:pPr lvl="1"/>
            <a:r>
              <a:rPr lang="en-GB" dirty="0" smtClean="0"/>
              <a:t>Performance were excellent for the last 4 months of the reporting period.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Manpower during the first 2 months, solved now.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Staged Rollout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IBERGRID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Support for three UMD releases</a:t>
            </a:r>
          </a:p>
          <a:p>
            <a:pPr lvl="1"/>
            <a:r>
              <a:rPr lang="en-GB" dirty="0" smtClean="0"/>
              <a:t>33 staged rollout deployments </a:t>
            </a:r>
          </a:p>
          <a:p>
            <a:pPr lvl="1"/>
            <a:r>
              <a:rPr lang="en-GB" dirty="0" smtClean="0"/>
              <a:t>Tested UMD-4 workflows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No violation of the OLA targets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193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Helpdesk, GGUS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	</a:t>
            </a:r>
          </a:p>
          <a:p>
            <a:pPr lvl="1"/>
            <a:r>
              <a:rPr lang="en-GB" dirty="0" smtClean="0"/>
              <a:t>KIT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Support of the helpdesk tool</a:t>
            </a:r>
          </a:p>
          <a:p>
            <a:pPr lvl="1"/>
            <a:r>
              <a:rPr lang="en-GB" dirty="0" smtClean="0"/>
              <a:t>Creation/decommission of </a:t>
            </a:r>
            <a:r>
              <a:rPr lang="en-GB" dirty="0"/>
              <a:t>s</a:t>
            </a:r>
            <a:r>
              <a:rPr lang="en-GB" dirty="0" smtClean="0"/>
              <a:t>upport units</a:t>
            </a:r>
          </a:p>
          <a:p>
            <a:pPr lvl="1"/>
            <a:r>
              <a:rPr lang="en-GB" dirty="0" smtClean="0"/>
              <a:t>Follow up with non-progressing tickets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service has exceeded the availability targets during the monitored period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193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Partners</a:t>
            </a:r>
          </a:p>
          <a:p>
            <a:pPr lvl="1"/>
            <a:r>
              <a:rPr lang="en-GB" dirty="0" smtClean="0"/>
              <a:t>CNRS</a:t>
            </a:r>
            <a:endParaRPr lang="en-GB" dirty="0"/>
          </a:p>
          <a:p>
            <a:r>
              <a:rPr lang="en-GB" dirty="0"/>
              <a:t>Main </a:t>
            </a:r>
            <a:r>
              <a:rPr lang="en-GB" dirty="0" smtClean="0"/>
              <a:t>activities</a:t>
            </a:r>
          </a:p>
          <a:p>
            <a:pPr lvl="1"/>
            <a:r>
              <a:rPr lang="en-US" dirty="0"/>
              <a:t>Release 3.2 : </a:t>
            </a:r>
            <a:r>
              <a:rPr lang="en-US" dirty="0" smtClean="0"/>
              <a:t>improved security </a:t>
            </a:r>
            <a:r>
              <a:rPr lang="en-US" dirty="0"/>
              <a:t>dashboard and the possibility to create tickets into EGI RTIR </a:t>
            </a:r>
          </a:p>
          <a:p>
            <a:pPr lvl="1"/>
            <a:r>
              <a:rPr lang="en-US" dirty="0"/>
              <a:t>Release 3.2.1 :  </a:t>
            </a:r>
            <a:r>
              <a:rPr lang="en-US" dirty="0" smtClean="0"/>
              <a:t>new </a:t>
            </a:r>
            <a:r>
              <a:rPr lang="en-US" dirty="0"/>
              <a:t>module dedicated to metrics </a:t>
            </a:r>
          </a:p>
          <a:p>
            <a:r>
              <a:rPr lang="en-GB" dirty="0" smtClean="0"/>
              <a:t>OLA </a:t>
            </a:r>
            <a:r>
              <a:rPr lang="en-GB" dirty="0"/>
              <a:t>Performances report</a:t>
            </a:r>
          </a:p>
          <a:p>
            <a:pPr lvl="1"/>
            <a:r>
              <a:rPr lang="en-GB" dirty="0" smtClean="0"/>
              <a:t>The targets for both availability and support have been exceeded during the monitored period </a:t>
            </a:r>
          </a:p>
          <a:p>
            <a:pPr lvl="1"/>
            <a:r>
              <a:rPr lang="en-GB" dirty="0" smtClean="0"/>
              <a:t>One ticket exceeded the response time, but was timely answered (not updated the status)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13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Third performance report for the core activities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May 2014 – 30</a:t>
            </a:r>
            <a:r>
              <a:rPr lang="en-US" baseline="30000" dirty="0" smtClean="0"/>
              <a:t>th</a:t>
            </a:r>
            <a:r>
              <a:rPr lang="en-US" dirty="0" smtClean="0"/>
              <a:t> November 2015</a:t>
            </a:r>
          </a:p>
          <a:p>
            <a:r>
              <a:rPr lang="en-US" dirty="0" smtClean="0"/>
              <a:t>Reports provided by the partners providing the services, monitoring of the OLA metrics based on automatic tools (SAM, GGUS..)</a:t>
            </a:r>
          </a:p>
          <a:p>
            <a:r>
              <a:rPr lang="en-US" dirty="0" smtClean="0"/>
              <a:t>Core activities under the current bid will continue other six months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324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core activities starting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Core services, Phase II</a:t>
            </a:r>
          </a:p>
          <a:p>
            <a:pPr lvl="1"/>
            <a:r>
              <a:rPr lang="en-US" dirty="0" smtClean="0"/>
              <a:t>Few changes in the list of services:</a:t>
            </a:r>
          </a:p>
          <a:p>
            <a:pPr lvl="2"/>
            <a:r>
              <a:rPr lang="en-US" dirty="0" smtClean="0">
                <a:hlinkClick r:id="rId2"/>
              </a:rPr>
              <a:t>Wiki page of the bid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Provisioning starts in May 2016</a:t>
            </a:r>
          </a:p>
          <a:p>
            <a:pPr lvl="1"/>
            <a:r>
              <a:rPr lang="en-US" dirty="0" smtClean="0"/>
              <a:t>Providers are being contacted in these days with confirmation letters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09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repositories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96788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STFC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Cloud accounting repository moved to new hardware</a:t>
            </a:r>
          </a:p>
          <a:p>
            <a:pPr lvl="1"/>
            <a:r>
              <a:rPr lang="en-GB" dirty="0" smtClean="0"/>
              <a:t>New version of APEL released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Availability and reliability: always over 99%</a:t>
            </a:r>
          </a:p>
          <a:p>
            <a:pPr lvl="1"/>
            <a:r>
              <a:rPr lang="en-GB" dirty="0" smtClean="0"/>
              <a:t>Support response time: always on target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SSLv3 vulnerability not solved in SL5 parser, under monitoring will be solved with SL5 decommissioning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 tools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CESNET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Provisioning of the </a:t>
            </a:r>
            <a:r>
              <a:rPr lang="en-GB" dirty="0" err="1" smtClean="0"/>
              <a:t>egi</a:t>
            </a:r>
            <a:r>
              <a:rPr lang="en-GB" dirty="0" smtClean="0"/>
              <a:t> collaboration tools: wiki, document DB, website, </a:t>
            </a:r>
            <a:r>
              <a:rPr lang="en-GB" dirty="0" err="1" smtClean="0"/>
              <a:t>ecc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Availability and reliability always over 90%</a:t>
            </a:r>
          </a:p>
          <a:p>
            <a:pPr lvl="1"/>
            <a:r>
              <a:rPr lang="en-GB" dirty="0" smtClean="0"/>
              <a:t>Support targets achieved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81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Support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CYFRONET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Support for procedures updates (20,9,19)</a:t>
            </a:r>
          </a:p>
          <a:p>
            <a:pPr lvl="1"/>
            <a:r>
              <a:rPr lang="en-GB" dirty="0" smtClean="0"/>
              <a:t>Technical support for NGIs</a:t>
            </a:r>
          </a:p>
          <a:p>
            <a:pPr lvl="1"/>
            <a:r>
              <a:rPr lang="en-GB" dirty="0" smtClean="0"/>
              <a:t>Handling procedures</a:t>
            </a:r>
          </a:p>
          <a:p>
            <a:pPr lvl="1"/>
            <a:r>
              <a:rPr lang="en-GB" dirty="0" smtClean="0"/>
              <a:t>Resource allocation process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Targets for support have been achieved during the monitored period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 all services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err="1" smtClean="0"/>
              <a:t>Dteam</a:t>
            </a:r>
            <a:r>
              <a:rPr lang="en-GB" dirty="0" smtClean="0"/>
              <a:t> VO: administration of the </a:t>
            </a:r>
            <a:r>
              <a:rPr lang="en-GB" dirty="0" err="1" smtClean="0"/>
              <a:t>vomses</a:t>
            </a:r>
            <a:r>
              <a:rPr lang="en-GB" dirty="0" smtClean="0"/>
              <a:t>, upgrade of VOMS software</a:t>
            </a:r>
          </a:p>
          <a:p>
            <a:pPr lvl="1"/>
            <a:r>
              <a:rPr lang="en-GB" dirty="0" smtClean="0"/>
              <a:t>CA: Two new RA established </a:t>
            </a:r>
          </a:p>
          <a:p>
            <a:pPr lvl="1"/>
            <a:r>
              <a:rPr lang="en-GB" dirty="0" smtClean="0"/>
              <a:t>Normal administration of the other catch-all services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All the catch all services were above the availability targets during the monitored period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 brokers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GRNET, SRCE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Normal maintenance of the message brokers </a:t>
            </a:r>
          </a:p>
          <a:p>
            <a:pPr lvl="1"/>
            <a:r>
              <a:rPr lang="en-GB" dirty="0" smtClean="0"/>
              <a:t>Implemented ACL to avoid unauthorized access to accounting data</a:t>
            </a:r>
          </a:p>
          <a:p>
            <a:pPr lvl="2"/>
            <a:r>
              <a:rPr lang="en-GB" dirty="0" smtClean="0"/>
              <a:t>It needs to be supported on the accounting repositories side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combined availability of the distributed brokers have been above the targets during the monitored period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infrastructure(SAM)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GRNET, CNRS, SRCE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SAM Update-23 has been released and deployed</a:t>
            </a:r>
          </a:p>
          <a:p>
            <a:pPr lvl="1"/>
            <a:r>
              <a:rPr lang="en-GB" dirty="0" smtClean="0"/>
              <a:t>Support 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Both the targets for service availability and support were met and exceeded during the monitored period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Deployment of ARGO service in production</a:t>
            </a:r>
          </a:p>
          <a:p>
            <a:pPr lvl="1"/>
            <a:r>
              <a:rPr lang="en-GB" dirty="0" smtClean="0"/>
              <a:t>Test feasibility for monitoring with central </a:t>
            </a:r>
            <a:r>
              <a:rPr lang="en-GB" dirty="0" err="1" smtClean="0"/>
              <a:t>Nagioses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central services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GRNET, SRCE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Changes in the monitoring probes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service were available 100% of the time during the monitored period.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1993</TotalTime>
  <Words>878</Words>
  <Application>Microsoft Macintosh PowerPoint</Application>
  <PresentationFormat>On-screen Show (4:3)</PresentationFormat>
  <Paragraphs>195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EGI.eu template</vt:lpstr>
      <vt:lpstr>EGI Powerpoint Presentation (body)</vt:lpstr>
      <vt:lpstr>EGI Powerpoint Presentation (closing)</vt:lpstr>
      <vt:lpstr>EGI Core Activities OLA Performance Report </vt:lpstr>
      <vt:lpstr>Reporting period</vt:lpstr>
      <vt:lpstr>Accounting repositories</vt:lpstr>
      <vt:lpstr>Collaboration tools</vt:lpstr>
      <vt:lpstr>Operations Support</vt:lpstr>
      <vt:lpstr>Catch all services</vt:lpstr>
      <vt:lpstr>Message brokers</vt:lpstr>
      <vt:lpstr>Monitoring infrastructure(SAM)</vt:lpstr>
      <vt:lpstr>Monitoring central services</vt:lpstr>
      <vt:lpstr>Software provisioning infrastructure</vt:lpstr>
      <vt:lpstr>Security coordination</vt:lpstr>
      <vt:lpstr>GOCDB</vt:lpstr>
      <vt:lpstr>Acceptance criteria</vt:lpstr>
      <vt:lpstr>Security Monitoring</vt:lpstr>
      <vt:lpstr>Helpdesk support</vt:lpstr>
      <vt:lpstr>Accounting portal</vt:lpstr>
      <vt:lpstr>Staged Rollout</vt:lpstr>
      <vt:lpstr>Helpdesk, GGUS</vt:lpstr>
      <vt:lpstr>Operations Portal</vt:lpstr>
      <vt:lpstr>New core activities starting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45</cp:revision>
  <dcterms:created xsi:type="dcterms:W3CDTF">2015-05-07T09:44:43Z</dcterms:created>
  <dcterms:modified xsi:type="dcterms:W3CDTF">2016-02-25T10:30:50Z</dcterms:modified>
</cp:coreProperties>
</file>