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  <p:sldMasterId id="2147483671" r:id="rId4"/>
    <p:sldMasterId id="2147483675" r:id="rId5"/>
  </p:sldMasterIdLst>
  <p:notesMasterIdLst>
    <p:notesMasterId r:id="rId14"/>
  </p:notesMasterIdLst>
  <p:sldIdLst>
    <p:sldId id="258" r:id="rId6"/>
    <p:sldId id="267" r:id="rId7"/>
    <p:sldId id="273" r:id="rId8"/>
    <p:sldId id="274" r:id="rId9"/>
    <p:sldId id="271" r:id="rId10"/>
    <p:sldId id="268" r:id="rId11"/>
    <p:sldId id="269" r:id="rId12"/>
    <p:sldId id="275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95" d="100"/>
          <a:sy n="95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BEC513-2AED-4EDF-B397-DCDEB593DD98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7E7B5C-E8E9-4425-AA71-E6C146C5504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63E51-250A-4CDE-8317-5D8DEDB82AE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2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3053-5FC2-40DC-94A4-8BB72C346B00}" type="datetimeFigureOut">
              <a:rPr lang="en-US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0D0-F03F-4D39-8C13-E13370291E8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40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2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140200" y="115888"/>
              <a:ext cx="5075239" cy="96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European Grid Initiative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/>
        </p:nvSpPr>
        <p:spPr bwMode="auto">
          <a:xfrm>
            <a:off x="328613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5713413"/>
            <a:ext cx="9239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 smtClean="0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3E51-250A-4CDE-8317-5D8DEDB82AE6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6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 smtClean="0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6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3053-5FC2-40DC-94A4-8BB72C346B00}" type="datetimeFigureOut">
              <a:rPr lang="en-US" smtClean="0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0D0-F03F-4D39-8C13-E13370291E8C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 smtClean="0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3E51-250A-4CDE-8317-5D8DEDB82AE6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 smtClean="0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6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8E3A1C-1D4D-45F1-AAC2-A4B27A4C73A8}" type="datetimeFigureOut">
              <a:rPr lang="en-US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AFEB15-5D8B-47B5-AC45-13EEB4C7BCEF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78E3A1C-1D4D-45F1-AAC2-A4B27A4C73A8}" type="datetimeFigureOut">
              <a:rPr lang="en-US" smtClean="0"/>
              <a:pPr>
                <a:defRPr/>
              </a:pPr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6AFEB15-5D8B-47B5-AC45-13EEB4C7BCEF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3/31/2016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category/32/" TargetMode="External"/><Relationship Id="rId2" Type="http://schemas.openxmlformats.org/officeDocument/2006/relationships/hyperlink" Target="https://wiki.egi.eu/wiki/Federated_Cloud_infrastructure_status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iki.egi.eu/wiki/Agenda-14-03-201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db.egi.eu/store/software/nagios.promoo/releases/0.0.x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index.php?mode=ticket_info&amp;ticket_id=119628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_Cloud_Middleware_Distribution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30983"/>
            <a:ext cx="7200800" cy="1470025"/>
          </a:xfrm>
        </p:spPr>
        <p:txBody>
          <a:bodyPr/>
          <a:lstStyle/>
          <a:p>
            <a:r>
              <a:rPr lang="it-IT" b="1" dirty="0" smtClean="0"/>
              <a:t>Status of </a:t>
            </a:r>
            <a:r>
              <a:rPr lang="it-IT" b="1" dirty="0" err="1" smtClean="0"/>
              <a:t>cloud</a:t>
            </a:r>
            <a:r>
              <a:rPr lang="it-IT" b="1" dirty="0" smtClean="0"/>
              <a:t> </a:t>
            </a:r>
            <a:r>
              <a:rPr lang="it-IT" b="1" dirty="0" err="1" smtClean="0"/>
              <a:t>services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7488832" cy="2448272"/>
          </a:xfrm>
        </p:spPr>
        <p:txBody>
          <a:bodyPr/>
          <a:lstStyle/>
          <a:p>
            <a:r>
              <a:rPr lang="en-GB" sz="2400" dirty="0" smtClean="0"/>
              <a:t>Vincenzo Spinoso – EGI.eu/INFN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31/03/2016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3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421"/>
            <a:ext cx="8229600" cy="1143000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980728"/>
            <a:ext cx="9134636" cy="4392488"/>
          </a:xfrm>
        </p:spPr>
        <p:txBody>
          <a:bodyPr>
            <a:normAutofit/>
          </a:bodyPr>
          <a:lstStyle/>
          <a:p>
            <a:pPr lvl="1"/>
            <a:r>
              <a:rPr lang="it-IT" dirty="0" err="1" smtClean="0"/>
              <a:t>Overview</a:t>
            </a:r>
            <a:r>
              <a:rPr lang="it-IT" dirty="0" smtClean="0"/>
              <a:t> of the </a:t>
            </a:r>
            <a:r>
              <a:rPr lang="it-IT" dirty="0" err="1" smtClean="0"/>
              <a:t>tests</a:t>
            </a:r>
            <a:r>
              <a:rPr lang="it-IT" dirty="0" smtClean="0"/>
              <a:t> </a:t>
            </a:r>
            <a:r>
              <a:rPr lang="it-IT" dirty="0" err="1" smtClean="0"/>
              <a:t>performed</a:t>
            </a:r>
            <a:r>
              <a:rPr lang="it-IT" dirty="0" smtClean="0"/>
              <a:t> by EGI Operations</a:t>
            </a:r>
          </a:p>
          <a:p>
            <a:pPr lvl="1"/>
            <a:r>
              <a:rPr lang="it-IT" dirty="0" smtClean="0"/>
              <a:t>Status</a:t>
            </a:r>
          </a:p>
          <a:p>
            <a:pPr lvl="1"/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ongoing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797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421"/>
            <a:ext cx="8229600" cy="1143000"/>
          </a:xfrm>
        </p:spPr>
        <p:txBody>
          <a:bodyPr/>
          <a:lstStyle/>
          <a:p>
            <a:r>
              <a:rPr lang="it-IT" dirty="0" err="1" smtClean="0"/>
              <a:t>Tests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1154420"/>
            <a:ext cx="9134636" cy="421879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it-IT" dirty="0" smtClean="0"/>
              <a:t>OCCI </a:t>
            </a:r>
            <a:r>
              <a:rPr lang="it-IT" dirty="0" err="1" smtClean="0"/>
              <a:t>tests</a:t>
            </a:r>
            <a:endParaRPr lang="it-IT" dirty="0"/>
          </a:p>
          <a:p>
            <a:pPr lvl="2"/>
            <a:r>
              <a:rPr lang="it-IT" dirty="0" err="1" smtClean="0"/>
              <a:t>Authentication</a:t>
            </a:r>
            <a:endParaRPr lang="it-IT" dirty="0" smtClean="0"/>
          </a:p>
          <a:p>
            <a:pPr lvl="2"/>
            <a:r>
              <a:rPr lang="it-IT" dirty="0" smtClean="0"/>
              <a:t>List </a:t>
            </a:r>
            <a:r>
              <a:rPr lang="it-IT" dirty="0" err="1" smtClean="0"/>
              <a:t>mixin</a:t>
            </a:r>
            <a:r>
              <a:rPr lang="it-IT" dirty="0" smtClean="0"/>
              <a:t> (</a:t>
            </a:r>
            <a:r>
              <a:rPr lang="it-IT" dirty="0" err="1" smtClean="0"/>
              <a:t>resource_tpl</a:t>
            </a:r>
            <a:r>
              <a:rPr lang="it-IT" dirty="0" smtClean="0"/>
              <a:t>, </a:t>
            </a:r>
            <a:r>
              <a:rPr lang="it-IT" dirty="0" err="1" smtClean="0"/>
              <a:t>os_tpl</a:t>
            </a:r>
            <a:r>
              <a:rPr lang="it-IT" dirty="0" smtClean="0"/>
              <a:t>)</a:t>
            </a:r>
          </a:p>
          <a:p>
            <a:pPr lvl="2"/>
            <a:r>
              <a:rPr lang="it-IT" dirty="0" err="1" smtClean="0"/>
              <a:t>Attach</a:t>
            </a:r>
            <a:r>
              <a:rPr lang="it-IT" dirty="0" smtClean="0"/>
              <a:t> network (some </a:t>
            </a:r>
            <a:r>
              <a:rPr lang="it-IT" dirty="0" err="1" smtClean="0"/>
              <a:t>sites</a:t>
            </a:r>
            <a:r>
              <a:rPr lang="it-IT" dirty="0" smtClean="0"/>
              <a:t>)</a:t>
            </a:r>
          </a:p>
          <a:p>
            <a:pPr lvl="2"/>
            <a:r>
              <a:rPr lang="it-IT" dirty="0" smtClean="0"/>
              <a:t>TBD: </a:t>
            </a:r>
            <a:r>
              <a:rPr lang="it-IT" dirty="0" err="1" smtClean="0"/>
              <a:t>attach</a:t>
            </a:r>
            <a:r>
              <a:rPr lang="it-IT" dirty="0" smtClean="0"/>
              <a:t> </a:t>
            </a:r>
            <a:r>
              <a:rPr lang="it-IT" dirty="0" err="1" smtClean="0"/>
              <a:t>storage</a:t>
            </a:r>
            <a:endParaRPr lang="it-IT" dirty="0" smtClean="0"/>
          </a:p>
          <a:p>
            <a:pPr lvl="1"/>
            <a:r>
              <a:rPr lang="it-IT" dirty="0" smtClean="0"/>
              <a:t>BDII information</a:t>
            </a:r>
          </a:p>
          <a:p>
            <a:pPr lvl="1"/>
            <a:r>
              <a:rPr lang="it-IT" dirty="0" err="1" smtClean="0"/>
              <a:t>Consistency</a:t>
            </a:r>
            <a:r>
              <a:rPr lang="it-IT" dirty="0" smtClean="0"/>
              <a:t> </a:t>
            </a:r>
            <a:r>
              <a:rPr lang="it-IT" dirty="0" err="1" smtClean="0"/>
              <a:t>checks</a:t>
            </a:r>
            <a:r>
              <a:rPr lang="it-IT" dirty="0" smtClean="0"/>
              <a:t> (BDII, </a:t>
            </a:r>
            <a:r>
              <a:rPr lang="it-IT" dirty="0" err="1" smtClean="0"/>
              <a:t>AppDB</a:t>
            </a:r>
            <a:r>
              <a:rPr lang="it-IT" dirty="0" smtClean="0"/>
              <a:t>, GOCDB)</a:t>
            </a:r>
          </a:p>
          <a:p>
            <a:pPr lvl="1"/>
            <a:r>
              <a:rPr lang="it-IT" dirty="0" smtClean="0"/>
              <a:t>Images </a:t>
            </a:r>
            <a:r>
              <a:rPr lang="it-IT" dirty="0" err="1" smtClean="0"/>
              <a:t>published</a:t>
            </a:r>
            <a:r>
              <a:rPr lang="it-IT" dirty="0" smtClean="0"/>
              <a:t> (yes/no)</a:t>
            </a:r>
          </a:p>
          <a:p>
            <a:pPr lvl="1"/>
            <a:r>
              <a:rPr lang="it-IT" dirty="0" smtClean="0"/>
              <a:t>TBD: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images are </a:t>
            </a:r>
            <a:r>
              <a:rPr lang="it-IT" dirty="0" err="1" smtClean="0"/>
              <a:t>synced</a:t>
            </a:r>
            <a:endParaRPr lang="it-IT" dirty="0" smtClean="0"/>
          </a:p>
          <a:p>
            <a:pPr lvl="1"/>
            <a:r>
              <a:rPr lang="it-IT" dirty="0" smtClean="0"/>
              <a:t>TBD: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version</a:t>
            </a:r>
            <a:r>
              <a:rPr lang="it-IT" dirty="0" smtClean="0"/>
              <a:t> of </a:t>
            </a:r>
            <a:r>
              <a:rPr lang="it-IT" dirty="0" err="1" smtClean="0"/>
              <a:t>components</a:t>
            </a:r>
            <a:endParaRPr lang="it-IT" dirty="0" smtClean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9924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421"/>
            <a:ext cx="8229600" cy="1143000"/>
          </a:xfrm>
        </p:spPr>
        <p:txBody>
          <a:bodyPr/>
          <a:lstStyle/>
          <a:p>
            <a:r>
              <a:rPr lang="it-IT" dirty="0" smtClean="0"/>
              <a:t>Status of 23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3933056"/>
            <a:ext cx="9134636" cy="14401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sz="1800" dirty="0" smtClean="0"/>
              <a:t>[*] </a:t>
            </a:r>
            <a:r>
              <a:rPr lang="it-IT" sz="1600" dirty="0" smtClean="0"/>
              <a:t>"</a:t>
            </a:r>
            <a:r>
              <a:rPr lang="it-IT" sz="1600" dirty="0" err="1" smtClean="0"/>
              <a:t>Same</a:t>
            </a:r>
            <a:r>
              <a:rPr lang="it-IT" sz="1600" dirty="0" smtClean="0"/>
              <a:t> situation" </a:t>
            </a:r>
            <a:r>
              <a:rPr lang="it-IT" sz="1600" dirty="0" err="1" smtClean="0"/>
              <a:t>as</a:t>
            </a:r>
            <a:r>
              <a:rPr lang="it-IT" sz="1600" dirty="0" smtClean="0"/>
              <a:t> </a:t>
            </a:r>
            <a:r>
              <a:rPr lang="it-IT" sz="1600" dirty="0" err="1" smtClean="0"/>
              <a:t>two</a:t>
            </a:r>
            <a:r>
              <a:rPr lang="it-IT" sz="1600" dirty="0" smtClean="0"/>
              <a:t> </a:t>
            </a:r>
            <a:r>
              <a:rPr lang="it-IT" sz="1600" dirty="0" err="1" smtClean="0"/>
              <a:t>months</a:t>
            </a:r>
            <a:r>
              <a:rPr lang="it-IT" sz="1600" dirty="0" smtClean="0"/>
              <a:t> ago, </a:t>
            </a:r>
            <a:r>
              <a:rPr lang="it-IT" sz="1600" dirty="0" err="1" smtClean="0"/>
              <a:t>but</a:t>
            </a:r>
            <a:r>
              <a:rPr lang="it-IT" sz="1600" dirty="0" smtClean="0"/>
              <a:t> </a:t>
            </a:r>
            <a:r>
              <a:rPr lang="it-IT" sz="1600" dirty="0" err="1" smtClean="0"/>
              <a:t>actually</a:t>
            </a:r>
            <a:r>
              <a:rPr lang="it-IT" sz="1600" dirty="0" smtClean="0"/>
              <a:t> </a:t>
            </a:r>
            <a:r>
              <a:rPr lang="it-IT" sz="1600" dirty="0" err="1" smtClean="0"/>
              <a:t>few</a:t>
            </a:r>
            <a:r>
              <a:rPr lang="it-IT" sz="1600" dirty="0" smtClean="0"/>
              <a:t> </a:t>
            </a:r>
            <a:r>
              <a:rPr lang="it-IT" sz="1600" dirty="0" err="1" smtClean="0"/>
              <a:t>sites</a:t>
            </a:r>
            <a:r>
              <a:rPr lang="it-IT" sz="1600" dirty="0" smtClean="0"/>
              <a:t> </a:t>
            </a:r>
            <a:r>
              <a:rPr lang="it-IT" sz="1600" dirty="0" err="1" smtClean="0"/>
              <a:t>recovered</a:t>
            </a:r>
            <a:r>
              <a:rPr lang="it-IT" sz="1600" dirty="0" smtClean="0"/>
              <a:t> and </a:t>
            </a:r>
            <a:r>
              <a:rPr lang="it-IT" sz="1600" dirty="0" err="1" smtClean="0"/>
              <a:t>few</a:t>
            </a:r>
            <a:r>
              <a:rPr lang="it-IT" sz="1600" dirty="0" smtClean="0"/>
              <a:t> </a:t>
            </a:r>
            <a:r>
              <a:rPr lang="it-IT" sz="1600" dirty="0" err="1" smtClean="0"/>
              <a:t>others</a:t>
            </a:r>
            <a:r>
              <a:rPr lang="it-IT" sz="1600" dirty="0" smtClean="0"/>
              <a:t> </a:t>
            </a:r>
            <a:r>
              <a:rPr lang="it-IT" sz="1600" dirty="0" err="1" smtClean="0"/>
              <a:t>started</a:t>
            </a:r>
            <a:r>
              <a:rPr lang="it-IT" sz="1600" dirty="0" smtClean="0"/>
              <a:t> </a:t>
            </a:r>
            <a:r>
              <a:rPr lang="it-IT" sz="1600" dirty="0" err="1" smtClean="0"/>
              <a:t>having</a:t>
            </a:r>
            <a:r>
              <a:rPr lang="it-IT" sz="1600" dirty="0" smtClean="0"/>
              <a:t> </a:t>
            </a:r>
            <a:r>
              <a:rPr lang="it-IT" sz="1600" dirty="0" err="1" smtClean="0"/>
              <a:t>issues</a:t>
            </a:r>
            <a:endParaRPr lang="it-IT" sz="1600" dirty="0" smtClean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296445"/>
              </p:ext>
            </p:extLst>
          </p:nvPr>
        </p:nvGraphicFramePr>
        <p:xfrm>
          <a:off x="395536" y="1412776"/>
          <a:ext cx="8352928" cy="148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75"/>
                <a:gridCol w="1340295"/>
                <a:gridCol w="677736"/>
                <a:gridCol w="3994922"/>
              </a:tblGrid>
              <a:tr h="375816">
                <a:tc>
                  <a:txBody>
                    <a:bodyPr/>
                    <a:lstStyle/>
                    <a:p>
                      <a:r>
                        <a:rPr lang="it-IT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 </a:t>
                      </a:r>
                      <a:r>
                        <a:rPr lang="it-IT" dirty="0" err="1" smtClean="0"/>
                        <a:t>days</a:t>
                      </a:r>
                      <a:r>
                        <a:rPr lang="it-IT" dirty="0" smtClean="0"/>
                        <a:t> ago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Cannot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publish</a:t>
                      </a:r>
                      <a:r>
                        <a:rPr lang="it-IT" dirty="0" smtClean="0"/>
                        <a:t> images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Improve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support</a:t>
                      </a:r>
                      <a:r>
                        <a:rPr lang="it-IT" dirty="0" smtClean="0"/>
                        <a:t> to </a:t>
                      </a:r>
                      <a:r>
                        <a:rPr lang="it-IT" dirty="0" err="1" smtClean="0"/>
                        <a:t>vmcatcher</a:t>
                      </a:r>
                      <a:r>
                        <a:rPr lang="it-IT" dirty="0" smtClean="0"/>
                        <a:t> and BDII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Authentication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Improve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checks</a:t>
                      </a:r>
                      <a:r>
                        <a:rPr lang="it-IT" dirty="0" smtClean="0"/>
                        <a:t> (i.e. OCCI </a:t>
                      </a:r>
                      <a:r>
                        <a:rPr lang="it-IT" smtClean="0"/>
                        <a:t>version)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Inconsistencies</a:t>
                      </a:r>
                      <a:r>
                        <a:rPr lang="it-IT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Automate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consistency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check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80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421"/>
            <a:ext cx="8229600" cy="1143000"/>
          </a:xfrm>
        </p:spPr>
        <p:txBody>
          <a:bodyPr/>
          <a:lstStyle/>
          <a:p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ongoing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980728"/>
            <a:ext cx="9134636" cy="4392488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it-IT" dirty="0" err="1" smtClean="0"/>
              <a:t>Infrastructure</a:t>
            </a:r>
            <a:r>
              <a:rPr lang="it-IT" dirty="0" smtClean="0"/>
              <a:t> status</a:t>
            </a:r>
          </a:p>
          <a:p>
            <a:pPr lvl="2"/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wiki.egi.eu/wiki/Federated_Cloud_infrastructure_status</a:t>
            </a:r>
            <a:r>
              <a:rPr lang="it-IT" dirty="0" smtClean="0"/>
              <a:t> </a:t>
            </a:r>
          </a:p>
          <a:p>
            <a:pPr lvl="3"/>
            <a:r>
              <a:rPr lang="it-IT" dirty="0" err="1" smtClean="0"/>
              <a:t>Still</a:t>
            </a:r>
            <a:r>
              <a:rPr lang="it-IT" dirty="0" smtClean="0"/>
              <a:t> the part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sites</a:t>
            </a:r>
            <a:r>
              <a:rPr lang="it-IT" dirty="0" smtClean="0"/>
              <a:t> under </a:t>
            </a:r>
            <a:r>
              <a:rPr lang="it-IT" dirty="0" err="1" smtClean="0"/>
              <a:t>integration</a:t>
            </a:r>
            <a:r>
              <a:rPr lang="it-IT" dirty="0" smtClean="0"/>
              <a:t> to be </a:t>
            </a:r>
            <a:r>
              <a:rPr lang="it-IT" dirty="0" err="1" smtClean="0"/>
              <a:t>updated</a:t>
            </a:r>
            <a:endParaRPr lang="it-IT" dirty="0" smtClean="0"/>
          </a:p>
          <a:p>
            <a:pPr lvl="2"/>
            <a:r>
              <a:rPr lang="it-IT" dirty="0" smtClean="0"/>
              <a:t>Regular reports </a:t>
            </a:r>
            <a:r>
              <a:rPr lang="it-IT" dirty="0" err="1" smtClean="0"/>
              <a:t>at</a:t>
            </a:r>
            <a:r>
              <a:rPr lang="it-IT" dirty="0" smtClean="0"/>
              <a:t> EGI </a:t>
            </a:r>
            <a:r>
              <a:rPr lang="it-IT" dirty="0"/>
              <a:t>Operations meeting </a:t>
            </a:r>
            <a:r>
              <a:rPr lang="it-IT" dirty="0">
                <a:hlinkClick r:id="rId3"/>
              </a:rPr>
              <a:t>https://indico.egi.eu/indico/category/32</a:t>
            </a:r>
            <a:r>
              <a:rPr lang="it-IT" dirty="0" smtClean="0">
                <a:hlinkClick r:id="rId3"/>
              </a:rPr>
              <a:t>/</a:t>
            </a:r>
            <a:r>
              <a:rPr lang="it-IT" dirty="0" smtClean="0"/>
              <a:t> </a:t>
            </a:r>
          </a:p>
          <a:p>
            <a:pPr lvl="3"/>
            <a:r>
              <a:rPr lang="it-IT" dirty="0">
                <a:hlinkClick r:id="rId4"/>
              </a:rPr>
              <a:t>https://</a:t>
            </a:r>
            <a:r>
              <a:rPr lang="it-IT" dirty="0" smtClean="0">
                <a:hlinkClick r:id="rId4"/>
              </a:rPr>
              <a:t>wiki.egi.eu/wiki/Agenda-14-03-2016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Sites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publishing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/</a:t>
            </a:r>
            <a:r>
              <a:rPr lang="it-IT" dirty="0" err="1" smtClean="0"/>
              <a:t>few</a:t>
            </a:r>
            <a:r>
              <a:rPr lang="it-IT" dirty="0" smtClean="0"/>
              <a:t> images on </a:t>
            </a:r>
            <a:r>
              <a:rPr lang="it-IT" dirty="0" err="1" smtClean="0"/>
              <a:t>AppDB</a:t>
            </a:r>
            <a:endParaRPr lang="it-IT" dirty="0"/>
          </a:p>
          <a:p>
            <a:pPr lvl="2"/>
            <a:r>
              <a:rPr lang="it-IT" dirty="0" err="1" smtClean="0"/>
              <a:t>contacted</a:t>
            </a:r>
            <a:r>
              <a:rPr lang="it-IT" dirty="0" smtClean="0"/>
              <a:t> via GGUS</a:t>
            </a:r>
          </a:p>
          <a:p>
            <a:pPr lvl="2"/>
            <a:r>
              <a:rPr lang="it-IT" dirty="0" err="1" smtClean="0"/>
              <a:t>Reason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with </a:t>
            </a:r>
            <a:r>
              <a:rPr lang="it-IT" dirty="0" err="1" smtClean="0"/>
              <a:t>vmcatcher</a:t>
            </a:r>
            <a:r>
              <a:rPr lang="it-IT" dirty="0" smtClean="0"/>
              <a:t> w/o BDII</a:t>
            </a:r>
          </a:p>
          <a:p>
            <a:pPr lvl="1"/>
            <a:r>
              <a:rPr lang="it-IT" dirty="0" smtClean="0"/>
              <a:t>Some </a:t>
            </a:r>
            <a:r>
              <a:rPr lang="it-IT" dirty="0" err="1" smtClean="0"/>
              <a:t>sites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yet</a:t>
            </a:r>
            <a:r>
              <a:rPr lang="it-IT" dirty="0" smtClean="0"/>
              <a:t> be </a:t>
            </a:r>
            <a:r>
              <a:rPr lang="it-IT" dirty="0" err="1" smtClean="0"/>
              <a:t>used</a:t>
            </a:r>
            <a:r>
              <a:rPr lang="it-IT" dirty="0" smtClean="0"/>
              <a:t> due to </a:t>
            </a:r>
            <a:r>
              <a:rPr lang="en-US" dirty="0"/>
              <a:t>long-standing unresolved technical </a:t>
            </a:r>
            <a:r>
              <a:rPr lang="en-US" dirty="0" smtClean="0"/>
              <a:t>problems</a:t>
            </a:r>
          </a:p>
          <a:p>
            <a:pPr lvl="2"/>
            <a:r>
              <a:rPr lang="it-IT" dirty="0" smtClean="0"/>
              <a:t>User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asked</a:t>
            </a:r>
            <a:r>
              <a:rPr lang="it-IT" dirty="0" smtClean="0"/>
              <a:t> to </a:t>
            </a:r>
            <a:r>
              <a:rPr lang="it-IT" b="1" dirty="0" err="1" smtClean="0"/>
              <a:t>remove</a:t>
            </a:r>
            <a:r>
              <a:rPr lang="it-IT" b="1" dirty="0" smtClean="0"/>
              <a:t> the fedcloud.egi.eu </a:t>
            </a:r>
            <a:r>
              <a:rPr lang="it-IT" b="1" dirty="0" err="1" smtClean="0"/>
              <a:t>support</a:t>
            </a:r>
            <a:r>
              <a:rPr lang="it-IT" b="1" dirty="0" smtClean="0"/>
              <a:t> </a:t>
            </a:r>
            <a:r>
              <a:rPr lang="it-IT" dirty="0" smtClean="0"/>
              <a:t>from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r>
              <a:rPr lang="it-IT" dirty="0" smtClean="0"/>
              <a:t>, to be </a:t>
            </a:r>
            <a:r>
              <a:rPr lang="it-IT" dirty="0" err="1" smtClean="0"/>
              <a:t>added</a:t>
            </a:r>
            <a:r>
              <a:rPr lang="it-IT" dirty="0" smtClean="0"/>
              <a:t> back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soon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issues</a:t>
            </a:r>
            <a:r>
              <a:rPr lang="it-IT" dirty="0" smtClean="0"/>
              <a:t> are </a:t>
            </a:r>
            <a:r>
              <a:rPr lang="it-IT" dirty="0" err="1" smtClean="0"/>
              <a:t>solved</a:t>
            </a:r>
            <a:endParaRPr lang="it-IT" dirty="0" smtClean="0"/>
          </a:p>
          <a:p>
            <a:pPr lvl="3"/>
            <a:r>
              <a:rPr lang="it-IT" dirty="0" err="1" smtClean="0"/>
              <a:t>Contacted</a:t>
            </a:r>
            <a:r>
              <a:rPr lang="it-IT" dirty="0" smtClean="0"/>
              <a:t> via GGUS</a:t>
            </a:r>
          </a:p>
          <a:p>
            <a:pPr lvl="2"/>
            <a:r>
              <a:rPr lang="it-IT" dirty="0" smtClean="0"/>
              <a:t>From </a:t>
            </a:r>
            <a:r>
              <a:rPr lang="it-IT" dirty="0" err="1" smtClean="0"/>
              <a:t>now</a:t>
            </a:r>
            <a:r>
              <a:rPr lang="it-IT" dirty="0" smtClean="0"/>
              <a:t> on, </a:t>
            </a:r>
            <a:r>
              <a:rPr lang="it-IT" b="1" dirty="0" smtClean="0"/>
              <a:t>the </a:t>
            </a:r>
            <a:r>
              <a:rPr lang="it-IT" b="1" dirty="0" err="1" smtClean="0"/>
              <a:t>dteam</a:t>
            </a:r>
            <a:r>
              <a:rPr lang="it-IT" b="1" dirty="0" smtClean="0"/>
              <a:t> VO </a:t>
            </a:r>
            <a:r>
              <a:rPr lang="it-IT" b="1" dirty="0" err="1" smtClean="0"/>
              <a:t>only</a:t>
            </a:r>
            <a:r>
              <a:rPr lang="it-IT" b="1" dirty="0" smtClean="0"/>
              <a:t> </a:t>
            </a:r>
            <a:r>
              <a:rPr lang="it-IT" b="1" dirty="0" err="1" smtClean="0"/>
              <a:t>will</a:t>
            </a:r>
            <a:r>
              <a:rPr lang="it-IT" b="1" dirty="0" smtClean="0"/>
              <a:t> be </a:t>
            </a:r>
            <a:r>
              <a:rPr lang="it-IT" b="1" dirty="0" err="1" smtClean="0"/>
              <a:t>used</a:t>
            </a:r>
            <a:r>
              <a:rPr lang="it-IT" b="1" dirty="0" smtClean="0"/>
              <a:t> to </a:t>
            </a:r>
            <a:r>
              <a:rPr lang="it-IT" b="1" dirty="0" err="1" smtClean="0"/>
              <a:t>make</a:t>
            </a:r>
            <a:r>
              <a:rPr lang="it-IT" b="1" dirty="0" smtClean="0"/>
              <a:t> </a:t>
            </a:r>
            <a:r>
              <a:rPr lang="it-IT" b="1" dirty="0" err="1" smtClean="0"/>
              <a:t>tests</a:t>
            </a:r>
            <a:endParaRPr lang="it-IT" b="1" dirty="0" smtClean="0"/>
          </a:p>
          <a:p>
            <a:pPr lvl="3"/>
            <a:r>
              <a:rPr lang="it-IT" dirty="0" smtClean="0"/>
              <a:t>The VO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configured</a:t>
            </a:r>
            <a:r>
              <a:rPr lang="it-IT" dirty="0" smtClean="0"/>
              <a:t> to </a:t>
            </a:r>
            <a:r>
              <a:rPr lang="it-IT" dirty="0" err="1" smtClean="0"/>
              <a:t>allow</a:t>
            </a:r>
            <a:r>
              <a:rPr lang="it-IT" dirty="0" smtClean="0"/>
              <a:t> some </a:t>
            </a:r>
            <a:r>
              <a:rPr lang="it-IT" dirty="0" err="1" smtClean="0"/>
              <a:t>tests</a:t>
            </a:r>
            <a:r>
              <a:rPr lang="it-IT" dirty="0" smtClean="0"/>
              <a:t> (i.e. the VO image list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empty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73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421"/>
            <a:ext cx="8229600" cy="1143000"/>
          </a:xfrm>
        </p:spPr>
        <p:txBody>
          <a:bodyPr/>
          <a:lstStyle/>
          <a:p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ongoing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1340768"/>
            <a:ext cx="9134636" cy="4032448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Nagios</a:t>
            </a:r>
            <a:r>
              <a:rPr lang="en-US" dirty="0" smtClean="0"/>
              <a:t> </a:t>
            </a:r>
            <a:r>
              <a:rPr lang="en-US" dirty="0"/>
              <a:t>Probes for Monitoring </a:t>
            </a:r>
            <a:r>
              <a:rPr lang="en-US" dirty="0" err="1"/>
              <a:t>OpenNebula</a:t>
            </a:r>
            <a:r>
              <a:rPr lang="en-US" dirty="0"/>
              <a:t> and OCCI-enabled </a:t>
            </a:r>
            <a:r>
              <a:rPr lang="en-US" dirty="0" smtClean="0"/>
              <a:t>clouds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appdb.egi.eu/store/software/nagios.promoo/releases/0.0.x</a:t>
            </a:r>
            <a:r>
              <a:rPr lang="en-US" dirty="0" smtClean="0"/>
              <a:t> </a:t>
            </a:r>
          </a:p>
          <a:p>
            <a:pPr lvl="1"/>
            <a:r>
              <a:rPr lang="it-IT" smtClean="0"/>
              <a:t>OpenStack</a:t>
            </a:r>
            <a:r>
              <a:rPr lang="it-IT" dirty="0" smtClean="0"/>
              <a:t> </a:t>
            </a:r>
            <a:r>
              <a:rPr lang="it-IT" dirty="0" err="1" smtClean="0"/>
              <a:t>probes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be </a:t>
            </a:r>
            <a:r>
              <a:rPr lang="it-IT" dirty="0" err="1" smtClean="0"/>
              <a:t>updated</a:t>
            </a:r>
            <a:r>
              <a:rPr lang="en-US" dirty="0" smtClean="0"/>
              <a:t> (take the image URI as parameter)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5823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421"/>
            <a:ext cx="8229600" cy="1143000"/>
          </a:xfrm>
        </p:spPr>
        <p:txBody>
          <a:bodyPr/>
          <a:lstStyle/>
          <a:p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ongoing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980728"/>
            <a:ext cx="9134636" cy="439248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it-IT" dirty="0" smtClean="0"/>
              <a:t>New </a:t>
            </a:r>
            <a:r>
              <a:rPr lang="it-IT" dirty="0" err="1" smtClean="0"/>
              <a:t>profile</a:t>
            </a:r>
            <a:r>
              <a:rPr lang="it-IT" dirty="0" smtClean="0"/>
              <a:t> for ARGO </a:t>
            </a:r>
            <a:r>
              <a:rPr lang="it-IT" dirty="0" err="1" smtClean="0"/>
              <a:t>computation</a:t>
            </a:r>
            <a:endParaRPr lang="it-IT" dirty="0" smtClean="0"/>
          </a:p>
          <a:p>
            <a:pPr lvl="2"/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ggus.eu/index.php?mode=ticket_info&amp;ticket_id=119628</a:t>
            </a:r>
            <a:r>
              <a:rPr lang="it-IT" dirty="0" smtClean="0"/>
              <a:t> </a:t>
            </a:r>
          </a:p>
          <a:p>
            <a:pPr lvl="1"/>
            <a:r>
              <a:rPr lang="en-US" dirty="0" err="1" smtClean="0"/>
              <a:t>eu.egi.cloud.OCCI</a:t>
            </a:r>
            <a:r>
              <a:rPr lang="en-US" dirty="0" smtClean="0"/>
              <a:t>-Context performs several tests on OCCI</a:t>
            </a:r>
          </a:p>
          <a:p>
            <a:pPr lvl="2"/>
            <a:r>
              <a:rPr lang="it-IT" dirty="0" err="1" smtClean="0"/>
              <a:t>Block</a:t>
            </a:r>
            <a:r>
              <a:rPr lang="it-IT" dirty="0" smtClean="0"/>
              <a:t> </a:t>
            </a:r>
            <a:r>
              <a:rPr lang="it-IT" dirty="0" err="1" smtClean="0"/>
              <a:t>storage</a:t>
            </a:r>
            <a:r>
              <a:rPr lang="it-IT" dirty="0" smtClean="0"/>
              <a:t> </a:t>
            </a:r>
            <a:r>
              <a:rPr lang="it-IT" dirty="0" err="1" smtClean="0"/>
              <a:t>functionality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to be </a:t>
            </a:r>
            <a:r>
              <a:rPr lang="it-IT" dirty="0" err="1" smtClean="0"/>
              <a:t>considered</a:t>
            </a:r>
            <a:r>
              <a:rPr lang="it-IT" dirty="0" smtClean="0"/>
              <a:t> </a:t>
            </a:r>
            <a:r>
              <a:rPr lang="it-IT" dirty="0" err="1" smtClean="0"/>
              <a:t>mandatory</a:t>
            </a:r>
            <a:r>
              <a:rPr lang="it-IT" dirty="0" smtClean="0"/>
              <a:t> (</a:t>
            </a:r>
            <a:r>
              <a:rPr lang="it-IT" dirty="0" err="1" smtClean="0"/>
              <a:t>warning</a:t>
            </a:r>
            <a:r>
              <a:rPr lang="it-IT" dirty="0" smtClean="0"/>
              <a:t>)</a:t>
            </a:r>
          </a:p>
          <a:p>
            <a:pPr lvl="2"/>
            <a:r>
              <a:rPr lang="it-IT" dirty="0" smtClean="0"/>
              <a:t>The </a:t>
            </a:r>
            <a:r>
              <a:rPr lang="it-IT" dirty="0" err="1" smtClean="0"/>
              <a:t>ROC_Critical</a:t>
            </a:r>
            <a:r>
              <a:rPr lang="it-IT" dirty="0" smtClean="0"/>
              <a:t> </a:t>
            </a:r>
            <a:r>
              <a:rPr lang="it-IT" dirty="0" err="1" smtClean="0"/>
              <a:t>profile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include the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profile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with the </a:t>
            </a:r>
            <a:r>
              <a:rPr lang="it-IT" dirty="0" err="1" smtClean="0"/>
              <a:t>updated</a:t>
            </a:r>
            <a:r>
              <a:rPr lang="it-IT" dirty="0" smtClean="0"/>
              <a:t> probe </a:t>
            </a:r>
            <a:r>
              <a:rPr lang="it-IT" dirty="0" smtClean="0"/>
              <a:t>for </a:t>
            </a:r>
            <a:r>
              <a:rPr lang="it-IT" dirty="0" err="1" smtClean="0"/>
              <a:t>storage</a:t>
            </a:r>
            <a:endParaRPr lang="it-IT" dirty="0" smtClean="0"/>
          </a:p>
          <a:p>
            <a:pPr lvl="1"/>
            <a:r>
              <a:rPr lang="it-IT" dirty="0" err="1" smtClean="0"/>
              <a:t>Waiting</a:t>
            </a:r>
            <a:r>
              <a:rPr lang="it-IT" dirty="0" smtClean="0"/>
              <a:t> for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entire</a:t>
            </a:r>
            <a:r>
              <a:rPr lang="it-IT" dirty="0" smtClean="0"/>
              <a:t> </a:t>
            </a:r>
            <a:r>
              <a:rPr lang="it-IT" dirty="0" err="1" smtClean="0"/>
              <a:t>month</a:t>
            </a:r>
            <a:r>
              <a:rPr lang="it-IT" dirty="0" smtClean="0"/>
              <a:t> to </a:t>
            </a:r>
            <a:r>
              <a:rPr lang="it-IT" dirty="0" err="1" smtClean="0"/>
              <a:t>make</a:t>
            </a:r>
            <a:r>
              <a:rPr lang="it-IT" dirty="0" smtClean="0"/>
              <a:t> the </a:t>
            </a:r>
            <a:r>
              <a:rPr lang="it-IT" dirty="0" err="1" smtClean="0"/>
              <a:t>comparison</a:t>
            </a:r>
            <a:r>
              <a:rPr lang="it-IT" dirty="0" smtClean="0"/>
              <a:t> </a:t>
            </a:r>
            <a:r>
              <a:rPr lang="it-IT" dirty="0" err="1" smtClean="0"/>
              <a:t>requested</a:t>
            </a:r>
            <a:r>
              <a:rPr lang="it-IT" dirty="0" smtClean="0"/>
              <a:t> by PROC08 (</a:t>
            </a:r>
            <a:r>
              <a:rPr lang="it-IT" dirty="0" err="1" smtClean="0"/>
              <a:t>we</a:t>
            </a:r>
            <a:r>
              <a:rPr lang="it-IT" dirty="0" smtClean="0"/>
              <a:t> can do </a:t>
            </a:r>
            <a:r>
              <a:rPr lang="it-IT" dirty="0" err="1" smtClean="0"/>
              <a:t>that</a:t>
            </a:r>
            <a:r>
              <a:rPr lang="it-IT" dirty="0" smtClean="0"/>
              <a:t> from </a:t>
            </a:r>
            <a:r>
              <a:rPr lang="it-IT" dirty="0" err="1" smtClean="0"/>
              <a:t>tomorrow</a:t>
            </a:r>
            <a:r>
              <a:rPr lang="it-IT" dirty="0" smtClean="0"/>
              <a:t> on)</a:t>
            </a:r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6378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4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Middleware</a:t>
            </a:r>
            <a:r>
              <a:rPr lang="it-IT" dirty="0" smtClean="0"/>
              <a:t> Distribution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980728"/>
            <a:ext cx="9134636" cy="4392488"/>
          </a:xfrm>
        </p:spPr>
        <p:txBody>
          <a:bodyPr>
            <a:normAutofit fontScale="47500" lnSpcReduction="20000"/>
          </a:bodyPr>
          <a:lstStyle/>
          <a:p>
            <a:pPr lvl="1"/>
            <a:r>
              <a:rPr lang="it-IT" dirty="0" err="1" smtClean="0"/>
              <a:t>Proposal</a:t>
            </a:r>
            <a:r>
              <a:rPr lang="it-IT" dirty="0"/>
              <a:t> </a:t>
            </a:r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wiki.egi.eu/wiki/EGI_Cloud_Middleware_Distribution</a:t>
            </a:r>
            <a:r>
              <a:rPr lang="it-IT" dirty="0" smtClean="0"/>
              <a:t> </a:t>
            </a:r>
          </a:p>
          <a:p>
            <a:pPr lvl="1"/>
            <a:r>
              <a:rPr lang="en-US" dirty="0"/>
              <a:t>CMD is just a new distribution, like </a:t>
            </a:r>
            <a:r>
              <a:rPr lang="en-US" dirty="0" smtClean="0"/>
              <a:t>UMD</a:t>
            </a:r>
          </a:p>
          <a:p>
            <a:pPr lvl="1"/>
            <a:r>
              <a:rPr lang="en-US" dirty="0" smtClean="0"/>
              <a:t>going </a:t>
            </a:r>
            <a:r>
              <a:rPr lang="en-US" dirty="0"/>
              <a:t>in parallel with UMD (used for separated grid stuff with bigger release cycles)</a:t>
            </a:r>
          </a:p>
          <a:p>
            <a:pPr lvl="1"/>
            <a:r>
              <a:rPr lang="en-US" dirty="0" smtClean="0"/>
              <a:t>CMD </a:t>
            </a:r>
            <a:r>
              <a:rPr lang="en-US" dirty="0"/>
              <a:t>will follow the </a:t>
            </a:r>
            <a:r>
              <a:rPr lang="en-US" dirty="0" err="1"/>
              <a:t>OpenStack</a:t>
            </a:r>
            <a:r>
              <a:rPr lang="en-US" dirty="0"/>
              <a:t> release cycle (6 months) and the </a:t>
            </a:r>
            <a:r>
              <a:rPr lang="en-US" dirty="0" err="1"/>
              <a:t>OpenNebula</a:t>
            </a:r>
            <a:r>
              <a:rPr lang="en-US" dirty="0"/>
              <a:t> major release cycle (years);</a:t>
            </a:r>
          </a:p>
          <a:p>
            <a:pPr lvl="1"/>
            <a:r>
              <a:rPr lang="en-US" dirty="0"/>
              <a:t>every CMD major release will stick to a specific </a:t>
            </a:r>
            <a:r>
              <a:rPr lang="en-US" dirty="0" err="1"/>
              <a:t>OpenStack</a:t>
            </a:r>
            <a:r>
              <a:rPr lang="en-US" dirty="0"/>
              <a:t> release or (exclusive) </a:t>
            </a:r>
            <a:r>
              <a:rPr lang="en-US" dirty="0" err="1"/>
              <a:t>OpenNebula</a:t>
            </a:r>
            <a:r>
              <a:rPr lang="en-US" dirty="0"/>
              <a:t> release, for instance: </a:t>
            </a:r>
          </a:p>
          <a:p>
            <a:pPr lvl="2"/>
            <a:r>
              <a:rPr lang="en-US" dirty="0" smtClean="0"/>
              <a:t>CMD1 </a:t>
            </a:r>
            <a:r>
              <a:rPr lang="en-US" dirty="0"/>
              <a:t>Liberty</a:t>
            </a:r>
          </a:p>
          <a:p>
            <a:pPr lvl="2"/>
            <a:r>
              <a:rPr lang="en-US" dirty="0" smtClean="0"/>
              <a:t>CMD2 </a:t>
            </a:r>
            <a:r>
              <a:rPr lang="en-US" dirty="0"/>
              <a:t>one5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CMD3) (</a:t>
            </a:r>
            <a:r>
              <a:rPr lang="en-US" dirty="0" err="1"/>
              <a:t>Mitaka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in both </a:t>
            </a:r>
            <a:r>
              <a:rPr lang="en-US" dirty="0" err="1"/>
              <a:t>OpenStack</a:t>
            </a:r>
            <a:r>
              <a:rPr lang="en-US" dirty="0"/>
              <a:t>/</a:t>
            </a:r>
            <a:r>
              <a:rPr lang="en-US" dirty="0" err="1"/>
              <a:t>OpenNebula</a:t>
            </a:r>
            <a:r>
              <a:rPr lang="en-US" dirty="0"/>
              <a:t> contexts, the framework release does not really matter to CMD; the OS supported does (for path naming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CMD1 (Liberty) and CMD2 (one5) will support CentOS7 and Ubuntu 14.04 LTS</a:t>
            </a:r>
          </a:p>
          <a:p>
            <a:pPr lvl="1"/>
            <a:r>
              <a:rPr lang="en-US" dirty="0"/>
              <a:t>in fact all the products must be available both as CentOS7 and Ubuntu packages</a:t>
            </a:r>
          </a:p>
          <a:p>
            <a:pPr lvl="1"/>
            <a:r>
              <a:rPr lang="en-US" dirty="0"/>
              <a:t>only integration components will be included in CMD, not the </a:t>
            </a:r>
            <a:r>
              <a:rPr lang="en-US" dirty="0" err="1"/>
              <a:t>OpenStack</a:t>
            </a:r>
            <a:r>
              <a:rPr lang="en-US" dirty="0"/>
              <a:t>/</a:t>
            </a:r>
            <a:r>
              <a:rPr lang="en-US" dirty="0" err="1"/>
              <a:t>OpenNebula</a:t>
            </a:r>
            <a:r>
              <a:rPr lang="en-US" dirty="0"/>
              <a:t> themselves</a:t>
            </a:r>
          </a:p>
          <a:p>
            <a:pPr lvl="1"/>
            <a:r>
              <a:rPr lang="en-US" dirty="0"/>
              <a:t>no changes have been requested to the regular UMD workflow, so verifications, SR </a:t>
            </a:r>
            <a:r>
              <a:rPr lang="en-US" dirty="0" err="1"/>
              <a:t>etc</a:t>
            </a:r>
            <a:r>
              <a:rPr lang="en-US" dirty="0"/>
              <a:t> will be allowed and performed as well with no </a:t>
            </a:r>
            <a:r>
              <a:rPr lang="en-US" dirty="0" err="1"/>
              <a:t>deveopment</a:t>
            </a:r>
            <a:r>
              <a:rPr lang="en-US" dirty="0"/>
              <a:t> needed on the repository side</a:t>
            </a:r>
          </a:p>
          <a:p>
            <a:pPr lvl="1"/>
            <a:r>
              <a:rPr lang="en-US" dirty="0"/>
              <a:t>two or more versions of CMD will be distributed in parallel, following the need of sites to stick with their installations</a:t>
            </a:r>
          </a:p>
          <a:p>
            <a:pPr lvl="1"/>
            <a:r>
              <a:rPr lang="en-US" dirty="0"/>
              <a:t>after creating the first CMD release we will use the experience to create a procedure to create the next version of CMD to make it straightforward every 6 months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2608168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1713</TotalTime>
  <Words>576</Words>
  <Application>Microsoft Office PowerPoint</Application>
  <PresentationFormat>Presentazione su schermo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8</vt:i4>
      </vt:variant>
    </vt:vector>
  </HeadingPairs>
  <TitlesOfParts>
    <vt:vector size="19" baseType="lpstr">
      <vt:lpstr>ＭＳ Ｐゴシック</vt:lpstr>
      <vt:lpstr>SimSun</vt:lpstr>
      <vt:lpstr>Arial</vt:lpstr>
      <vt:lpstr>Calibri</vt:lpstr>
      <vt:lpstr>Segoe UI</vt:lpstr>
      <vt:lpstr>Verdana</vt:lpstr>
      <vt:lpstr>EGI-InSPIRE-Slide-Template_v4</vt:lpstr>
      <vt:lpstr>1_EGI-InSPIRE-Slide-Template_v4</vt:lpstr>
      <vt:lpstr>template</vt:lpstr>
      <vt:lpstr>EGI Powerpoint Presentation (body)</vt:lpstr>
      <vt:lpstr>EGI Powerpoint Presentation (closing)</vt:lpstr>
      <vt:lpstr>Status of cloud services</vt:lpstr>
      <vt:lpstr>Outline</vt:lpstr>
      <vt:lpstr>Tests</vt:lpstr>
      <vt:lpstr>Status of 23 cloud sites</vt:lpstr>
      <vt:lpstr>Actions ongoing</vt:lpstr>
      <vt:lpstr>Actions ongoing</vt:lpstr>
      <vt:lpstr>Actions ongoing</vt:lpstr>
      <vt:lpstr>Cloud Middleware 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Update August</dc:title>
  <dc:creator>Krakowian</dc:creator>
  <cp:lastModifiedBy>spinoso</cp:lastModifiedBy>
  <cp:revision>330</cp:revision>
  <dcterms:created xsi:type="dcterms:W3CDTF">2014-08-26T10:49:45Z</dcterms:created>
  <dcterms:modified xsi:type="dcterms:W3CDTF">2016-03-31T08:15:28Z</dcterms:modified>
</cp:coreProperties>
</file>