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92" r:id="rId5"/>
    <p:sldId id="293" r:id="rId6"/>
    <p:sldId id="291" r:id="rId7"/>
    <p:sldId id="294" r:id="rId8"/>
    <p:sldId id="295" r:id="rId9"/>
    <p:sldId id="296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84" d="100"/>
          <a:sy n="84" d="100"/>
        </p:scale>
        <p:origin x="146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5/26/2016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iki.egi.eu/wiki/EGI_Cloud_Middleware_Distribution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517084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Operations Officer, </a:t>
            </a:r>
            <a:r>
              <a:rPr lang="en-GB" dirty="0" smtClean="0"/>
              <a:t>EGI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May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Vincenzo 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l="22050" t="35280" r="27951" b="26960"/>
          <a:stretch/>
        </p:blipFill>
        <p:spPr>
          <a:xfrm>
            <a:off x="188095" y="1484784"/>
            <a:ext cx="8848401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5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Unified Middleware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24744"/>
            <a:ext cx="8424936" cy="5001094"/>
          </a:xfrm>
        </p:spPr>
        <p:txBody>
          <a:bodyPr/>
          <a:lstStyle/>
          <a:p>
            <a:r>
              <a:rPr lang="en-GB" sz="2000" dirty="0" smtClean="0"/>
              <a:t>4.1.0 in RC under integration tests</a:t>
            </a:r>
          </a:p>
          <a:p>
            <a:pPr lvl="1"/>
            <a:r>
              <a:rPr lang="en-GB" sz="1800" dirty="0" err="1" smtClean="0"/>
              <a:t>dCache</a:t>
            </a:r>
            <a:r>
              <a:rPr lang="en-GB" sz="1800" dirty="0" smtClean="0"/>
              <a:t> 2.13.28, Frontier 2.7.25 to be released for CentOS7</a:t>
            </a:r>
          </a:p>
          <a:p>
            <a:pPr lvl="1"/>
            <a:r>
              <a:rPr lang="en-GB" sz="1800" dirty="0" smtClean="0"/>
              <a:t>First release with SL6 available</a:t>
            </a:r>
          </a:p>
          <a:p>
            <a:pPr lvl="2"/>
            <a:r>
              <a:rPr lang="en-GB" sz="1600" dirty="0" smtClean="0"/>
              <a:t>Mirror from UMD3/SL6</a:t>
            </a:r>
          </a:p>
          <a:p>
            <a:pPr lvl="2"/>
            <a:r>
              <a:rPr lang="en-GB" sz="1600" dirty="0" smtClean="0"/>
              <a:t>First selection of products with support ongoing</a:t>
            </a:r>
          </a:p>
          <a:p>
            <a:pPr lvl="2"/>
            <a:r>
              <a:rPr lang="en-GB" sz="1600" dirty="0" smtClean="0"/>
              <a:t>Will add more in next release</a:t>
            </a:r>
          </a:p>
          <a:p>
            <a:pPr lvl="1"/>
            <a:r>
              <a:rPr lang="en-GB" sz="1800" dirty="0" smtClean="0"/>
              <a:t>Next release by mid/end of June</a:t>
            </a:r>
          </a:p>
          <a:p>
            <a:pPr lvl="1"/>
            <a:r>
              <a:rPr lang="en-GB" sz="1800" dirty="0" smtClean="0"/>
              <a:t>Documentation still missing, will be fixed with next release</a:t>
            </a:r>
          </a:p>
          <a:p>
            <a:pPr lvl="1"/>
            <a:r>
              <a:rPr lang="en-GB" sz="1800" dirty="0" smtClean="0"/>
              <a:t>In progress:</a:t>
            </a:r>
          </a:p>
          <a:p>
            <a:pPr lvl="2"/>
            <a:r>
              <a:rPr lang="en-GB" sz="1600" dirty="0" smtClean="0"/>
              <a:t>DPM: sites starting playing with CentOS7 version</a:t>
            </a:r>
          </a:p>
          <a:p>
            <a:pPr lvl="2"/>
            <a:r>
              <a:rPr lang="en-GB" sz="1600" dirty="0" smtClean="0"/>
              <a:t>ARGUS: almost ready</a:t>
            </a:r>
          </a:p>
          <a:p>
            <a:pPr lvl="2"/>
            <a:r>
              <a:rPr lang="en-GB" sz="1600" dirty="0" smtClean="0"/>
              <a:t>FTS3: in EPEL7, to be included</a:t>
            </a:r>
          </a:p>
          <a:p>
            <a:pPr lvl="2"/>
            <a:r>
              <a:rPr lang="en-GB" sz="1600" dirty="0" smtClean="0"/>
              <a:t>First UI Bundle to be packaged</a:t>
            </a:r>
            <a:endParaRPr lang="en-GB" dirty="0" smtClean="0"/>
          </a:p>
          <a:p>
            <a:r>
              <a:rPr lang="en-GB" sz="2000" dirty="0" smtClean="0"/>
              <a:t>3.14.2 </a:t>
            </a:r>
            <a:r>
              <a:rPr lang="en-GB" sz="2000" dirty="0"/>
              <a:t>in RC under integration tests</a:t>
            </a:r>
            <a:endParaRPr lang="en-GB" sz="2000" dirty="0" smtClean="0"/>
          </a:p>
          <a:p>
            <a:pPr lvl="1"/>
            <a:r>
              <a:rPr lang="en-GB" sz="1800" dirty="0" err="1" smtClean="0"/>
              <a:t>StoRM</a:t>
            </a:r>
            <a:r>
              <a:rPr lang="en-GB" sz="1800" dirty="0" smtClean="0"/>
              <a:t> 1.11.11 security update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9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Middleware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wiki.egi.eu/wiki/EGI_Cloud_Middleware_Distribution</a:t>
            </a:r>
            <a:r>
              <a:rPr lang="en-GB" sz="1800" dirty="0" smtClean="0"/>
              <a:t> </a:t>
            </a:r>
          </a:p>
          <a:p>
            <a:r>
              <a:rPr lang="it-IT" sz="1800" dirty="0" err="1"/>
              <a:t>Same</a:t>
            </a:r>
            <a:r>
              <a:rPr lang="it-IT" sz="1800" dirty="0"/>
              <a:t> </a:t>
            </a:r>
            <a:r>
              <a:rPr lang="it-IT" sz="1800" dirty="0" err="1"/>
              <a:t>workflow</a:t>
            </a:r>
            <a:r>
              <a:rPr lang="it-IT" sz="1800" dirty="0"/>
              <a:t> </a:t>
            </a:r>
            <a:r>
              <a:rPr lang="it-IT" sz="1800" dirty="0" err="1"/>
              <a:t>as</a:t>
            </a:r>
            <a:r>
              <a:rPr lang="it-IT" sz="1800" dirty="0"/>
              <a:t> for UMD (</a:t>
            </a:r>
            <a:r>
              <a:rPr lang="it-IT" sz="1800" dirty="0" err="1"/>
              <a:t>verification</a:t>
            </a:r>
            <a:r>
              <a:rPr lang="it-IT" sz="1800" dirty="0"/>
              <a:t>, SR)</a:t>
            </a:r>
            <a:endParaRPr lang="en-GB" sz="1800" dirty="0"/>
          </a:p>
          <a:p>
            <a:r>
              <a:rPr lang="en-GB" sz="1800" dirty="0"/>
              <a:t>Wiki to be populated with products, providers, calendar, release schedule and </a:t>
            </a:r>
            <a:r>
              <a:rPr lang="en-GB" sz="1800" dirty="0" smtClean="0"/>
              <a:t>documentation</a:t>
            </a:r>
          </a:p>
          <a:p>
            <a:r>
              <a:rPr lang="en-GB" sz="1800" dirty="0" smtClean="0"/>
              <a:t>Discussion happened in </a:t>
            </a:r>
            <a:r>
              <a:rPr lang="en-GB" sz="1800" dirty="0" err="1" smtClean="0"/>
              <a:t>FedCloud</a:t>
            </a:r>
            <a:r>
              <a:rPr lang="en-GB" sz="1800" dirty="0" smtClean="0"/>
              <a:t> and UMD Release Teams</a:t>
            </a:r>
          </a:p>
          <a:p>
            <a:r>
              <a:rPr lang="en-GB" sz="1800" dirty="0" smtClean="0"/>
              <a:t>CMD structure will be</a:t>
            </a:r>
          </a:p>
          <a:p>
            <a:pPr lvl="1"/>
            <a:r>
              <a:rPr lang="en-GB" sz="1400" dirty="0" smtClean="0"/>
              <a:t>One distribution for </a:t>
            </a:r>
            <a:r>
              <a:rPr lang="en-GB" sz="1400" dirty="0" err="1" smtClean="0"/>
              <a:t>OpenStack</a:t>
            </a:r>
            <a:r>
              <a:rPr lang="en-GB" sz="1400" dirty="0" smtClean="0"/>
              <a:t> (and corresponding commons)</a:t>
            </a:r>
          </a:p>
          <a:p>
            <a:pPr lvl="1"/>
            <a:r>
              <a:rPr lang="en-GB" sz="1400" dirty="0" smtClean="0"/>
              <a:t>One different distribution for </a:t>
            </a:r>
            <a:r>
              <a:rPr lang="en-GB" sz="1400" dirty="0" err="1" smtClean="0"/>
              <a:t>OpenNebula</a:t>
            </a:r>
            <a:r>
              <a:rPr lang="en-GB" sz="1400" dirty="0" smtClean="0"/>
              <a:t> (and corresponding commons)</a:t>
            </a:r>
          </a:p>
          <a:p>
            <a:r>
              <a:rPr lang="en-GB" sz="1800" dirty="0" smtClean="0"/>
              <a:t>UMD will host grid middleware as done so far (no overlap with CMD)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32" y="4275229"/>
            <a:ext cx="7596336" cy="201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Middleware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038746"/>
            <a:ext cx="8424936" cy="5087092"/>
          </a:xfrm>
        </p:spPr>
        <p:txBody>
          <a:bodyPr/>
          <a:lstStyle/>
          <a:p>
            <a:r>
              <a:rPr lang="en-GB" dirty="0" smtClean="0"/>
              <a:t>PROS</a:t>
            </a:r>
          </a:p>
          <a:p>
            <a:pPr lvl="1"/>
            <a:r>
              <a:rPr lang="en-US" sz="1600" dirty="0" smtClean="0"/>
              <a:t>components </a:t>
            </a:r>
            <a:r>
              <a:rPr lang="en-US" sz="1600" dirty="0"/>
              <a:t>follow the natural release cycle of the </a:t>
            </a:r>
            <a:r>
              <a:rPr lang="en-US" sz="1600" dirty="0" smtClean="0"/>
              <a:t>CMF</a:t>
            </a:r>
          </a:p>
          <a:p>
            <a:pPr lvl="1"/>
            <a:r>
              <a:rPr lang="en-US" sz="1600" dirty="0" smtClean="0"/>
              <a:t>easy </a:t>
            </a:r>
            <a:r>
              <a:rPr lang="en-US" sz="1600" dirty="0"/>
              <a:t>for the site, one </a:t>
            </a:r>
            <a:r>
              <a:rPr lang="en-US" sz="1600" dirty="0" smtClean="0"/>
              <a:t>unique repo </a:t>
            </a:r>
            <a:r>
              <a:rPr lang="en-US" sz="1600" dirty="0"/>
              <a:t>and ready to </a:t>
            </a:r>
            <a:r>
              <a:rPr lang="en-US" sz="1600" dirty="0" smtClean="0"/>
              <a:t>go</a:t>
            </a:r>
          </a:p>
          <a:p>
            <a:pPr lvl="1"/>
            <a:r>
              <a:rPr lang="en-US" sz="1600" dirty="0" smtClean="0"/>
              <a:t>coherency </a:t>
            </a:r>
            <a:r>
              <a:rPr lang="en-US" sz="1600" dirty="0"/>
              <a:t>in dependencies is guaranteed because all the packages </a:t>
            </a:r>
            <a:r>
              <a:rPr lang="en-US" sz="1600" dirty="0" smtClean="0"/>
              <a:t>(framework specific and commons) are </a:t>
            </a:r>
            <a:r>
              <a:rPr lang="en-US" sz="1600" dirty="0"/>
              <a:t>put </a:t>
            </a:r>
            <a:r>
              <a:rPr lang="en-US" sz="1600" dirty="0" smtClean="0"/>
              <a:t>together and verified/tested together</a:t>
            </a:r>
          </a:p>
          <a:p>
            <a:pPr lvl="1"/>
            <a:r>
              <a:rPr lang="en-US" sz="1600" dirty="0" smtClean="0"/>
              <a:t>easier </a:t>
            </a:r>
            <a:r>
              <a:rPr lang="en-US" sz="1600" dirty="0"/>
              <a:t>and less error-prone for the release </a:t>
            </a:r>
            <a:r>
              <a:rPr lang="en-US" sz="1600" dirty="0" smtClean="0"/>
              <a:t>manager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at some point a common package is not common anymore and used only by one </a:t>
            </a:r>
            <a:r>
              <a:rPr lang="en-US" sz="1600" dirty="0" smtClean="0"/>
              <a:t>of </a:t>
            </a:r>
            <a:r>
              <a:rPr lang="en-US" sz="1600" dirty="0"/>
              <a:t>the two frameworks, or </a:t>
            </a:r>
            <a:r>
              <a:rPr lang="en-US" sz="1600" dirty="0" smtClean="0"/>
              <a:t>if frequent </a:t>
            </a:r>
            <a:r>
              <a:rPr lang="en-US" sz="1600" dirty="0"/>
              <a:t>updates are related only to one of the two frameworks, updates are made only on the specific </a:t>
            </a:r>
            <a:r>
              <a:rPr lang="en-US" sz="1600" dirty="0" smtClean="0"/>
              <a:t>distribution</a:t>
            </a:r>
          </a:p>
          <a:p>
            <a:r>
              <a:rPr lang="it-IT" dirty="0" smtClean="0"/>
              <a:t>CONS</a:t>
            </a:r>
            <a:endParaRPr lang="en-US" dirty="0"/>
          </a:p>
          <a:p>
            <a:pPr lvl="1"/>
            <a:r>
              <a:rPr lang="en-US" sz="1600" dirty="0" smtClean="0"/>
              <a:t>common </a:t>
            </a:r>
            <a:r>
              <a:rPr lang="en-US" sz="1600" dirty="0"/>
              <a:t>packages are duplicated into each CMF-related distribution </a:t>
            </a:r>
            <a:r>
              <a:rPr lang="en-US" sz="1600" dirty="0" smtClean="0"/>
              <a:t>(this is already happening now for UMD, not a big deal)</a:t>
            </a:r>
            <a:endParaRPr lang="en-GB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90135"/>
            <a:ext cx="5652120" cy="149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4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SL5 retirement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268760"/>
            <a:ext cx="8424936" cy="4857078"/>
          </a:xfrm>
        </p:spPr>
        <p:txBody>
          <a:bodyPr/>
          <a:lstStyle/>
          <a:p>
            <a:r>
              <a:rPr lang="en-GB" sz="2000" dirty="0" smtClean="0"/>
              <a:t>3 Top-BDII</a:t>
            </a:r>
          </a:p>
          <a:p>
            <a:r>
              <a:rPr lang="en-GB" sz="2000" dirty="0" smtClean="0"/>
              <a:t>16 Site-BDII</a:t>
            </a:r>
          </a:p>
          <a:p>
            <a:r>
              <a:rPr lang="en-GB" sz="2000" dirty="0" smtClean="0"/>
              <a:t>6 </a:t>
            </a:r>
            <a:r>
              <a:rPr lang="en-GB" sz="2000" dirty="0" err="1" smtClean="0"/>
              <a:t>MyProxy</a:t>
            </a:r>
            <a:endParaRPr lang="en-GB" sz="2000" dirty="0" smtClean="0"/>
          </a:p>
          <a:p>
            <a:r>
              <a:rPr lang="en-GB" sz="2000" dirty="0" smtClean="0"/>
              <a:t>8 WMS, 8 LB</a:t>
            </a:r>
          </a:p>
          <a:p>
            <a:r>
              <a:rPr lang="en-GB" sz="2000" dirty="0" smtClean="0"/>
              <a:t>2 VOMS servers</a:t>
            </a:r>
          </a:p>
          <a:p>
            <a:r>
              <a:rPr lang="en-GB" sz="2000" dirty="0" smtClean="0"/>
              <a:t>1 ARGUS</a:t>
            </a:r>
          </a:p>
          <a:p>
            <a:r>
              <a:rPr lang="en-GB" sz="2000" dirty="0" smtClean="0"/>
              <a:t>14 CREAM</a:t>
            </a:r>
          </a:p>
          <a:p>
            <a:r>
              <a:rPr lang="en-GB" sz="2000" dirty="0" smtClean="0"/>
              <a:t>2 STORM</a:t>
            </a:r>
          </a:p>
          <a:p>
            <a:endParaRPr lang="en-GB" sz="2000" dirty="0"/>
          </a:p>
          <a:p>
            <a:r>
              <a:rPr lang="en-GB" sz="2000" dirty="0" smtClean="0"/>
              <a:t>NGIs involved: </a:t>
            </a:r>
          </a:p>
          <a:p>
            <a:pPr lvl="1"/>
            <a:r>
              <a:rPr lang="en-GB" sz="1600" i="1" dirty="0" smtClean="0"/>
              <a:t>NGI_NDGF, NGI_MARGI, NGI_IT, AsiaPacific, NGI_IBERGRID, NGI_DE, NGI_BG, NGI_UA, NGI_IL, ROC_LA, NGI_NL, NGI_FRANCE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2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WLCG Information System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038746"/>
            <a:ext cx="8424936" cy="5087092"/>
          </a:xfrm>
        </p:spPr>
        <p:txBody>
          <a:bodyPr/>
          <a:lstStyle/>
          <a:p>
            <a:r>
              <a:rPr lang="en-GB" sz="2000" dirty="0" smtClean="0"/>
              <a:t>WLCG </a:t>
            </a:r>
            <a:r>
              <a:rPr lang="en-US" sz="2000" dirty="0"/>
              <a:t>IS TF meeting 12th MAY 2016 </a:t>
            </a:r>
            <a:r>
              <a:rPr lang="en-US" sz="2000" dirty="0">
                <a:hlinkClick r:id="rId2"/>
              </a:rPr>
              <a:t>https://indico.cern.ch/event/517084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</a:p>
          <a:p>
            <a:pPr lvl="1"/>
            <a:r>
              <a:rPr lang="it-IT" sz="1600" dirty="0" smtClean="0"/>
              <a:t>PIC </a:t>
            </a:r>
            <a:r>
              <a:rPr lang="it-IT" sz="1600" dirty="0" err="1" smtClean="0"/>
              <a:t>motivation</a:t>
            </a:r>
            <a:r>
              <a:rPr lang="it-IT" sz="1600" dirty="0" smtClean="0"/>
              <a:t> to </a:t>
            </a:r>
            <a:r>
              <a:rPr lang="it-IT" sz="1600" dirty="0" err="1" smtClean="0"/>
              <a:t>remove</a:t>
            </a:r>
            <a:r>
              <a:rPr lang="it-IT" sz="1600" dirty="0" smtClean="0"/>
              <a:t> BDII from </a:t>
            </a:r>
            <a:r>
              <a:rPr lang="it-IT" sz="1600" dirty="0" err="1" smtClean="0"/>
              <a:t>their</a:t>
            </a:r>
            <a:r>
              <a:rPr lang="it-IT" sz="1600" dirty="0" smtClean="0"/>
              <a:t> </a:t>
            </a:r>
            <a:r>
              <a:rPr lang="it-IT" sz="1600" dirty="0" err="1" smtClean="0"/>
              <a:t>dedicated</a:t>
            </a:r>
            <a:r>
              <a:rPr lang="it-IT" sz="1600" dirty="0" smtClean="0"/>
              <a:t> WLCG </a:t>
            </a:r>
            <a:r>
              <a:rPr lang="it-IT" sz="1600" dirty="0" err="1" smtClean="0"/>
              <a:t>dCache</a:t>
            </a:r>
            <a:r>
              <a:rPr lang="it-IT" sz="1600" dirty="0" smtClean="0"/>
              <a:t> </a:t>
            </a:r>
            <a:r>
              <a:rPr lang="it-IT" sz="1600" dirty="0" err="1" smtClean="0"/>
              <a:t>servers</a:t>
            </a:r>
            <a:endParaRPr lang="it-IT" sz="1600" dirty="0" smtClean="0"/>
          </a:p>
          <a:p>
            <a:pPr lvl="1"/>
            <a:r>
              <a:rPr lang="it-IT" sz="1600" dirty="0" smtClean="0"/>
              <a:t>WLCG </a:t>
            </a:r>
            <a:r>
              <a:rPr lang="it-IT" sz="1600" dirty="0" err="1" smtClean="0"/>
              <a:t>asking</a:t>
            </a:r>
            <a:r>
              <a:rPr lang="it-IT" sz="1600" dirty="0" smtClean="0"/>
              <a:t> to </a:t>
            </a:r>
            <a:r>
              <a:rPr lang="it-IT" sz="1600" dirty="0" err="1" smtClean="0"/>
              <a:t>remove</a:t>
            </a:r>
            <a:r>
              <a:rPr lang="it-IT" sz="1600" dirty="0" smtClean="0"/>
              <a:t> the BDII from SE for WLCG </a:t>
            </a:r>
            <a:r>
              <a:rPr lang="it-IT" sz="1600" dirty="0" err="1" smtClean="0"/>
              <a:t>sites</a:t>
            </a:r>
            <a:r>
              <a:rPr lang="it-IT" sz="1600" dirty="0" smtClean="0"/>
              <a:t> </a:t>
            </a:r>
            <a:r>
              <a:rPr lang="it-IT" sz="1600" dirty="0" smtClean="0">
                <a:sym typeface="Wingdings" panose="05000000000000000000" pitchFamily="2" charset="2"/>
              </a:rPr>
              <a:t> </a:t>
            </a:r>
            <a:r>
              <a:rPr lang="it-IT" sz="1600" dirty="0" err="1" smtClean="0">
                <a:sym typeface="Wingdings" panose="05000000000000000000" pitchFamily="2" charset="2"/>
              </a:rPr>
              <a:t>this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would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>
                <a:sym typeface="Wingdings" panose="05000000000000000000" pitchFamily="2" charset="2"/>
              </a:rPr>
              <a:t>m</a:t>
            </a:r>
            <a:r>
              <a:rPr lang="it-IT" sz="1600" dirty="0" err="1" smtClean="0">
                <a:sym typeface="Wingdings" panose="05000000000000000000" pitchFamily="2" charset="2"/>
              </a:rPr>
              <a:t>ean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removing</a:t>
            </a:r>
            <a:r>
              <a:rPr lang="it-IT" sz="1600" dirty="0" smtClean="0">
                <a:sym typeface="Wingdings" panose="05000000000000000000" pitchFamily="2" charset="2"/>
              </a:rPr>
              <a:t> the BDII from EGI</a:t>
            </a:r>
            <a:endParaRPr lang="it-IT" sz="1600" dirty="0" smtClean="0"/>
          </a:p>
          <a:p>
            <a:pPr lvl="1"/>
            <a:r>
              <a:rPr lang="it-IT" sz="1600" dirty="0" smtClean="0"/>
              <a:t>No service </a:t>
            </a:r>
            <a:r>
              <a:rPr lang="it-IT" sz="1600" dirty="0" err="1" smtClean="0"/>
              <a:t>disruptions</a:t>
            </a:r>
            <a:r>
              <a:rPr lang="it-IT" sz="1600" dirty="0" smtClean="0"/>
              <a:t> </a:t>
            </a:r>
            <a:r>
              <a:rPr lang="it-IT" sz="1600" dirty="0" err="1" smtClean="0"/>
              <a:t>observed</a:t>
            </a:r>
            <a:r>
              <a:rPr lang="it-IT" sz="1600" dirty="0" smtClean="0"/>
              <a:t> so far</a:t>
            </a:r>
          </a:p>
          <a:p>
            <a:pPr lvl="1"/>
            <a:r>
              <a:rPr lang="en-GB" sz="1600" dirty="0" smtClean="0"/>
              <a:t>Discussion happening with EGI, current EGI position</a:t>
            </a:r>
            <a:r>
              <a:rPr lang="it-IT" sz="1600" dirty="0" smtClean="0"/>
              <a:t>: </a:t>
            </a:r>
            <a:r>
              <a:rPr lang="it-IT" sz="1600" b="1" dirty="0" err="1" smtClean="0"/>
              <a:t>keep</a:t>
            </a:r>
            <a:r>
              <a:rPr lang="it-IT" sz="1600" b="1" dirty="0" smtClean="0"/>
              <a:t> BDII</a:t>
            </a:r>
            <a:r>
              <a:rPr lang="it-IT" sz="1600" dirty="0" smtClean="0"/>
              <a:t>, </a:t>
            </a:r>
          </a:p>
          <a:p>
            <a:pPr lvl="2"/>
            <a:r>
              <a:rPr lang="it-IT" sz="1200" dirty="0" err="1" smtClean="0"/>
              <a:t>let</a:t>
            </a:r>
            <a:r>
              <a:rPr lang="it-IT" sz="1200" dirty="0" smtClean="0"/>
              <a:t> </a:t>
            </a:r>
            <a:r>
              <a:rPr lang="it-IT" sz="1200" dirty="0" err="1" smtClean="0"/>
              <a:t>VOs</a:t>
            </a:r>
            <a:r>
              <a:rPr lang="it-IT" sz="1200" dirty="0" smtClean="0"/>
              <a:t> be </a:t>
            </a:r>
            <a:r>
              <a:rPr lang="it-IT" sz="1200" dirty="0" err="1" smtClean="0"/>
              <a:t>configured</a:t>
            </a:r>
            <a:r>
              <a:rPr lang="it-IT" sz="1200" dirty="0" smtClean="0"/>
              <a:t> </a:t>
            </a:r>
            <a:r>
              <a:rPr lang="it-IT" sz="1200" dirty="0" err="1" smtClean="0"/>
              <a:t>through</a:t>
            </a:r>
            <a:r>
              <a:rPr lang="it-IT" sz="1200" dirty="0" smtClean="0"/>
              <a:t> BDII </a:t>
            </a:r>
            <a:r>
              <a:rPr lang="it-IT" sz="1200" dirty="0" err="1" smtClean="0"/>
              <a:t>as</a:t>
            </a:r>
            <a:r>
              <a:rPr lang="it-IT" sz="1200" dirty="0" smtClean="0"/>
              <a:t> </a:t>
            </a:r>
            <a:r>
              <a:rPr lang="it-IT" sz="1200" dirty="0" err="1" smtClean="0"/>
              <a:t>done</a:t>
            </a:r>
            <a:r>
              <a:rPr lang="it-IT" sz="1200" dirty="0" smtClean="0"/>
              <a:t> so far</a:t>
            </a:r>
          </a:p>
          <a:p>
            <a:pPr lvl="2"/>
            <a:r>
              <a:rPr lang="it-IT" sz="1200" dirty="0" smtClean="0"/>
              <a:t>Use </a:t>
            </a:r>
            <a:r>
              <a:rPr lang="it-IT" sz="1200" dirty="0" err="1" smtClean="0"/>
              <a:t>it</a:t>
            </a:r>
            <a:r>
              <a:rPr lang="it-IT" sz="1200" dirty="0" smtClean="0"/>
              <a:t> </a:t>
            </a:r>
            <a:r>
              <a:rPr lang="it-IT" sz="1200" dirty="0" err="1" smtClean="0"/>
              <a:t>as</a:t>
            </a:r>
            <a:r>
              <a:rPr lang="it-IT" sz="1200" dirty="0" smtClean="0"/>
              <a:t> information </a:t>
            </a:r>
            <a:r>
              <a:rPr lang="it-IT" sz="1200" dirty="0" err="1" smtClean="0"/>
              <a:t>aggregator</a:t>
            </a:r>
            <a:endParaRPr lang="it-IT" sz="1200" dirty="0" smtClean="0"/>
          </a:p>
          <a:p>
            <a:pPr lvl="2"/>
            <a:r>
              <a:rPr lang="it-IT" sz="1200" dirty="0" smtClean="0"/>
              <a:t>GLUE2.1 information </a:t>
            </a:r>
            <a:r>
              <a:rPr lang="it-IT" sz="1200" dirty="0" err="1" smtClean="0"/>
              <a:t>will</a:t>
            </a:r>
            <a:r>
              <a:rPr lang="it-IT" sz="1200" dirty="0" smtClean="0"/>
              <a:t> be </a:t>
            </a:r>
            <a:r>
              <a:rPr lang="it-IT" sz="1200" dirty="0" err="1" smtClean="0"/>
              <a:t>added</a:t>
            </a:r>
            <a:r>
              <a:rPr lang="it-IT" sz="1200" dirty="0" smtClean="0"/>
              <a:t> </a:t>
            </a:r>
            <a:r>
              <a:rPr lang="it-IT" sz="1200" dirty="0" err="1" smtClean="0"/>
              <a:t>soon</a:t>
            </a:r>
            <a:endParaRPr lang="en-GB" sz="1200" dirty="0" smtClean="0"/>
          </a:p>
          <a:p>
            <a:pPr lvl="2"/>
            <a:r>
              <a:rPr lang="en-GB" sz="1200" dirty="0"/>
              <a:t>EGI concerns are about security implications, to be better studied and reported at next WLCG meeting (June 16th</a:t>
            </a:r>
            <a:r>
              <a:rPr lang="en-GB" sz="1200" dirty="0" smtClean="0"/>
              <a:t>), </a:t>
            </a:r>
            <a:r>
              <a:rPr lang="en-GB" sz="1200" dirty="0"/>
              <a:t> </a:t>
            </a:r>
            <a:r>
              <a:rPr lang="en-GB" sz="1200" dirty="0" smtClean="0"/>
              <a:t>ACTION </a:t>
            </a:r>
            <a:r>
              <a:rPr lang="en-GB" sz="1200" dirty="0"/>
              <a:t>ON EGI: </a:t>
            </a:r>
            <a:r>
              <a:rPr lang="en-US" sz="1200" dirty="0"/>
              <a:t> </a:t>
            </a:r>
            <a:r>
              <a:rPr lang="en-US" sz="1200" i="1" dirty="0"/>
              <a:t>“Checkpoint with EGI in the next meeting to </a:t>
            </a:r>
            <a:r>
              <a:rPr lang="en-US" sz="1200" b="1" i="1" dirty="0"/>
              <a:t>understand what role BDII plays in security monitoring</a:t>
            </a:r>
            <a:r>
              <a:rPr lang="en-US" sz="1200" i="1" dirty="0"/>
              <a:t> and the implications of stopping BDII publication at the sites”</a:t>
            </a:r>
          </a:p>
          <a:p>
            <a:pPr lvl="1"/>
            <a:r>
              <a:rPr lang="en-GB" sz="1600" dirty="0" smtClean="0"/>
              <a:t>Also sites are reporting their concerns as they are using site BDII</a:t>
            </a:r>
          </a:p>
          <a:p>
            <a:pPr lvl="2"/>
            <a:r>
              <a:rPr lang="en-GB" sz="1050" dirty="0" smtClean="0"/>
              <a:t>No real issue: </a:t>
            </a:r>
            <a:r>
              <a:rPr lang="en-GB" sz="1050" b="1" dirty="0" smtClean="0"/>
              <a:t>WLCG is not asking to remove BDII to their sites!</a:t>
            </a:r>
          </a:p>
          <a:p>
            <a:pPr lvl="1"/>
            <a:r>
              <a:rPr lang="en-GB" sz="1600" dirty="0" smtClean="0"/>
              <a:t>WLCG experimenting adding a subset of static computing attributes in GOCDB, to be consumed (next step)</a:t>
            </a:r>
          </a:p>
          <a:p>
            <a:pPr lvl="1"/>
            <a:r>
              <a:rPr lang="en-GB" sz="1600" dirty="0" smtClean="0"/>
              <a:t>Writeable API in GOCDB needed</a:t>
            </a:r>
          </a:p>
          <a:p>
            <a:pPr lvl="2"/>
            <a:r>
              <a:rPr lang="en-GB" sz="1200" dirty="0" smtClean="0"/>
              <a:t>GOCDB </a:t>
            </a:r>
            <a:r>
              <a:rPr lang="en-GB" sz="1200" dirty="0" err="1" smtClean="0"/>
              <a:t>devs</a:t>
            </a:r>
            <a:r>
              <a:rPr lang="en-GB" sz="1200" dirty="0" smtClean="0"/>
              <a:t> expressing concerns about scalability if information will be very dynamic</a:t>
            </a:r>
          </a:p>
          <a:p>
            <a:pPr lvl="2"/>
            <a:r>
              <a:rPr lang="en-GB" sz="1200" dirty="0" smtClean="0"/>
              <a:t>It seems that WLCG will publish only static/semi-static information, so no concerns </a:t>
            </a:r>
          </a:p>
          <a:p>
            <a:pPr lvl="2"/>
            <a:r>
              <a:rPr lang="en-GB" sz="1200" dirty="0" smtClean="0"/>
              <a:t>Development required</a:t>
            </a:r>
          </a:p>
          <a:p>
            <a:pPr lvl="1"/>
            <a:endParaRPr lang="en-GB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3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142</TotalTime>
  <Words>566</Words>
  <Application>Microsoft Office PowerPoint</Application>
  <PresentationFormat>Presentazione su schermo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Segoe UI</vt:lpstr>
      <vt:lpstr>Verdana</vt:lpstr>
      <vt:lpstr>Wingdings</vt:lpstr>
      <vt:lpstr>EGI powerpoint presentation v3.2</vt:lpstr>
      <vt:lpstr>EGI Powerpoint Presentation (body)</vt:lpstr>
      <vt:lpstr>EGI Powerpoint Presentation (closing)</vt:lpstr>
      <vt:lpstr>OMB May 2016</vt:lpstr>
      <vt:lpstr>Agenda</vt:lpstr>
      <vt:lpstr>Unified Middleware Distribution</vt:lpstr>
      <vt:lpstr>Cloud Middleware Distribution</vt:lpstr>
      <vt:lpstr>Cloud Middleware Distribution</vt:lpstr>
      <vt:lpstr>SL5 retirement</vt:lpstr>
      <vt:lpstr>WLCG Information System evolution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spinoso</cp:lastModifiedBy>
  <cp:revision>16</cp:revision>
  <dcterms:created xsi:type="dcterms:W3CDTF">2016-05-25T13:53:12Z</dcterms:created>
  <dcterms:modified xsi:type="dcterms:W3CDTF">2016-05-26T07:35:32Z</dcterms:modified>
</cp:coreProperties>
</file>