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7"/>
  </p:notesMasterIdLst>
  <p:handoutMasterIdLst>
    <p:handoutMasterId r:id="rId18"/>
  </p:handoutMasterIdLst>
  <p:sldIdLst>
    <p:sldId id="280" r:id="rId4"/>
    <p:sldId id="403" r:id="rId5"/>
    <p:sldId id="421" r:id="rId6"/>
    <p:sldId id="422" r:id="rId7"/>
    <p:sldId id="423" r:id="rId8"/>
    <p:sldId id="420" r:id="rId9"/>
    <p:sldId id="424" r:id="rId10"/>
    <p:sldId id="426" r:id="rId11"/>
    <p:sldId id="425" r:id="rId12"/>
    <p:sldId id="427" r:id="rId13"/>
    <p:sldId id="429" r:id="rId14"/>
    <p:sldId id="428" r:id="rId15"/>
    <p:sldId id="38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21D"/>
    <a:srgbClr val="0066B0"/>
    <a:srgbClr val="6C9FCA"/>
    <a:srgbClr val="4F8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2185" autoAdjust="0"/>
  </p:normalViewPr>
  <p:slideViewPr>
    <p:cSldViewPr showGuides="1">
      <p:cViewPr varScale="1">
        <p:scale>
          <a:sx n="127" d="100"/>
          <a:sy n="127" d="100"/>
        </p:scale>
        <p:origin x="-26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26/05/16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26/05/16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432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RIs on</a:t>
            </a:r>
            <a:r>
              <a:rPr lang="en-GB" baseline="0" dirty="0" smtClean="0"/>
              <a:t> the right are more strongly connected to NGIs, RIs in the left are much less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946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13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SA2.3-10:  </a:t>
            </a:r>
            <a:r>
              <a:rPr lang="en-GB" sz="1200" dirty="0" smtClean="0"/>
              <a:t>13 deliverables in next 12 months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1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Status report of the LToS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Status report of the LToS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Status report of the LToS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356350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Status report of the LToS</a:t>
            </a:r>
            <a:endParaRPr lang="en-GB" dirty="0"/>
          </a:p>
        </p:txBody>
      </p:sp>
      <p:sp>
        <p:nvSpPr>
          <p:cNvPr id="9" name="Tekstvak 21"/>
          <p:cNvSpPr txBox="1"/>
          <p:nvPr userDrawn="1"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26/05/16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87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 smtClean="0">
                <a:solidFill>
                  <a:srgbClr val="0066B0"/>
                </a:solidFill>
              </a:rPr>
              <a:t>EGI contact for the Long Tail of Science (</a:t>
            </a:r>
            <a:r>
              <a:rPr lang="en-GB" sz="1800" dirty="0" err="1" smtClean="0">
                <a:solidFill>
                  <a:srgbClr val="0066B0"/>
                </a:solidFill>
              </a:rPr>
              <a:t>LToS</a:t>
            </a:r>
            <a:r>
              <a:rPr lang="en-GB" sz="1800" dirty="0" smtClean="0">
                <a:solidFill>
                  <a:srgbClr val="0066B0"/>
                </a:solidFill>
              </a:rPr>
              <a:t>)</a:t>
            </a:r>
            <a:endParaRPr lang="en-GB" sz="1800" baseline="0" dirty="0" smtClean="0">
              <a:solidFill>
                <a:srgbClr val="0066B0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b="1" dirty="0" smtClean="0">
                <a:solidFill>
                  <a:srgbClr val="0066B0"/>
                </a:solidFill>
              </a:rPr>
              <a:t>long-tail-pilot@mailman.egi.eu</a:t>
            </a:r>
            <a:endParaRPr lang="en-GB" sz="1800" dirty="0" smtClean="0">
              <a:solidFill>
                <a:srgbClr val="0066B0"/>
              </a:solidFill>
            </a:endParaRPr>
          </a:p>
          <a:p>
            <a:pPr algn="l"/>
            <a:endParaRPr lang="en-GB" sz="28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go.egi.eu/technicalsupportcase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gi.eu/wiki/Community_events" TargetMode="External"/><Relationship Id="rId4" Type="http://schemas.openxmlformats.org/officeDocument/2006/relationships/hyperlink" Target="http://www.hnscicloud.eu/events/lecture-building-the-european-open-science-cloud-procuring-cloud-services-in-public-research" TargetMode="External"/><Relationship Id="rId5" Type="http://schemas.openxmlformats.org/officeDocument/2006/relationships/hyperlink" Target="https://indico.egi.eu/indico/event/2977/" TargetMode="External"/><Relationship Id="rId6" Type="http://schemas.openxmlformats.org/officeDocument/2006/relationships/hyperlink" Target="http://eudat.eu/events/webinar/research-data-management-an-introductory-webinar-from-openaire-and-eudat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uments.egi.eu/document/281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91680" y="5301779"/>
            <a:ext cx="6768752" cy="431477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Candara" panose="020E0502030303020204" pitchFamily="34" charset="0"/>
              </a:rPr>
              <a:t>Customer and Technical Outreach Manager</a:t>
            </a:r>
          </a:p>
          <a:p>
            <a:r>
              <a:rPr lang="en-GB" sz="2400" dirty="0" smtClean="0">
                <a:latin typeface="Candara" panose="020E0502030303020204" pitchFamily="34" charset="0"/>
              </a:rPr>
              <a:t>EGI-Engage SA2 coordinator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27584" y="1989000"/>
            <a:ext cx="7772400" cy="1440000"/>
          </a:xfrm>
        </p:spPr>
        <p:txBody>
          <a:bodyPr>
            <a:noAutofit/>
          </a:bodyPr>
          <a:lstStyle/>
          <a:p>
            <a:r>
              <a:rPr lang="en-GB" sz="4800" dirty="0"/>
              <a:t>EGI </a:t>
            </a:r>
            <a:r>
              <a:rPr lang="en-GB" sz="4800" dirty="0" smtClean="0"/>
              <a:t>Engagement Report </a:t>
            </a:r>
            <a:r>
              <a:rPr lang="en-GB" sz="4800" dirty="0"/>
              <a:t>to OMB</a:t>
            </a:r>
            <a:br>
              <a:rPr lang="en-GB" sz="4800" dirty="0"/>
            </a:br>
            <a:r>
              <a:rPr lang="en-GB" sz="3200" dirty="0"/>
              <a:t>2016. May</a:t>
            </a:r>
            <a:br>
              <a:rPr lang="en-GB" sz="3200" dirty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/>
              <a:t>Engagement cases</a:t>
            </a:r>
            <a:br>
              <a:rPr lang="en-GB" sz="3200" dirty="0"/>
            </a:br>
            <a:r>
              <a:rPr lang="nl-NL" sz="2800" u="sng" dirty="0">
                <a:hlinkClick r:id="rId2"/>
              </a:rPr>
              <a:t>https://go.egi.eu/</a:t>
            </a:r>
            <a:r>
              <a:rPr lang="nl-NL" sz="2800" u="sng" dirty="0" smtClean="0">
                <a:hlinkClick r:id="rId2"/>
              </a:rPr>
              <a:t>technicalsupportcases</a:t>
            </a:r>
            <a:r>
              <a:rPr lang="en-GB" sz="2800" dirty="0"/>
              <a:t/>
            </a:r>
            <a:br>
              <a:rPr lang="en-GB" sz="2800" dirty="0"/>
            </a:br>
            <a:endParaRPr lang="en-GB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55576" y="4797152"/>
            <a:ext cx="6400800" cy="504056"/>
          </a:xfrm>
        </p:spPr>
        <p:txBody>
          <a:bodyPr/>
          <a:lstStyle/>
          <a:p>
            <a:r>
              <a:rPr lang="en-GB" dirty="0" smtClean="0">
                <a:latin typeface="Candara" panose="020E0502030303020204" pitchFamily="34" charset="0"/>
              </a:rPr>
              <a:t>Gergely Sipos</a:t>
            </a:r>
          </a:p>
          <a:p>
            <a:endParaRPr lang="en-GB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Infrastructure improvements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980728"/>
            <a:ext cx="8424936" cy="4784400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fedcloud.egi.eu</a:t>
            </a:r>
            <a:r>
              <a:rPr lang="en-US" sz="2400" dirty="0" smtClean="0">
                <a:solidFill>
                  <a:srgbClr val="FF0000"/>
                </a:solidFill>
              </a:rPr>
              <a:t> VO</a:t>
            </a:r>
            <a:r>
              <a:rPr lang="en-US" sz="2400" dirty="0" smtClean="0"/>
              <a:t>: </a:t>
            </a:r>
          </a:p>
          <a:p>
            <a:pPr lvl="1"/>
            <a:r>
              <a:rPr lang="en-US" sz="2000" dirty="0" smtClean="0"/>
              <a:t>3 sites with faulty image replication left </a:t>
            </a:r>
            <a:r>
              <a:rPr lang="en-US" sz="2000" dirty="0" smtClean="0">
                <a:sym typeface="Wingdings"/>
              </a:rPr>
              <a:t> Quality improvement!</a:t>
            </a:r>
          </a:p>
          <a:p>
            <a:pPr lvl="1"/>
            <a:r>
              <a:rPr lang="en-US" sz="2000" dirty="0" smtClean="0"/>
              <a:t>Site suspensions to start in June</a:t>
            </a:r>
          </a:p>
          <a:p>
            <a:pPr lvl="1"/>
            <a:r>
              <a:rPr lang="en-US" sz="2000" dirty="0" smtClean="0"/>
              <a:t>Soon to establish OLAs. Sites can choose level of support:</a:t>
            </a:r>
          </a:p>
          <a:p>
            <a:pPr lvl="2"/>
            <a:r>
              <a:rPr lang="en-US" sz="1800" dirty="0" smtClean="0"/>
              <a:t>Support only EGI VMs (created by EGI)</a:t>
            </a:r>
          </a:p>
          <a:p>
            <a:pPr lvl="2"/>
            <a:r>
              <a:rPr lang="en-US" sz="1800" dirty="0" smtClean="0"/>
              <a:t>Manual support for user VMs (user needs to ask deployment directly)</a:t>
            </a:r>
          </a:p>
          <a:p>
            <a:pPr lvl="2"/>
            <a:r>
              <a:rPr lang="en-US" sz="1800" dirty="0" smtClean="0"/>
              <a:t>Automated support for user VMs (</a:t>
            </a:r>
            <a:r>
              <a:rPr lang="en-US" sz="1800" dirty="0" err="1" smtClean="0"/>
              <a:t>VMCatcher</a:t>
            </a:r>
            <a:r>
              <a:rPr lang="en-US" sz="1800" dirty="0" smtClean="0"/>
              <a:t> to replicate every VM)</a:t>
            </a:r>
          </a:p>
          <a:p>
            <a:pPr lvl="1"/>
            <a:r>
              <a:rPr lang="en-US" sz="2000" dirty="0" smtClean="0"/>
              <a:t>Storage tests, improvements </a:t>
            </a:r>
            <a:r>
              <a:rPr lang="en-US" sz="2000" dirty="0" smtClean="0">
                <a:sym typeface="Wingdings"/>
              </a:rPr>
              <a:t> SWIFT and CDMI for big-data</a:t>
            </a:r>
          </a:p>
          <a:p>
            <a:pPr lvl="2"/>
            <a:r>
              <a:rPr lang="en-US" sz="1800" dirty="0" smtClean="0">
                <a:sym typeface="Wingdings"/>
              </a:rPr>
              <a:t>User Guide under development (e.g. for </a:t>
            </a:r>
            <a:r>
              <a:rPr lang="en-US" sz="1800" dirty="0" err="1" smtClean="0">
                <a:sym typeface="Wingdings"/>
              </a:rPr>
              <a:t>EuroArgo</a:t>
            </a:r>
            <a:r>
              <a:rPr lang="en-US" sz="1800" dirty="0" smtClean="0">
                <a:sym typeface="Wingdings"/>
              </a:rPr>
              <a:t> use case)</a:t>
            </a:r>
          </a:p>
          <a:p>
            <a:pPr lvl="2"/>
            <a:r>
              <a:rPr lang="en-US" sz="1800" dirty="0" smtClean="0">
                <a:sym typeface="Wingdings"/>
              </a:rPr>
              <a:t>Need for more endpoints. Please enable!</a:t>
            </a:r>
          </a:p>
          <a:p>
            <a:pPr lvl="1"/>
            <a:r>
              <a:rPr lang="en-US" sz="2000" dirty="0" smtClean="0">
                <a:sym typeface="Wingdings"/>
              </a:rPr>
              <a:t>Merging FCTF and </a:t>
            </a:r>
            <a:r>
              <a:rPr lang="en-US" sz="2000" dirty="0" err="1" smtClean="0">
                <a:sym typeface="Wingdings"/>
              </a:rPr>
              <a:t>FedCloud</a:t>
            </a:r>
            <a:r>
              <a:rPr lang="en-US" sz="2000" dirty="0" smtClean="0">
                <a:sym typeface="Wingdings"/>
              </a:rPr>
              <a:t> User Support meetings</a:t>
            </a:r>
            <a:endParaRPr lang="en-US" sz="2000" dirty="0" smtClean="0"/>
          </a:p>
          <a:p>
            <a:r>
              <a:rPr lang="en-US" sz="2400" dirty="0" smtClean="0"/>
              <a:t>Long-tail platform (</a:t>
            </a:r>
            <a:r>
              <a:rPr lang="en-US" sz="2400" dirty="0" err="1" smtClean="0">
                <a:solidFill>
                  <a:srgbClr val="FF0000"/>
                </a:solidFill>
              </a:rPr>
              <a:t>access.egi.eu</a:t>
            </a:r>
            <a:r>
              <a:rPr lang="en-US" sz="2400" dirty="0" smtClean="0">
                <a:solidFill>
                  <a:srgbClr val="FF0000"/>
                </a:solidFill>
              </a:rPr>
              <a:t> VO</a:t>
            </a:r>
            <a:r>
              <a:rPr lang="en-US" sz="2400" dirty="0" smtClean="0"/>
              <a:t>):</a:t>
            </a:r>
          </a:p>
          <a:p>
            <a:pPr lvl="1"/>
            <a:r>
              <a:rPr lang="en-US" sz="2000" dirty="0" smtClean="0"/>
              <a:t>Still lacking cloud resources (2 site so far)</a:t>
            </a:r>
          </a:p>
          <a:p>
            <a:pPr lvl="1"/>
            <a:r>
              <a:rPr lang="en-US" sz="2000" dirty="0" smtClean="0"/>
              <a:t>Please, please join!</a:t>
            </a:r>
          </a:p>
          <a:p>
            <a:pPr lvl="1"/>
            <a:r>
              <a:rPr lang="en-US" sz="2000" dirty="0" smtClean="0"/>
              <a:t>Merging </a:t>
            </a:r>
            <a:r>
              <a:rPr lang="en-US" sz="2000" dirty="0" err="1" smtClean="0"/>
              <a:t>fedcloud</a:t>
            </a:r>
            <a:r>
              <a:rPr lang="en-US" sz="2000" dirty="0" smtClean="0"/>
              <a:t> and access VOs?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008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-27384"/>
            <a:ext cx="7344816" cy="850106"/>
          </a:xfrm>
        </p:spPr>
        <p:txBody>
          <a:bodyPr/>
          <a:lstStyle/>
          <a:p>
            <a:r>
              <a:rPr lang="en-US" dirty="0" smtClean="0"/>
              <a:t>Ongoing SLA – </a:t>
            </a:r>
            <a:r>
              <a:rPr lang="en-US" dirty="0" smtClean="0">
                <a:solidFill>
                  <a:srgbClr val="FF0000"/>
                </a:solidFill>
              </a:rPr>
              <a:t>OLA negotiations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074105"/>
              </p:ext>
            </p:extLst>
          </p:nvPr>
        </p:nvGraphicFramePr>
        <p:xfrm>
          <a:off x="107504" y="836712"/>
          <a:ext cx="8928989" cy="6004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18"/>
                <a:gridCol w="2232248"/>
                <a:gridCol w="1366236"/>
                <a:gridCol w="1154044"/>
                <a:gridCol w="3096343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Use Case</a:t>
                      </a:r>
                      <a:endParaRPr lang="en-US" sz="16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Supporters</a:t>
                      </a:r>
                      <a:br>
                        <a:rPr lang="en-US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(so far)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Status</a:t>
                      </a:r>
                      <a:endParaRPr lang="en-US" sz="1600" dirty="0"/>
                    </a:p>
                  </a:txBody>
                  <a:tcPr marL="91447" marR="91447"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Requirements</a:t>
                      </a:r>
                      <a:endParaRPr lang="en-US" sz="1600" dirty="0"/>
                    </a:p>
                  </a:txBody>
                  <a:tcPr marL="91447" marR="91447" marT="45713" marB="45713"/>
                </a:tc>
              </a:tr>
              <a:tr h="691901">
                <a:tc>
                  <a:txBody>
                    <a:bodyPr/>
                    <a:lstStyle/>
                    <a:p>
                      <a:r>
                        <a:rPr lang="it-IT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HBP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GB" sz="1300" dirty="0" err="1" smtClean="0"/>
                        <a:t>IPython</a:t>
                      </a:r>
                      <a:r>
                        <a:rPr lang="en-GB" sz="1300" dirty="0" smtClean="0"/>
                        <a:t>/</a:t>
                      </a:r>
                      <a:r>
                        <a:rPr lang="en-GB" sz="1300" dirty="0" err="1" smtClean="0"/>
                        <a:t>Jupyter</a:t>
                      </a:r>
                      <a:r>
                        <a:rPr lang="en-GB" sz="1300" dirty="0" smtClean="0"/>
                        <a:t> </a:t>
                      </a:r>
                      <a:r>
                        <a:rPr lang="en-GB" sz="1300" dirty="0" smtClean="0"/>
                        <a:t>notebooks for </a:t>
                      </a:r>
                      <a:r>
                        <a:rPr lang="en-GB" sz="1300" dirty="0" smtClean="0">
                          <a:solidFill>
                            <a:srgbClr val="77933C"/>
                          </a:solidFill>
                        </a:rPr>
                        <a:t>human brain</a:t>
                      </a:r>
                      <a:r>
                        <a:rPr lang="en-GB" sz="1300" dirty="0" smtClean="0"/>
                        <a:t>:  </a:t>
                      </a:r>
                      <a:r>
                        <a:rPr lang="en-GB" sz="1300" dirty="0" smtClean="0"/>
                        <a:t>cloud-based virtual collaborative</a:t>
                      </a:r>
                    </a:p>
                    <a:p>
                      <a:r>
                        <a:rPr lang="en-GB" sz="1300" dirty="0" smtClean="0"/>
                        <a:t>workspace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FZJ, DESY and CYFRONET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Cloud testing and SLA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negotiation in progress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 Large VMs with 100 GB of local disk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 storage: 10 TB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</a:tr>
              <a:tr h="744099">
                <a:tc>
                  <a:txBody>
                    <a:bodyPr/>
                    <a:lstStyle/>
                    <a:p>
                      <a:r>
                        <a:rPr lang="it-IT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ESA </a:t>
                      </a:r>
                      <a:r>
                        <a:rPr lang="it-IT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TEPs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Thematic platforms for </a:t>
                      </a:r>
                      <a:r>
                        <a:rPr lang="en-US" sz="1300" kern="1200" baseline="0" dirty="0" smtClean="0">
                          <a:solidFill>
                            <a:srgbClr val="77933C"/>
                          </a:solidFill>
                          <a:latin typeface="+mn-lt"/>
                          <a:ea typeface="+mn-ea"/>
                          <a:cs typeface="+mn-cs"/>
                        </a:rPr>
                        <a:t>Satellite Data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exploitation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100%IT, GRNET</a:t>
                      </a:r>
                      <a:b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GWDG, CESGA</a:t>
                      </a:r>
                      <a:b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RECAS-BARI and</a:t>
                      </a:r>
                      <a:b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CYFRONET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Cloud tests and SLA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negotiation in progress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60-80 VMs: each VM with at least 2 cores, 4-8 GB RAM (some with 32 GB), 120 GB disk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Permanent storage: 40 TB</a:t>
                      </a:r>
                      <a:endParaRPr lang="en-US" sz="13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</a:tr>
              <a:tr h="940313">
                <a:tc>
                  <a:txBody>
                    <a:bodyPr/>
                    <a:lstStyle/>
                    <a:p>
                      <a:r>
                        <a:rPr lang="es-ES" sz="1300" dirty="0" smtClean="0"/>
                        <a:t>Nanotechnology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rgbClr val="77933C"/>
                          </a:solidFill>
                          <a:latin typeface="+mn-lt"/>
                          <a:ea typeface="+mn-ea"/>
                          <a:cs typeface="+mn-cs"/>
                        </a:rPr>
                        <a:t>Quantum Chemistry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/Monte Carlo codes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INFN-ROMA3. IISAS-BRATISLAVA, UNINA-EGEE and PSNC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HTC testing and SLA neg. in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progress</a:t>
                      </a: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HTC cluster with MPI: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InfiniBand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&gt;=32 CPU cores</a:t>
                      </a:r>
                    </a:p>
                  </a:txBody>
                  <a:tcPr marL="91447" marR="91447" marT="45716" marB="45716" anchor="ctr"/>
                </a:tc>
              </a:tr>
              <a:tr h="899537">
                <a:tc>
                  <a:txBody>
                    <a:bodyPr/>
                    <a:lstStyle/>
                    <a:p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EXTraS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Harvest 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unexplored temporal domain information 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serendipitous data collected by the European </a:t>
                      </a:r>
                      <a:r>
                        <a:rPr lang="en-GB" sz="1300" kern="1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Photon Camera</a:t>
                      </a:r>
                      <a:r>
                        <a:rPr lang="en-GB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RECAS-BARI and CYFRONET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Cloud testing and SLA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negotiation in progress</a:t>
                      </a: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VM: 50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cores: 2 core per VM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Memory: 8 GB per VM = total 40 GB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Scratch/ephemeral storage: 50 GB per VM</a:t>
                      </a:r>
                    </a:p>
                  </a:txBody>
                  <a:tcPr marL="91447" marR="91447" marT="45716" marB="45716" anchor="ctr"/>
                </a:tc>
              </a:tr>
              <a:tr h="1254235"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LSGC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Goal is to secure HTC resources for </a:t>
                      </a:r>
                      <a:r>
                        <a:rPr lang="en-US" sz="1300" kern="1200" baseline="0" dirty="0" smtClean="0">
                          <a:solidFill>
                            <a:srgbClr val="77933C"/>
                          </a:solidFill>
                          <a:latin typeface="+mn-lt"/>
                          <a:ea typeface="+mn-ea"/>
                          <a:cs typeface="+mn-cs"/>
                        </a:rPr>
                        <a:t>bioinformatics, genomics, bio-banking, medical image, etc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The VRC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to serve the European Life Science community in its exploitation of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grid services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3" marB="45713" anchor="ctr"/>
                </a:tc>
                <a:tc>
                  <a:txBody>
                    <a:bodyPr/>
                    <a:lstStyle/>
                    <a:p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IN2P3-IRES, OBSPM, INFN-FERRARA, UKI-LT2-Brunel, EFDA-JET, PSNC</a:t>
                      </a:r>
                      <a:endParaRPr lang="en-US" sz="13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Assigned (HTC)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SLA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negotiation in progress</a:t>
                      </a:r>
                    </a:p>
                  </a:txBody>
                  <a:tcPr marL="91447" marR="91447" marT="45716" marB="45716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HTC: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100,000h * X HEPSPEC-hours (X year)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5,000h * X HEPSPEC-hours (X year)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X = 1,3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 TB of storage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Cloud: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VM with 4GB of RAM and 100 GB of disk storage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SLA negotiation in progress</a:t>
                      </a:r>
                    </a:p>
                  </a:txBody>
                  <a:tcPr marL="91447" marR="91447" marT="45716" marB="45716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85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Events, training, etc.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380904"/>
            <a:ext cx="8424936" cy="4784400"/>
          </a:xfrm>
        </p:spPr>
        <p:txBody>
          <a:bodyPr/>
          <a:lstStyle/>
          <a:p>
            <a:r>
              <a:rPr lang="en-US" sz="2400" smtClean="0"/>
              <a:t>Training </a:t>
            </a:r>
            <a:r>
              <a:rPr lang="en-US" sz="2400" dirty="0" smtClean="0"/>
              <a:t>plan for next 16 months – Nearly complete:</a:t>
            </a:r>
          </a:p>
          <a:p>
            <a:pPr lvl="1"/>
            <a:r>
              <a:rPr lang="en-US" sz="2000" dirty="0">
                <a:hlinkClick r:id="rId2"/>
              </a:rPr>
              <a:t>https://documents.egi.eu/document/</a:t>
            </a:r>
            <a:r>
              <a:rPr lang="en-US" sz="2000" dirty="0" smtClean="0">
                <a:hlinkClick r:id="rId2"/>
              </a:rPr>
              <a:t>2810</a:t>
            </a:r>
            <a:endParaRPr lang="en-US" sz="2000" dirty="0" smtClean="0"/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Training modules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FF0000"/>
                </a:solidFill>
              </a:rPr>
              <a:t>relevant events</a:t>
            </a:r>
            <a:r>
              <a:rPr lang="en-US" sz="2000" dirty="0" smtClean="0"/>
              <a:t>, joint activities with CCs and projects</a:t>
            </a:r>
          </a:p>
          <a:p>
            <a:pPr lvl="2"/>
            <a:r>
              <a:rPr lang="en-US" sz="1800" dirty="0" err="1" smtClean="0"/>
              <a:t>FedCloud</a:t>
            </a:r>
            <a:r>
              <a:rPr lang="en-US" sz="1800" dirty="0" smtClean="0"/>
              <a:t> through APIs, </a:t>
            </a:r>
            <a:r>
              <a:rPr lang="en-US" sz="1800" dirty="0"/>
              <a:t>GPGPU, </a:t>
            </a:r>
            <a:r>
              <a:rPr lang="en-US" sz="1800" dirty="0" err="1"/>
              <a:t>Docker</a:t>
            </a:r>
            <a:r>
              <a:rPr lang="en-US" sz="1800" dirty="0"/>
              <a:t>, </a:t>
            </a:r>
            <a:r>
              <a:rPr lang="en-US" sz="1800" dirty="0" smtClean="0"/>
              <a:t>ODP, AAI proxy,</a:t>
            </a:r>
            <a:r>
              <a:rPr lang="is-IS" sz="1800" dirty="0" smtClean="0"/>
              <a:t>…</a:t>
            </a:r>
            <a:r>
              <a:rPr lang="en-US" sz="1800" dirty="0" smtClean="0"/>
              <a:t> </a:t>
            </a:r>
          </a:p>
          <a:p>
            <a:pPr lvl="1"/>
            <a:r>
              <a:rPr lang="en-US" sz="2000" dirty="0" smtClean="0"/>
              <a:t>Up-to-date list of </a:t>
            </a:r>
            <a:r>
              <a:rPr lang="en-US" sz="2000" dirty="0"/>
              <a:t>community events: </a:t>
            </a:r>
            <a:r>
              <a:rPr lang="en-US" sz="2000" dirty="0">
                <a:hlinkClick r:id="rId3"/>
              </a:rPr>
              <a:t>https://wiki.egi.eu/wiki/</a:t>
            </a:r>
            <a:r>
              <a:rPr lang="en-US" sz="2000" dirty="0" smtClean="0">
                <a:hlinkClick r:id="rId3"/>
              </a:rPr>
              <a:t>Community_events</a:t>
            </a:r>
            <a:r>
              <a:rPr lang="en-US" sz="2000" dirty="0" smtClean="0"/>
              <a:t> </a:t>
            </a:r>
          </a:p>
          <a:p>
            <a:r>
              <a:rPr lang="en-US" sz="2400" dirty="0" smtClean="0"/>
              <a:t>Webinars TODAY:</a:t>
            </a:r>
          </a:p>
          <a:p>
            <a:pPr lvl="1"/>
            <a:r>
              <a:rPr lang="en-US" sz="1100" dirty="0" smtClean="0"/>
              <a:t>13:00: Cloud service procurement</a:t>
            </a:r>
            <a:r>
              <a:rPr lang="en-US" sz="1100" dirty="0"/>
              <a:t>: </a:t>
            </a:r>
            <a:r>
              <a:rPr lang="en-US" sz="1100" dirty="0">
                <a:hlinkClick r:id="rId4"/>
              </a:rPr>
              <a:t>http://www.hnscicloud.eu/events/lecture-building-the-european-open-science-cloud-procuring-cloud-services-in-public-</a:t>
            </a:r>
            <a:r>
              <a:rPr lang="en-US" sz="1100" dirty="0" smtClean="0">
                <a:hlinkClick r:id="rId4"/>
              </a:rPr>
              <a:t>research</a:t>
            </a:r>
            <a:r>
              <a:rPr lang="en-US" sz="1100" dirty="0" smtClean="0"/>
              <a:t> </a:t>
            </a:r>
          </a:p>
          <a:p>
            <a:pPr lvl="1"/>
            <a:r>
              <a:rPr lang="en-US" sz="1100" dirty="0" smtClean="0"/>
              <a:t>14:00: WS-PGRADE on EGI </a:t>
            </a:r>
            <a:r>
              <a:rPr lang="en-US" sz="1100" dirty="0" err="1" smtClean="0"/>
              <a:t>FedCloud</a:t>
            </a:r>
            <a:r>
              <a:rPr lang="en-US" sz="1100" dirty="0" smtClean="0"/>
              <a:t>: </a:t>
            </a:r>
            <a:r>
              <a:rPr lang="en-US" sz="1100" dirty="0">
                <a:hlinkClick r:id="rId5"/>
              </a:rPr>
              <a:t>https://indico.egi.eu/indico/event/2977</a:t>
            </a:r>
            <a:r>
              <a:rPr lang="en-US" sz="1100" dirty="0" smtClean="0">
                <a:hlinkClick r:id="rId5"/>
              </a:rPr>
              <a:t>/</a:t>
            </a:r>
            <a:endParaRPr lang="en-US" sz="1100" dirty="0" smtClean="0"/>
          </a:p>
          <a:p>
            <a:pPr lvl="1"/>
            <a:r>
              <a:rPr lang="en-US" sz="1100" dirty="0" smtClean="0"/>
              <a:t>15:00: EUDAT-</a:t>
            </a:r>
            <a:r>
              <a:rPr lang="en-US" sz="1100" dirty="0" err="1" smtClean="0"/>
              <a:t>OpenAire</a:t>
            </a:r>
            <a:r>
              <a:rPr lang="en-US" sz="1100" dirty="0"/>
              <a:t>: </a:t>
            </a:r>
            <a:r>
              <a:rPr lang="en-US" sz="1100" dirty="0">
                <a:hlinkClick r:id="rId6"/>
              </a:rPr>
              <a:t>http://eudat.eu/events/webinar/research-data-management-an-introductory-webinar-from-openaire-and-</a:t>
            </a:r>
            <a:r>
              <a:rPr lang="en-US" sz="1100" dirty="0" smtClean="0">
                <a:hlinkClick r:id="rId6"/>
              </a:rPr>
              <a:t>eudat</a:t>
            </a:r>
            <a:r>
              <a:rPr lang="en-US" sz="1100" dirty="0" smtClean="0"/>
              <a:t> </a:t>
            </a:r>
          </a:p>
          <a:p>
            <a:r>
              <a:rPr lang="en-US" sz="2400" dirty="0" smtClean="0"/>
              <a:t>DI4R – Submit abstract by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of June!!!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7296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52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CCs, RIs &amp; projects</a:t>
            </a:r>
          </a:p>
          <a:p>
            <a:r>
              <a:rPr lang="en-US" dirty="0" smtClean="0"/>
              <a:t>Long-tail users</a:t>
            </a:r>
          </a:p>
          <a:p>
            <a:r>
              <a:rPr lang="en-US" dirty="0" smtClean="0"/>
              <a:t>Infrastructure improvements</a:t>
            </a:r>
          </a:p>
          <a:p>
            <a:r>
              <a:rPr lang="en-US" dirty="0" smtClean="0"/>
              <a:t>SLAs-OLAs</a:t>
            </a:r>
          </a:p>
          <a:p>
            <a:r>
              <a:rPr lang="en-US" dirty="0" smtClean="0"/>
              <a:t>Events</a:t>
            </a:r>
            <a:r>
              <a:rPr lang="en-US" dirty="0" smtClean="0"/>
              <a:t>, training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5713" y="4563125"/>
            <a:ext cx="58190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RED TEXT ON THESE SLIDES MEANS: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 CALL FOR EGI SITES TO GET INVOLVED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16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100" dirty="0" smtClean="0"/>
              <a:t>Competence Centres: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Diverse interests, different timelines</a:t>
            </a:r>
            <a:endParaRPr lang="en-GB" sz="27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29021" y="5681118"/>
            <a:ext cx="803546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929021" y="1628800"/>
            <a:ext cx="0" cy="40523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32412" y="5703639"/>
            <a:ext cx="1291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Pilot </a:t>
            </a:r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exploration</a:t>
            </a:r>
            <a:b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of e-infra services</a:t>
            </a:r>
            <a:endParaRPr lang="en-GB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36296" y="5703639"/>
            <a:ext cx="18498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Production e-infra services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3014" y="1167135"/>
            <a:ext cx="1558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i="1" dirty="0" smtClean="0"/>
              <a:t>Number of relevant EGI service areas</a:t>
            </a:r>
            <a:endParaRPr lang="en-GB" sz="12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6506" y="5168224"/>
            <a:ext cx="745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One/two</a:t>
            </a:r>
            <a:b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areas</a:t>
            </a:r>
            <a:endParaRPr lang="en-GB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504" y="1772816"/>
            <a:ext cx="906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Several, interlinked areas</a:t>
            </a:r>
            <a:endParaRPr lang="en-GB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12549" y="3471391"/>
            <a:ext cx="9841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Few, independent areas</a:t>
            </a:r>
            <a:endParaRPr lang="en-GB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49931" y="4869161"/>
            <a:ext cx="1221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3">
                    <a:lumMod val="75000"/>
                  </a:schemeClr>
                </a:solidFill>
              </a:rPr>
              <a:t>EISCAT_3D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47503" y="4869160"/>
            <a:ext cx="83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3">
                    <a:lumMod val="75000"/>
                  </a:schemeClr>
                </a:solidFill>
              </a:rPr>
              <a:t>BBMRI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67096" y="3284984"/>
            <a:ext cx="940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</a:rPr>
              <a:t>DARIAH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491350" y="3284984"/>
            <a:ext cx="1151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>
                <a:solidFill>
                  <a:schemeClr val="accent3">
                    <a:lumMod val="75000"/>
                  </a:schemeClr>
                </a:solidFill>
              </a:rPr>
              <a:t>LifeWatch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067944" y="3284984"/>
            <a:ext cx="20022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</a:rPr>
              <a:t>Disaster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</a:rPr>
              <a:t>Mitigation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524193" y="1746975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</a:rPr>
              <a:t>EPOS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80444" y="1700808"/>
            <a:ext cx="77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</a:rPr>
              <a:t>ELIXIR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515061" y="1700808"/>
            <a:ext cx="1009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>
                <a:solidFill>
                  <a:schemeClr val="accent3">
                    <a:lumMod val="75000"/>
                  </a:schemeClr>
                </a:solidFill>
              </a:rPr>
              <a:t>MoBrain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09469" y="5127575"/>
            <a:ext cx="11319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smtClean="0"/>
              <a:t>Data catalogue</a:t>
            </a:r>
          </a:p>
          <a:p>
            <a:pPr algn="ctr"/>
            <a:r>
              <a:rPr lang="en-GB" sz="1200" dirty="0" smtClean="0"/>
              <a:t>HTC</a:t>
            </a:r>
            <a:endParaRPr lang="en-GB" sz="1200" dirty="0"/>
          </a:p>
        </p:txBody>
      </p:sp>
      <p:sp>
        <p:nvSpPr>
          <p:cNvPr id="5" name="Rectangle 4"/>
          <p:cNvSpPr/>
          <p:nvPr/>
        </p:nvSpPr>
        <p:spPr>
          <a:xfrm>
            <a:off x="1145461" y="5085184"/>
            <a:ext cx="1639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smtClean="0"/>
              <a:t>Private clouds</a:t>
            </a:r>
          </a:p>
          <a:p>
            <a:pPr algn="ctr"/>
            <a:r>
              <a:rPr lang="en-GB" sz="1200" dirty="0" smtClean="0"/>
              <a:t>Controlled data sharing</a:t>
            </a:r>
            <a:endParaRPr lang="en-GB" sz="1200" dirty="0"/>
          </a:p>
        </p:txBody>
      </p:sp>
      <p:sp>
        <p:nvSpPr>
          <p:cNvPr id="22" name="Rectangle 21"/>
          <p:cNvSpPr/>
          <p:nvPr/>
        </p:nvSpPr>
        <p:spPr>
          <a:xfrm>
            <a:off x="965151" y="3501008"/>
            <a:ext cx="19531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err="1" smtClean="0"/>
              <a:t>DataHub</a:t>
            </a:r>
            <a:endParaRPr lang="en-GB" sz="1200" dirty="0" smtClean="0"/>
          </a:p>
          <a:p>
            <a:pPr algn="ctr"/>
            <a:r>
              <a:rPr lang="en-GB" sz="1200" dirty="0" smtClean="0"/>
              <a:t>Real-time search application</a:t>
            </a:r>
          </a:p>
          <a:p>
            <a:pPr algn="ctr"/>
            <a:r>
              <a:rPr lang="en-GB" sz="1200" dirty="0" smtClean="0"/>
              <a:t>Compute apps</a:t>
            </a:r>
            <a:endParaRPr lang="en-GB" sz="1200" dirty="0"/>
          </a:p>
        </p:txBody>
      </p:sp>
      <p:sp>
        <p:nvSpPr>
          <p:cNvPr id="23" name="Rectangle 22"/>
          <p:cNvSpPr/>
          <p:nvPr/>
        </p:nvSpPr>
        <p:spPr>
          <a:xfrm>
            <a:off x="4154633" y="3501008"/>
            <a:ext cx="17865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smtClean="0"/>
              <a:t>Data-intensive computing</a:t>
            </a:r>
          </a:p>
          <a:p>
            <a:pPr algn="ctr"/>
            <a:r>
              <a:rPr lang="en-GB" sz="1200" dirty="0" smtClean="0"/>
              <a:t>Federated cloud</a:t>
            </a:r>
          </a:p>
          <a:p>
            <a:pPr algn="ctr"/>
            <a:r>
              <a:rPr lang="en-GB" sz="1200" dirty="0"/>
              <a:t>Community </a:t>
            </a:r>
            <a:r>
              <a:rPr lang="en-GB" sz="1200" dirty="0" smtClean="0"/>
              <a:t>portals</a:t>
            </a:r>
            <a:endParaRPr lang="en-GB" sz="1200" dirty="0"/>
          </a:p>
        </p:txBody>
      </p:sp>
      <p:sp>
        <p:nvSpPr>
          <p:cNvPr id="27" name="Rectangle 26"/>
          <p:cNvSpPr/>
          <p:nvPr/>
        </p:nvSpPr>
        <p:spPr>
          <a:xfrm>
            <a:off x="7422277" y="3501008"/>
            <a:ext cx="13194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smtClean="0"/>
              <a:t>R and citizen tools</a:t>
            </a:r>
          </a:p>
          <a:p>
            <a:pPr algn="ctr"/>
            <a:r>
              <a:rPr lang="en-GB" sz="1200" dirty="0" smtClean="0"/>
              <a:t>Federated cloud</a:t>
            </a:r>
          </a:p>
          <a:p>
            <a:pPr algn="ctr"/>
            <a:r>
              <a:rPr lang="en-GB" sz="1200" dirty="0" smtClean="0"/>
              <a:t>Community VREs</a:t>
            </a:r>
            <a:endParaRPr lang="en-GB" sz="1200" dirty="0"/>
          </a:p>
        </p:txBody>
      </p:sp>
      <p:sp>
        <p:nvSpPr>
          <p:cNvPr id="28" name="Rectangle 27"/>
          <p:cNvSpPr/>
          <p:nvPr/>
        </p:nvSpPr>
        <p:spPr>
          <a:xfrm>
            <a:off x="1098563" y="1981289"/>
            <a:ext cx="15162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dirty="0" smtClean="0"/>
              <a:t>AAI</a:t>
            </a:r>
          </a:p>
          <a:p>
            <a:pPr algn="ctr"/>
            <a:r>
              <a:rPr lang="en-GB" sz="1200" dirty="0" smtClean="0"/>
              <a:t>Federated cloud</a:t>
            </a:r>
          </a:p>
          <a:p>
            <a:pPr algn="ctr"/>
            <a:r>
              <a:rPr lang="en-GB" sz="1200" dirty="0" smtClean="0"/>
              <a:t>Federated Open Data</a:t>
            </a:r>
          </a:p>
          <a:p>
            <a:pPr algn="ctr"/>
            <a:r>
              <a:rPr lang="en-GB" sz="1200" dirty="0" smtClean="0"/>
              <a:t>Application porting</a:t>
            </a:r>
          </a:p>
          <a:p>
            <a:pPr algn="ctr"/>
            <a:endParaRPr lang="en-GB" sz="1200" dirty="0"/>
          </a:p>
        </p:txBody>
      </p:sp>
      <p:sp>
        <p:nvSpPr>
          <p:cNvPr id="8" name="Rectangle 7"/>
          <p:cNvSpPr/>
          <p:nvPr/>
        </p:nvSpPr>
        <p:spPr>
          <a:xfrm>
            <a:off x="3635896" y="1932596"/>
            <a:ext cx="3078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/>
              <a:t>Core platform (AAI, Service registry)</a:t>
            </a:r>
            <a:endParaRPr lang="en-GB" sz="1200" dirty="0" smtClean="0"/>
          </a:p>
          <a:p>
            <a:pPr algn="ctr"/>
            <a:r>
              <a:rPr lang="en-GB" sz="1200" dirty="0" smtClean="0"/>
              <a:t>Federated Cloud</a:t>
            </a:r>
          </a:p>
          <a:p>
            <a:pPr algn="ctr"/>
            <a:r>
              <a:rPr lang="en-GB" sz="1200" dirty="0" smtClean="0"/>
              <a:t>VM Marketplace</a:t>
            </a:r>
          </a:p>
          <a:p>
            <a:pPr algn="ctr"/>
            <a:r>
              <a:rPr lang="en-GB" sz="1200" dirty="0" smtClean="0"/>
              <a:t>Application/tool </a:t>
            </a:r>
            <a:r>
              <a:rPr lang="en-GB" sz="1200" dirty="0"/>
              <a:t>porting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76256" y="1949931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smtClean="0"/>
              <a:t>GPGPUs</a:t>
            </a:r>
          </a:p>
          <a:p>
            <a:pPr algn="ctr"/>
            <a:r>
              <a:rPr lang="en-GB" sz="1200" dirty="0" smtClean="0"/>
              <a:t>Federated cloud</a:t>
            </a:r>
          </a:p>
          <a:p>
            <a:pPr algn="ctr"/>
            <a:r>
              <a:rPr lang="en-GB" sz="1200" dirty="0" smtClean="0"/>
              <a:t>Community platform</a:t>
            </a:r>
          </a:p>
          <a:p>
            <a:pPr algn="ctr"/>
            <a:r>
              <a:rPr lang="en-GB" sz="1200" dirty="0"/>
              <a:t>Application </a:t>
            </a:r>
            <a:r>
              <a:rPr lang="en-GB" sz="1200" dirty="0" smtClean="0"/>
              <a:t>porting</a:t>
            </a:r>
            <a:endParaRPr lang="en-GB" sz="1200" dirty="0"/>
          </a:p>
        </p:txBody>
      </p:sp>
      <p:sp>
        <p:nvSpPr>
          <p:cNvPr id="30" name="Rectangle 29"/>
          <p:cNvSpPr/>
          <p:nvPr/>
        </p:nvSpPr>
        <p:spPr>
          <a:xfrm>
            <a:off x="7452320" y="5229200"/>
            <a:ext cx="18253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i="1" dirty="0" smtClean="0"/>
              <a:t>Service maturity target (by end of EGI-Engage)</a:t>
            </a:r>
            <a:endParaRPr lang="en-GB" sz="1200" b="1" i="1" dirty="0"/>
          </a:p>
        </p:txBody>
      </p:sp>
      <p:sp>
        <p:nvSpPr>
          <p:cNvPr id="31" name="Right Arrow 30"/>
          <p:cNvSpPr/>
          <p:nvPr/>
        </p:nvSpPr>
        <p:spPr>
          <a:xfrm>
            <a:off x="2123728" y="5733256"/>
            <a:ext cx="864096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 rot="16200000">
            <a:off x="107504" y="4509120"/>
            <a:ext cx="864096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en-GB" dirty="0" smtClean="0"/>
              <a:t>SA2 Knowledge Commons</a:t>
            </a:r>
          </a:p>
        </p:txBody>
      </p:sp>
    </p:spTree>
    <p:extLst>
      <p:ext uri="{BB962C8B-B14F-4D97-AF65-F5344CB8AC3E}">
        <p14:creationId xmlns:p14="http://schemas.microsoft.com/office/powerpoint/2010/main" val="2734559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47664" y="-99392"/>
            <a:ext cx="7344816" cy="850106"/>
          </a:xfrm>
        </p:spPr>
        <p:txBody>
          <a:bodyPr>
            <a:normAutofit/>
          </a:bodyPr>
          <a:lstStyle/>
          <a:p>
            <a:r>
              <a:rPr lang="en-GB" dirty="0" smtClean="0"/>
              <a:t>Competence Centres: Current status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11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5712333"/>
              </p:ext>
            </p:extLst>
          </p:nvPr>
        </p:nvGraphicFramePr>
        <p:xfrm>
          <a:off x="107504" y="819094"/>
          <a:ext cx="8857676" cy="5994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160239"/>
                <a:gridCol w="2088232"/>
                <a:gridCol w="1368153"/>
                <a:gridCol w="1224136"/>
                <a:gridCol w="1152820"/>
              </a:tblGrid>
              <a:tr h="330462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48102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ELIXIR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Compute Platform with AAI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5 use cases (M6.3)</a:t>
                      </a:r>
                      <a:endParaRPr lang="en-GB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ECP:</a:t>
                      </a:r>
                      <a:r>
                        <a:rPr lang="en-GB" sz="1200" baseline="0" dirty="0" smtClean="0"/>
                        <a:t> D6.10 nearly complete: </a:t>
                      </a:r>
                      <a:r>
                        <a:rPr lang="en-GB" sz="1200" baseline="0" dirty="0" err="1" smtClean="0"/>
                        <a:t>DocDB</a:t>
                      </a:r>
                      <a:r>
                        <a:rPr lang="en-GB" sz="1200" baseline="0" dirty="0" smtClean="0"/>
                        <a:t>/2802 </a:t>
                      </a:r>
                      <a:r>
                        <a:rPr lang="en-GB" sz="1200" baseline="0" dirty="0" smtClean="0">
                          <a:sym typeface="Wingdings"/>
                        </a:rPr>
                        <a:t> 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  <a:sym typeface="Wingdings"/>
                        </a:rPr>
                        <a:t>ELIXIR VO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BBMRI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Private clouds (M6.2)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BioBankCloud-Karamel</a:t>
                      </a:r>
                      <a:r>
                        <a:rPr lang="en-GB" sz="1200" baseline="0" dirty="0" smtClean="0"/>
                        <a:t> integration nearly done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workflows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3360">
                <a:tc rowSpan="3">
                  <a:txBody>
                    <a:bodyPr/>
                    <a:lstStyle/>
                    <a:p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MoBrain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Community portal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 (D6.4)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Started (ISGC, Utrecht,</a:t>
                      </a:r>
                      <a:r>
                        <a:rPr lang="en-GB" sz="1200" baseline="0" dirty="0" smtClean="0"/>
                        <a:t> etc.)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SLA-OLA signed</a:t>
                      </a:r>
                      <a:r>
                        <a:rPr lang="en-GB" sz="1200" baseline="0" dirty="0" smtClean="0"/>
                        <a:t> in Q1 2016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34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Cryo</a:t>
                      </a:r>
                      <a:r>
                        <a:rPr lang="en-GB" sz="1200" dirty="0" smtClean="0"/>
                        <a:t>-EM</a:t>
                      </a:r>
                      <a:r>
                        <a:rPr lang="en-GB" sz="1200" baseline="0" dirty="0" smtClean="0"/>
                        <a:t> in the cloud (SCIPION)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GPGPU application gateways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360">
                <a:tc rowSpan="3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DARIAH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repository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 (D6.2)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User</a:t>
                      </a:r>
                      <a:r>
                        <a:rPr lang="en-GB" sz="1200" baseline="0" dirty="0" smtClean="0"/>
                        <a:t> exploitation plan </a:t>
                      </a:r>
                      <a:r>
                        <a:rPr lang="en-GB" sz="1200" baseline="0" dirty="0" err="1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4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Real-time</a:t>
                      </a:r>
                      <a:r>
                        <a:rPr lang="en-GB" sz="1200" baseline="0" dirty="0" smtClean="0"/>
                        <a:t> search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Done/Ongoing (D6.5)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Application gateway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WS-PGRADE +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DH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VO </a:t>
                      </a:r>
                      <a:r>
                        <a:rPr lang="en-GB" sz="1200" dirty="0" smtClean="0"/>
                        <a:t>+ </a:t>
                      </a:r>
                      <a:r>
                        <a:rPr lang="en-GB" sz="1200" dirty="0" err="1" smtClean="0"/>
                        <a:t>IdP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310">
                <a:tc rowSpan="2">
                  <a:txBody>
                    <a:bodyPr/>
                    <a:lstStyle/>
                    <a:p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LifeWatch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GPGPU, Cloud</a:t>
                      </a:r>
                      <a:r>
                        <a:rPr lang="en-GB" sz="1200" baseline="0" dirty="0" smtClean="0"/>
                        <a:t> infra. Services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>
                          <a:solidFill>
                            <a:schemeClr val="tx1"/>
                          </a:solidFill>
                        </a:rPr>
                        <a:t>Ongoing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 within Task Forces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7310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Apps. for citizen science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Done (D6.1)</a:t>
                      </a:r>
                      <a:endParaRPr lang="en-GB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93">
                <a:tc row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EISCAT_3D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Portal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Done–Proof-of-concept (D6.3)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UserMeetingDemo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&amp; Compute Portal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COMPUTE VO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6396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EPOS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 use cases (M6.4)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Ongoing</a:t>
                      </a:r>
                      <a:r>
                        <a:rPr lang="en-GB" sz="1200" dirty="0" smtClean="0"/>
                        <a:t> (WSPGRADE</a:t>
                      </a:r>
                      <a:r>
                        <a:rPr lang="en-GB" sz="1200" baseline="0" dirty="0" smtClean="0"/>
                        <a:t> &amp; cloud)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100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Disaster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Mitigat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. ELIXIR</a:t>
                      </a:r>
                    </a:p>
                    <a:p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 simulation gateways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gWRF</a:t>
                      </a:r>
                      <a:r>
                        <a:rPr lang="en-GB" sz="1200" dirty="0" smtClean="0"/>
                        <a:t> and </a:t>
                      </a:r>
                      <a:r>
                        <a:rPr lang="en-GB" sz="1200" dirty="0" err="1" smtClean="0"/>
                        <a:t>iCOMCOT</a:t>
                      </a:r>
                      <a:r>
                        <a:rPr lang="en-GB" sz="1200" dirty="0" smtClean="0"/>
                        <a:t> gateways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3</a:t>
                      </a:r>
                      <a:r>
                        <a:rPr lang="en-GB" sz="1200" baseline="0" dirty="0" smtClean="0"/>
                        <a:t> core use cases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Typhoons (Haiyan,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Morakot</a:t>
                      </a:r>
                      <a:r>
                        <a:rPr lang="en-GB" sz="1200" baseline="0" dirty="0" smtClean="0"/>
                        <a:t>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Ongoing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2014 rainfall in Malaysia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54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Thailand flood in 2011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56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 external</a:t>
                      </a:r>
                      <a:r>
                        <a:rPr lang="en-GB" sz="1200" baseline="0" dirty="0" smtClean="0"/>
                        <a:t> use cases (NE, VT)</a:t>
                      </a: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Chevron 11"/>
          <p:cNvSpPr/>
          <p:nvPr/>
        </p:nvSpPr>
        <p:spPr>
          <a:xfrm>
            <a:off x="1020037" y="543496"/>
            <a:ext cx="2111803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   Requirement </a:t>
            </a:r>
            <a:r>
              <a:rPr lang="en-GB" sz="1400" dirty="0"/>
              <a:t>collection 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&amp; </a:t>
            </a:r>
            <a:r>
              <a:rPr lang="en-GB" sz="1400" dirty="0"/>
              <a:t>system </a:t>
            </a:r>
            <a:r>
              <a:rPr lang="en-GB" sz="1400" dirty="0" smtClean="0"/>
              <a:t>design</a:t>
            </a:r>
            <a:endParaRPr lang="en-GB" sz="1400" dirty="0"/>
          </a:p>
        </p:txBody>
      </p:sp>
      <p:sp>
        <p:nvSpPr>
          <p:cNvPr id="13" name="Chevron 12"/>
          <p:cNvSpPr/>
          <p:nvPr/>
        </p:nvSpPr>
        <p:spPr>
          <a:xfrm>
            <a:off x="3131840" y="544442"/>
            <a:ext cx="2088232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   Co-development</a:t>
            </a:r>
            <a:endParaRPr lang="en-GB" sz="1400" dirty="0"/>
          </a:p>
        </p:txBody>
      </p:sp>
      <p:sp>
        <p:nvSpPr>
          <p:cNvPr id="18" name="Chevron 17"/>
          <p:cNvSpPr/>
          <p:nvPr/>
        </p:nvSpPr>
        <p:spPr>
          <a:xfrm>
            <a:off x="5220072" y="543496"/>
            <a:ext cx="1400134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Tests,</a:t>
            </a:r>
            <a:br>
              <a:rPr lang="en-GB" sz="1400" dirty="0" smtClean="0"/>
            </a:br>
            <a:r>
              <a:rPr lang="en-GB" sz="1400" dirty="0" smtClean="0"/>
              <a:t>evaluation</a:t>
            </a:r>
            <a:endParaRPr lang="en-GB" sz="1400" dirty="0"/>
          </a:p>
        </p:txBody>
      </p:sp>
      <p:sp>
        <p:nvSpPr>
          <p:cNvPr id="19" name="Chevron 18"/>
          <p:cNvSpPr/>
          <p:nvPr/>
        </p:nvSpPr>
        <p:spPr>
          <a:xfrm>
            <a:off x="6620206" y="543496"/>
            <a:ext cx="1264162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 </a:t>
            </a:r>
            <a:r>
              <a:rPr lang="en-GB" sz="1400" dirty="0" err="1" smtClean="0"/>
              <a:t>Dissemin</a:t>
            </a:r>
            <a:r>
              <a:rPr lang="en-GB" sz="1400" dirty="0" smtClean="0"/>
              <a:t>./</a:t>
            </a:r>
          </a:p>
          <a:p>
            <a:pPr algn="ctr"/>
            <a:r>
              <a:rPr lang="en-GB" sz="1400" dirty="0" smtClean="0"/>
              <a:t> Exploitation</a:t>
            </a:r>
            <a:endParaRPr lang="en-GB" sz="1400" dirty="0"/>
          </a:p>
        </p:txBody>
      </p:sp>
      <p:sp>
        <p:nvSpPr>
          <p:cNvPr id="20" name="Chevron 19"/>
          <p:cNvSpPr/>
          <p:nvPr/>
        </p:nvSpPr>
        <p:spPr>
          <a:xfrm>
            <a:off x="7844342" y="544442"/>
            <a:ext cx="1192154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SLAs, </a:t>
            </a:r>
            <a:br>
              <a:rPr lang="en-GB" sz="1400" dirty="0" smtClean="0"/>
            </a:br>
            <a:r>
              <a:rPr lang="en-GB" sz="1400" dirty="0" smtClean="0"/>
              <a:t>operation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68374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-99392"/>
            <a:ext cx="7344816" cy="850106"/>
          </a:xfrm>
        </p:spPr>
        <p:txBody>
          <a:bodyPr>
            <a:normAutofit/>
          </a:bodyPr>
          <a:lstStyle/>
          <a:p>
            <a:r>
              <a:rPr lang="en-GB" dirty="0" smtClean="0"/>
              <a:t>PY2 plans – Competence Centres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3287415"/>
              </p:ext>
            </p:extLst>
          </p:nvPr>
        </p:nvGraphicFramePr>
        <p:xfrm>
          <a:off x="107504" y="968294"/>
          <a:ext cx="8857676" cy="5845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2160239"/>
                <a:gridCol w="2088232"/>
                <a:gridCol w="1368153"/>
                <a:gridCol w="1224136"/>
                <a:gridCol w="1152820"/>
              </a:tblGrid>
              <a:tr h="330462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48102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ELIXIR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Compute Platform with AAI</a:t>
                      </a:r>
                      <a:br>
                        <a:rPr lang="en-GB" sz="12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5 use cases (M6.3)</a:t>
                      </a:r>
                      <a:endParaRPr lang="en-GB" sz="1200" b="1" kern="1200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Wingdings" panose="05000000000000000000" pitchFamily="2" charset="2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Operates</a:t>
                      </a:r>
                      <a:r>
                        <a:rPr lang="en-GB" sz="1200" baseline="0" dirty="0" smtClean="0"/>
                        <a:t> in 5 ELIXIR nodes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 (D6.10, D6.15)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EXCELERATE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Jointly</a:t>
                      </a:r>
                      <a:r>
                        <a:rPr lang="en-GB" sz="1200" baseline="0" dirty="0" smtClean="0"/>
                        <a:t> by ELIXIR and EGI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BBMRI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Private clouds (M6.2)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Operated in 3 biobanks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 (D6.11)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Common IT serv.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workflows (D6.8)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3360">
                <a:tc rowSpan="3">
                  <a:txBody>
                    <a:bodyPr/>
                    <a:lstStyle/>
                    <a:p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MoBrain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Community portal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 (D6.4)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SLA-OLA signed</a:t>
                      </a:r>
                      <a:r>
                        <a:rPr lang="en-GB" sz="1200" baseline="0" dirty="0" smtClean="0"/>
                        <a:t> in Q1 2016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34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Cryo</a:t>
                      </a:r>
                      <a:r>
                        <a:rPr lang="en-GB" sz="1200" dirty="0" smtClean="0"/>
                        <a:t>-EM</a:t>
                      </a:r>
                      <a:r>
                        <a:rPr lang="en-GB" sz="1200" baseline="0" dirty="0" smtClean="0"/>
                        <a:t> in the cloud (SCIPION)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 (D6.14)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GPGPU application gateways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</a:t>
                      </a:r>
                      <a:r>
                        <a:rPr lang="en-GB" sz="1200" baseline="0" dirty="0" smtClean="0"/>
                        <a:t> (D6.7, D6.12)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360">
                <a:tc rowSpan="3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DARIAH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repository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 (D6.2)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Completed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147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Real-time</a:t>
                      </a:r>
                      <a:r>
                        <a:rPr lang="en-GB" sz="1200" baseline="0" dirty="0" smtClean="0"/>
                        <a:t> search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Done/Ongoing (D6.5)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aseline="0" dirty="0" smtClean="0"/>
                        <a:t>Application gateway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Completed (D6.17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310">
                <a:tc rowSpan="2">
                  <a:txBody>
                    <a:bodyPr/>
                    <a:lstStyle/>
                    <a:p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LifeWatch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GPGPU, Cloud</a:t>
                      </a:r>
                      <a:r>
                        <a:rPr lang="en-GB" sz="1200" baseline="0" dirty="0" smtClean="0"/>
                        <a:t> infra. Services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GPGPU apps in production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7310">
                <a:tc v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Apps. for citizen science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Done (D6.1, D6.18)</a:t>
                      </a:r>
                      <a:endParaRPr lang="en-GB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71993">
                <a:tc rowSpan="2"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EISCAT_3D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Portal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Done–Proof-of-concept (D6.3)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19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Data &amp; Compute Portal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6396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EPOS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3 use cases (M6.4)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 (D6.13, D6.19)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Ongoing(Compute)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 (Data)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88100"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Disaster </a:t>
                      </a:r>
                      <a:r>
                        <a:rPr lang="en-GB" sz="1200" b="1" dirty="0" err="1" smtClean="0">
                          <a:solidFill>
                            <a:schemeClr val="bg1"/>
                          </a:solidFill>
                        </a:rPr>
                        <a:t>Mitigat</a:t>
                      </a:r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. ELIXIR</a:t>
                      </a:r>
                    </a:p>
                    <a:p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 simulation gateways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gWRF</a:t>
                      </a:r>
                      <a:r>
                        <a:rPr lang="en-GB" sz="1200" dirty="0" smtClean="0"/>
                        <a:t> and </a:t>
                      </a:r>
                      <a:r>
                        <a:rPr lang="en-GB" sz="1200" dirty="0" err="1" smtClean="0"/>
                        <a:t>iCOMCOT</a:t>
                      </a:r>
                      <a:r>
                        <a:rPr lang="en-GB" sz="1200" dirty="0" smtClean="0"/>
                        <a:t> gateways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 (D6.9)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3</a:t>
                      </a:r>
                      <a:r>
                        <a:rPr lang="en-GB" sz="1200" baseline="0" dirty="0" smtClean="0"/>
                        <a:t> core use cases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Typhoons (Haiyan,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Morakot</a:t>
                      </a:r>
                      <a:r>
                        <a:rPr lang="en-GB" sz="1200" baseline="0" dirty="0" smtClean="0"/>
                        <a:t>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Completed (D6.20)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/>
                        <a:t>2014 rainfall in Malaysia</a:t>
                      </a: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545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Thailand flood in 2011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56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2 external</a:t>
                      </a:r>
                      <a:r>
                        <a:rPr lang="en-GB" sz="1200" baseline="0" dirty="0" smtClean="0"/>
                        <a:t> use cases (NE, VT)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</a:t>
                      </a:r>
                      <a:r>
                        <a:rPr lang="en-GB" sz="1200" baseline="0" dirty="0" smtClean="0"/>
                        <a:t> (Nepal, Vietnam)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Completed</a:t>
                      </a:r>
                      <a:endParaRPr lang="en-GB" sz="1200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Ongoing</a:t>
                      </a:r>
                      <a:endParaRPr lang="en-GB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hevron 6"/>
          <p:cNvSpPr/>
          <p:nvPr/>
        </p:nvSpPr>
        <p:spPr>
          <a:xfrm>
            <a:off x="1020037" y="692696"/>
            <a:ext cx="2111803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   Requirement </a:t>
            </a:r>
            <a:r>
              <a:rPr lang="en-GB" sz="1400" dirty="0"/>
              <a:t>collection 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&amp; </a:t>
            </a:r>
            <a:r>
              <a:rPr lang="en-GB" sz="1400" dirty="0"/>
              <a:t>system </a:t>
            </a:r>
            <a:r>
              <a:rPr lang="en-GB" sz="1400" dirty="0" smtClean="0"/>
              <a:t>design</a:t>
            </a:r>
            <a:endParaRPr lang="en-GB" sz="1400" dirty="0"/>
          </a:p>
        </p:txBody>
      </p:sp>
      <p:sp>
        <p:nvSpPr>
          <p:cNvPr id="14" name="Chevron 13"/>
          <p:cNvSpPr/>
          <p:nvPr/>
        </p:nvSpPr>
        <p:spPr>
          <a:xfrm>
            <a:off x="3131840" y="693642"/>
            <a:ext cx="2088232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   Co-development</a:t>
            </a:r>
            <a:endParaRPr lang="en-GB" sz="1400" dirty="0"/>
          </a:p>
        </p:txBody>
      </p:sp>
      <p:sp>
        <p:nvSpPr>
          <p:cNvPr id="15" name="Chevron 14"/>
          <p:cNvSpPr/>
          <p:nvPr/>
        </p:nvSpPr>
        <p:spPr>
          <a:xfrm>
            <a:off x="5220072" y="692696"/>
            <a:ext cx="1400134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Tests,</a:t>
            </a:r>
            <a:br>
              <a:rPr lang="en-GB" sz="1400" dirty="0" smtClean="0"/>
            </a:br>
            <a:r>
              <a:rPr lang="en-GB" sz="1400" dirty="0" smtClean="0"/>
              <a:t>evaluation</a:t>
            </a:r>
            <a:endParaRPr lang="en-GB" sz="1400" dirty="0"/>
          </a:p>
        </p:txBody>
      </p:sp>
      <p:sp>
        <p:nvSpPr>
          <p:cNvPr id="16" name="Chevron 15"/>
          <p:cNvSpPr/>
          <p:nvPr/>
        </p:nvSpPr>
        <p:spPr>
          <a:xfrm>
            <a:off x="6620206" y="692696"/>
            <a:ext cx="1264162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 </a:t>
            </a:r>
            <a:r>
              <a:rPr lang="en-GB" sz="1400" dirty="0" err="1" smtClean="0"/>
              <a:t>Dissemin</a:t>
            </a:r>
            <a:r>
              <a:rPr lang="en-GB" sz="1400" dirty="0" smtClean="0"/>
              <a:t>./</a:t>
            </a:r>
          </a:p>
          <a:p>
            <a:pPr algn="ctr"/>
            <a:r>
              <a:rPr lang="en-GB" sz="1400" dirty="0" smtClean="0"/>
              <a:t> Exploitation</a:t>
            </a:r>
            <a:endParaRPr lang="en-GB" sz="1400" dirty="0"/>
          </a:p>
        </p:txBody>
      </p:sp>
      <p:sp>
        <p:nvSpPr>
          <p:cNvPr id="17" name="Chevron 16"/>
          <p:cNvSpPr/>
          <p:nvPr/>
        </p:nvSpPr>
        <p:spPr>
          <a:xfrm>
            <a:off x="7844342" y="693642"/>
            <a:ext cx="1192154" cy="648072"/>
          </a:xfrm>
          <a:prstGeom prst="chevron">
            <a:avLst>
              <a:gd name="adj" fmla="val 309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rIns="0" rtlCol="0" anchor="ctr"/>
          <a:lstStyle/>
          <a:p>
            <a:pPr algn="ctr"/>
            <a:r>
              <a:rPr lang="en-GB" sz="1400" dirty="0" smtClean="0"/>
              <a:t>SLAs, </a:t>
            </a:r>
            <a:br>
              <a:rPr lang="en-GB" sz="1400" dirty="0" smtClean="0"/>
            </a:br>
            <a:r>
              <a:rPr lang="en-GB" sz="1400" dirty="0" smtClean="0"/>
              <a:t>operation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0916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RI activities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784400"/>
          </a:xfrm>
        </p:spPr>
        <p:txBody>
          <a:bodyPr/>
          <a:lstStyle/>
          <a:p>
            <a:r>
              <a:rPr lang="en-US" dirty="0" smtClean="0"/>
              <a:t>Euro-Argo (follow-up from Design workshop)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phase: complete (Cataloguing in EUDAT B2Find instance in Germany)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phase: </a:t>
            </a:r>
            <a:r>
              <a:rPr lang="en-US" dirty="0" smtClean="0">
                <a:solidFill>
                  <a:srgbClr val="FF0000"/>
                </a:solidFill>
              </a:rPr>
              <a:t>investigation ongoing</a:t>
            </a:r>
            <a:r>
              <a:rPr lang="en-US" dirty="0" smtClean="0"/>
              <a:t> (Replicate 500GB set to a cloud site, enable filtering for users into personal cloud account)</a:t>
            </a:r>
          </a:p>
          <a:p>
            <a:r>
              <a:rPr lang="en-US" dirty="0" smtClean="0"/>
              <a:t>ICOS (follow-up from Design workshop)</a:t>
            </a:r>
          </a:p>
          <a:p>
            <a:pPr lvl="1"/>
            <a:r>
              <a:rPr lang="en-US" dirty="0" smtClean="0"/>
              <a:t>Data sharing by multiple VMs and </a:t>
            </a:r>
            <a:r>
              <a:rPr lang="en-US" dirty="0" err="1" smtClean="0"/>
              <a:t>Docker</a:t>
            </a:r>
            <a:r>
              <a:rPr lang="en-US" dirty="0" smtClean="0"/>
              <a:t> containers </a:t>
            </a:r>
            <a:r>
              <a:rPr lang="en-US" dirty="0" smtClean="0">
                <a:sym typeface="Wingdings"/>
              </a:rPr>
              <a:t> EGI ODP?</a:t>
            </a:r>
          </a:p>
          <a:p>
            <a:pPr lvl="1"/>
            <a:r>
              <a:rPr lang="en-US" dirty="0" smtClean="0">
                <a:sym typeface="Wingdings"/>
              </a:rPr>
              <a:t>Access EUDAT storage from EGI VM  B2Stage API?</a:t>
            </a:r>
          </a:p>
          <a:p>
            <a:pPr lvl="1"/>
            <a:r>
              <a:rPr lang="en-US" dirty="0" smtClean="0">
                <a:sym typeface="Wingdings"/>
              </a:rPr>
              <a:t>High level app frameworks to simplify development  DIRAC or WS-PGRADE?  Webinars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2392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RI activities 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LOFAR and SKA (Spain): </a:t>
            </a:r>
          </a:p>
          <a:p>
            <a:pPr lvl="1"/>
            <a:r>
              <a:rPr lang="en-US" dirty="0" smtClean="0"/>
              <a:t>Ongoing infra performance tests (CPU and memory use; Time of completion)</a:t>
            </a:r>
          </a:p>
          <a:p>
            <a:pPr lvl="1"/>
            <a:r>
              <a:rPr lang="en-US" dirty="0" smtClean="0"/>
              <a:t>Supported by BSC (Daniele </a:t>
            </a:r>
            <a:r>
              <a:rPr lang="en-US" dirty="0" err="1" smtClean="0"/>
              <a:t>Lezzi</a:t>
            </a:r>
            <a:r>
              <a:rPr lang="en-US" dirty="0" smtClean="0"/>
              <a:t>, COMPs)</a:t>
            </a:r>
          </a:p>
          <a:p>
            <a:r>
              <a:rPr lang="en-US" dirty="0" smtClean="0"/>
              <a:t>EMSO (EMSO-</a:t>
            </a:r>
            <a:r>
              <a:rPr lang="en-US" dirty="0" err="1" smtClean="0"/>
              <a:t>Dev</a:t>
            </a:r>
            <a:r>
              <a:rPr lang="en-US" dirty="0" smtClean="0"/>
              <a:t> project)</a:t>
            </a:r>
          </a:p>
          <a:p>
            <a:pPr lvl="1"/>
            <a:r>
              <a:rPr lang="en-US" dirty="0" smtClean="0"/>
              <a:t>Setting up </a:t>
            </a:r>
            <a:r>
              <a:rPr lang="en-US" dirty="0" err="1" smtClean="0"/>
              <a:t>MoU</a:t>
            </a:r>
            <a:r>
              <a:rPr lang="en-US" dirty="0" smtClean="0"/>
              <a:t> with EGI immediately after ERIC is established (expected in June with IT, FR, UK, GR, PT, IE. Observers: DE, NL)</a:t>
            </a:r>
          </a:p>
          <a:p>
            <a:pPr lvl="1"/>
            <a:r>
              <a:rPr lang="en-US" dirty="0" smtClean="0"/>
              <a:t>Focus on enabling and sustaining the EMSO data management platform on EGI resources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3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Ris</a:t>
            </a:r>
            <a:r>
              <a:rPr lang="en-US" dirty="0" smtClean="0"/>
              <a:t>, projects – other discussions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Big Data Europe</a:t>
            </a:r>
          </a:p>
          <a:p>
            <a:pPr lvl="1"/>
            <a:r>
              <a:rPr lang="en-US" dirty="0" smtClean="0"/>
              <a:t>Platform based on </a:t>
            </a:r>
            <a:r>
              <a:rPr lang="en-US" dirty="0" err="1" smtClean="0"/>
              <a:t>Docker</a:t>
            </a:r>
            <a:r>
              <a:rPr lang="en-US" dirty="0" smtClean="0"/>
              <a:t> and </a:t>
            </a:r>
            <a:r>
              <a:rPr lang="en-US" dirty="0" err="1" smtClean="0"/>
              <a:t>Docker</a:t>
            </a:r>
            <a:r>
              <a:rPr lang="en-US" dirty="0" smtClean="0"/>
              <a:t> Swarm</a:t>
            </a:r>
          </a:p>
          <a:p>
            <a:pPr lvl="1"/>
            <a:r>
              <a:rPr lang="en-US" dirty="0" smtClean="0"/>
              <a:t>Setup a proof-of-concept instance on </a:t>
            </a:r>
            <a:r>
              <a:rPr lang="en-US" dirty="0" err="1" smtClean="0"/>
              <a:t>fedcloud</a:t>
            </a:r>
            <a:r>
              <a:rPr lang="en-US" dirty="0" smtClean="0"/>
              <a:t> VO </a:t>
            </a:r>
            <a:r>
              <a:rPr lang="en-US" dirty="0" smtClean="0">
                <a:sym typeface="Wingdings"/>
              </a:rPr>
              <a:t> Start around summer, finish by end of 2016</a:t>
            </a:r>
            <a:endParaRPr lang="en-US" dirty="0" smtClean="0"/>
          </a:p>
          <a:p>
            <a:r>
              <a:rPr lang="en-US" dirty="0" smtClean="0"/>
              <a:t>ELI (ELI-Trans)</a:t>
            </a:r>
          </a:p>
          <a:p>
            <a:pPr lvl="1"/>
            <a:r>
              <a:rPr lang="en-US" dirty="0" smtClean="0"/>
              <a:t>Supporting and monitoring their data architecture requirement document (D10.1 of ELI-Trans)</a:t>
            </a:r>
          </a:p>
          <a:p>
            <a:r>
              <a:rPr lang="en-US" dirty="0"/>
              <a:t>X-</a:t>
            </a:r>
            <a:r>
              <a:rPr lang="en-US" dirty="0" smtClean="0"/>
              <a:t>FEL, </a:t>
            </a:r>
            <a:r>
              <a:rPr lang="en-US" dirty="0" err="1" smtClean="0"/>
              <a:t>Parthenos</a:t>
            </a:r>
            <a:r>
              <a:rPr lang="en-US" dirty="0" smtClean="0"/>
              <a:t>, Ariadne, CORBEL, NOMAD, Agriculture, ESS, </a:t>
            </a:r>
            <a:r>
              <a:rPr lang="en-US" dirty="0" err="1" smtClean="0"/>
              <a:t>Ibercivis</a:t>
            </a:r>
            <a:r>
              <a:rPr lang="en-US" dirty="0" smtClean="0"/>
              <a:t>, </a:t>
            </a:r>
            <a:endParaRPr lang="en-US" dirty="0"/>
          </a:p>
          <a:p>
            <a:pPr lvl="1"/>
            <a:r>
              <a:rPr lang="en-US" dirty="0" smtClean="0"/>
              <a:t>Joint pilots in </a:t>
            </a:r>
            <a:r>
              <a:rPr lang="en-US" dirty="0"/>
              <a:t>EOSC </a:t>
            </a:r>
            <a:r>
              <a:rPr lang="en-US" dirty="0" smtClean="0"/>
              <a:t>project?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74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long tail users (reaching EGI)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BIOISI – Bioinformatics institute in Lisbon </a:t>
            </a:r>
          </a:p>
          <a:p>
            <a:pPr lvl="1"/>
            <a:r>
              <a:rPr lang="en-US" dirty="0" smtClean="0"/>
              <a:t>Compute apps, 100s cores, big RAM, 50 TB storage</a:t>
            </a:r>
          </a:p>
          <a:p>
            <a:pPr lvl="1"/>
            <a:r>
              <a:rPr lang="en-US" dirty="0" smtClean="0"/>
              <a:t>Followed-up by LIP</a:t>
            </a:r>
          </a:p>
          <a:p>
            <a:r>
              <a:rPr lang="en-US" dirty="0" smtClean="0"/>
              <a:t>Molecular </a:t>
            </a:r>
            <a:r>
              <a:rPr lang="en-US" dirty="0" err="1" smtClean="0"/>
              <a:t>modelling</a:t>
            </a:r>
            <a:r>
              <a:rPr lang="en-US" dirty="0" smtClean="0"/>
              <a:t> group of </a:t>
            </a:r>
            <a:r>
              <a:rPr lang="en-US" dirty="0" err="1" smtClean="0"/>
              <a:t>Uni</a:t>
            </a:r>
            <a:r>
              <a:rPr lang="en-US" dirty="0" smtClean="0"/>
              <a:t> of Catania</a:t>
            </a:r>
          </a:p>
          <a:p>
            <a:pPr lvl="1"/>
            <a:r>
              <a:rPr lang="en-US" dirty="0" smtClean="0"/>
              <a:t>Need for large compute for job expected to run for 4 months. Yet to fully understand the app. (Better fit to a PRACE site?)</a:t>
            </a:r>
          </a:p>
          <a:p>
            <a:r>
              <a:rPr lang="en-US" dirty="0" err="1"/>
              <a:t>NeuroImage</a:t>
            </a:r>
            <a:r>
              <a:rPr lang="en-US" dirty="0"/>
              <a:t> Research group in </a:t>
            </a:r>
            <a:r>
              <a:rPr lang="en-US" dirty="0" smtClean="0"/>
              <a:t>Erasmus</a:t>
            </a:r>
          </a:p>
          <a:p>
            <a:pPr lvl="1"/>
            <a:r>
              <a:rPr lang="en-US" dirty="0" smtClean="0"/>
              <a:t>Instructions were sent on how to engage with </a:t>
            </a:r>
            <a:r>
              <a:rPr lang="en-US" dirty="0" err="1" smtClean="0"/>
              <a:t>SURFsara</a:t>
            </a:r>
            <a:r>
              <a:rPr lang="en-US" dirty="0" smtClean="0"/>
              <a:t> HPC cloud, or to start on EGI </a:t>
            </a:r>
            <a:r>
              <a:rPr lang="en-US" dirty="0" err="1" smtClean="0"/>
              <a:t>FedCloud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40157"/>
      </p:ext>
    </p:extLst>
  </p:cSld>
  <p:clrMapOvr>
    <a:masterClrMapping/>
  </p:clrMapOvr>
</p:sld>
</file>

<file path=ppt/theme/theme1.xml><?xml version="1.0" encoding="utf-8"?>
<a:theme xmlns:a="http://schemas.openxmlformats.org/drawingml/2006/main" name="EGI Powerpoint Presentation (Title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v2</Template>
  <TotalTime>5299</TotalTime>
  <Words>1686</Words>
  <Application>Microsoft Macintosh PowerPoint</Application>
  <PresentationFormat>On-screen Show (4:3)</PresentationFormat>
  <Paragraphs>307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EGI Powerpoint Presentation (Title)</vt:lpstr>
      <vt:lpstr>EGI Powerpoint Presentation (body)</vt:lpstr>
      <vt:lpstr>EGI Powerpoint Presentation (closing)</vt:lpstr>
      <vt:lpstr>EGI Engagement Report to OMB 2016. May  Engagement cases https://go.egi.eu/technicalsupportcases </vt:lpstr>
      <vt:lpstr>Outline</vt:lpstr>
      <vt:lpstr>Competence Centres:  Diverse interests, different timelines</vt:lpstr>
      <vt:lpstr>Competence Centres: Current status</vt:lpstr>
      <vt:lpstr>PY2 plans – Competence Centres</vt:lpstr>
      <vt:lpstr>Other RI activities</vt:lpstr>
      <vt:lpstr>Other RI activities 2</vt:lpstr>
      <vt:lpstr>Ris, projects – other discussions</vt:lpstr>
      <vt:lpstr>Recent long tail users (reaching EGI)</vt:lpstr>
      <vt:lpstr>Infrastructure improvements</vt:lpstr>
      <vt:lpstr>Ongoing SLA – OLA negotiations</vt:lpstr>
      <vt:lpstr>Events, training, etc.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Gergely Sipos</cp:lastModifiedBy>
  <cp:revision>473</cp:revision>
  <dcterms:created xsi:type="dcterms:W3CDTF">2015-04-21T10:57:42Z</dcterms:created>
  <dcterms:modified xsi:type="dcterms:W3CDTF">2016-05-26T09:00:26Z</dcterms:modified>
</cp:coreProperties>
</file>