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2"/>
  </p:notesMasterIdLst>
  <p:handoutMasterIdLst>
    <p:handoutMasterId r:id="rId13"/>
  </p:handoutMasterIdLst>
  <p:sldIdLst>
    <p:sldId id="280" r:id="rId4"/>
    <p:sldId id="291" r:id="rId5"/>
    <p:sldId id="293" r:id="rId6"/>
    <p:sldId id="295" r:id="rId7"/>
    <p:sldId id="296" r:id="rId8"/>
    <p:sldId id="294" r:id="rId9"/>
    <p:sldId id="297" r:id="rId10"/>
    <p:sldId id="284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707" autoAdjust="0"/>
  </p:normalViewPr>
  <p:slideViewPr>
    <p:cSldViewPr showGuides="1">
      <p:cViewPr varScale="1">
        <p:scale>
          <a:sx n="88" d="100"/>
          <a:sy n="88" d="100"/>
        </p:scale>
        <p:origin x="117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26-5-2016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creativecommons.org/licenses/by/4.0/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creativecommons.org/licenses/by/4.0/" TargetMode="Externa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‹N›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5/26/2016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egi.eu/wiki/PROC21" TargetMode="External"/><Relationship Id="rId2" Type="http://schemas.openxmlformats.org/officeDocument/2006/relationships/hyperlink" Target="https://wiki.egi.eu/wiki/PROC08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Operations Officer, EGI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Monitoring of cloud services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Vincenzo Spinoso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accent3">
                    <a:lumMod val="50000"/>
                  </a:schemeClr>
                </a:solidFill>
              </a:rPr>
              <a:t>all sites publish </a:t>
            </a:r>
            <a:r>
              <a:rPr lang="en-US" b="1" u="sng" dirty="0" smtClean="0">
                <a:solidFill>
                  <a:schemeClr val="accent3">
                    <a:lumMod val="50000"/>
                  </a:schemeClr>
                </a:solidFill>
              </a:rPr>
              <a:t>images on </a:t>
            </a:r>
            <a:r>
              <a:rPr lang="en-US" b="1" u="sng" dirty="0" err="1" smtClean="0">
                <a:solidFill>
                  <a:schemeClr val="accent3">
                    <a:lumMod val="50000"/>
                  </a:schemeClr>
                </a:solidFill>
              </a:rPr>
              <a:t>AppDB</a:t>
            </a:r>
            <a:endParaRPr lang="en-US" b="1" u="sng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exception</a:t>
            </a:r>
            <a:r>
              <a:rPr lang="it-IT" dirty="0" smtClean="0"/>
              <a:t> so far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>
                <a:solidFill>
                  <a:srgbClr val="C00000"/>
                </a:solidFill>
              </a:rPr>
              <a:t>GoeGrid</a:t>
            </a:r>
            <a:r>
              <a:rPr lang="it-IT" dirty="0" smtClean="0">
                <a:solidFill>
                  <a:srgbClr val="C00000"/>
                </a:solidFill>
              </a:rPr>
              <a:t> </a:t>
            </a:r>
            <a:r>
              <a:rPr lang="it-IT" dirty="0" smtClean="0"/>
              <a:t>(NGI_DE)</a:t>
            </a:r>
          </a:p>
          <a:p>
            <a:r>
              <a:rPr lang="it-IT" dirty="0" err="1" smtClean="0"/>
              <a:t>dteam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configured</a:t>
            </a:r>
            <a:r>
              <a:rPr lang="it-IT" dirty="0" smtClean="0"/>
              <a:t> </a:t>
            </a:r>
            <a:r>
              <a:rPr lang="it-IT" dirty="0" err="1" smtClean="0"/>
              <a:t>properly</a:t>
            </a:r>
            <a:r>
              <a:rPr lang="it-IT" dirty="0" smtClean="0"/>
              <a:t> </a:t>
            </a:r>
            <a:r>
              <a:rPr lang="it-IT" dirty="0" err="1" smtClean="0"/>
              <a:t>everywhere</a:t>
            </a:r>
            <a:endParaRPr lang="it-IT" dirty="0" smtClean="0"/>
          </a:p>
          <a:p>
            <a:pPr lvl="1"/>
            <a:r>
              <a:rPr lang="it-IT" dirty="0" err="1" smtClean="0"/>
              <a:t>Tickets</a:t>
            </a:r>
            <a:r>
              <a:rPr lang="it-IT" dirty="0" smtClean="0"/>
              <a:t> </a:t>
            </a:r>
            <a:r>
              <a:rPr lang="it-IT" dirty="0" err="1" smtClean="0"/>
              <a:t>opened</a:t>
            </a:r>
            <a:r>
              <a:rPr lang="it-IT" dirty="0" smtClean="0"/>
              <a:t> </a:t>
            </a:r>
            <a:r>
              <a:rPr lang="it-IT" dirty="0" err="1" smtClean="0"/>
              <a:t>against</a:t>
            </a:r>
            <a:r>
              <a:rPr lang="it-IT" dirty="0" smtClean="0"/>
              <a:t> </a:t>
            </a:r>
            <a:r>
              <a:rPr lang="it-IT" dirty="0" err="1" smtClean="0"/>
              <a:t>sites</a:t>
            </a:r>
            <a:r>
              <a:rPr lang="it-IT" dirty="0" smtClean="0"/>
              <a:t>, and </a:t>
            </a:r>
            <a:r>
              <a:rPr lang="it-IT" dirty="0" err="1" smtClean="0"/>
              <a:t>almost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fixed</a:t>
            </a:r>
            <a:endParaRPr lang="it-IT" dirty="0" smtClean="0"/>
          </a:p>
          <a:p>
            <a:pPr lvl="1"/>
            <a:r>
              <a:rPr lang="it-IT" dirty="0" smtClean="0"/>
              <a:t>At the moment, </a:t>
            </a:r>
            <a:r>
              <a:rPr lang="it-IT" dirty="0" err="1" smtClean="0"/>
              <a:t>only</a:t>
            </a:r>
            <a:r>
              <a:rPr lang="it-IT" dirty="0" smtClean="0"/>
              <a:t> 3 </a:t>
            </a:r>
            <a:r>
              <a:rPr lang="it-IT" dirty="0" err="1" smtClean="0"/>
              <a:t>sites</a:t>
            </a:r>
            <a:r>
              <a:rPr lang="it-IT" dirty="0" smtClean="0"/>
              <a:t> </a:t>
            </a:r>
            <a:r>
              <a:rPr lang="it-IT" dirty="0" err="1" smtClean="0"/>
              <a:t>having</a:t>
            </a:r>
            <a:r>
              <a:rPr lang="it-IT" dirty="0" smtClean="0"/>
              <a:t> </a:t>
            </a:r>
            <a:r>
              <a:rPr lang="it-IT" dirty="0" err="1" smtClean="0"/>
              <a:t>issues</a:t>
            </a:r>
            <a:endParaRPr lang="it-IT" dirty="0" smtClean="0"/>
          </a:p>
          <a:p>
            <a:pPr lvl="1"/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it-IT" dirty="0" err="1" smtClean="0"/>
              <a:t>month</a:t>
            </a:r>
            <a:endParaRPr lang="it-IT" dirty="0" smtClean="0"/>
          </a:p>
          <a:p>
            <a:pPr lvl="2"/>
            <a:r>
              <a:rPr lang="it-IT" dirty="0" err="1" smtClean="0"/>
              <a:t>we’ll</a:t>
            </a:r>
            <a:r>
              <a:rPr lang="it-IT" dirty="0" smtClean="0"/>
              <a:t> </a:t>
            </a:r>
            <a:r>
              <a:rPr lang="it-IT" dirty="0" err="1" smtClean="0"/>
              <a:t>add</a:t>
            </a:r>
            <a:r>
              <a:rPr lang="it-IT" dirty="0" smtClean="0"/>
              <a:t> an image list with a </a:t>
            </a:r>
            <a:r>
              <a:rPr lang="it-IT" dirty="0" err="1" smtClean="0"/>
              <a:t>dummy</a:t>
            </a:r>
            <a:r>
              <a:rPr lang="it-IT" dirty="0" smtClean="0"/>
              <a:t> image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98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Old profile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07504" y="2060849"/>
            <a:ext cx="4427190" cy="2808311"/>
          </a:xfrm>
        </p:spPr>
        <p:txBody>
          <a:bodyPr/>
          <a:lstStyle/>
          <a:p>
            <a:r>
              <a:rPr lang="en-GB" sz="1600" dirty="0" smtClean="0"/>
              <a:t>eu.egi.cloud.vm-</a:t>
            </a:r>
            <a:r>
              <a:rPr lang="en-GB" sz="1600" dirty="0" err="1" smtClean="0"/>
              <a:t>management.occi</a:t>
            </a:r>
            <a:endParaRPr lang="en-GB" sz="1600" dirty="0" smtClean="0"/>
          </a:p>
          <a:p>
            <a:pPr lvl="1"/>
            <a:r>
              <a:rPr lang="en-GB" sz="1400" dirty="0" err="1" smtClean="0"/>
              <a:t>eu.egi.cloud.OCCI</a:t>
            </a:r>
            <a:r>
              <a:rPr lang="en-GB" sz="1400" dirty="0" smtClean="0"/>
              <a:t>-Context</a:t>
            </a:r>
          </a:p>
          <a:p>
            <a:pPr lvl="1"/>
            <a:r>
              <a:rPr lang="en-GB" sz="1400" dirty="0" err="1" smtClean="0"/>
              <a:t>eu.egi.cloud.OCCI</a:t>
            </a:r>
            <a:r>
              <a:rPr lang="en-GB" sz="1400" dirty="0" smtClean="0"/>
              <a:t>-VM</a:t>
            </a:r>
          </a:p>
          <a:p>
            <a:pPr lvl="1"/>
            <a:r>
              <a:rPr lang="en-GB" sz="1400" dirty="0" err="1" smtClean="0"/>
              <a:t>org.nagios.OCCI</a:t>
            </a:r>
            <a:r>
              <a:rPr lang="en-GB" sz="1400" dirty="0" smtClean="0"/>
              <a:t>-TCP </a:t>
            </a:r>
          </a:p>
          <a:p>
            <a:r>
              <a:rPr lang="en-GB" sz="1600" dirty="0" err="1" smtClean="0"/>
              <a:t>eu.egi.cloud.storage-management.cdmi</a:t>
            </a:r>
            <a:endParaRPr lang="en-GB" sz="1600" dirty="0" smtClean="0"/>
          </a:p>
          <a:p>
            <a:pPr lvl="1"/>
            <a:r>
              <a:rPr lang="en-GB" sz="1400" dirty="0" err="1" smtClean="0"/>
              <a:t>org.nagios.CDMI</a:t>
            </a:r>
            <a:r>
              <a:rPr lang="en-GB" sz="1400" dirty="0" smtClean="0"/>
              <a:t>-TCP </a:t>
            </a:r>
          </a:p>
          <a:p>
            <a:r>
              <a:rPr lang="en-GB" sz="1600" dirty="0" err="1" smtClean="0"/>
              <a:t>eu.egi.cloud.accounting</a:t>
            </a:r>
            <a:endParaRPr lang="en-GB" sz="1600" dirty="0" smtClean="0"/>
          </a:p>
          <a:p>
            <a:pPr lvl="1"/>
            <a:r>
              <a:rPr lang="en-GB" sz="1400" dirty="0" err="1" smtClean="0"/>
              <a:t>eu.egi.cloud.APEL</a:t>
            </a:r>
            <a:r>
              <a:rPr lang="en-GB" sz="1400" dirty="0" smtClean="0"/>
              <a:t>-Pub </a:t>
            </a:r>
            <a:endParaRPr lang="en-GB" sz="14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New profile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822601" y="2060849"/>
            <a:ext cx="4041775" cy="3168351"/>
          </a:xfrm>
        </p:spPr>
        <p:txBody>
          <a:bodyPr/>
          <a:lstStyle/>
          <a:p>
            <a:r>
              <a:rPr lang="en-GB" sz="1600" dirty="0"/>
              <a:t>eu.egi.cloud.vm-</a:t>
            </a:r>
            <a:r>
              <a:rPr lang="en-GB" sz="1600" dirty="0" err="1"/>
              <a:t>management.occi</a:t>
            </a:r>
            <a:endParaRPr lang="en-GB" sz="1600" dirty="0"/>
          </a:p>
          <a:p>
            <a:pPr lvl="1"/>
            <a:r>
              <a:rPr lang="en-GB" sz="1400" dirty="0" err="1"/>
              <a:t>eu.egi.cloud.OCCI</a:t>
            </a:r>
            <a:r>
              <a:rPr lang="en-GB" sz="1400" dirty="0"/>
              <a:t>-Context</a:t>
            </a:r>
          </a:p>
          <a:p>
            <a:pPr lvl="1"/>
            <a:r>
              <a:rPr lang="en-GB" sz="1400" dirty="0" err="1"/>
              <a:t>eu.egi.cloud.OCCI</a:t>
            </a:r>
            <a:r>
              <a:rPr lang="en-GB" sz="1400" dirty="0"/>
              <a:t>-VM</a:t>
            </a:r>
          </a:p>
          <a:p>
            <a:pPr lvl="1"/>
            <a:r>
              <a:rPr lang="en-GB" sz="1400" dirty="0" err="1"/>
              <a:t>org.nagios.OCCI</a:t>
            </a:r>
            <a:r>
              <a:rPr lang="en-GB" sz="1400" dirty="0"/>
              <a:t>-TCP </a:t>
            </a:r>
            <a:endParaRPr lang="en-GB" dirty="0"/>
          </a:p>
          <a:p>
            <a:pPr lvl="1"/>
            <a:r>
              <a:rPr lang="en-GB" sz="1400" dirty="0" err="1" smtClean="0"/>
              <a:t>eu.egi.OCCI</a:t>
            </a:r>
            <a:r>
              <a:rPr lang="en-GB" sz="1400" dirty="0" smtClean="0"/>
              <a:t>-IGTF</a:t>
            </a:r>
          </a:p>
          <a:p>
            <a:r>
              <a:rPr lang="en-GB" sz="1600" dirty="0" err="1" smtClean="0"/>
              <a:t>org.openstack.nova</a:t>
            </a:r>
            <a:endParaRPr lang="en-GB" sz="1600" dirty="0" smtClean="0"/>
          </a:p>
          <a:p>
            <a:pPr lvl="1"/>
            <a:r>
              <a:rPr lang="en-GB" sz="1400" dirty="0" err="1" smtClean="0"/>
              <a:t>eu.egi.Keystone</a:t>
            </a:r>
            <a:r>
              <a:rPr lang="en-GB" sz="1400" dirty="0" smtClean="0"/>
              <a:t>-IGTF</a:t>
            </a:r>
          </a:p>
          <a:p>
            <a:pPr lvl="1"/>
            <a:r>
              <a:rPr lang="en-GB" sz="1400" dirty="0" err="1" smtClean="0"/>
              <a:t>eu.egi.cloud.OpenStack</a:t>
            </a:r>
            <a:r>
              <a:rPr lang="en-GB" sz="1400" dirty="0" smtClean="0"/>
              <a:t>-VM</a:t>
            </a:r>
            <a:endParaRPr lang="en-GB" sz="1400" dirty="0"/>
          </a:p>
          <a:p>
            <a:pPr lvl="1"/>
            <a:r>
              <a:rPr lang="en-GB" sz="1400" dirty="0" err="1" smtClean="0"/>
              <a:t>org.nagios.Keystone</a:t>
            </a:r>
            <a:r>
              <a:rPr lang="en-GB" sz="1400" dirty="0" smtClean="0"/>
              <a:t>-TCP </a:t>
            </a:r>
            <a:endParaRPr lang="en-GB" sz="14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Cloud Profiles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794156"/>
              </p:ext>
            </p:extLst>
          </p:nvPr>
        </p:nvGraphicFramePr>
        <p:xfrm>
          <a:off x="1331640" y="467294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March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April 2016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IMPROVEMENTS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UNCHANGED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WORSENING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77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704856" cy="85010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Old </a:t>
            </a:r>
            <a:r>
              <a:rPr lang="en-GB" dirty="0" err="1" smtClean="0"/>
              <a:t>vs</a:t>
            </a:r>
            <a:r>
              <a:rPr lang="en-GB" dirty="0" smtClean="0"/>
              <a:t> New profile comparison - 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 rotWithShape="1">
          <a:blip r:embed="rId2"/>
          <a:srcRect l="26150" t="26240" r="26150" b="19041"/>
          <a:stretch/>
        </p:blipFill>
        <p:spPr>
          <a:xfrm>
            <a:off x="1331640" y="1052736"/>
            <a:ext cx="7056784" cy="505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86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Old </a:t>
            </a:r>
            <a:r>
              <a:rPr lang="en-GB" dirty="0" err="1"/>
              <a:t>vs</a:t>
            </a:r>
            <a:r>
              <a:rPr lang="en-GB" dirty="0"/>
              <a:t> New profile comparison - April </a:t>
            </a:r>
            <a:r>
              <a:rPr lang="en-GB" dirty="0" smtClean="0"/>
              <a:t>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/>
          <a:srcRect l="27500" t="31280" r="28850" b="11120"/>
          <a:stretch/>
        </p:blipFill>
        <p:spPr>
          <a:xfrm>
            <a:off x="1187624" y="1068090"/>
            <a:ext cx="6408712" cy="52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90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Cloud Profiles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0" y="1341438"/>
            <a:ext cx="9144000" cy="4784400"/>
          </a:xfrm>
        </p:spPr>
        <p:txBody>
          <a:bodyPr/>
          <a:lstStyle/>
          <a:p>
            <a:r>
              <a:rPr lang="en-GB" sz="2400" dirty="0" smtClean="0"/>
              <a:t>Almost all sites underperforming have solved their problems so far!</a:t>
            </a:r>
          </a:p>
          <a:p>
            <a:pPr lvl="1"/>
            <a:r>
              <a:rPr lang="en-GB" sz="2000" dirty="0" smtClean="0"/>
              <a:t>Mainly due to grid issues at </a:t>
            </a:r>
            <a:r>
              <a:rPr lang="en-GB" sz="2000" dirty="0" err="1" smtClean="0"/>
              <a:t>grid+cloud</a:t>
            </a:r>
            <a:r>
              <a:rPr lang="en-GB" sz="2000" dirty="0" smtClean="0"/>
              <a:t> sites</a:t>
            </a:r>
          </a:p>
          <a:p>
            <a:r>
              <a:rPr lang="en-GB" sz="2400" dirty="0" smtClean="0"/>
              <a:t>New profile fixed in March</a:t>
            </a:r>
          </a:p>
          <a:p>
            <a:pPr lvl="1"/>
            <a:r>
              <a:rPr lang="en-GB" sz="2000" dirty="0" smtClean="0"/>
              <a:t>so </a:t>
            </a:r>
            <a:r>
              <a:rPr lang="en-GB" sz="2000" b="1" dirty="0" smtClean="0"/>
              <a:t>3 months are April, May, June</a:t>
            </a:r>
          </a:p>
          <a:p>
            <a:r>
              <a:rPr lang="en-US" sz="2400" i="1" u="sng" dirty="0"/>
              <a:t>Sites eligible for suspension are only sites that are underperforming for three months, constantly, in both profiles at the same time, and are unresponsive</a:t>
            </a:r>
            <a:r>
              <a:rPr lang="en-US" sz="2400" i="1" u="sng" dirty="0" smtClean="0"/>
              <a:t>.</a:t>
            </a:r>
            <a:endParaRPr lang="en-GB" sz="2400" i="1" u="sng" dirty="0" smtClean="0"/>
          </a:p>
          <a:p>
            <a:r>
              <a:rPr lang="en-GB" sz="2400" dirty="0" smtClean="0"/>
              <a:t>EGI will anyway keep opening tickets in June to </a:t>
            </a:r>
            <a:r>
              <a:rPr lang="en-GB" sz="2400" smtClean="0"/>
              <a:t>help </a:t>
            </a:r>
            <a:r>
              <a:rPr lang="en-GB" sz="2400" smtClean="0"/>
              <a:t>sites</a:t>
            </a:r>
            <a:endParaRPr lang="en-GB" sz="2000" dirty="0" smtClean="0"/>
          </a:p>
          <a:p>
            <a:pPr lvl="1"/>
            <a:r>
              <a:rPr lang="en-GB" sz="2000" dirty="0" smtClean="0"/>
              <a:t>At next OMB, a report about underperforming sites will be provided, together with May stats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092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cloud profile – approval from OMB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sz="2400" b="1" dirty="0" smtClean="0"/>
              <a:t>TO APPROVE</a:t>
            </a:r>
          </a:p>
          <a:p>
            <a:pPr lvl="1"/>
            <a:r>
              <a:rPr lang="it-IT" sz="2000" dirty="0" smtClean="0"/>
              <a:t>The new </a:t>
            </a:r>
            <a:r>
              <a:rPr lang="it-IT" sz="2000" dirty="0" err="1" smtClean="0"/>
              <a:t>profile</a:t>
            </a:r>
            <a:r>
              <a:rPr lang="it-IT" sz="2000" dirty="0" smtClean="0"/>
              <a:t> for A/R </a:t>
            </a:r>
            <a:r>
              <a:rPr lang="it-IT" sz="2000" dirty="0" err="1" smtClean="0"/>
              <a:t>will</a:t>
            </a:r>
            <a:r>
              <a:rPr lang="it-IT" sz="2000" dirty="0" smtClean="0"/>
              <a:t> be the </a:t>
            </a:r>
            <a:r>
              <a:rPr lang="it-IT" sz="2000" dirty="0" err="1" smtClean="0"/>
              <a:t>official</a:t>
            </a:r>
            <a:r>
              <a:rPr lang="it-IT" sz="2000" dirty="0" smtClean="0"/>
              <a:t> </a:t>
            </a:r>
            <a:r>
              <a:rPr lang="it-IT" sz="2000" dirty="0" err="1" smtClean="0"/>
              <a:t>one</a:t>
            </a:r>
            <a:r>
              <a:rPr lang="it-IT" sz="2000" dirty="0" smtClean="0"/>
              <a:t> </a:t>
            </a:r>
            <a:br>
              <a:rPr lang="it-IT" sz="2000" dirty="0" smtClean="0"/>
            </a:br>
            <a:r>
              <a:rPr lang="it-IT" sz="2000" b="1" dirty="0" smtClean="0"/>
              <a:t>from 1st of </a:t>
            </a:r>
            <a:r>
              <a:rPr lang="it-IT" sz="2000" b="1" dirty="0" err="1" smtClean="0"/>
              <a:t>July</a:t>
            </a:r>
            <a:r>
              <a:rPr lang="it-IT" sz="2000" b="1" dirty="0" smtClean="0"/>
              <a:t> on</a:t>
            </a:r>
          </a:p>
          <a:p>
            <a:pPr lvl="2"/>
            <a:r>
              <a:rPr lang="it-IT" sz="1600" dirty="0">
                <a:hlinkClick r:id="rId2"/>
              </a:rPr>
              <a:t>https://</a:t>
            </a:r>
            <a:r>
              <a:rPr lang="it-IT" sz="1600" dirty="0" smtClean="0">
                <a:hlinkClick r:id="rId2"/>
              </a:rPr>
              <a:t>wiki.egi.eu/wiki/PROC08</a:t>
            </a:r>
            <a:r>
              <a:rPr lang="it-IT" sz="1600" dirty="0" smtClean="0"/>
              <a:t> </a:t>
            </a:r>
            <a:r>
              <a:rPr lang="it-IT" sz="1600" dirty="0" err="1" smtClean="0"/>
              <a:t>requires</a:t>
            </a:r>
            <a:r>
              <a:rPr lang="it-IT" sz="1600" dirty="0" smtClean="0"/>
              <a:t> 1 </a:t>
            </a:r>
            <a:r>
              <a:rPr lang="it-IT" sz="1600" dirty="0" err="1" smtClean="0"/>
              <a:t>month</a:t>
            </a:r>
            <a:r>
              <a:rPr lang="it-IT" sz="1600" dirty="0" smtClean="0"/>
              <a:t> </a:t>
            </a:r>
            <a:r>
              <a:rPr lang="it-IT" sz="1600" dirty="0" err="1" smtClean="0"/>
              <a:t>only</a:t>
            </a:r>
            <a:endParaRPr lang="it-IT" sz="1600" dirty="0" smtClean="0"/>
          </a:p>
          <a:p>
            <a:pPr lvl="1"/>
            <a:r>
              <a:rPr lang="it-IT" sz="2000" dirty="0" smtClean="0"/>
              <a:t>The </a:t>
            </a:r>
            <a:r>
              <a:rPr lang="it-IT" sz="2000" dirty="0" err="1" smtClean="0"/>
              <a:t>procedures</a:t>
            </a:r>
            <a:r>
              <a:rPr lang="it-IT" sz="2000" dirty="0" smtClean="0"/>
              <a:t> </a:t>
            </a:r>
            <a:r>
              <a:rPr lang="it-IT" sz="2000" dirty="0" err="1" smtClean="0"/>
              <a:t>will</a:t>
            </a:r>
            <a:r>
              <a:rPr lang="it-IT" sz="2000" dirty="0" smtClean="0"/>
              <a:t> be </a:t>
            </a:r>
            <a:r>
              <a:rPr lang="it-IT" sz="2000" dirty="0" err="1" smtClean="0"/>
              <a:t>followed</a:t>
            </a:r>
            <a:r>
              <a:rPr lang="it-IT" sz="2000" dirty="0" smtClean="0"/>
              <a:t> by </a:t>
            </a:r>
            <a:r>
              <a:rPr lang="it-IT" sz="2000" dirty="0" err="1" smtClean="0"/>
              <a:t>grid</a:t>
            </a:r>
            <a:r>
              <a:rPr lang="it-IT" sz="2000" dirty="0" smtClean="0"/>
              <a:t> AND </a:t>
            </a:r>
            <a:r>
              <a:rPr lang="it-IT" sz="2000" dirty="0" err="1" smtClean="0"/>
              <a:t>cloud</a:t>
            </a:r>
            <a:r>
              <a:rPr lang="it-IT" sz="2000" dirty="0" smtClean="0"/>
              <a:t> </a:t>
            </a:r>
            <a:r>
              <a:rPr lang="it-IT" sz="2000" dirty="0" err="1" smtClean="0"/>
              <a:t>sites</a:t>
            </a:r>
            <a:r>
              <a:rPr lang="it-IT" sz="2000" dirty="0" smtClean="0"/>
              <a:t> </a:t>
            </a:r>
            <a:r>
              <a:rPr lang="it-IT" sz="2000" b="1" dirty="0" smtClean="0"/>
              <a:t>from 1st of August on</a:t>
            </a:r>
          </a:p>
          <a:p>
            <a:pPr lvl="2"/>
            <a:r>
              <a:rPr lang="it-IT" sz="1600" b="1" dirty="0" smtClean="0"/>
              <a:t>So </a:t>
            </a:r>
            <a:r>
              <a:rPr lang="it-IT" sz="1600" b="1" dirty="0" err="1" smtClean="0"/>
              <a:t>after</a:t>
            </a:r>
            <a:r>
              <a:rPr lang="it-IT" sz="1600" b="1" dirty="0" smtClean="0"/>
              <a:t> 3 </a:t>
            </a:r>
            <a:r>
              <a:rPr lang="it-IT" sz="1600" b="1" dirty="0" err="1" smtClean="0"/>
              <a:t>months</a:t>
            </a:r>
            <a:r>
              <a:rPr lang="it-IT" sz="1600" b="1" dirty="0" smtClean="0"/>
              <a:t>: </a:t>
            </a:r>
            <a:r>
              <a:rPr lang="it-IT" sz="1600" b="1" dirty="0" err="1" smtClean="0"/>
              <a:t>May+June</a:t>
            </a:r>
            <a:r>
              <a:rPr lang="it-IT" sz="1600" b="1" dirty="0" smtClean="0"/>
              <a:t> with </a:t>
            </a:r>
            <a:r>
              <a:rPr lang="it-IT" sz="1600" b="1" dirty="0" err="1" smtClean="0"/>
              <a:t>old</a:t>
            </a:r>
            <a:r>
              <a:rPr lang="it-IT" sz="1600" b="1" dirty="0" smtClean="0"/>
              <a:t> </a:t>
            </a:r>
            <a:r>
              <a:rPr lang="it-IT" sz="1600" b="1" dirty="0" err="1" smtClean="0"/>
              <a:t>profile</a:t>
            </a:r>
            <a:r>
              <a:rPr lang="it-IT" sz="1600" b="1" dirty="0" smtClean="0"/>
              <a:t>, </a:t>
            </a:r>
            <a:r>
              <a:rPr lang="it-IT" sz="1600" b="1" dirty="0" err="1" smtClean="0"/>
              <a:t>July</a:t>
            </a:r>
            <a:r>
              <a:rPr lang="it-IT" sz="1600" b="1" dirty="0" smtClean="0"/>
              <a:t> with new </a:t>
            </a:r>
            <a:r>
              <a:rPr lang="it-IT" sz="1600" b="1" smtClean="0"/>
              <a:t>profile</a:t>
            </a:r>
            <a:endParaRPr lang="it-IT" sz="1600" dirty="0" smtClean="0"/>
          </a:p>
          <a:p>
            <a:pPr lvl="2"/>
            <a:r>
              <a:rPr lang="en-GB" sz="1200" dirty="0" smtClean="0">
                <a:hlinkClick r:id="rId3"/>
              </a:rPr>
              <a:t>https://wiki.egi.eu/wiki/PROC21</a:t>
            </a:r>
            <a:r>
              <a:rPr lang="en-GB" sz="1200" dirty="0" smtClean="0"/>
              <a:t> </a:t>
            </a:r>
          </a:p>
          <a:p>
            <a:pPr lvl="2"/>
            <a:r>
              <a:rPr lang="en-GB" sz="1200" dirty="0" smtClean="0"/>
              <a:t>NGIs take care of underperforming cloud sites as well</a:t>
            </a:r>
          </a:p>
          <a:p>
            <a:pPr lvl="2"/>
            <a:r>
              <a:rPr lang="en-GB" sz="1200" dirty="0" smtClean="0"/>
              <a:t>Missing A/R targets implies risk of suspension</a:t>
            </a:r>
          </a:p>
          <a:p>
            <a:pPr lvl="2"/>
            <a:r>
              <a:rPr lang="en-GB" sz="1200" dirty="0" smtClean="0"/>
              <a:t>Decommissioning unsupported software can be a reason for suspension</a:t>
            </a:r>
          </a:p>
          <a:p>
            <a:pPr lvl="2"/>
            <a:r>
              <a:rPr lang="en-GB" sz="1200" dirty="0"/>
              <a:t>Security can be a reason for suspension</a:t>
            </a:r>
            <a:endParaRPr lang="en-GB" sz="1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623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powerpoint presentation v3.2</Template>
  <TotalTime>109</TotalTime>
  <Words>222</Words>
  <Application>Microsoft Office PowerPoint</Application>
  <PresentationFormat>Presentazione su schermo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Arial</vt:lpstr>
      <vt:lpstr>Calibri</vt:lpstr>
      <vt:lpstr>Segoe UI</vt:lpstr>
      <vt:lpstr>Verdana</vt:lpstr>
      <vt:lpstr>EGI powerpoint presentation v3.2</vt:lpstr>
      <vt:lpstr>EGI Powerpoint Presentation (body)</vt:lpstr>
      <vt:lpstr>EGI Powerpoint Presentation (closing)</vt:lpstr>
      <vt:lpstr>Monitoring of cloud services</vt:lpstr>
      <vt:lpstr>Status</vt:lpstr>
      <vt:lpstr>Cloud Profiles</vt:lpstr>
      <vt:lpstr>Old vs New profile comparison - March 2016</vt:lpstr>
      <vt:lpstr>Old vs New profile comparison - April 2016</vt:lpstr>
      <vt:lpstr>Cloud Profiles</vt:lpstr>
      <vt:lpstr>New cloud profile – approval from OMB</vt:lpstr>
      <vt:lpstr>Presentazione standard di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of cloud services</dc:title>
  <dc:creator>spinoso</dc:creator>
  <cp:lastModifiedBy>spinoso</cp:lastModifiedBy>
  <cp:revision>10</cp:revision>
  <dcterms:created xsi:type="dcterms:W3CDTF">2016-05-25T16:14:24Z</dcterms:created>
  <dcterms:modified xsi:type="dcterms:W3CDTF">2016-05-26T12:13:05Z</dcterms:modified>
</cp:coreProperties>
</file>