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3"/>
  </p:notesMasterIdLst>
  <p:handoutMasterIdLst>
    <p:handoutMasterId r:id="rId14"/>
  </p:handoutMasterIdLst>
  <p:sldIdLst>
    <p:sldId id="280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110" d="100"/>
          <a:sy n="110" d="100"/>
        </p:scale>
        <p:origin x="-10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6/30/16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6/30/16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6/30/16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documents.egi.eu/document/275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RP and RC OLA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Solagna – </a:t>
            </a:r>
            <a:r>
              <a:rPr lang="en-GB" dirty="0" err="1" smtClean="0"/>
              <a:t>EGI.eu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EGI OLA framework</a:t>
            </a:r>
            <a:endParaRPr lang="en-US" dirty="0"/>
          </a:p>
        </p:txBody>
      </p:sp>
      <p:sp>
        <p:nvSpPr>
          <p:cNvPr id="2" name="Folded Corner 1"/>
          <p:cNvSpPr/>
          <p:nvPr/>
        </p:nvSpPr>
        <p:spPr>
          <a:xfrm>
            <a:off x="3851920" y="4149080"/>
            <a:ext cx="1368152" cy="1944216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Corporate Level</a:t>
            </a:r>
          </a:p>
          <a:p>
            <a:pPr algn="ctr"/>
            <a:r>
              <a:rPr lang="en-US" dirty="0" smtClean="0"/>
              <a:t>OLA</a:t>
            </a: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2267744" y="1484784"/>
            <a:ext cx="1368152" cy="1944216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 Provider</a:t>
            </a:r>
          </a:p>
          <a:p>
            <a:pPr algn="ctr"/>
            <a:r>
              <a:rPr lang="en-US" dirty="0" smtClean="0"/>
              <a:t>OLA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>
            <a:off x="5436096" y="1484784"/>
            <a:ext cx="1368152" cy="1944216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 Centre</a:t>
            </a:r>
          </a:p>
          <a:p>
            <a:pPr algn="ctr"/>
            <a:r>
              <a:rPr lang="en-US" dirty="0" smtClean="0"/>
              <a:t>OLA</a:t>
            </a:r>
            <a:endParaRPr lang="en-US" dirty="0"/>
          </a:p>
        </p:txBody>
      </p:sp>
      <p:cxnSp>
        <p:nvCxnSpPr>
          <p:cNvPr id="11" name="Elbow Connector 10"/>
          <p:cNvCxnSpPr>
            <a:stCxn id="2" idx="0"/>
            <a:endCxn id="6" idx="2"/>
          </p:cNvCxnSpPr>
          <p:nvPr/>
        </p:nvCxnSpPr>
        <p:spPr>
          <a:xfrm rot="16200000" flipV="1">
            <a:off x="3383868" y="2996952"/>
            <a:ext cx="720080" cy="15841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2" idx="0"/>
            <a:endCxn id="7" idx="2"/>
          </p:cNvCxnSpPr>
          <p:nvPr/>
        </p:nvCxnSpPr>
        <p:spPr>
          <a:xfrm rot="5400000" flipH="1" flipV="1">
            <a:off x="4968044" y="2996952"/>
            <a:ext cx="720080" cy="158417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1"/>
            <a:endCxn id="6" idx="3"/>
          </p:cNvCxnSpPr>
          <p:nvPr/>
        </p:nvCxnSpPr>
        <p:spPr>
          <a:xfrm flipH="1">
            <a:off x="3635896" y="2456892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32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Corporate level 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https://documents.egi.eu/document/</a:t>
            </a:r>
            <a:r>
              <a:rPr lang="en-US" dirty="0" smtClean="0">
                <a:hlinkClick r:id="rId2"/>
              </a:rPr>
              <a:t>2752</a:t>
            </a:r>
            <a:endParaRPr lang="en-US" dirty="0" smtClean="0"/>
          </a:p>
          <a:p>
            <a:r>
              <a:rPr lang="en-US" dirty="0" smtClean="0"/>
              <a:t>The Corporate </a:t>
            </a:r>
            <a:r>
              <a:rPr lang="en-US" dirty="0"/>
              <a:t>Level </a:t>
            </a:r>
            <a:r>
              <a:rPr lang="en-US" dirty="0" smtClean="0"/>
              <a:t>OLA is </a:t>
            </a:r>
            <a:r>
              <a:rPr lang="en-US" dirty="0"/>
              <a:t>valid for </a:t>
            </a:r>
            <a:r>
              <a:rPr lang="en-US" dirty="0" smtClean="0"/>
              <a:t>all services provided according </a:t>
            </a:r>
            <a:r>
              <a:rPr lang="en-US" dirty="0"/>
              <a:t>to the </a:t>
            </a:r>
            <a:r>
              <a:rPr lang="en-US" dirty="0" smtClean="0"/>
              <a:t>Customer service catalogue</a:t>
            </a:r>
            <a:r>
              <a:rPr lang="en-US" dirty="0"/>
              <a:t>, </a:t>
            </a:r>
            <a:r>
              <a:rPr lang="en-US" dirty="0" smtClean="0"/>
              <a:t>if </a:t>
            </a:r>
            <a:r>
              <a:rPr lang="en-US" dirty="0"/>
              <a:t>no other agreements are in place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Agreement may </a:t>
            </a:r>
            <a:r>
              <a:rPr lang="en-US" dirty="0"/>
              <a:t>be extended or replaced by specific </a:t>
            </a:r>
            <a:r>
              <a:rPr lang="en-US" dirty="0" smtClean="0"/>
              <a:t>OLAs</a:t>
            </a:r>
          </a:p>
          <a:p>
            <a:pPr lvl="1"/>
            <a:r>
              <a:rPr lang="en-US" dirty="0" smtClean="0"/>
              <a:t>As it happens with the RP and RC OLAs</a:t>
            </a:r>
          </a:p>
          <a:p>
            <a:r>
              <a:rPr lang="en-US" dirty="0" smtClean="0"/>
              <a:t>The goal of the document is to set minimum requirements for all production services provided by the EGI </a:t>
            </a:r>
            <a:r>
              <a:rPr lang="en-US" dirty="0" err="1" smtClean="0"/>
              <a:t>infastructure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29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Corporate level OLA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current corporate level OLA does not add additional requirements compared to the RC and RP OLAs. </a:t>
            </a:r>
          </a:p>
          <a:p>
            <a:r>
              <a:rPr lang="en-US" dirty="0" smtClean="0"/>
              <a:t>Topics are:</a:t>
            </a:r>
          </a:p>
          <a:p>
            <a:pPr lvl="1"/>
            <a:r>
              <a:rPr lang="en-US" dirty="0" smtClean="0"/>
              <a:t>Service hours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Service level targets (still 80/85%)</a:t>
            </a:r>
          </a:p>
          <a:p>
            <a:pPr lvl="1"/>
            <a:r>
              <a:rPr lang="en-US" dirty="0" smtClean="0"/>
              <a:t>Information security and data protection</a:t>
            </a:r>
          </a:p>
          <a:p>
            <a:r>
              <a:rPr lang="en-US" dirty="0" smtClean="0"/>
              <a:t>All these topics are covered already by the RP and RC OLAs</a:t>
            </a:r>
          </a:p>
          <a:p>
            <a:pPr lvl="1"/>
            <a:r>
              <a:rPr lang="en-US" dirty="0" smtClean="0"/>
              <a:t>No additional requirements</a:t>
            </a:r>
          </a:p>
          <a:p>
            <a:pPr lvl="1"/>
            <a:r>
              <a:rPr lang="en-US" dirty="0" smtClean="0"/>
              <a:t>The document is meant mostly for services that are not (or will not be) covered by the RP/RC OLAs. It is applicable to RP/RC services, but it is completely superseded by RP/RC OLAs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79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RC OLA, what’s 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OLA template</a:t>
            </a:r>
          </a:p>
          <a:p>
            <a:r>
              <a:rPr lang="en-US" dirty="0" smtClean="0"/>
              <a:t>Changes in the scope of the OLA, </a:t>
            </a:r>
            <a:r>
              <a:rPr lang="en-GB" dirty="0" smtClean="0"/>
              <a:t>Services in scope are</a:t>
            </a:r>
          </a:p>
          <a:p>
            <a:pPr lvl="1"/>
            <a:r>
              <a:rPr lang="en-GB" dirty="0" smtClean="0"/>
              <a:t>registered </a:t>
            </a:r>
            <a:r>
              <a:rPr lang="en-GB" dirty="0"/>
              <a:t>in GOCDB as production </a:t>
            </a:r>
            <a:r>
              <a:rPr lang="en-GB" dirty="0" smtClean="0"/>
              <a:t>services (and monitored)</a:t>
            </a:r>
          </a:p>
          <a:p>
            <a:pPr lvl="1"/>
            <a:r>
              <a:rPr lang="en-GB" dirty="0" smtClean="0"/>
              <a:t>in </a:t>
            </a:r>
            <a:r>
              <a:rPr lang="en-GB" dirty="0"/>
              <a:t>the “EGI” scope.</a:t>
            </a:r>
            <a:endParaRPr lang="en-US" dirty="0"/>
          </a:p>
          <a:p>
            <a:pPr lvl="1"/>
            <a:r>
              <a:rPr lang="en-GB" dirty="0"/>
              <a:t>All services not in GOCDB, local </a:t>
            </a:r>
            <a:r>
              <a:rPr lang="en-GB" dirty="0" smtClean="0"/>
              <a:t>services, or </a:t>
            </a:r>
            <a:r>
              <a:rPr lang="en-GB" dirty="0"/>
              <a:t>registered without the “EGI” scope are not considered production and are out of </a:t>
            </a:r>
            <a:r>
              <a:rPr lang="en-GB" dirty="0" smtClean="0"/>
              <a:t>scope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634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RC OLA, what’s new?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GB" dirty="0"/>
              <a:t>Sites must provide: at least one Functional Capability </a:t>
            </a:r>
          </a:p>
          <a:p>
            <a:pPr lvl="1"/>
            <a:r>
              <a:rPr lang="en-GB" dirty="0"/>
              <a:t>(e.g. Cloud Computing, File Transfer, Storage Management, Data Access, Metadata Catalogue, HTC Compute, additional Information Discovery capability). 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 err="1" smtClean="0"/>
              <a:t>centres</a:t>
            </a:r>
            <a:r>
              <a:rPr lang="en-US" dirty="0" smtClean="0"/>
              <a:t> are responsible for handling the helpdesk tickets for which they are notified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41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 OLA, what’s 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New OLA template</a:t>
            </a:r>
          </a:p>
          <a:p>
            <a:r>
              <a:rPr lang="en-US" dirty="0" smtClean="0"/>
              <a:t>Removed the </a:t>
            </a:r>
            <a:r>
              <a:rPr lang="en-US" dirty="0"/>
              <a:t>ROD performance index target </a:t>
            </a:r>
            <a:endParaRPr lang="en-US" dirty="0" smtClean="0"/>
          </a:p>
          <a:p>
            <a:pPr lvl="1"/>
            <a:r>
              <a:rPr lang="en-US" dirty="0" smtClean="0"/>
              <a:t>Not used for more than a year now</a:t>
            </a:r>
          </a:p>
          <a:p>
            <a:pPr lvl="1"/>
            <a:r>
              <a:rPr lang="en-US" dirty="0" smtClean="0"/>
              <a:t>Changed the </a:t>
            </a:r>
            <a:r>
              <a:rPr lang="en-US" dirty="0"/>
              <a:t>ROD duties definition</a:t>
            </a:r>
            <a:r>
              <a:rPr lang="en-US" dirty="0" smtClean="0"/>
              <a:t>, is not mandatory for ROD to use the Operations </a:t>
            </a:r>
            <a:r>
              <a:rPr lang="en-US" dirty="0"/>
              <a:t>portal for daily oversight but </a:t>
            </a:r>
            <a:r>
              <a:rPr lang="en-US" dirty="0" smtClean="0"/>
              <a:t>still: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Provider oversees the smooth operation of the </a:t>
            </a:r>
            <a:r>
              <a:rPr lang="en-US" dirty="0" smtClean="0"/>
              <a:t> infrastructure</a:t>
            </a:r>
            <a:r>
              <a:rPr lang="en-US" dirty="0"/>
              <a:t>, proactively checks the status of the Resource </a:t>
            </a:r>
            <a:r>
              <a:rPr lang="en-US" dirty="0" err="1"/>
              <a:t>Centres</a:t>
            </a:r>
            <a:r>
              <a:rPr lang="en-US" dirty="0"/>
              <a:t>, and monitors the progress of open tickets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site services in scope for this OLA are the services in scope for the RC OLA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208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approval of the new OLAs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OLA documents are attached to today’s agenda</a:t>
            </a:r>
          </a:p>
          <a:p>
            <a:r>
              <a:rPr lang="en-US" dirty="0" smtClean="0"/>
              <a:t>Please, provide feedback before July 20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New version based on the feedback will be circulated and the target OMB for approval will be July’s OMB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597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546790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2273</TotalTime>
  <Words>484</Words>
  <Application>Microsoft Macintosh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EGI.eu template</vt:lpstr>
      <vt:lpstr>EGI Powerpoint Presentation (body)</vt:lpstr>
      <vt:lpstr>EGI Powerpoint Presentation (closing)</vt:lpstr>
      <vt:lpstr>RP and RC OLA</vt:lpstr>
      <vt:lpstr>The EGI OLA framework</vt:lpstr>
      <vt:lpstr>EGI Corporate level OLA</vt:lpstr>
      <vt:lpstr>EGI Corporate level OLA (2)</vt:lpstr>
      <vt:lpstr>New RC OLA, what’s new?</vt:lpstr>
      <vt:lpstr>New RC OLA, what’s new? (2)</vt:lpstr>
      <vt:lpstr>RP OLA, what’s new?</vt:lpstr>
      <vt:lpstr>Plan for approval of the new OLAs</vt:lpstr>
      <vt:lpstr>Thanks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79</cp:revision>
  <dcterms:created xsi:type="dcterms:W3CDTF">2015-05-07T09:44:43Z</dcterms:created>
  <dcterms:modified xsi:type="dcterms:W3CDTF">2016-06-30T07:50:02Z</dcterms:modified>
</cp:coreProperties>
</file>