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280" r:id="rId4"/>
    <p:sldId id="293" r:id="rId5"/>
    <p:sldId id="294" r:id="rId6"/>
    <p:sldId id="296" r:id="rId7"/>
    <p:sldId id="292" r:id="rId8"/>
    <p:sldId id="299" r:id="rId9"/>
    <p:sldId id="28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707" autoAdjust="0"/>
  </p:normalViewPr>
  <p:slideViewPr>
    <p:cSldViewPr showGuides="1">
      <p:cViewPr varScale="1">
        <p:scale>
          <a:sx n="95" d="100"/>
          <a:sy n="95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30/06/2016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6/30/2016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glideinwms.fnal.gov/doc.prd/index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OMB June 30, 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WMS Options: DIRAC and </a:t>
            </a:r>
            <a:r>
              <a:rPr lang="en-US" dirty="0" err="1"/>
              <a:t>GlideIN</a:t>
            </a:r>
            <a:r>
              <a:rPr lang="en-US" dirty="0"/>
              <a:t>-WMS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V. Spinoso – A. </a:t>
            </a:r>
            <a:r>
              <a:rPr lang="en-GB" dirty="0" err="1" smtClean="0"/>
              <a:t>Paolini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glideinWMS</a:t>
            </a:r>
            <a:r>
              <a:rPr lang="en-GB" dirty="0" smtClean="0"/>
              <a:t> and DIRAC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Only alternatives</a:t>
            </a:r>
          </a:p>
          <a:p>
            <a:r>
              <a:rPr lang="en-GB" dirty="0" smtClean="0"/>
              <a:t>Both pilot oriented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4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Functionalities needed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discovery </a:t>
            </a:r>
            <a:r>
              <a:rPr lang="en-US" sz="2000" dirty="0"/>
              <a:t>of resources through the </a:t>
            </a:r>
            <a:r>
              <a:rPr lang="en-US" sz="2000" b="1" dirty="0"/>
              <a:t>information system </a:t>
            </a:r>
            <a:r>
              <a:rPr lang="en-US" sz="2000" dirty="0"/>
              <a:t>and matching with the user requirements </a:t>
            </a:r>
          </a:p>
          <a:p>
            <a:r>
              <a:rPr lang="en-US" sz="2000" dirty="0" smtClean="0"/>
              <a:t>authentication </a:t>
            </a:r>
            <a:r>
              <a:rPr lang="en-US" sz="2000" dirty="0"/>
              <a:t>and </a:t>
            </a:r>
            <a:r>
              <a:rPr lang="en-US" sz="2000" dirty="0" smtClean="0"/>
              <a:t>authorization</a:t>
            </a:r>
            <a:r>
              <a:rPr lang="en-US" sz="2000" dirty="0"/>
              <a:t>: only with </a:t>
            </a:r>
            <a:r>
              <a:rPr lang="en-US" sz="2000" b="1" dirty="0"/>
              <a:t>VOMS </a:t>
            </a:r>
            <a:r>
              <a:rPr lang="en-US" sz="2000" b="1" dirty="0" smtClean="0"/>
              <a:t>proxy</a:t>
            </a:r>
            <a:endParaRPr lang="en-US" sz="2000" b="1" dirty="0"/>
          </a:p>
          <a:p>
            <a:r>
              <a:rPr lang="en-US" sz="2000" dirty="0" smtClean="0"/>
              <a:t>proxy </a:t>
            </a:r>
            <a:r>
              <a:rPr lang="en-US" sz="2000" dirty="0"/>
              <a:t>delegation and renewal: before the user proxy expires, </a:t>
            </a:r>
            <a:r>
              <a:rPr lang="en-US" sz="2000" dirty="0" smtClean="0"/>
              <a:t>a </a:t>
            </a:r>
            <a:r>
              <a:rPr lang="en-US" sz="2000" dirty="0" err="1" smtClean="0"/>
              <a:t>MyProxy</a:t>
            </a:r>
            <a:r>
              <a:rPr lang="en-US" sz="2000" dirty="0" smtClean="0"/>
              <a:t> </a:t>
            </a:r>
            <a:r>
              <a:rPr lang="en-US" sz="2000" dirty="0"/>
              <a:t>server </a:t>
            </a:r>
            <a:r>
              <a:rPr lang="en-US" sz="2000" dirty="0" smtClean="0"/>
              <a:t>can be </a:t>
            </a:r>
            <a:r>
              <a:rPr lang="en-US" sz="2000" dirty="0"/>
              <a:t>contacted </a:t>
            </a:r>
            <a:r>
              <a:rPr lang="en-US" sz="2000" dirty="0" smtClean="0"/>
              <a:t>to renew </a:t>
            </a:r>
            <a:r>
              <a:rPr lang="en-US" sz="2000" dirty="0"/>
              <a:t>the </a:t>
            </a:r>
            <a:r>
              <a:rPr lang="en-US" sz="2000" dirty="0" smtClean="0"/>
              <a:t>credentials</a:t>
            </a:r>
            <a:endParaRPr lang="en-US" sz="2000" dirty="0"/>
          </a:p>
          <a:p>
            <a:r>
              <a:rPr lang="en-US" sz="2000" dirty="0" smtClean="0"/>
              <a:t>Job types: </a:t>
            </a:r>
            <a:r>
              <a:rPr lang="en-US" sz="2000" dirty="0"/>
              <a:t>normal, MPI, parametric, collections, DAG. </a:t>
            </a:r>
          </a:p>
          <a:p>
            <a:r>
              <a:rPr lang="en-US" sz="2000" dirty="0" smtClean="0"/>
              <a:t>Multi-VOs </a:t>
            </a:r>
            <a:r>
              <a:rPr lang="en-US" sz="2000" dirty="0"/>
              <a:t>support </a:t>
            </a:r>
          </a:p>
          <a:p>
            <a:r>
              <a:rPr lang="en-US" sz="2000" dirty="0" smtClean="0"/>
              <a:t>submission </a:t>
            </a:r>
            <a:r>
              <a:rPr lang="en-US" sz="2000" dirty="0"/>
              <a:t>to CREAM </a:t>
            </a:r>
            <a:r>
              <a:rPr lang="en-US" sz="2000" dirty="0" smtClean="0"/>
              <a:t>and ARC-CE</a:t>
            </a:r>
          </a:p>
          <a:p>
            <a:r>
              <a:rPr lang="it-IT" sz="2000" dirty="0" smtClean="0"/>
              <a:t>PUSP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: </a:t>
            </a:r>
            <a:r>
              <a:rPr lang="en-US" sz="2000" dirty="0"/>
              <a:t>purpose of a per-user sub-proxy (PUSP) is to allow identification of the individual users that operate using a common robot certificate</a:t>
            </a:r>
            <a:endParaRPr lang="en-US" sz="2000" dirty="0" smtClean="0"/>
          </a:p>
          <a:p>
            <a:r>
              <a:rPr lang="it-IT" sz="2000" b="1" dirty="0" err="1" smtClean="0"/>
              <a:t>Options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explored</a:t>
            </a:r>
            <a:r>
              <a:rPr lang="it-IT" sz="2000" b="1" dirty="0" smtClean="0"/>
              <a:t>: </a:t>
            </a:r>
            <a:r>
              <a:rPr lang="it-IT" sz="2000" b="1" dirty="0" err="1" smtClean="0"/>
              <a:t>glideinWMS</a:t>
            </a:r>
            <a:r>
              <a:rPr lang="it-IT" sz="2000" b="1" dirty="0" smtClean="0"/>
              <a:t> and DIRAC</a:t>
            </a:r>
            <a:endParaRPr lang="en-GB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75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glideinWMS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268760"/>
            <a:ext cx="5688632" cy="4857078"/>
          </a:xfrm>
        </p:spPr>
        <p:txBody>
          <a:bodyPr/>
          <a:lstStyle/>
          <a:p>
            <a:r>
              <a:rPr lang="it-IT" sz="1400" dirty="0" err="1" smtClean="0"/>
              <a:t>Workload</a:t>
            </a:r>
            <a:r>
              <a:rPr lang="it-IT" sz="1400" dirty="0" smtClean="0"/>
              <a:t> </a:t>
            </a:r>
            <a:r>
              <a:rPr lang="it-IT" sz="1400" dirty="0" err="1" smtClean="0"/>
              <a:t>is</a:t>
            </a:r>
            <a:r>
              <a:rPr lang="it-IT" sz="1400" dirty="0" smtClean="0"/>
              <a:t> </a:t>
            </a:r>
            <a:r>
              <a:rPr lang="it-IT" sz="1400" dirty="0" err="1" smtClean="0"/>
              <a:t>managed</a:t>
            </a:r>
            <a:r>
              <a:rPr lang="it-IT" sz="1400" dirty="0" smtClean="0"/>
              <a:t> by</a:t>
            </a:r>
            <a:endParaRPr lang="en-US" sz="1400" dirty="0" smtClean="0"/>
          </a:p>
          <a:p>
            <a:pPr lvl="1"/>
            <a:r>
              <a:rPr lang="en-US" sz="1100" dirty="0" err="1" smtClean="0"/>
              <a:t>GlideinWMS</a:t>
            </a:r>
            <a:r>
              <a:rPr lang="en-US" sz="1100" dirty="0" smtClean="0"/>
              <a:t> </a:t>
            </a:r>
            <a:r>
              <a:rPr lang="en-US" sz="1100" dirty="0"/>
              <a:t>VO Frontend (</a:t>
            </a:r>
            <a:r>
              <a:rPr lang="en-US" sz="1100" dirty="0" err="1"/>
              <a:t>Glidein</a:t>
            </a:r>
            <a:r>
              <a:rPr lang="en-US" sz="1100" dirty="0"/>
              <a:t> Frontend, VO </a:t>
            </a:r>
            <a:r>
              <a:rPr lang="en-US" sz="1100" dirty="0" smtClean="0"/>
              <a:t>Frontend)</a:t>
            </a:r>
          </a:p>
          <a:p>
            <a:pPr lvl="2"/>
            <a:r>
              <a:rPr lang="en-US" sz="800" dirty="0" smtClean="0"/>
              <a:t>a </a:t>
            </a:r>
            <a:r>
              <a:rPr lang="en-US" sz="800" dirty="0"/>
              <a:t>service that looks at the queued jobs, resources available to run them and applies VO defined policies to request </a:t>
            </a:r>
            <a:r>
              <a:rPr lang="en-US" sz="800" dirty="0" err="1"/>
              <a:t>glideins</a:t>
            </a:r>
            <a:r>
              <a:rPr lang="en-US" sz="800" dirty="0"/>
              <a:t> at desired sites (resources</a:t>
            </a:r>
            <a:r>
              <a:rPr lang="en-US" sz="800" dirty="0" smtClean="0"/>
              <a:t>)</a:t>
            </a:r>
          </a:p>
          <a:p>
            <a:pPr lvl="2"/>
            <a:r>
              <a:rPr lang="it-IT" sz="800" dirty="0" smtClean="0"/>
              <a:t>Must be </a:t>
            </a:r>
            <a:r>
              <a:rPr lang="it-IT" sz="800" dirty="0" err="1" smtClean="0"/>
              <a:t>one</a:t>
            </a:r>
            <a:r>
              <a:rPr lang="it-IT" sz="800" dirty="0" smtClean="0"/>
              <a:t> per VO!</a:t>
            </a:r>
            <a:endParaRPr lang="en-US" sz="800" dirty="0"/>
          </a:p>
          <a:p>
            <a:pPr lvl="1"/>
            <a:r>
              <a:rPr lang="en-US" sz="1100" dirty="0" err="1"/>
              <a:t>GlideinWMS</a:t>
            </a:r>
            <a:r>
              <a:rPr lang="en-US" sz="1100" dirty="0"/>
              <a:t> Factory (</a:t>
            </a:r>
            <a:r>
              <a:rPr lang="en-US" sz="1100" dirty="0" err="1"/>
              <a:t>Glidein</a:t>
            </a:r>
            <a:r>
              <a:rPr lang="en-US" sz="1100" dirty="0"/>
              <a:t> </a:t>
            </a:r>
            <a:r>
              <a:rPr lang="en-US" sz="1100" dirty="0" smtClean="0"/>
              <a:t>Factory)</a:t>
            </a:r>
          </a:p>
          <a:p>
            <a:pPr lvl="2"/>
            <a:r>
              <a:rPr lang="en-US" sz="800" dirty="0" smtClean="0"/>
              <a:t>a </a:t>
            </a:r>
            <a:r>
              <a:rPr lang="en-US" sz="800" dirty="0"/>
              <a:t>service submitting </a:t>
            </a:r>
            <a:r>
              <a:rPr lang="en-US" sz="800" dirty="0" err="1"/>
              <a:t>glidein</a:t>
            </a:r>
            <a:r>
              <a:rPr lang="en-US" sz="800" dirty="0"/>
              <a:t> to the available </a:t>
            </a:r>
            <a:r>
              <a:rPr lang="en-US" sz="800" dirty="0" smtClean="0"/>
              <a:t>resources</a:t>
            </a:r>
          </a:p>
          <a:p>
            <a:pPr lvl="2"/>
            <a:r>
              <a:rPr lang="it-IT" sz="800" dirty="0" smtClean="0"/>
              <a:t>Must be </a:t>
            </a:r>
            <a:r>
              <a:rPr lang="it-IT" sz="800" dirty="0" err="1" smtClean="0"/>
              <a:t>one</a:t>
            </a:r>
            <a:r>
              <a:rPr lang="it-IT" sz="800" dirty="0" smtClean="0"/>
              <a:t> per VO!</a:t>
            </a:r>
            <a:endParaRPr lang="en-US" sz="800" dirty="0"/>
          </a:p>
          <a:p>
            <a:r>
              <a:rPr lang="en-GB" sz="1400" dirty="0" smtClean="0"/>
              <a:t>Not integrated with BDII</a:t>
            </a:r>
          </a:p>
          <a:p>
            <a:r>
              <a:rPr lang="en-GB" sz="1400" dirty="0" smtClean="0"/>
              <a:t>Can submit to CREAM and ARC (and condor)</a:t>
            </a:r>
            <a:endParaRPr lang="en-GB" sz="1400" dirty="0" smtClean="0"/>
          </a:p>
          <a:p>
            <a:r>
              <a:rPr lang="en-GB" sz="1400" dirty="0" smtClean="0"/>
              <a:t>It is not possible to easily identify the user that submitted the job under the same robot certificate</a:t>
            </a:r>
          </a:p>
          <a:p>
            <a:pPr lvl="1"/>
            <a:r>
              <a:rPr lang="en-GB" sz="1100" dirty="0" smtClean="0"/>
              <a:t>PUSP not supported</a:t>
            </a:r>
          </a:p>
          <a:p>
            <a:pPr lvl="1"/>
            <a:r>
              <a:rPr lang="en-GB" sz="1100" dirty="0" smtClean="0"/>
              <a:t>Some work was done in the past to support this, that can be reused but it is not supported and not used at the moment</a:t>
            </a:r>
          </a:p>
          <a:p>
            <a:r>
              <a:rPr lang="en-GB" sz="1400" dirty="0" smtClean="0"/>
              <a:t>Several job types supported by condor, verification is needed if those jobs are supported by the </a:t>
            </a:r>
            <a:r>
              <a:rPr lang="en-GB" sz="1400" dirty="0" err="1" smtClean="0"/>
              <a:t>glideinWMS</a:t>
            </a:r>
            <a:r>
              <a:rPr lang="en-GB" sz="1400" dirty="0" smtClean="0"/>
              <a:t> as well</a:t>
            </a:r>
          </a:p>
          <a:p>
            <a:r>
              <a:rPr lang="en-GB" sz="1400" dirty="0" smtClean="0"/>
              <a:t>Pilot </a:t>
            </a:r>
            <a:r>
              <a:rPr lang="en-GB" sz="1400" dirty="0"/>
              <a:t>job submission workflow very well tested and in production since </a:t>
            </a:r>
            <a:r>
              <a:rPr lang="en-GB" sz="1400" dirty="0" smtClean="0"/>
              <a:t>years</a:t>
            </a:r>
            <a:endParaRPr lang="en-GB" sz="1400" dirty="0"/>
          </a:p>
          <a:p>
            <a:r>
              <a:rPr lang="en-GB" sz="1400" dirty="0"/>
              <a:t>Supported by FNAL, used by CMS</a:t>
            </a:r>
          </a:p>
          <a:p>
            <a:r>
              <a:rPr lang="en-GB" sz="1400" dirty="0"/>
              <a:t>Runs on top of condor (well supported and stable as well</a:t>
            </a:r>
            <a:r>
              <a:rPr lang="en-GB" sz="1400" dirty="0" smtClean="0"/>
              <a:t>)</a:t>
            </a:r>
          </a:p>
          <a:p>
            <a:r>
              <a:rPr lang="en-GB" sz="1400" dirty="0">
                <a:hlinkClick r:id="rId2"/>
              </a:rPr>
              <a:t>http://</a:t>
            </a:r>
            <a:r>
              <a:rPr lang="en-GB" sz="1400" dirty="0" smtClean="0">
                <a:hlinkClick r:id="rId2"/>
              </a:rPr>
              <a:t>glideinwms.fnal.gov/doc.prd/index.html</a:t>
            </a:r>
            <a:r>
              <a:rPr lang="en-GB" sz="1400" dirty="0" smtClean="0"/>
              <a:t> 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2" descr="http://glideinwms.fnal.gov/doc.prd/images/simple_animatio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0808"/>
            <a:ext cx="3026337" cy="383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84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DIRAC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/>
              <a:t>Devoted initially to </a:t>
            </a:r>
            <a:r>
              <a:rPr lang="en-GB" sz="2000" dirty="0" err="1"/>
              <a:t>LHCb</a:t>
            </a:r>
            <a:r>
              <a:rPr lang="en-GB" sz="2000" dirty="0"/>
              <a:t>, it offers multi-VO support (i.e. </a:t>
            </a:r>
            <a:r>
              <a:rPr lang="en-GB" sz="2000" dirty="0" err="1"/>
              <a:t>wENMR</a:t>
            </a:r>
            <a:r>
              <a:rPr lang="en-GB" sz="2000" dirty="0"/>
              <a:t> is using it)</a:t>
            </a:r>
          </a:p>
          <a:p>
            <a:r>
              <a:rPr lang="en-GB" sz="2000" dirty="0"/>
              <a:t>Supports browsing information on BDII</a:t>
            </a:r>
          </a:p>
          <a:p>
            <a:r>
              <a:rPr lang="en-GB" sz="2000" dirty="0"/>
              <a:t>Robot certificates support </a:t>
            </a:r>
            <a:r>
              <a:rPr lang="en-GB" sz="2000" dirty="0" smtClean="0"/>
              <a:t>available</a:t>
            </a:r>
            <a:endParaRPr lang="en-GB" sz="2000" dirty="0" smtClean="0"/>
          </a:p>
          <a:p>
            <a:r>
              <a:rPr lang="en-GB" sz="2000" dirty="0" smtClean="0"/>
              <a:t>PUSP not yet </a:t>
            </a:r>
            <a:r>
              <a:rPr lang="en-GB" sz="2000" dirty="0"/>
              <a:t>fully </a:t>
            </a:r>
            <a:r>
              <a:rPr lang="en-GB" sz="2000" dirty="0" smtClean="0"/>
              <a:t>implemented</a:t>
            </a:r>
            <a:endParaRPr lang="en-GB" sz="2000" dirty="0" smtClean="0"/>
          </a:p>
          <a:p>
            <a:pPr lvl="1"/>
            <a:r>
              <a:rPr lang="en-GB" sz="1800" dirty="0" smtClean="0"/>
              <a:t>Authorization using robot certs is working, but </a:t>
            </a:r>
          </a:p>
          <a:p>
            <a:pPr lvl="1"/>
            <a:r>
              <a:rPr lang="en-GB" sz="1800" dirty="0" smtClean="0"/>
              <a:t>But submission </a:t>
            </a:r>
            <a:r>
              <a:rPr lang="en-GB" sz="1800" dirty="0" smtClean="0"/>
              <a:t>through a PUSP is </a:t>
            </a:r>
            <a:r>
              <a:rPr lang="en-GB" sz="1800" dirty="0" smtClean="0"/>
              <a:t>still not working</a:t>
            </a:r>
          </a:p>
          <a:p>
            <a:r>
              <a:rPr lang="en-GB" sz="2000" dirty="0" smtClean="0"/>
              <a:t>Can submit to CREAM and ARC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6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4080463"/>
              </p:ext>
            </p:extLst>
          </p:nvPr>
        </p:nvGraphicFramePr>
        <p:xfrm>
          <a:off x="468313" y="1341438"/>
          <a:ext cx="8424861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639"/>
                <a:gridCol w="2448272"/>
                <a:gridCol w="23049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glideinWMS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DIRAC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BDII </a:t>
                      </a:r>
                      <a:r>
                        <a:rPr lang="it-IT" dirty="0" err="1" smtClean="0"/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VOMS </a:t>
                      </a:r>
                      <a:r>
                        <a:rPr lang="it-IT" dirty="0" err="1" smtClean="0"/>
                        <a:t>proxy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auth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Identification</a:t>
                      </a:r>
                      <a:r>
                        <a:rPr lang="it-IT" dirty="0" smtClean="0"/>
                        <a:t> of </a:t>
                      </a:r>
                      <a:r>
                        <a:rPr lang="it-IT" dirty="0" err="1" smtClean="0"/>
                        <a:t>individual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users</a:t>
                      </a:r>
                      <a:r>
                        <a:rPr lang="it-IT" dirty="0" smtClean="0"/>
                        <a:t> (PUSP)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Not</a:t>
                      </a:r>
                      <a:r>
                        <a:rPr lang="it-IT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yet</a:t>
                      </a:r>
                      <a:r>
                        <a:rPr lang="it-IT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, </a:t>
                      </a:r>
                      <a:br>
                        <a:rPr lang="it-IT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</a:br>
                      <a:r>
                        <a:rPr lang="it-IT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investigate </a:t>
                      </a:r>
                      <a:r>
                        <a:rPr lang="it-IT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more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Multi VO </a:t>
                      </a:r>
                      <a:r>
                        <a:rPr lang="it-IT" dirty="0" err="1" smtClean="0"/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 </a:t>
                      </a:r>
                      <a:br>
                        <a:rPr lang="it-IT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but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multiple 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factories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rgbClr val="FF0000"/>
                          </a:solidFill>
                        </a:rPr>
                        <a:t>needed</a:t>
                      </a: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Submit</a:t>
                      </a:r>
                      <a:r>
                        <a:rPr lang="it-IT" dirty="0" smtClean="0"/>
                        <a:t> to CREAM/ARC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Yes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normal, MPI, parametric, collections, DAG 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r>
                        <a:rPr lang="it-IT" baseline="0" dirty="0" smtClean="0"/>
                        <a:t> (</a:t>
                      </a:r>
                      <a:r>
                        <a:rPr lang="it-IT" baseline="0" dirty="0" err="1" smtClean="0"/>
                        <a:t>parametric</a:t>
                      </a:r>
                      <a:r>
                        <a:rPr lang="it-IT" baseline="0" dirty="0" smtClean="0"/>
                        <a:t>, MPI)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Yes</a:t>
                      </a:r>
                      <a:r>
                        <a:rPr lang="it-IT" baseline="0" dirty="0" smtClean="0"/>
                        <a:t> (</a:t>
                      </a:r>
                      <a:r>
                        <a:rPr lang="it-IT" baseline="0" dirty="0" err="1" smtClean="0"/>
                        <a:t>parametric</a:t>
                      </a:r>
                      <a:r>
                        <a:rPr lang="it-IT" baseline="0" dirty="0" smtClean="0"/>
                        <a:t>, MPI)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43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112</TotalTime>
  <Words>417</Words>
  <Application>Microsoft Office PowerPoint</Application>
  <PresentationFormat>Presentazione su schermo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Verdana</vt:lpstr>
      <vt:lpstr>EGI powerpoint presentation v3.2</vt:lpstr>
      <vt:lpstr>EGI Powerpoint Presentation (body)</vt:lpstr>
      <vt:lpstr>EGI Powerpoint Presentation (closing)</vt:lpstr>
      <vt:lpstr>WMS Options: DIRAC and GlideIN-WMS</vt:lpstr>
      <vt:lpstr>glideinWMS and DIRAC</vt:lpstr>
      <vt:lpstr>Functionalities needed</vt:lpstr>
      <vt:lpstr>glideinWMS</vt:lpstr>
      <vt:lpstr>DIRAC</vt:lpstr>
      <vt:lpstr>Summary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spinoso</cp:lastModifiedBy>
  <cp:revision>14</cp:revision>
  <dcterms:created xsi:type="dcterms:W3CDTF">2016-06-29T14:38:38Z</dcterms:created>
  <dcterms:modified xsi:type="dcterms:W3CDTF">2016-06-30T09:20:08Z</dcterms:modified>
</cp:coreProperties>
</file>