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2"/>
  </p:notesMasterIdLst>
  <p:handoutMasterIdLst>
    <p:handoutMasterId r:id="rId13"/>
  </p:handoutMasterIdLst>
  <p:sldIdLst>
    <p:sldId id="280" r:id="rId4"/>
    <p:sldId id="295" r:id="rId5"/>
    <p:sldId id="292" r:id="rId6"/>
    <p:sldId id="293" r:id="rId7"/>
    <p:sldId id="296" r:id="rId8"/>
    <p:sldId id="291" r:id="rId9"/>
    <p:sldId id="294" r:id="rId10"/>
    <p:sldId id="284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707" autoAdjust="0"/>
  </p:normalViewPr>
  <p:slideViewPr>
    <p:cSldViewPr showGuides="1">
      <p:cViewPr varScale="1">
        <p:scale>
          <a:sx n="88" d="100"/>
          <a:sy n="88" d="100"/>
        </p:scale>
        <p:origin x="14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15/09/2016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15-9-2016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9/15/2016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wiki/EGI_Cloud_Middleware_Distribution" TargetMode="External"/><Relationship Id="rId2" Type="http://schemas.openxmlformats.org/officeDocument/2006/relationships/hyperlink" Target="https://wiki.egi.eu/wiki/EGI_Cloud_Middleware_Distribution_products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SVG:Advisory-SVG-2016-10558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EGI Operations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FedCloud</a:t>
            </a:r>
            <a:r>
              <a:rPr lang="en-GB" dirty="0" smtClean="0"/>
              <a:t> operations, </a:t>
            </a:r>
            <a:br>
              <a:rPr lang="en-GB" dirty="0" smtClean="0"/>
            </a:br>
            <a:r>
              <a:rPr lang="en-GB" dirty="0" smtClean="0"/>
              <a:t>status of CMD/UMD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Vincenzo Spinoso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Middleware 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988840"/>
            <a:ext cx="8424936" cy="4136998"/>
          </a:xfrm>
        </p:spPr>
        <p:txBody>
          <a:bodyPr/>
          <a:lstStyle/>
          <a:p>
            <a:r>
              <a:rPr lang="en-GB" sz="2000" dirty="0" smtClean="0"/>
              <a:t>RT setup </a:t>
            </a:r>
            <a:r>
              <a:rPr lang="en-GB" sz="2000" dirty="0" smtClean="0">
                <a:sym typeface="Wingdings" panose="05000000000000000000" pitchFamily="2" charset="2"/>
              </a:rPr>
              <a:t> OK</a:t>
            </a:r>
          </a:p>
          <a:p>
            <a:r>
              <a:rPr lang="en-GB" sz="2000" dirty="0" smtClean="0">
                <a:sym typeface="Wingdings" panose="05000000000000000000" pitchFamily="2" charset="2"/>
              </a:rPr>
              <a:t>Backend setup  OK</a:t>
            </a:r>
          </a:p>
          <a:p>
            <a:r>
              <a:rPr lang="en-GB" sz="2000" dirty="0" smtClean="0">
                <a:sym typeface="Wingdings" panose="05000000000000000000" pitchFamily="2" charset="2"/>
              </a:rPr>
              <a:t>Frontend setup  IN PROGRESS, revising content, menu structures, adapting to feed from backend</a:t>
            </a:r>
          </a:p>
          <a:p>
            <a:r>
              <a:rPr lang="en-GB" sz="2000" dirty="0" smtClean="0"/>
              <a:t>Verification/</a:t>
            </a:r>
            <a:r>
              <a:rPr lang="en-GB" sz="2000" dirty="0" err="1" smtClean="0"/>
              <a:t>StagedRollout</a:t>
            </a:r>
            <a:r>
              <a:rPr lang="en-GB" sz="2000" dirty="0" smtClean="0"/>
              <a:t> processes </a:t>
            </a:r>
            <a:r>
              <a:rPr lang="en-GB" sz="2000" dirty="0" smtClean="0">
                <a:sym typeface="Wingdings" panose="05000000000000000000" pitchFamily="2" charset="2"/>
              </a:rPr>
              <a:t> same as for UMD</a:t>
            </a:r>
          </a:p>
          <a:p>
            <a:pPr lvl="1"/>
            <a:r>
              <a:rPr lang="en-GB" sz="2000" dirty="0" err="1" smtClean="0">
                <a:sym typeface="Wingdings" panose="05000000000000000000" pitchFamily="2" charset="2"/>
              </a:rPr>
              <a:t>OpenStack</a:t>
            </a:r>
            <a:r>
              <a:rPr lang="en-GB" sz="2000" dirty="0" smtClean="0">
                <a:sym typeface="Wingdings" panose="05000000000000000000" pitchFamily="2" charset="2"/>
              </a:rPr>
              <a:t> products will be verified at IFCA, </a:t>
            </a:r>
            <a:r>
              <a:rPr lang="en-GB" sz="2000" dirty="0" err="1" smtClean="0">
                <a:sym typeface="Wingdings" panose="05000000000000000000" pitchFamily="2" charset="2"/>
              </a:rPr>
              <a:t>OpenNebula</a:t>
            </a:r>
            <a:r>
              <a:rPr lang="en-GB" sz="2000" dirty="0" smtClean="0">
                <a:sym typeface="Wingdings" panose="05000000000000000000" pitchFamily="2" charset="2"/>
              </a:rPr>
              <a:t> </a:t>
            </a:r>
            <a:r>
              <a:rPr lang="en-GB" sz="2000" dirty="0">
                <a:sym typeface="Wingdings" panose="05000000000000000000" pitchFamily="2" charset="2"/>
              </a:rPr>
              <a:t>products will be verified at </a:t>
            </a:r>
            <a:r>
              <a:rPr lang="en-GB" sz="2000" dirty="0" smtClean="0">
                <a:sym typeface="Wingdings" panose="05000000000000000000" pitchFamily="2" charset="2"/>
              </a:rPr>
              <a:t>CESGA</a:t>
            </a:r>
          </a:p>
          <a:p>
            <a:pPr lvl="1"/>
            <a:r>
              <a:rPr lang="en-GB" sz="2000" dirty="0" smtClean="0">
                <a:sym typeface="Wingdings" panose="05000000000000000000" pitchFamily="2" charset="2"/>
              </a:rPr>
              <a:t>For Staged-Rollout, EA list to be created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7337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Middleware Distribution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060848"/>
            <a:ext cx="8424936" cy="4064990"/>
          </a:xfrm>
        </p:spPr>
        <p:txBody>
          <a:bodyPr/>
          <a:lstStyle/>
          <a:p>
            <a:r>
              <a:rPr lang="en-GB" sz="2000" dirty="0" smtClean="0">
                <a:sym typeface="Wingdings" panose="05000000000000000000" pitchFamily="2" charset="2"/>
              </a:rPr>
              <a:t>Products can be included, product teams invited to provide details</a:t>
            </a:r>
          </a:p>
          <a:p>
            <a:pPr lvl="1"/>
            <a:r>
              <a:rPr lang="en-GB" sz="1600" dirty="0">
                <a:hlinkClick r:id="rId2"/>
              </a:rPr>
              <a:t>https://</a:t>
            </a:r>
            <a:r>
              <a:rPr lang="en-GB" sz="1600" dirty="0" smtClean="0">
                <a:hlinkClick r:id="rId2"/>
              </a:rPr>
              <a:t>wiki.egi.eu/wiki/EGI_Cloud_Middleware_Distribution_products</a:t>
            </a:r>
            <a:r>
              <a:rPr lang="en-GB" sz="1600" dirty="0" smtClean="0"/>
              <a:t> </a:t>
            </a:r>
          </a:p>
          <a:p>
            <a:pPr lvl="1"/>
            <a:r>
              <a:rPr lang="en-GB" sz="1600" dirty="0" smtClean="0"/>
              <a:t>Will start with keystone-VOMS</a:t>
            </a:r>
          </a:p>
          <a:p>
            <a:r>
              <a:rPr lang="en-US" sz="2000" dirty="0" smtClean="0"/>
              <a:t>CMD-OS/CMD-ONE </a:t>
            </a:r>
            <a:r>
              <a:rPr lang="en-US" sz="2000" dirty="0"/>
              <a:t>0 (pilot) to be published in 1 week </a:t>
            </a:r>
            <a:r>
              <a:rPr lang="en-US" sz="2000" u="sng" dirty="0" smtClean="0"/>
              <a:t>only for </a:t>
            </a:r>
            <a:r>
              <a:rPr lang="en-US" sz="2000" u="sng" dirty="0"/>
              <a:t>testing </a:t>
            </a:r>
            <a:r>
              <a:rPr lang="en-US" sz="2000" u="sng" dirty="0" smtClean="0"/>
              <a:t>purposes</a:t>
            </a:r>
          </a:p>
          <a:p>
            <a:r>
              <a:rPr lang="en-US" sz="2000" dirty="0"/>
              <a:t>first release of CMD-OS 1 scheduled by end of </a:t>
            </a:r>
            <a:r>
              <a:rPr lang="en-US" sz="2000" dirty="0" smtClean="0"/>
              <a:t>September</a:t>
            </a:r>
          </a:p>
          <a:p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wiki.egi.eu/wiki/EGI_Cloud_Middleware_Distribution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0457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UMD4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772816"/>
            <a:ext cx="8424936" cy="4353022"/>
          </a:xfrm>
        </p:spPr>
        <p:txBody>
          <a:bodyPr/>
          <a:lstStyle/>
          <a:p>
            <a:r>
              <a:rPr lang="it-IT" sz="2400" dirty="0" err="1" smtClean="0">
                <a:sym typeface="Wingdings" panose="05000000000000000000" pitchFamily="2" charset="2"/>
              </a:rPr>
              <a:t>Next</a:t>
            </a:r>
            <a:r>
              <a:rPr lang="it-IT" sz="2400" dirty="0" smtClean="0">
                <a:sym typeface="Wingdings" panose="05000000000000000000" pitchFamily="2" charset="2"/>
              </a:rPr>
              <a:t> release by end of </a:t>
            </a:r>
            <a:r>
              <a:rPr lang="it-IT" sz="2400" dirty="0" err="1" smtClean="0">
                <a:sym typeface="Wingdings" panose="05000000000000000000" pitchFamily="2" charset="2"/>
              </a:rPr>
              <a:t>October</a:t>
            </a:r>
            <a:endParaRPr lang="it-IT" sz="2400" dirty="0" smtClean="0">
              <a:sym typeface="Wingdings" panose="05000000000000000000" pitchFamily="2" charset="2"/>
            </a:endParaRPr>
          </a:p>
          <a:p>
            <a:r>
              <a:rPr lang="it-IT" sz="2400" dirty="0" err="1" smtClean="0">
                <a:sym typeface="Wingdings" panose="05000000000000000000" pitchFamily="2" charset="2"/>
              </a:rPr>
              <a:t>Including</a:t>
            </a:r>
            <a:r>
              <a:rPr lang="it-IT" sz="2400" dirty="0" smtClean="0">
                <a:sym typeface="Wingdings" panose="05000000000000000000" pitchFamily="2" charset="2"/>
              </a:rPr>
              <a:t> new </a:t>
            </a:r>
            <a:r>
              <a:rPr lang="it-IT" sz="2400" dirty="0" err="1" smtClean="0">
                <a:sym typeface="Wingdings" panose="05000000000000000000" pitchFamily="2" charset="2"/>
              </a:rPr>
              <a:t>products</a:t>
            </a:r>
            <a:endParaRPr lang="it-IT" sz="2400" dirty="0" smtClean="0">
              <a:sym typeface="Wingdings" panose="05000000000000000000" pitchFamily="2" charset="2"/>
            </a:endParaRPr>
          </a:p>
          <a:p>
            <a:pPr lvl="1"/>
            <a:r>
              <a:rPr lang="en-US" sz="1800" dirty="0" smtClean="0"/>
              <a:t>ARGUS </a:t>
            </a:r>
            <a:r>
              <a:rPr lang="en-US" sz="1800" dirty="0"/>
              <a:t>server 1.7 -&gt; ready for inclusion</a:t>
            </a:r>
          </a:p>
          <a:p>
            <a:pPr lvl="1"/>
            <a:r>
              <a:rPr lang="en-US" sz="1800" dirty="0"/>
              <a:t>UI/WN -&gt; first versions available</a:t>
            </a:r>
          </a:p>
          <a:p>
            <a:pPr lvl="1"/>
            <a:r>
              <a:rPr lang="en-US" sz="1800" dirty="0"/>
              <a:t>ARC 15.03.9 -&gt; verification in progress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CREAM -&gt; new version for CentOS7 will be available by the end of </a:t>
            </a:r>
            <a:r>
              <a:rPr lang="en-US" sz="1800" dirty="0" smtClean="0"/>
              <a:t>2016</a:t>
            </a:r>
          </a:p>
          <a:p>
            <a:r>
              <a:rPr lang="en-US" sz="2000" dirty="0"/>
              <a:t>http://repository.egi.eu/2016/01/15/all-umd-4-products/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152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FedCloud</a:t>
            </a:r>
            <a:r>
              <a:rPr lang="it-IT" dirty="0" smtClean="0"/>
              <a:t> status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23 </a:t>
            </a:r>
            <a:r>
              <a:rPr lang="it-IT" dirty="0" err="1" smtClean="0"/>
              <a:t>sites</a:t>
            </a:r>
            <a:r>
              <a:rPr lang="it-IT" dirty="0" smtClean="0"/>
              <a:t> </a:t>
            </a:r>
            <a:r>
              <a:rPr lang="it-IT" dirty="0" err="1" smtClean="0"/>
              <a:t>registered</a:t>
            </a:r>
            <a:r>
              <a:rPr lang="it-IT" dirty="0" smtClean="0"/>
              <a:t>, </a:t>
            </a:r>
            <a:r>
              <a:rPr lang="it-IT" dirty="0" err="1" smtClean="0"/>
              <a:t>certified</a:t>
            </a:r>
            <a:r>
              <a:rPr lang="it-IT" dirty="0" smtClean="0"/>
              <a:t> and </a:t>
            </a:r>
            <a:r>
              <a:rPr lang="it-IT" dirty="0" err="1" smtClean="0"/>
              <a:t>working</a:t>
            </a:r>
            <a:endParaRPr lang="it-IT" dirty="0" smtClean="0"/>
          </a:p>
          <a:p>
            <a:r>
              <a:rPr lang="it-IT" dirty="0" smtClean="0"/>
              <a:t>No </a:t>
            </a:r>
            <a:r>
              <a:rPr lang="it-IT" dirty="0" err="1" smtClean="0"/>
              <a:t>suspensions</a:t>
            </a:r>
            <a:r>
              <a:rPr lang="it-IT" dirty="0" smtClean="0"/>
              <a:t> </a:t>
            </a:r>
            <a:r>
              <a:rPr lang="it-IT" dirty="0" err="1" smtClean="0"/>
              <a:t>since</a:t>
            </a:r>
            <a:r>
              <a:rPr lang="it-IT" dirty="0" smtClean="0"/>
              <a:t> new </a:t>
            </a:r>
            <a:r>
              <a:rPr lang="it-IT" dirty="0" err="1" smtClean="0"/>
              <a:t>prolicies</a:t>
            </a:r>
            <a:r>
              <a:rPr lang="it-IT" dirty="0" smtClean="0"/>
              <a:t> in productions</a:t>
            </a:r>
          </a:p>
          <a:p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sites</a:t>
            </a:r>
            <a:r>
              <a:rPr lang="it-IT" dirty="0" smtClean="0"/>
              <a:t> </a:t>
            </a:r>
            <a:r>
              <a:rPr lang="it-IT" dirty="0" err="1" smtClean="0"/>
              <a:t>publishing</a:t>
            </a:r>
            <a:r>
              <a:rPr lang="it-IT" dirty="0" smtClean="0"/>
              <a:t> on </a:t>
            </a:r>
            <a:r>
              <a:rPr lang="it-IT" dirty="0" err="1" smtClean="0"/>
              <a:t>AppDB</a:t>
            </a:r>
            <a:endParaRPr lang="it-IT" dirty="0" smtClean="0"/>
          </a:p>
          <a:p>
            <a:pPr lvl="1"/>
            <a:r>
              <a:rPr lang="it-IT" dirty="0" err="1" smtClean="0"/>
              <a:t>Only</a:t>
            </a:r>
            <a:r>
              <a:rPr lang="it-IT" dirty="0" smtClean="0"/>
              <a:t> INFN-PADOVA-STACK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(</a:t>
            </a:r>
            <a:r>
              <a:rPr lang="it-IT" dirty="0" err="1" smtClean="0"/>
              <a:t>scheduled</a:t>
            </a:r>
            <a:r>
              <a:rPr lang="it-IT" dirty="0" smtClean="0"/>
              <a:t> </a:t>
            </a:r>
            <a:r>
              <a:rPr lang="it-IT" dirty="0" err="1" smtClean="0"/>
              <a:t>downtime</a:t>
            </a:r>
            <a:r>
              <a:rPr lang="it-IT" dirty="0" smtClean="0"/>
              <a:t> for upgrade)</a:t>
            </a:r>
          </a:p>
          <a:p>
            <a:r>
              <a:rPr lang="it-IT" dirty="0" err="1" smtClean="0"/>
              <a:t>validation</a:t>
            </a:r>
            <a:r>
              <a:rPr lang="it-IT" dirty="0" smtClean="0"/>
              <a:t> in progress for new </a:t>
            </a:r>
            <a:r>
              <a:rPr lang="it-IT" dirty="0" err="1" smtClean="0"/>
              <a:t>VOs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764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 validation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9705121"/>
              </p:ext>
            </p:extLst>
          </p:nvPr>
        </p:nvGraphicFramePr>
        <p:xfrm>
          <a:off x="539552" y="1340768"/>
          <a:ext cx="792088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1872208"/>
                <a:gridCol w="1368152"/>
                <a:gridCol w="1224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VO/community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Sites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enabled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sites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MoBrain/enmr.eu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B050"/>
                          </a:solidFill>
                        </a:rPr>
                        <a:t>100%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ESA/</a:t>
                      </a:r>
                      <a:r>
                        <a:rPr lang="it-IT" dirty="0" err="1" smtClean="0"/>
                        <a:t>Terradue</a:t>
                      </a:r>
                      <a:r>
                        <a:rPr lang="it-IT" dirty="0" smtClean="0"/>
                        <a:t>/</a:t>
                      </a:r>
                      <a:r>
                        <a:rPr lang="it-IT" dirty="0" err="1" smtClean="0"/>
                        <a:t>geohazards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C000"/>
                          </a:solidFill>
                        </a:rPr>
                        <a:t>57%</a:t>
                      </a:r>
                      <a:endParaRPr lang="en-US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D4Science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0%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DRIHM[*]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00B050"/>
                          </a:solidFill>
                        </a:rPr>
                        <a:t>100%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EXTraS</a:t>
                      </a:r>
                      <a:r>
                        <a:rPr lang="en-US" dirty="0" smtClean="0"/>
                        <a:t>[**]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0%</a:t>
                      </a:r>
                      <a:endParaRPr lang="en-US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187624" y="3789040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[*] </a:t>
            </a:r>
            <a:r>
              <a:rPr lang="it-IT" dirty="0" err="1" smtClean="0"/>
              <a:t>Waiting</a:t>
            </a:r>
            <a:r>
              <a:rPr lang="it-IT" dirty="0" smtClean="0"/>
              <a:t> for CVMFS setup</a:t>
            </a:r>
          </a:p>
          <a:p>
            <a:r>
              <a:rPr lang="it-IT" dirty="0" smtClean="0"/>
              <a:t>[**] </a:t>
            </a:r>
            <a:r>
              <a:rPr lang="it-IT" dirty="0" err="1" smtClean="0"/>
              <a:t>Waiting</a:t>
            </a:r>
            <a:r>
              <a:rPr lang="it-IT" smtClean="0"/>
              <a:t> for VM </a:t>
            </a:r>
            <a:r>
              <a:rPr lang="it-IT" dirty="0" smtClean="0"/>
              <a:t>image </a:t>
            </a:r>
            <a:r>
              <a:rPr lang="it-IT" dirty="0" smtClean="0"/>
              <a:t>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985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KeyStone</a:t>
            </a:r>
            <a:r>
              <a:rPr lang="en-US" dirty="0"/>
              <a:t> VOMS does not check CRLs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sz="2000" dirty="0">
                <a:hlinkClick r:id="rId2"/>
              </a:rPr>
              <a:t>https://</a:t>
            </a:r>
            <a:r>
              <a:rPr lang="it-IT" sz="2000" dirty="0" smtClean="0">
                <a:hlinkClick r:id="rId2"/>
              </a:rPr>
              <a:t>wiki.egi.eu/wiki/SVG:Advisory-SVG-2016-10558</a:t>
            </a:r>
            <a:r>
              <a:rPr lang="it-IT" sz="2000" dirty="0" smtClean="0"/>
              <a:t> </a:t>
            </a:r>
            <a:endParaRPr lang="it-IT" sz="2000" dirty="0"/>
          </a:p>
          <a:p>
            <a:r>
              <a:rPr lang="en-US" sz="2000" b="1" dirty="0"/>
              <a:t>all </a:t>
            </a:r>
            <a:r>
              <a:rPr lang="en-US" sz="2000" b="1" dirty="0" err="1"/>
              <a:t>OpenStack</a:t>
            </a:r>
            <a:r>
              <a:rPr lang="en-US" sz="2000" b="1" dirty="0"/>
              <a:t> sites need to update their keystone-VOMS </a:t>
            </a:r>
          </a:p>
          <a:p>
            <a:r>
              <a:rPr lang="en-US" sz="2000" dirty="0" err="1"/>
              <a:t>OpenStack</a:t>
            </a:r>
            <a:r>
              <a:rPr lang="en-US" sz="2000" dirty="0"/>
              <a:t> Liberty and </a:t>
            </a:r>
            <a:r>
              <a:rPr lang="en-US" sz="2000" dirty="0" err="1"/>
              <a:t>Mitaka</a:t>
            </a:r>
            <a:r>
              <a:rPr lang="en-US" sz="2000" dirty="0"/>
              <a:t> are </a:t>
            </a:r>
            <a:r>
              <a:rPr lang="en-US" sz="2000" dirty="0" smtClean="0"/>
              <a:t>allowed</a:t>
            </a:r>
          </a:p>
          <a:p>
            <a:r>
              <a:rPr lang="en-US" sz="2000" dirty="0" smtClean="0"/>
              <a:t>older </a:t>
            </a:r>
            <a:r>
              <a:rPr lang="en-US" sz="2000" dirty="0"/>
              <a:t>versions are not anymore under security support </a:t>
            </a:r>
            <a:r>
              <a:rPr lang="en-US" sz="2000" dirty="0" smtClean="0"/>
              <a:t>from </a:t>
            </a:r>
            <a:r>
              <a:rPr lang="en-US" sz="2000" dirty="0" err="1" smtClean="0"/>
              <a:t>OpenStack</a:t>
            </a:r>
            <a:endParaRPr lang="en-US" sz="2000" dirty="0" smtClean="0"/>
          </a:p>
          <a:p>
            <a:pPr lvl="1"/>
            <a:r>
              <a:rPr lang="en-US" sz="1800" dirty="0" smtClean="0"/>
              <a:t>so in principle they </a:t>
            </a:r>
            <a:r>
              <a:rPr lang="en-US" sz="1800" dirty="0"/>
              <a:t>cannot be running in </a:t>
            </a:r>
            <a:r>
              <a:rPr lang="en-US" sz="1800" dirty="0" smtClean="0"/>
              <a:t>EGI </a:t>
            </a:r>
            <a:endParaRPr lang="en-US" sz="1800" dirty="0"/>
          </a:p>
          <a:p>
            <a:r>
              <a:rPr lang="en-US" sz="2000" dirty="0" smtClean="0"/>
              <a:t>GGUS ticket campaign </a:t>
            </a:r>
            <a:r>
              <a:rPr lang="en-US" sz="2000" dirty="0"/>
              <a:t>will be started soon </a:t>
            </a:r>
            <a:r>
              <a:rPr lang="en-US" sz="2000" dirty="0" smtClean="0"/>
              <a:t>contacting </a:t>
            </a:r>
            <a:r>
              <a:rPr lang="en-US" sz="2000" dirty="0" err="1"/>
              <a:t>OpenStack</a:t>
            </a:r>
            <a:r>
              <a:rPr lang="en-US" sz="2000" dirty="0"/>
              <a:t> sites of the </a:t>
            </a:r>
            <a:r>
              <a:rPr lang="en-US" sz="2000" dirty="0" err="1"/>
              <a:t>FedCloud</a:t>
            </a:r>
            <a:r>
              <a:rPr lang="en-US" sz="2000" dirty="0"/>
              <a:t> (16 sites) asking </a:t>
            </a:r>
            <a:r>
              <a:rPr lang="en-US" sz="2000" dirty="0" smtClean="0"/>
              <a:t>for</a:t>
            </a:r>
          </a:p>
          <a:p>
            <a:pPr lvl="1"/>
            <a:r>
              <a:rPr lang="en-US" sz="1800" dirty="0"/>
              <a:t>upgrade their </a:t>
            </a:r>
            <a:r>
              <a:rPr lang="en-US" sz="1800" dirty="0" smtClean="0"/>
              <a:t>keystone-VOMS, as soon as possible</a:t>
            </a:r>
            <a:endParaRPr lang="en-US" sz="1800" dirty="0"/>
          </a:p>
          <a:p>
            <a:pPr lvl="1"/>
            <a:r>
              <a:rPr lang="en-US" sz="1800" dirty="0" smtClean="0"/>
              <a:t>upgrade plans to </a:t>
            </a:r>
            <a:r>
              <a:rPr lang="en-US" sz="1800" dirty="0" err="1"/>
              <a:t>OpenStack</a:t>
            </a:r>
            <a:r>
              <a:rPr lang="en-US" sz="1800" dirty="0"/>
              <a:t> to Liberty/</a:t>
            </a:r>
            <a:r>
              <a:rPr lang="en-US" sz="1800" dirty="0" err="1"/>
              <a:t>Mitaka</a:t>
            </a:r>
            <a:r>
              <a:rPr lang="en-US" sz="1800" dirty="0"/>
              <a:t> if </a:t>
            </a:r>
            <a:r>
              <a:rPr lang="en-US" sz="1800" dirty="0" smtClean="0"/>
              <a:t>needed </a:t>
            </a:r>
          </a:p>
          <a:p>
            <a:r>
              <a:rPr lang="en-US" sz="2000" dirty="0" smtClean="0"/>
              <a:t>It becomes important </a:t>
            </a:r>
            <a:r>
              <a:rPr lang="en-US" sz="2000" dirty="0"/>
              <a:t>to make the version discoverable (info providers, monitoring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864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powerpoint presentation v3.2</Template>
  <TotalTime>124</TotalTime>
  <Words>334</Words>
  <Application>Microsoft Office PowerPoint</Application>
  <PresentationFormat>Presentazione su schermo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Arial</vt:lpstr>
      <vt:lpstr>Calibri</vt:lpstr>
      <vt:lpstr>Segoe UI</vt:lpstr>
      <vt:lpstr>Verdana</vt:lpstr>
      <vt:lpstr>Wingdings</vt:lpstr>
      <vt:lpstr>EGI powerpoint presentation v3.2</vt:lpstr>
      <vt:lpstr>EGI Powerpoint Presentation (body)</vt:lpstr>
      <vt:lpstr>EGI Powerpoint Presentation (closing)</vt:lpstr>
      <vt:lpstr>FedCloud operations,  status of CMD/UMD</vt:lpstr>
      <vt:lpstr>Cloud Middleware Distribution</vt:lpstr>
      <vt:lpstr>Cloud Middleware Distribution</vt:lpstr>
      <vt:lpstr>UMD4</vt:lpstr>
      <vt:lpstr>FedCloud status</vt:lpstr>
      <vt:lpstr>VO validation</vt:lpstr>
      <vt:lpstr>KeyStone VOMS does not check CRLs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spinoso</dc:creator>
  <cp:lastModifiedBy>spinoso</cp:lastModifiedBy>
  <cp:revision>9</cp:revision>
  <dcterms:created xsi:type="dcterms:W3CDTF">2016-09-14T14:55:42Z</dcterms:created>
  <dcterms:modified xsi:type="dcterms:W3CDTF">2016-09-15T09:20:58Z</dcterms:modified>
</cp:coreProperties>
</file>