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14"/>
  </p:notesMasterIdLst>
  <p:handoutMasterIdLst>
    <p:handoutMasterId r:id="rId15"/>
  </p:handoutMasterIdLst>
  <p:sldIdLst>
    <p:sldId id="280" r:id="rId4"/>
    <p:sldId id="289" r:id="rId5"/>
    <p:sldId id="291" r:id="rId6"/>
    <p:sldId id="295" r:id="rId7"/>
    <p:sldId id="292" r:id="rId8"/>
    <p:sldId id="302" r:id="rId9"/>
    <p:sldId id="294" r:id="rId10"/>
    <p:sldId id="298" r:id="rId11"/>
    <p:sldId id="300" r:id="rId12"/>
    <p:sldId id="303" r:id="rId1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B0"/>
    <a:srgbClr val="4F85C3"/>
    <a:srgbClr val="6C9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7" autoAdjust="0"/>
    <p:restoredTop sz="94707" autoAdjust="0"/>
  </p:normalViewPr>
  <p:slideViewPr>
    <p:cSldViewPr showGuides="1">
      <p:cViewPr varScale="1">
        <p:scale>
          <a:sx n="120" d="100"/>
          <a:sy n="120" d="100"/>
        </p:scale>
        <p:origin x="-156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t>10/27/16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t>10/27/16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hyperlink" Target="http://creativecommons.org/licenses/by/4.0/" TargetMode="External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4" Type="http://schemas.openxmlformats.org/officeDocument/2006/relationships/theme" Target="../theme/theme2.xml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hyperlink" Target="http://creativecommons.org/licenses/by/4.0/" TargetMode="External"/><Relationship Id="rId1" Type="http://schemas.openxmlformats.org/officeDocument/2006/relationships/slideLayout" Target="../slideLayouts/slideLayout5.xml"/><Relationship Id="rId2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8" name="Tekstvak 10"/>
          <p:cNvSpPr txBox="1"/>
          <p:nvPr/>
        </p:nvSpPr>
        <p:spPr>
          <a:xfrm>
            <a:off x="1551095" y="6381328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EGI.eu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5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‹#›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1030139" cy="993566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48251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r>
              <a:rPr lang="en-GB" smtClean="0"/>
              <a:t>Insert footer here</a:t>
            </a:r>
            <a:endParaRPr lang="en-GB" dirty="0"/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83F7A1C-40F7-5F43-85CD-9B50E60F16AA}" type="datetime1">
              <a:rPr lang="en-US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10/27/16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sp>
        <p:nvSpPr>
          <p:cNvPr id="8" name="Tekstvak 10"/>
          <p:cNvSpPr txBox="1"/>
          <p:nvPr/>
        </p:nvSpPr>
        <p:spPr>
          <a:xfrm>
            <a:off x="1551095" y="6381328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EGI.eu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5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1" Type="http://schemas.openxmlformats.org/officeDocument/2006/relationships/hyperlink" Target="https://wiki.egi.eu/wiki/2016-bidding/collaboration_tools" TargetMode="External"/><Relationship Id="rId12" Type="http://schemas.openxmlformats.org/officeDocument/2006/relationships/hyperlink" Target="https://wiki.egi.eu/wiki/2016-bidding/application_and_appliances_database" TargetMode="External"/><Relationship Id="rId13" Type="http://schemas.openxmlformats.org/officeDocument/2006/relationships/hyperlink" Target="https://wiki.egi.eu/wiki/2016-bidding/operations_portal" TargetMode="External"/><Relationship Id="rId14" Type="http://schemas.openxmlformats.org/officeDocument/2006/relationships/hyperlink" Target="https://wiki.egi.eu/wiki/2016-bidding/security_coordination_and_tools" TargetMode="External"/><Relationship Id="rId15" Type="http://schemas.openxmlformats.org/officeDocument/2006/relationships/hyperlink" Target="https://wiki.egi.eu/wiki/2016-bidding/UMD_CMD_quality_assurance" TargetMode="External"/><Relationship Id="rId16" Type="http://schemas.openxmlformats.org/officeDocument/2006/relationships/hyperlink" Target="https://wiki.egi.eu/wiki/2016-bidding/UMD_and_CMD_infrastructure" TargetMode="External"/><Relationship Id="rId17" Type="http://schemas.openxmlformats.org/officeDocument/2006/relationships/hyperlink" Target="https://wiki.egi.eu/wiki/2016-bidding/DIRAC4EGI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iki.egi.eu/wiki/2016-bidding/message_brokers" TargetMode="External"/><Relationship Id="rId3" Type="http://schemas.openxmlformats.org/officeDocument/2006/relationships/hyperlink" Target="https://wiki.egi.eu/wiki/2016-bidding/accounting" TargetMode="External"/><Relationship Id="rId4" Type="http://schemas.openxmlformats.org/officeDocument/2006/relationships/hyperlink" Target="https://wiki.egi.eu/wiki/2016-bidding/monitoring" TargetMode="External"/><Relationship Id="rId5" Type="http://schemas.openxmlformats.org/officeDocument/2006/relationships/hyperlink" Target="https://wiki.egi.eu/wiki/2016-bidding/service_registry" TargetMode="External"/><Relationship Id="rId6" Type="http://schemas.openxmlformats.org/officeDocument/2006/relationships/hyperlink" Target="https://wiki.egi.eu/wiki/2016-bidding/CheckIn" TargetMode="External"/><Relationship Id="rId7" Type="http://schemas.openxmlformats.org/officeDocument/2006/relationships/hyperlink" Target="https://wiki.egi.eu/wiki/2016-bidding/Online_CA" TargetMode="External"/><Relationship Id="rId8" Type="http://schemas.openxmlformats.org/officeDocument/2006/relationships/hyperlink" Target="https://wiki.egi.eu/wiki/2016-bidding/Resource_allocation" TargetMode="External"/><Relationship Id="rId9" Type="http://schemas.openxmlformats.org/officeDocument/2006/relationships/hyperlink" Target="https://wiki.egi.eu/wiki/2016-bidding/helpdesk_service" TargetMode="External"/><Relationship Id="rId10" Type="http://schemas.openxmlformats.org/officeDocument/2006/relationships/hyperlink" Target="https://wiki.egi.eu/wiki/2016-bidding/helpdesk_support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s://indico.egi.eu/indico/event/3132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mailto:alessandro.paolini@egi.eu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s://ggus.eu/?mode=ticket_info&amp;ticket_id=122424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br>
              <a:rPr lang="en-GB" dirty="0" smtClean="0"/>
            </a:br>
            <a:r>
              <a:rPr lang="en-GB" sz="2800" dirty="0" smtClean="0"/>
              <a:t>OMB October 2016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Peter Solagna – EGI Foundation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8046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Activities in the bid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hlinkClick r:id="rId2" tooltip="2016-bidding/message brokers"/>
              </a:rPr>
              <a:t>Message brokers</a:t>
            </a:r>
            <a:r>
              <a:rPr lang="en-US" dirty="0"/>
              <a:t> </a:t>
            </a:r>
          </a:p>
          <a:p>
            <a:r>
              <a:rPr lang="en-US" dirty="0">
                <a:hlinkClick r:id="rId3" tooltip="2016-bidding/accounting"/>
              </a:rPr>
              <a:t>Accounting repositories and portal</a:t>
            </a:r>
            <a:r>
              <a:rPr lang="en-US" dirty="0"/>
              <a:t> </a:t>
            </a:r>
          </a:p>
          <a:p>
            <a:r>
              <a:rPr lang="en-US" dirty="0">
                <a:hlinkClick r:id="rId4" tooltip="2016-bidding/monitoring"/>
              </a:rPr>
              <a:t>Monitoring</a:t>
            </a:r>
            <a:r>
              <a:rPr lang="en-US" dirty="0"/>
              <a:t> </a:t>
            </a:r>
          </a:p>
          <a:p>
            <a:r>
              <a:rPr lang="en-US" dirty="0">
                <a:hlinkClick r:id="rId5" tooltip="2016-bidding/service registry"/>
              </a:rPr>
              <a:t>Service registry (GOCDB)</a:t>
            </a:r>
            <a:r>
              <a:rPr lang="en-US" dirty="0"/>
              <a:t> </a:t>
            </a:r>
          </a:p>
          <a:p>
            <a:pPr>
              <a:buFont typeface="Lucida Grande"/>
              <a:buChar char="+"/>
            </a:pPr>
            <a:r>
              <a:rPr lang="en-US" dirty="0">
                <a:solidFill>
                  <a:srgbClr val="008000"/>
                </a:solidFill>
                <a:hlinkClick r:id="rId6" tooltip="2016-bidding/CheckIn"/>
              </a:rPr>
              <a:t>Services for AAI (CheckIn)</a:t>
            </a:r>
            <a:r>
              <a:rPr lang="en-US" dirty="0">
                <a:solidFill>
                  <a:srgbClr val="008000"/>
                </a:solidFill>
              </a:rPr>
              <a:t> </a:t>
            </a:r>
          </a:p>
          <a:p>
            <a:pPr>
              <a:buFont typeface="Lucida Grande"/>
              <a:buChar char="+"/>
            </a:pPr>
            <a:r>
              <a:rPr lang="en-US" dirty="0">
                <a:solidFill>
                  <a:srgbClr val="008000"/>
                </a:solidFill>
                <a:hlinkClick r:id="rId7" tooltip="2016-bidding/Online CA"/>
              </a:rPr>
              <a:t>Online CA</a:t>
            </a:r>
            <a:r>
              <a:rPr lang="en-US" dirty="0">
                <a:solidFill>
                  <a:srgbClr val="008000"/>
                </a:solidFill>
              </a:rPr>
              <a:t> </a:t>
            </a:r>
          </a:p>
          <a:p>
            <a:pPr>
              <a:buFont typeface="Lucida Grande"/>
              <a:buChar char="+"/>
            </a:pPr>
            <a:r>
              <a:rPr lang="en-US" dirty="0">
                <a:solidFill>
                  <a:srgbClr val="008000"/>
                </a:solidFill>
                <a:hlinkClick r:id="rId8" tooltip="2016-bidding/Resource allocation"/>
              </a:rPr>
              <a:t>Marketplace and resource allocation</a:t>
            </a:r>
            <a:r>
              <a:rPr lang="en-US" dirty="0">
                <a:solidFill>
                  <a:srgbClr val="008000"/>
                </a:solidFill>
              </a:rPr>
              <a:t> </a:t>
            </a:r>
          </a:p>
          <a:p>
            <a:r>
              <a:rPr lang="en-US" dirty="0">
                <a:hlinkClick r:id="rId9" tooltip="2016-bidding/helpdesk service"/>
              </a:rPr>
              <a:t>Helpdesk (GGUS)</a:t>
            </a:r>
            <a:r>
              <a:rPr lang="en-US" dirty="0"/>
              <a:t> </a:t>
            </a:r>
          </a:p>
          <a:p>
            <a:r>
              <a:rPr lang="en-US" dirty="0">
                <a:hlinkClick r:id="rId10" tooltip="2016-bidding/helpdesk support"/>
              </a:rPr>
              <a:t>Helpdesk human support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hlinkClick r:id="rId11" tooltip="2016-bidding/collaboration tools"/>
              </a:rPr>
              <a:t>Collaboration tools</a:t>
            </a:r>
            <a:r>
              <a:rPr lang="en-US" dirty="0"/>
              <a:t> </a:t>
            </a:r>
          </a:p>
          <a:p>
            <a:r>
              <a:rPr lang="en-US" dirty="0">
                <a:hlinkClick r:id="rId12" tooltip="2016-bidding/application and appliances database"/>
              </a:rPr>
              <a:t>Application DB (virtual appliances and applications library)</a:t>
            </a:r>
            <a:r>
              <a:rPr lang="en-US" dirty="0"/>
              <a:t> </a:t>
            </a:r>
          </a:p>
          <a:p>
            <a:r>
              <a:rPr lang="en-US" dirty="0">
                <a:hlinkClick r:id="rId13" tooltip="2016-bidding/operations portal"/>
              </a:rPr>
              <a:t>Operations Portal</a:t>
            </a:r>
            <a:r>
              <a:rPr lang="en-US" dirty="0"/>
              <a:t> </a:t>
            </a:r>
          </a:p>
          <a:p>
            <a:r>
              <a:rPr lang="en-US" dirty="0">
                <a:hlinkClick r:id="rId14" tooltip="2016-bidding/security coordination and tools"/>
              </a:rPr>
              <a:t>Security coordination and security tools</a:t>
            </a:r>
            <a:r>
              <a:rPr lang="en-US" dirty="0"/>
              <a:t> </a:t>
            </a:r>
          </a:p>
          <a:p>
            <a:r>
              <a:rPr lang="en-US" dirty="0">
                <a:hlinkClick r:id="rId15" tooltip="2016-bidding/UMD CMD quality assurance"/>
              </a:rPr>
              <a:t>UMD and CMD quality assurance</a:t>
            </a:r>
            <a:r>
              <a:rPr lang="en-US" dirty="0"/>
              <a:t> </a:t>
            </a:r>
          </a:p>
          <a:p>
            <a:r>
              <a:rPr lang="en-US" dirty="0">
                <a:hlinkClick r:id="rId16" tooltip="2016-bidding/UMD and CMD infrastructure"/>
              </a:rPr>
              <a:t>UMD and CMD software provisioning infrastructure</a:t>
            </a:r>
            <a:r>
              <a:rPr lang="en-US" dirty="0"/>
              <a:t> </a:t>
            </a:r>
          </a:p>
          <a:p>
            <a:pPr>
              <a:buFont typeface="Lucida Grande"/>
              <a:buChar char="+"/>
            </a:pPr>
            <a:r>
              <a:rPr lang="en-US" dirty="0">
                <a:solidFill>
                  <a:srgbClr val="008000"/>
                </a:solidFill>
                <a:hlinkClick r:id="rId17" tooltip="2016-bidding/DIRAC4EGI"/>
              </a:rPr>
              <a:t>DIRAC4EGI</a:t>
            </a:r>
            <a:r>
              <a:rPr lang="en-US" dirty="0">
                <a:solidFill>
                  <a:srgbClr val="008000"/>
                </a:solidFill>
              </a:rPr>
              <a:t> 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5775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  <p:pic>
        <p:nvPicPr>
          <p:cNvPr id="2" name="Picture 1" descr="Screen Shot 2016-10-27 at 9.11.55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052736"/>
            <a:ext cx="8604448" cy="5056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2579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 Portal OTAG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Friday, November 4</a:t>
            </a:r>
            <a:r>
              <a:rPr lang="en-US" baseline="30000" dirty="0" smtClean="0"/>
              <a:t>th</a:t>
            </a:r>
            <a:r>
              <a:rPr lang="en-US" dirty="0" smtClean="0"/>
              <a:t> at 15:00 CET</a:t>
            </a:r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err="1">
                <a:hlinkClick r:id="rId2"/>
              </a:rPr>
              <a:t>indico.egi.eu</a:t>
            </a:r>
            <a:r>
              <a:rPr lang="en-US" dirty="0">
                <a:hlinkClick r:id="rId2"/>
              </a:rPr>
              <a:t>/</a:t>
            </a:r>
            <a:r>
              <a:rPr lang="en-US" dirty="0" err="1">
                <a:hlinkClick r:id="rId2"/>
              </a:rPr>
              <a:t>indico</a:t>
            </a:r>
            <a:r>
              <a:rPr lang="en-US" dirty="0">
                <a:hlinkClick r:id="rId2"/>
              </a:rPr>
              <a:t>/event/3132/</a:t>
            </a:r>
            <a:endParaRPr lang="en-US" dirty="0" smtClean="0"/>
          </a:p>
          <a:p>
            <a:r>
              <a:rPr lang="en-US" dirty="0" smtClean="0"/>
              <a:t>OTAG meeting to discuss requirements for the future development of the Operations portal</a:t>
            </a:r>
          </a:p>
          <a:p>
            <a:r>
              <a:rPr lang="en-US" dirty="0" smtClean="0"/>
              <a:t>NGI representatives participation is very important</a:t>
            </a:r>
          </a:p>
          <a:p>
            <a:r>
              <a:rPr lang="en-US" dirty="0" smtClean="0"/>
              <a:t>Please, take a look at the portal, and in particular at the new features such as the GLUE2 browser</a:t>
            </a:r>
          </a:p>
          <a:p>
            <a:pPr lvl="1"/>
            <a:r>
              <a:rPr lang="en-US" dirty="0"/>
              <a:t>http://operations-</a:t>
            </a:r>
            <a:r>
              <a:rPr lang="en-US" dirty="0" err="1"/>
              <a:t>portal.egi.eu</a:t>
            </a:r>
            <a:r>
              <a:rPr lang="en-US" dirty="0"/>
              <a:t>/vapor/resources/GL2ResSummary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4805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Stack swift probe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 probe for the </a:t>
            </a:r>
            <a:r>
              <a:rPr lang="en-US" dirty="0" err="1" smtClean="0"/>
              <a:t>Openstack</a:t>
            </a:r>
            <a:r>
              <a:rPr lang="en-US" dirty="0" smtClean="0"/>
              <a:t> object storage solution is ready for deployment</a:t>
            </a:r>
          </a:p>
          <a:p>
            <a:r>
              <a:rPr lang="en-US" dirty="0" smtClean="0"/>
              <a:t>In the next weeks will be deployed in the central monitoring</a:t>
            </a:r>
          </a:p>
          <a:p>
            <a:pPr lvl="1"/>
            <a:r>
              <a:rPr lang="en-US" dirty="0" smtClean="0"/>
              <a:t>Initially only to validate the probe </a:t>
            </a:r>
          </a:p>
          <a:p>
            <a:pPr lvl="1"/>
            <a:r>
              <a:rPr lang="en-US" dirty="0" smtClean="0"/>
              <a:t>No effect on dashboard/statistics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4408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Storage accounting: testing DPM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APEL team is currently testing storage accounting with some DPM sites</a:t>
            </a:r>
          </a:p>
          <a:p>
            <a:r>
              <a:rPr lang="en-US" dirty="0" smtClean="0"/>
              <a:t>If there are more sites interested in deploying the storage accounting (deploying DPM), please contact </a:t>
            </a:r>
            <a:r>
              <a:rPr lang="en-US" dirty="0" smtClean="0">
                <a:hlinkClick r:id="rId2"/>
              </a:rPr>
              <a:t>alessandro.paolini@egi.eu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338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UMD-3 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Signature problem with the UMD-3 configuration </a:t>
            </a:r>
            <a:r>
              <a:rPr lang="en-US" dirty="0" err="1" smtClean="0"/>
              <a:t>package</a:t>
            </a:r>
            <a:r>
              <a:rPr lang="en-US" dirty="0" err="1" smtClean="0"/>
              <a:t>:</a:t>
            </a:r>
            <a:r>
              <a:rPr lang="en-US" dirty="0" err="1" smtClean="0">
                <a:hlinkClick r:id="rId2"/>
              </a:rPr>
              <a:t>GGUS</a:t>
            </a:r>
            <a:r>
              <a:rPr lang="en-US" dirty="0" smtClean="0">
                <a:hlinkClick r:id="rId2"/>
              </a:rPr>
              <a:t> #122424</a:t>
            </a:r>
            <a:endParaRPr lang="en-US" dirty="0" smtClean="0"/>
          </a:p>
          <a:p>
            <a:r>
              <a:rPr lang="en-US" dirty="0" smtClean="0"/>
              <a:t>It cannot be installed without disabling the </a:t>
            </a:r>
            <a:r>
              <a:rPr lang="en-US" dirty="0" err="1" smtClean="0"/>
              <a:t>gpg</a:t>
            </a:r>
            <a:r>
              <a:rPr lang="en-US" dirty="0" smtClean="0"/>
              <a:t> check</a:t>
            </a:r>
          </a:p>
          <a:p>
            <a:r>
              <a:rPr lang="en-US" dirty="0" smtClean="0"/>
              <a:t>Fix will be released by the end of the day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7745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66814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Core activities bid 2018-2020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Peter Solagna – EGI Foundation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0294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Bid phase III: fact sheet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Phase II: current core activities will continue until end of 2017</a:t>
            </a:r>
          </a:p>
          <a:p>
            <a:r>
              <a:rPr lang="en-US" dirty="0" smtClean="0"/>
              <a:t>Phase III: new bid for the period January 2018 – Dec 2020 (tentative)</a:t>
            </a:r>
          </a:p>
          <a:p>
            <a:r>
              <a:rPr lang="en-US" dirty="0" smtClean="0"/>
              <a:t>The output of the </a:t>
            </a:r>
            <a:r>
              <a:rPr lang="en-US" dirty="0" err="1" smtClean="0"/>
              <a:t>PhaseIII</a:t>
            </a:r>
            <a:r>
              <a:rPr lang="en-US" dirty="0" smtClean="0"/>
              <a:t> bid will be used for the EINFRA-12 project proposal</a:t>
            </a:r>
          </a:p>
          <a:p>
            <a:pPr lvl="1"/>
            <a:r>
              <a:rPr lang="en-US" dirty="0" smtClean="0"/>
              <a:t>Including most of the core activities in the bid, if not all</a:t>
            </a:r>
          </a:p>
          <a:p>
            <a:r>
              <a:rPr lang="en-US" dirty="0" smtClean="0"/>
              <a:t>Call circulated to the council yesterday, closing on November 20th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1234154"/>
      </p:ext>
    </p:extLst>
  </p:cSld>
  <p:clrMapOvr>
    <a:masterClrMapping/>
  </p:clrMapOvr>
</p:sld>
</file>

<file path=ppt/theme/theme1.xml><?xml version="1.0" encoding="utf-8"?>
<a:theme xmlns:a="http://schemas.openxmlformats.org/drawingml/2006/main" name="EGI.eu template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EGI.eu template.potx</Template>
  <TotalTime>55</TotalTime>
  <Words>364</Words>
  <Application>Microsoft Macintosh PowerPoint</Application>
  <PresentationFormat>On-screen Show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EGI.eu template</vt:lpstr>
      <vt:lpstr>EGI Powerpoint Presentation (body)</vt:lpstr>
      <vt:lpstr>EGI Powerpoint Presentation (closing)</vt:lpstr>
      <vt:lpstr>Introduction OMB October 2016</vt:lpstr>
      <vt:lpstr>PowerPoint Presentation</vt:lpstr>
      <vt:lpstr>Operations Portal OTAG</vt:lpstr>
      <vt:lpstr>Open Stack swift probe</vt:lpstr>
      <vt:lpstr>Storage accounting: testing DPM </vt:lpstr>
      <vt:lpstr>UMD-3 issue</vt:lpstr>
      <vt:lpstr>PowerPoint Presentation</vt:lpstr>
      <vt:lpstr>Core activities bid 2018-2020</vt:lpstr>
      <vt:lpstr>Bid phase III: fact sheet</vt:lpstr>
      <vt:lpstr>Activities in the bid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Malgorzata Krakowian</dc:creator>
  <cp:lastModifiedBy>Peter Solagna</cp:lastModifiedBy>
  <cp:revision>7</cp:revision>
  <dcterms:created xsi:type="dcterms:W3CDTF">2015-05-07T09:44:43Z</dcterms:created>
  <dcterms:modified xsi:type="dcterms:W3CDTF">2016-10-27T08:06:48Z</dcterms:modified>
</cp:coreProperties>
</file>