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  <p:sldMasterId id="2147483689" r:id="rId4"/>
    <p:sldMasterId id="2147483691" r:id="rId5"/>
    <p:sldMasterId id="2147483693" r:id="rId6"/>
    <p:sldMasterId id="2147483695" r:id="rId7"/>
    <p:sldMasterId id="2147483697" r:id="rId8"/>
    <p:sldMasterId id="2147483699" r:id="rId9"/>
    <p:sldMasterId id="2147483701" r:id="rId10"/>
    <p:sldMasterId id="2147483703" r:id="rId11"/>
    <p:sldMasterId id="2147483705" r:id="rId12"/>
    <p:sldMasterId id="2147483707" r:id="rId13"/>
    <p:sldMasterId id="2147483709" r:id="rId14"/>
    <p:sldMasterId id="2147483711" r:id="rId15"/>
    <p:sldMasterId id="2147483713" r:id="rId16"/>
    <p:sldMasterId id="2147483715" r:id="rId17"/>
    <p:sldMasterId id="2147483717" r:id="rId18"/>
  </p:sldMasterIdLst>
  <p:notesMasterIdLst>
    <p:notesMasterId r:id="rId26"/>
  </p:notesMasterIdLst>
  <p:handoutMasterIdLst>
    <p:handoutMasterId r:id="rId27"/>
  </p:handoutMasterIdLst>
  <p:sldIdLst>
    <p:sldId id="280" r:id="rId19"/>
    <p:sldId id="291" r:id="rId20"/>
    <p:sldId id="296" r:id="rId21"/>
    <p:sldId id="297" r:id="rId22"/>
    <p:sldId id="299" r:id="rId23"/>
    <p:sldId id="298" r:id="rId24"/>
    <p:sldId id="284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7" autoAdjust="0"/>
    <p:restoredTop sz="94630" autoAdjust="0"/>
  </p:normalViewPr>
  <p:slideViewPr>
    <p:cSldViewPr showGuides="1">
      <p:cViewPr>
        <p:scale>
          <a:sx n="79" d="100"/>
          <a:sy n="79" d="100"/>
        </p:scale>
        <p:origin x="-125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26/10/2016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26-10-2016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616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EGI OMB Security Policies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26-Oct-16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929063"/>
            <a:ext cx="77724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13 January 2016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2F8C79-BBB9-40E9-8FB4-75849FBA18A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31" name="Picture 19" descr="STFC_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19" descr="SCI41098_PPT_Templates_bottom_STF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5294313"/>
            <a:ext cx="7580312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33337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53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88224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‹#›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mtClean="0">
                <a:solidFill>
                  <a:srgbClr val="000000"/>
                </a:solidFill>
              </a:rPr>
              <a:t>13 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568" y="623731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Lucida Grande" pitchFamily="84" charset="0"/>
                <a:ea typeface="ヒラギノ角ゴ Pro W3" pitchFamily="8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54A8F-6AEE-43D1-9748-24684CAE32D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rgbClr val="3C8C93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document/263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ocuments.egi.eu/document/2623" TargetMode="External"/><Relationship Id="rId5" Type="http://schemas.openxmlformats.org/officeDocument/2006/relationships/hyperlink" Target="https://documents.egi.eu/document/2729" TargetMode="External"/><Relationship Id="rId4" Type="http://schemas.openxmlformats.org/officeDocument/2006/relationships/hyperlink" Target="https://documents.egi.eu/document/2769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document/2930" TargetMode="External"/><Relationship Id="rId2" Type="http://schemas.openxmlformats.org/officeDocument/2006/relationships/hyperlink" Target="https://documents.egi.eu/document/2732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document/2933" TargetMode="External"/><Relationship Id="rId2" Type="http://schemas.openxmlformats.org/officeDocument/2006/relationships/hyperlink" Target="https://documents.egi.eu/document/2932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documents.egi.eu/document/2935" TargetMode="External"/><Relationship Id="rId4" Type="http://schemas.openxmlformats.org/officeDocument/2006/relationships/hyperlink" Target="https://documents.egi.eu/document/293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793912"/>
          </a:xfrm>
        </p:spPr>
        <p:txBody>
          <a:bodyPr>
            <a:normAutofit/>
          </a:bodyPr>
          <a:lstStyle/>
          <a:p>
            <a:r>
              <a:rPr lang="en-GB" dirty="0" smtClean="0"/>
              <a:t>EGI OMB</a:t>
            </a:r>
            <a:br>
              <a:rPr lang="en-GB" dirty="0" smtClean="0"/>
            </a:br>
            <a:r>
              <a:rPr lang="en-GB" dirty="0" smtClean="0"/>
              <a:t>27</a:t>
            </a:r>
            <a:r>
              <a:rPr lang="en-GB" dirty="0" smtClean="0"/>
              <a:t> October </a:t>
            </a:r>
            <a:r>
              <a:rPr lang="en-GB" dirty="0" smtClean="0"/>
              <a:t>2016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Update - </a:t>
            </a:r>
            <a:r>
              <a:rPr lang="en-GB" dirty="0" smtClean="0"/>
              <a:t>Security </a:t>
            </a:r>
            <a:r>
              <a:rPr lang="en-GB" dirty="0" smtClean="0"/>
              <a:t>Policies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 Kelsey (STFC-RAL)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Finalised earlier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39552" y="1052736"/>
            <a:ext cx="8424936" cy="47844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F</a:t>
            </a:r>
            <a:r>
              <a:rPr lang="en-GB" sz="2400" dirty="0" smtClean="0"/>
              <a:t>inalised earlier this year</a:t>
            </a:r>
            <a:endParaRPr lang="en-GB" sz="2400" dirty="0" smtClean="0"/>
          </a:p>
          <a:p>
            <a:r>
              <a:rPr lang="en-GB" sz="2400" dirty="0" smtClean="0"/>
              <a:t>OMB approval – March and April 2016</a:t>
            </a:r>
          </a:p>
          <a:p>
            <a:r>
              <a:rPr lang="en-GB" sz="2400" dirty="0" smtClean="0">
                <a:solidFill>
                  <a:srgbClr val="FF0000"/>
                </a:solidFill>
              </a:rPr>
              <a:t>Formal </a:t>
            </a:r>
            <a:r>
              <a:rPr lang="en-GB" sz="2400" dirty="0">
                <a:solidFill>
                  <a:srgbClr val="FF0000"/>
                </a:solidFill>
              </a:rPr>
              <a:t>adoption – Oct 2016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b="1" dirty="0" smtClean="0"/>
              <a:t>LTOS </a:t>
            </a:r>
            <a:r>
              <a:rPr lang="en-GB" sz="2400" b="1" dirty="0"/>
              <a:t>AUP</a:t>
            </a:r>
            <a:r>
              <a:rPr lang="en-GB" sz="2400" dirty="0"/>
              <a:t>:</a:t>
            </a:r>
          </a:p>
          <a:p>
            <a:pPr lvl="1"/>
            <a:r>
              <a:rPr lang="en-GB" sz="2000" u="sng" dirty="0">
                <a:hlinkClick r:id="rId3"/>
              </a:rPr>
              <a:t>https://documents.egi.eu/document/2635</a:t>
            </a:r>
            <a:r>
              <a:rPr lang="en-GB" sz="2000" dirty="0"/>
              <a:t> </a:t>
            </a:r>
          </a:p>
          <a:p>
            <a:r>
              <a:rPr lang="en-GB" sz="2400" b="1" dirty="0"/>
              <a:t>LTOS Security policy</a:t>
            </a:r>
          </a:p>
          <a:p>
            <a:pPr lvl="1"/>
            <a:r>
              <a:rPr lang="en-GB" sz="2000" u="sng" dirty="0">
                <a:hlinkClick r:id="rId4"/>
              </a:rPr>
              <a:t>https://documents.egi.eu/document/2769</a:t>
            </a:r>
            <a:endParaRPr lang="en-GB" sz="2000" u="sng" dirty="0"/>
          </a:p>
          <a:p>
            <a:r>
              <a:rPr lang="en-GB" sz="2400" b="1" dirty="0" smtClean="0"/>
              <a:t>VMI </a:t>
            </a:r>
            <a:r>
              <a:rPr lang="en-GB" sz="2400" b="1" dirty="0"/>
              <a:t>Endorsement and </a:t>
            </a:r>
            <a:r>
              <a:rPr lang="en-GB" sz="2400" b="1" dirty="0" smtClean="0"/>
              <a:t>operations (V4)</a:t>
            </a:r>
            <a:endParaRPr lang="en-GB" sz="2400" b="1" dirty="0"/>
          </a:p>
          <a:p>
            <a:pPr lvl="1"/>
            <a:r>
              <a:rPr lang="en-GB" sz="2000" u="sng" dirty="0">
                <a:hlinkClick r:id="rId5"/>
              </a:rPr>
              <a:t>https://</a:t>
            </a:r>
            <a:r>
              <a:rPr lang="en-GB" sz="2000" u="sng" dirty="0" smtClean="0">
                <a:hlinkClick r:id="rId5"/>
              </a:rPr>
              <a:t>documents.egi.eu/document/2729</a:t>
            </a:r>
            <a:endParaRPr lang="en-GB" sz="2000" u="sng" dirty="0" smtClean="0"/>
          </a:p>
          <a:p>
            <a:r>
              <a:rPr lang="en-GB" sz="2400" b="1" dirty="0" smtClean="0"/>
              <a:t>Revised AUP (V2)</a:t>
            </a:r>
          </a:p>
          <a:p>
            <a:pPr lvl="1"/>
            <a:r>
              <a:rPr lang="en-GB" sz="2000" u="sng" dirty="0">
                <a:hlinkClick r:id="rId6"/>
              </a:rPr>
              <a:t>https://documents.egi.eu/document/2623</a:t>
            </a:r>
            <a:endParaRPr lang="en-GB" sz="2000" u="sng" dirty="0"/>
          </a:p>
          <a:p>
            <a:pPr lvl="1"/>
            <a:endParaRPr lang="en-GB" sz="2000" dirty="0"/>
          </a:p>
          <a:p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recently finalised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b="1" dirty="0"/>
              <a:t>Personal Data Protection </a:t>
            </a:r>
            <a:r>
              <a:rPr lang="en-GB" b="1" dirty="0" smtClean="0"/>
              <a:t>Policy</a:t>
            </a:r>
          </a:p>
          <a:p>
            <a:pPr marL="742950" lvl="2" indent="-342900"/>
            <a:r>
              <a:rPr lang="en-GB" dirty="0" smtClean="0"/>
              <a:t>OMB meeting: March 2016</a:t>
            </a:r>
          </a:p>
          <a:p>
            <a:pPr marL="742950" lvl="2" indent="-342900"/>
            <a:r>
              <a:rPr lang="en-GB" dirty="0" smtClean="0"/>
              <a:t>No further comments/corrections</a:t>
            </a:r>
          </a:p>
          <a:p>
            <a:pPr marL="742950" lvl="2" indent="-342900"/>
            <a:r>
              <a:rPr lang="en-GB" dirty="0" smtClean="0"/>
              <a:t>Ready for approval</a:t>
            </a:r>
            <a:endParaRPr lang="en-GB" dirty="0"/>
          </a:p>
          <a:p>
            <a:pPr lvl="1"/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documents.egi.eu/document/2732</a:t>
            </a:r>
            <a:endParaRPr lang="en-GB" sz="2000" dirty="0" smtClean="0"/>
          </a:p>
          <a:p>
            <a:r>
              <a:rPr lang="en-GB" sz="2400" b="1" dirty="0" smtClean="0"/>
              <a:t>Acceptable Authentication Assurance</a:t>
            </a:r>
          </a:p>
          <a:p>
            <a:pPr lvl="1"/>
            <a:r>
              <a:rPr lang="en-GB" sz="2000" dirty="0" smtClean="0"/>
              <a:t>Approved OMB: July and Sep 2016</a:t>
            </a:r>
          </a:p>
          <a:p>
            <a:pPr lvl="1"/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documents.egi.eu/document/2930</a:t>
            </a:r>
            <a:endParaRPr lang="en-GB" sz="2000" dirty="0" smtClean="0"/>
          </a:p>
          <a:p>
            <a:pPr lvl="1"/>
            <a:r>
              <a:rPr lang="en-GB" sz="2000" dirty="0" smtClean="0"/>
              <a:t>Awaiting approval and adoption</a:t>
            </a:r>
          </a:p>
          <a:p>
            <a:pPr lvl="1"/>
            <a:endParaRPr lang="en-GB" sz="20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98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Revisions – use of Glossary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Thanks to Vincenzo, Alessandro &amp; Peter for pushing</a:t>
            </a:r>
          </a:p>
          <a:p>
            <a:pPr lvl="1"/>
            <a:r>
              <a:rPr lang="en-GB" dirty="0" smtClean="0"/>
              <a:t>And SPG members for commenting</a:t>
            </a:r>
          </a:p>
          <a:p>
            <a:r>
              <a:rPr lang="en-GB" dirty="0" smtClean="0"/>
              <a:t>Brought 4 policies up to date</a:t>
            </a:r>
          </a:p>
          <a:p>
            <a:pPr lvl="1"/>
            <a:r>
              <a:rPr lang="en-GB" dirty="0" smtClean="0"/>
              <a:t>Revision of Glossary terms</a:t>
            </a:r>
          </a:p>
          <a:p>
            <a:pPr lvl="2"/>
            <a:r>
              <a:rPr lang="en-GB" dirty="0" smtClean="0"/>
              <a:t>“Grid” to “e-Infrastructure”</a:t>
            </a:r>
          </a:p>
          <a:p>
            <a:pPr lvl="2"/>
            <a:r>
              <a:rPr lang="en-GB" dirty="0" smtClean="0"/>
              <a:t>“Site” to “Resource Centre”</a:t>
            </a:r>
          </a:p>
          <a:p>
            <a:pPr lvl="1"/>
            <a:r>
              <a:rPr lang="en-GB" dirty="0" smtClean="0"/>
              <a:t>Update to new names of other referred policies</a:t>
            </a:r>
          </a:p>
          <a:p>
            <a:pPr lvl="2"/>
            <a:r>
              <a:rPr lang="en-GB" dirty="0" smtClean="0"/>
              <a:t>Grid Site Operations to Service Operations Security</a:t>
            </a:r>
          </a:p>
          <a:p>
            <a:pPr lvl="1"/>
            <a:r>
              <a:rPr lang="en-GB" dirty="0" smtClean="0"/>
              <a:t>Standard intro paragraph</a:t>
            </a:r>
          </a:p>
          <a:p>
            <a:pPr lvl="2"/>
            <a:r>
              <a:rPr lang="en-GB" dirty="0" smtClean="0"/>
              <a:t>Part of a full set of policy documents</a:t>
            </a:r>
          </a:p>
          <a:p>
            <a:endParaRPr lang="en-GB" dirty="0" smtClean="0"/>
          </a:p>
          <a:p>
            <a:pPr lvl="2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384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Revised terminology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400" dirty="0" smtClean="0"/>
              <a:t>But no changes to the policy meaning/words</a:t>
            </a:r>
          </a:p>
          <a:p>
            <a:r>
              <a:rPr lang="en-GB" sz="2400" dirty="0" smtClean="0"/>
              <a:t>Finished Oct 2016</a:t>
            </a:r>
          </a:p>
          <a:p>
            <a:r>
              <a:rPr lang="en-GB" sz="2400" dirty="0" smtClean="0"/>
              <a:t>Simpler adoption/approval</a:t>
            </a:r>
          </a:p>
          <a:p>
            <a:r>
              <a:rPr lang="en-GB" sz="2400" b="1" dirty="0"/>
              <a:t>VO Portal Policy</a:t>
            </a:r>
          </a:p>
          <a:p>
            <a:pPr lvl="1"/>
            <a:r>
              <a:rPr lang="en-GB" sz="2000" dirty="0">
                <a:hlinkClick r:id="rId2"/>
              </a:rPr>
              <a:t>https://documents.egi.eu/document/2932</a:t>
            </a:r>
            <a:endParaRPr lang="en-GB" sz="2000" dirty="0"/>
          </a:p>
          <a:p>
            <a:r>
              <a:rPr lang="en-GB" sz="2400" b="1" dirty="0"/>
              <a:t>Policy on e-Infrastructure Multi-User Pilot Jobs</a:t>
            </a:r>
          </a:p>
          <a:p>
            <a:pPr lvl="1"/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documents.egi.eu/document/2933</a:t>
            </a:r>
            <a:endParaRPr lang="en-GB" sz="2000" dirty="0" smtClean="0"/>
          </a:p>
          <a:p>
            <a:r>
              <a:rPr lang="en-GB" sz="2400" b="1" dirty="0"/>
              <a:t>Security Traceability and Logging Policy</a:t>
            </a:r>
          </a:p>
          <a:p>
            <a:pPr lvl="1"/>
            <a:r>
              <a:rPr lang="en-GB" sz="2000" dirty="0">
                <a:hlinkClick r:id="rId4"/>
              </a:rPr>
              <a:t>https://</a:t>
            </a:r>
            <a:r>
              <a:rPr lang="en-GB" sz="2000" dirty="0" smtClean="0">
                <a:hlinkClick r:id="rId4"/>
              </a:rPr>
              <a:t>documents.egi.eu/document/2934</a:t>
            </a:r>
            <a:endParaRPr lang="en-GB" sz="2000" dirty="0" smtClean="0"/>
          </a:p>
          <a:p>
            <a:r>
              <a:rPr lang="en-GB" sz="2400" b="1" dirty="0"/>
              <a:t>Security Incident Response </a:t>
            </a:r>
            <a:r>
              <a:rPr lang="en-GB" sz="2400" b="1" dirty="0" smtClean="0"/>
              <a:t>Policy</a:t>
            </a:r>
          </a:p>
          <a:p>
            <a:pPr lvl="1"/>
            <a:r>
              <a:rPr lang="en-GB" sz="2000" dirty="0">
                <a:hlinkClick r:id="rId5"/>
              </a:rPr>
              <a:t>https://</a:t>
            </a:r>
            <a:r>
              <a:rPr lang="en-GB" sz="2000" dirty="0" smtClean="0">
                <a:hlinkClick r:id="rId5"/>
              </a:rPr>
              <a:t>documents.egi.eu/document/2935</a:t>
            </a:r>
            <a:endParaRPr lang="en-GB" sz="2000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226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F2F SPG meeting 2-3 Nov 2016 (</a:t>
            </a:r>
            <a:r>
              <a:rPr lang="en-GB" sz="2000" dirty="0" err="1" smtClean="0"/>
              <a:t>Nikhef</a:t>
            </a:r>
            <a:r>
              <a:rPr lang="en-GB" sz="2000" dirty="0" smtClean="0"/>
              <a:t>)</a:t>
            </a:r>
          </a:p>
          <a:p>
            <a:r>
              <a:rPr lang="en-GB" sz="1800" b="1" dirty="0" smtClean="0"/>
              <a:t>Revision of top-level Security Policy</a:t>
            </a:r>
          </a:p>
          <a:p>
            <a:pPr lvl="1"/>
            <a:r>
              <a:rPr lang="en-GB" sz="1600" dirty="0" smtClean="0"/>
              <a:t>Generalise, change use of Glossary terms and refer to current set of policy documents</a:t>
            </a:r>
          </a:p>
          <a:p>
            <a:r>
              <a:rPr lang="en-GB" sz="1800" b="1" dirty="0" smtClean="0"/>
              <a:t>EGI </a:t>
            </a:r>
            <a:r>
              <a:rPr lang="en-GB" sz="1800" b="1" dirty="0" err="1" smtClean="0"/>
              <a:t>CheckIn</a:t>
            </a:r>
            <a:r>
              <a:rPr lang="en-GB" sz="1800" b="1" dirty="0" smtClean="0"/>
              <a:t> (AAI) service</a:t>
            </a:r>
          </a:p>
          <a:p>
            <a:pPr lvl="1"/>
            <a:r>
              <a:rPr lang="en-GB" sz="1600" dirty="0" smtClean="0"/>
              <a:t>New AUP? (or use/revision of old one?)</a:t>
            </a:r>
          </a:p>
          <a:p>
            <a:pPr lvl="1"/>
            <a:r>
              <a:rPr lang="en-GB" sz="1600" dirty="0" smtClean="0"/>
              <a:t>Data Privacy Policy Statement</a:t>
            </a:r>
          </a:p>
          <a:p>
            <a:pPr lvl="1"/>
            <a:r>
              <a:rPr lang="en-GB" sz="1600" dirty="0" smtClean="0"/>
              <a:t>Guidelines to VO (Dogwood </a:t>
            </a:r>
            <a:r>
              <a:rPr lang="en-GB" sz="1600" dirty="0" err="1" smtClean="0"/>
              <a:t>LoA</a:t>
            </a:r>
            <a:r>
              <a:rPr lang="en-GB" sz="1600" dirty="0" smtClean="0"/>
              <a:t> and IGTF IOTA)</a:t>
            </a:r>
          </a:p>
          <a:p>
            <a:pPr lvl="1"/>
            <a:r>
              <a:rPr lang="en-GB" sz="1600" dirty="0" smtClean="0"/>
              <a:t>Guidelines for credential management</a:t>
            </a:r>
          </a:p>
          <a:p>
            <a:r>
              <a:rPr lang="en-GB" sz="1800" b="1" dirty="0"/>
              <a:t>R</a:t>
            </a:r>
            <a:r>
              <a:rPr lang="en-GB" sz="1800" b="1" dirty="0" smtClean="0"/>
              <a:t>evision of other VO/Research Community policies</a:t>
            </a:r>
          </a:p>
          <a:p>
            <a:pPr lvl="1"/>
            <a:r>
              <a:rPr lang="en-GB" sz="1400" dirty="0" smtClean="0"/>
              <a:t>Registration and Membership Management</a:t>
            </a:r>
          </a:p>
          <a:p>
            <a:r>
              <a:rPr lang="en-GB" sz="1800" dirty="0" smtClean="0"/>
              <a:t>Aim: By end of EGI-Engage</a:t>
            </a:r>
          </a:p>
          <a:p>
            <a:pPr lvl="1"/>
            <a:r>
              <a:rPr lang="en-GB" sz="1600" dirty="0" smtClean="0"/>
              <a:t>Complete set of revised policy documents</a:t>
            </a:r>
          </a:p>
          <a:p>
            <a:pPr marL="0" indent="0">
              <a:buNone/>
            </a:pPr>
            <a:r>
              <a:rPr lang="en-GB" sz="1800" dirty="0"/>
              <a:t>C</a:t>
            </a:r>
            <a:r>
              <a:rPr lang="en-GB" sz="1800" dirty="0" smtClean="0"/>
              <a:t>ontinue collaboration with other Infrastructures via </a:t>
            </a:r>
            <a:r>
              <a:rPr lang="en-GB" sz="1800" b="1" dirty="0" smtClean="0"/>
              <a:t>WISE and SCIV2-WG</a:t>
            </a:r>
          </a:p>
          <a:p>
            <a:pPr lvl="1"/>
            <a:r>
              <a:rPr lang="en-GB" sz="1400" dirty="0" smtClean="0"/>
              <a:t>Policy and trust issues</a:t>
            </a:r>
          </a:p>
          <a:p>
            <a:pPr lvl="1"/>
            <a:r>
              <a:rPr lang="en-GB" sz="1400" dirty="0" smtClean="0"/>
              <a:t>To identify potential further gaps and inconsistencies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EGI OMB Security Policies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91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10.xml><?xml version="1.0" encoding="utf-8"?>
<a:theme xmlns:a="http://schemas.openxmlformats.org/drawingml/2006/main" name="6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0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STFC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</TotalTime>
  <Words>316</Words>
  <Application>Microsoft Office PowerPoint</Application>
  <PresentationFormat>On-screen Show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18</vt:i4>
      </vt:variant>
      <vt:variant>
        <vt:lpstr>Slide Titles</vt:lpstr>
      </vt:variant>
      <vt:variant>
        <vt:i4>7</vt:i4>
      </vt:variant>
    </vt:vector>
  </HeadingPairs>
  <TitlesOfParts>
    <vt:vector size="25" baseType="lpstr">
      <vt:lpstr>EGI Engage powerpoint presentation v3.2</vt:lpstr>
      <vt:lpstr>EGI Powerpoint Presentation (body)</vt:lpstr>
      <vt:lpstr>EGI Powerpoint Presentation (closing)</vt:lpstr>
      <vt:lpstr>STFC_PowerPoint_template</vt:lpstr>
      <vt:lpstr>1_Blank Presentation</vt:lpstr>
      <vt:lpstr>2_Blank Presentation</vt:lpstr>
      <vt:lpstr>3_Blank Presentation</vt:lpstr>
      <vt:lpstr>4_Blank Presentation</vt:lpstr>
      <vt:lpstr>5_Blank Presentation</vt:lpstr>
      <vt:lpstr>6_Blank Presentation</vt:lpstr>
      <vt:lpstr>7_Blank Presentation</vt:lpstr>
      <vt:lpstr>8_Blank Presentation</vt:lpstr>
      <vt:lpstr>9_Blank Presentation</vt:lpstr>
      <vt:lpstr>10_Blank Presentation</vt:lpstr>
      <vt:lpstr>11_Blank Presentation</vt:lpstr>
      <vt:lpstr>12_Blank Presentation</vt:lpstr>
      <vt:lpstr>13_Blank Presentation</vt:lpstr>
      <vt:lpstr>14_Blank Presentation</vt:lpstr>
      <vt:lpstr>Update - Security Policies</vt:lpstr>
      <vt:lpstr>Finalised earlier</vt:lpstr>
      <vt:lpstr>More recently finalised</vt:lpstr>
      <vt:lpstr>Revisions – use of Glossary terms</vt:lpstr>
      <vt:lpstr>Revised terminology</vt:lpstr>
      <vt:lpstr>Future 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David Kelsey</cp:lastModifiedBy>
  <cp:revision>54</cp:revision>
  <dcterms:created xsi:type="dcterms:W3CDTF">2015-06-16T10:07:50Z</dcterms:created>
  <dcterms:modified xsi:type="dcterms:W3CDTF">2016-10-26T23:18:07Z</dcterms:modified>
</cp:coreProperties>
</file>