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291" r:id="rId5"/>
    <p:sldId id="294" r:id="rId6"/>
    <p:sldId id="296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9466" autoAdjust="0"/>
  </p:normalViewPr>
  <p:slideViewPr>
    <p:cSldViewPr showGuides="1">
      <p:cViewPr varScale="1">
        <p:scale>
          <a:sx n="94" d="100"/>
          <a:sy n="94" d="100"/>
        </p:scale>
        <p:origin x="-21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10/27/16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10/27/16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10/27/16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gus.eu/index.php?mode=ticket_info&amp;ticket_id=124165" TargetMode="External"/><Relationship Id="rId3" Type="http://schemas.openxmlformats.org/officeDocument/2006/relationships/hyperlink" Target="https://ggus.eu/index.php?mode=ticket_info&amp;ticket_id=12428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Outreach</a:t>
            </a:r>
            <a:endParaRPr lang="en-GB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EGI UCST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SLA status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124744"/>
            <a:ext cx="8784976" cy="5112568"/>
          </a:xfrm>
        </p:spPr>
        <p:txBody>
          <a:bodyPr/>
          <a:lstStyle/>
          <a:p>
            <a:r>
              <a:rPr lang="en-GB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8</a:t>
            </a:r>
            <a:r>
              <a:rPr lang="en-GB" sz="2000" b="1" dirty="0" smtClean="0">
                <a:latin typeface="Candara" panose="020E0502030303020204" pitchFamily="34" charset="0"/>
              </a:rPr>
              <a:t> SLAs agreed and </a:t>
            </a:r>
            <a:r>
              <a:rPr lang="it-IT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5</a:t>
            </a:r>
            <a:r>
              <a:rPr lang="it-IT" sz="2000" b="1" dirty="0" smtClean="0">
                <a:latin typeface="Candara" panose="020E0502030303020204" pitchFamily="34" charset="0"/>
              </a:rPr>
              <a:t> </a:t>
            </a:r>
            <a:r>
              <a:rPr lang="it-IT" sz="2000" b="1" dirty="0" err="1" smtClean="0">
                <a:latin typeface="Candara" panose="020E0502030303020204" pitchFamily="34" charset="0"/>
              </a:rPr>
              <a:t>SLAs</a:t>
            </a:r>
            <a:r>
              <a:rPr lang="it-IT" sz="2000" b="1" dirty="0" smtClean="0">
                <a:latin typeface="Candara" panose="020E0502030303020204" pitchFamily="34" charset="0"/>
              </a:rPr>
              <a:t> in progress:</a:t>
            </a:r>
          </a:p>
          <a:p>
            <a:r>
              <a:rPr lang="en-GB" sz="2000" b="1" dirty="0" err="1" smtClean="0">
                <a:latin typeface="Candara" panose="020E0502030303020204" pitchFamily="34" charset="0"/>
              </a:rPr>
              <a:t>BioISI</a:t>
            </a:r>
            <a:r>
              <a:rPr lang="en-GB" sz="2000" b="1" dirty="0" smtClean="0">
                <a:latin typeface="Candara" panose="020E0502030303020204" pitchFamily="34" charset="0"/>
              </a:rPr>
              <a:t> (</a:t>
            </a:r>
            <a:r>
              <a:rPr lang="en-GB" sz="2000" dirty="0" smtClean="0">
                <a:latin typeface="Candara" panose="020E0502030303020204" pitchFamily="34" charset="0"/>
              </a:rPr>
              <a:t>Natural Sciences , Medical and Health Sciences):</a:t>
            </a:r>
          </a:p>
          <a:p>
            <a:pPr lvl="1"/>
            <a:r>
              <a:rPr lang="en-GB" sz="1800" dirty="0" smtClean="0">
                <a:latin typeface="Candara" panose="020E0502030303020204" pitchFamily="34" charset="0"/>
              </a:rPr>
              <a:t>Requirements:</a:t>
            </a:r>
            <a:r>
              <a:rPr lang="en-GB" sz="2000" dirty="0" smtClean="0">
                <a:latin typeface="Candara" panose="020E0502030303020204" pitchFamily="34" charset="0"/>
              </a:rPr>
              <a:t> </a:t>
            </a:r>
            <a:r>
              <a:rPr lang="en-GB" sz="1600" dirty="0" smtClean="0">
                <a:latin typeface="Candara" panose="020E0502030303020204" pitchFamily="34" charset="0"/>
              </a:rPr>
              <a:t>50-100 vCPU cores and 500GB of RAM and </a:t>
            </a:r>
            <a:r>
              <a:rPr lang="en-GB" sz="1600" dirty="0">
                <a:latin typeface="Candara" panose="020E0502030303020204" pitchFamily="34" charset="0"/>
              </a:rPr>
              <a:t>50TB of </a:t>
            </a:r>
            <a:r>
              <a:rPr lang="en-GB" sz="1600" dirty="0" smtClean="0">
                <a:latin typeface="Candara" panose="020E0502030303020204" pitchFamily="34" charset="0"/>
              </a:rPr>
              <a:t>storage</a:t>
            </a:r>
          </a:p>
          <a:p>
            <a:pPr lvl="1"/>
            <a:r>
              <a:rPr lang="en-GB" sz="1800" dirty="0" smtClean="0">
                <a:latin typeface="Candara" panose="020E0502030303020204" pitchFamily="34" charset="0"/>
              </a:rPr>
              <a:t>Cloud Providers:</a:t>
            </a:r>
            <a:endParaRPr lang="en-GB" sz="2000" dirty="0" smtClean="0">
              <a:latin typeface="Candara" panose="020E0502030303020204" pitchFamily="34" charset="0"/>
            </a:endParaRPr>
          </a:p>
          <a:p>
            <a:pPr lvl="2"/>
            <a:r>
              <a:rPr lang="en-GB" sz="1600" dirty="0" smtClean="0">
                <a:latin typeface="Candara" panose="020E0502030303020204" pitchFamily="34" charset="0"/>
              </a:rPr>
              <a:t>NCG-INGRID-PT = OK</a:t>
            </a:r>
          </a:p>
          <a:p>
            <a:pPr lvl="2"/>
            <a:r>
              <a:rPr lang="en-GB" sz="1600" dirty="0" smtClean="0">
                <a:latin typeface="Candara" panose="020E0502030303020204" pitchFamily="34" charset="0"/>
              </a:rPr>
              <a:t>BIFI = </a:t>
            </a:r>
            <a:r>
              <a:rPr lang="en-GB" sz="16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hold on</a:t>
            </a:r>
            <a:r>
              <a:rPr lang="en-GB" sz="1600" dirty="0" smtClean="0">
                <a:latin typeface="Candara" panose="020E0502030303020204" pitchFamily="34" charset="0"/>
              </a:rPr>
              <a:t> (update OpenStack IaaS to </a:t>
            </a:r>
            <a:r>
              <a:rPr lang="en-GB" sz="1600" dirty="0" err="1" smtClean="0">
                <a:latin typeface="Candara" panose="020E0502030303020204" pitchFamily="34" charset="0"/>
              </a:rPr>
              <a:t>Mitaka</a:t>
            </a:r>
            <a:r>
              <a:rPr lang="en-GB" sz="1600" dirty="0" smtClean="0">
                <a:latin typeface="Candara" panose="020E0502030303020204" pitchFamily="34" charset="0"/>
              </a:rPr>
              <a:t> by mid Nov</a:t>
            </a:r>
            <a:r>
              <a:rPr lang="it-IT" sz="1600" dirty="0" smtClean="0">
                <a:latin typeface="Candara" panose="020E0502030303020204" pitchFamily="34" charset="0"/>
              </a:rPr>
              <a:t>.)</a:t>
            </a:r>
            <a:endParaRPr lang="en-GB" sz="1600" u="sng" dirty="0" smtClean="0">
              <a:latin typeface="Candara" panose="020E0502030303020204" pitchFamily="34" charset="0"/>
            </a:endParaRPr>
          </a:p>
          <a:p>
            <a:r>
              <a:rPr lang="en-GB" sz="2000" b="1" dirty="0" smtClean="0">
                <a:latin typeface="Candara" panose="020E0502030303020204" pitchFamily="34" charset="0"/>
              </a:rPr>
              <a:t>D4Science </a:t>
            </a:r>
            <a:r>
              <a:rPr lang="en-GB" sz="2000" dirty="0" smtClean="0">
                <a:latin typeface="Candara" panose="020E0502030303020204" pitchFamily="34" charset="0"/>
              </a:rPr>
              <a:t>(Natural Sciences):</a:t>
            </a:r>
          </a:p>
          <a:p>
            <a:pPr lvl="1"/>
            <a:r>
              <a:rPr lang="en-GB" sz="1800" dirty="0" smtClean="0">
                <a:latin typeface="Candara" panose="020E0502030303020204" pitchFamily="34" charset="0"/>
              </a:rPr>
              <a:t>Requirements:</a:t>
            </a:r>
          </a:p>
          <a:p>
            <a:pPr lvl="2"/>
            <a:r>
              <a:rPr lang="en-GB" sz="1600" dirty="0" smtClean="0">
                <a:latin typeface="Candara" panose="020E0502030303020204" pitchFamily="34" charset="0"/>
              </a:rPr>
              <a:t>Data Miner Mode(1) = 8 vCPU cores with 16GB RAM and 100GB of disk</a:t>
            </a:r>
          </a:p>
          <a:p>
            <a:pPr lvl="2"/>
            <a:r>
              <a:rPr lang="en-GB" sz="1600" dirty="0" smtClean="0">
                <a:latin typeface="Candara" panose="020E0502030303020204" pitchFamily="34" charset="0"/>
              </a:rPr>
              <a:t>Data Miner Mode(2) = 16 vCPU cores with 32GB RAM and 100GB of disk</a:t>
            </a:r>
          </a:p>
          <a:p>
            <a:pPr lvl="2"/>
            <a:r>
              <a:rPr lang="en-GB" sz="1600" dirty="0" smtClean="0">
                <a:latin typeface="Candara" panose="020E0502030303020204" pitchFamily="34" charset="0"/>
              </a:rPr>
              <a:t>Generic Worker = 2 vCPU cores with 8GB RAM and 50GB of disk</a:t>
            </a:r>
          </a:p>
          <a:p>
            <a:pPr lvl="1"/>
            <a:r>
              <a:rPr lang="it-IT" sz="1800" dirty="0" err="1" smtClean="0">
                <a:latin typeface="Candara" panose="020E0502030303020204" pitchFamily="34" charset="0"/>
              </a:rPr>
              <a:t>Cloud</a:t>
            </a:r>
            <a:r>
              <a:rPr lang="it-IT" sz="1800" dirty="0" smtClean="0">
                <a:latin typeface="Candara" panose="020E0502030303020204" pitchFamily="34" charset="0"/>
              </a:rPr>
              <a:t> Providers:</a:t>
            </a:r>
          </a:p>
          <a:p>
            <a:pPr lvl="2"/>
            <a:r>
              <a:rPr lang="it-IT" sz="1600" dirty="0" smtClean="0">
                <a:latin typeface="Candara" panose="020E0502030303020204" pitchFamily="34" charset="0"/>
              </a:rPr>
              <a:t>IISAS-</a:t>
            </a:r>
            <a:r>
              <a:rPr lang="it-IT" sz="1600" dirty="0" err="1" smtClean="0">
                <a:latin typeface="Candara" panose="020E0502030303020204" pitchFamily="34" charset="0"/>
              </a:rPr>
              <a:t>FedCloud</a:t>
            </a:r>
            <a:r>
              <a:rPr lang="it-IT" sz="1600" dirty="0" smtClean="0">
                <a:latin typeface="Candara" panose="020E0502030303020204" pitchFamily="34" charset="0"/>
              </a:rPr>
              <a:t>, </a:t>
            </a:r>
            <a:r>
              <a:rPr lang="it-IT" sz="1600" dirty="0" err="1" smtClean="0">
                <a:latin typeface="Candara" panose="020E0502030303020204" pitchFamily="34" charset="0"/>
              </a:rPr>
              <a:t>GeoGrid</a:t>
            </a:r>
            <a:r>
              <a:rPr lang="it-IT" sz="1600" dirty="0" smtClean="0">
                <a:latin typeface="Candara" panose="020E0502030303020204" pitchFamily="34" charset="0"/>
              </a:rPr>
              <a:t>, RECAS-BARI = OK</a:t>
            </a:r>
          </a:p>
          <a:p>
            <a:pPr lvl="2"/>
            <a:r>
              <a:rPr lang="it-IT" sz="1600" dirty="0">
                <a:latin typeface="Candara" panose="020E0502030303020204" pitchFamily="34" charset="0"/>
              </a:rPr>
              <a:t>CESGA = </a:t>
            </a:r>
            <a:r>
              <a:rPr lang="it-IT" sz="1600" dirty="0">
                <a:latin typeface="Candara" panose="020E0502030303020204" pitchFamily="34" charset="0"/>
                <a:hlinkClick r:id="rId2"/>
              </a:rPr>
              <a:t>https://</a:t>
            </a:r>
            <a:r>
              <a:rPr lang="it-IT" sz="1600" dirty="0" smtClean="0">
                <a:latin typeface="Candara" panose="020E0502030303020204" pitchFamily="34" charset="0"/>
                <a:hlinkClick r:id="rId2"/>
              </a:rPr>
              <a:t>ggus.eu/index.php?mode=ticket_info&amp;ticket_id=124165</a:t>
            </a:r>
            <a:r>
              <a:rPr lang="it-IT" sz="1600" dirty="0">
                <a:latin typeface="Candara" panose="020E0502030303020204" pitchFamily="34" charset="0"/>
              </a:rPr>
              <a:t/>
            </a:r>
            <a:br>
              <a:rPr lang="it-IT" sz="1600" dirty="0">
                <a:latin typeface="Candara" panose="020E0502030303020204" pitchFamily="34" charset="0"/>
              </a:rPr>
            </a:br>
            <a:r>
              <a:rPr lang="it-IT" sz="1600" dirty="0">
                <a:latin typeface="Candara" panose="020E0502030303020204" pitchFamily="34" charset="0"/>
              </a:rPr>
              <a:t>	 </a:t>
            </a:r>
            <a:r>
              <a:rPr lang="it-IT" sz="1600" dirty="0" smtClean="0">
                <a:latin typeface="Candara" panose="020E0502030303020204" pitchFamily="34" charset="0"/>
              </a:rPr>
              <a:t> </a:t>
            </a:r>
            <a:r>
              <a:rPr lang="it-IT" sz="1600" dirty="0" smtClean="0">
                <a:latin typeface="Candara" panose="020E0502030303020204" pitchFamily="34" charset="0"/>
                <a:hlinkClick r:id="rId3"/>
              </a:rPr>
              <a:t>https</a:t>
            </a:r>
            <a:r>
              <a:rPr lang="it-IT" sz="1600" dirty="0">
                <a:latin typeface="Candara" panose="020E0502030303020204" pitchFamily="34" charset="0"/>
                <a:hlinkClick r:id="rId3"/>
              </a:rPr>
              <a:t>://</a:t>
            </a:r>
            <a:r>
              <a:rPr lang="it-IT" sz="1600" dirty="0" smtClean="0">
                <a:latin typeface="Candara" panose="020E0502030303020204" pitchFamily="34" charset="0"/>
                <a:hlinkClick r:id="rId3"/>
              </a:rPr>
              <a:t>ggus.eu/index.php?mode=ticket_info&amp;ticket_id=124289</a:t>
            </a:r>
            <a:r>
              <a:rPr lang="it-IT" sz="1600" dirty="0" smtClean="0">
                <a:latin typeface="Candara" panose="020E0502030303020204" pitchFamily="34" charset="0"/>
              </a:rPr>
              <a:t> </a:t>
            </a:r>
          </a:p>
          <a:p>
            <a:pPr lvl="2"/>
            <a:r>
              <a:rPr lang="it-IT" sz="1600" dirty="0" smtClean="0">
                <a:latin typeface="Candara" panose="020E0502030303020204" pitchFamily="34" charset="0"/>
              </a:rPr>
              <a:t>UPV-</a:t>
            </a:r>
            <a:r>
              <a:rPr lang="it-IT" sz="1600" dirty="0" err="1" smtClean="0">
                <a:latin typeface="Candara" panose="020E0502030303020204" pitchFamily="34" charset="0"/>
              </a:rPr>
              <a:t>GRyCAP</a:t>
            </a:r>
            <a:r>
              <a:rPr lang="it-IT" sz="1600" dirty="0" smtClean="0">
                <a:latin typeface="Candara" panose="020E0502030303020204" pitchFamily="34" charset="0"/>
              </a:rPr>
              <a:t> = in progress</a:t>
            </a:r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SLA status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052736"/>
            <a:ext cx="8784976" cy="5112568"/>
          </a:xfrm>
        </p:spPr>
        <p:txBody>
          <a:bodyPr/>
          <a:lstStyle/>
          <a:p>
            <a:r>
              <a:rPr lang="en-GB" sz="2000" b="1" dirty="0" smtClean="0">
                <a:latin typeface="Candara" panose="020E0502030303020204" pitchFamily="34" charset="0"/>
              </a:rPr>
              <a:t>EMSODEV </a:t>
            </a:r>
            <a:r>
              <a:rPr lang="en-GB" sz="2000" dirty="0" smtClean="0">
                <a:latin typeface="Candara" panose="020E0502030303020204" pitchFamily="34" charset="0"/>
              </a:rPr>
              <a:t>(Earth Sciences):</a:t>
            </a:r>
          </a:p>
          <a:p>
            <a:pPr lvl="1"/>
            <a:r>
              <a:rPr lang="en-GB" sz="2000" dirty="0" smtClean="0">
                <a:latin typeface="Candara" panose="020E0502030303020204" pitchFamily="34" charset="0"/>
              </a:rPr>
              <a:t>Requirements: 80 vCPU cores, 160GB RAM and 400GB of disk</a:t>
            </a:r>
          </a:p>
          <a:p>
            <a:pPr lvl="1"/>
            <a:r>
              <a:rPr lang="en-GB" sz="2000" dirty="0" smtClean="0">
                <a:latin typeface="Candara" panose="020E0502030303020204" pitchFamily="34" charset="0"/>
              </a:rPr>
              <a:t>Cloud Providers:</a:t>
            </a:r>
          </a:p>
          <a:p>
            <a:pPr lvl="2"/>
            <a:r>
              <a:rPr lang="en-GB" sz="1800" dirty="0" smtClean="0">
                <a:latin typeface="Candara" panose="020E0502030303020204" pitchFamily="34" charset="0"/>
              </a:rPr>
              <a:t>NCG-INGRID-PT = OK</a:t>
            </a:r>
          </a:p>
          <a:p>
            <a:pPr lvl="2"/>
            <a:r>
              <a:rPr lang="en-GB" sz="1800" dirty="0" smtClean="0">
                <a:latin typeface="Candara" panose="020E0502030303020204" pitchFamily="34" charset="0"/>
              </a:rPr>
              <a:t>RECAS-BARI = </a:t>
            </a:r>
            <a:r>
              <a:rPr lang="en-GB" sz="18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pending</a:t>
            </a:r>
          </a:p>
          <a:p>
            <a:r>
              <a:rPr lang="en-GB" sz="2000" b="1" dirty="0" err="1" smtClean="0">
                <a:latin typeface="Candara" panose="020E0502030303020204" pitchFamily="34" charset="0"/>
              </a:rPr>
              <a:t>Phobius</a:t>
            </a:r>
            <a:r>
              <a:rPr lang="en-GB" sz="2000" b="1" dirty="0" smtClean="0">
                <a:latin typeface="Candara" panose="020E0502030303020204" pitchFamily="34" charset="0"/>
              </a:rPr>
              <a:t> </a:t>
            </a:r>
            <a:r>
              <a:rPr lang="en-GB" sz="2000" dirty="0" smtClean="0">
                <a:latin typeface="Candara" panose="020E0502030303020204" pitchFamily="34" charset="0"/>
              </a:rPr>
              <a:t>(Biological Sciences):</a:t>
            </a:r>
          </a:p>
          <a:p>
            <a:pPr lvl="1"/>
            <a:r>
              <a:rPr lang="en-GB" sz="2000" dirty="0" smtClean="0">
                <a:latin typeface="Candara" panose="020E0502030303020204" pitchFamily="34" charset="0"/>
              </a:rPr>
              <a:t>Requirements: 1 VM with 8 vCPU cores, few RAM/GB of disk</a:t>
            </a:r>
          </a:p>
          <a:p>
            <a:pPr lvl="1"/>
            <a:r>
              <a:rPr lang="it-IT" sz="2000" dirty="0" err="1" smtClean="0">
                <a:latin typeface="Candara" panose="020E0502030303020204" pitchFamily="34" charset="0"/>
              </a:rPr>
              <a:t>Cloud</a:t>
            </a:r>
            <a:r>
              <a:rPr lang="it-IT" sz="2000" dirty="0" smtClean="0">
                <a:latin typeface="Candara" panose="020E0502030303020204" pitchFamily="34" charset="0"/>
              </a:rPr>
              <a:t> Provider:</a:t>
            </a:r>
          </a:p>
          <a:p>
            <a:pPr lvl="2"/>
            <a:r>
              <a:rPr lang="en-GB" sz="1800" dirty="0">
                <a:latin typeface="Candara" panose="020E0502030303020204" pitchFamily="34" charset="0"/>
              </a:rPr>
              <a:t>BIFI = </a:t>
            </a:r>
            <a:r>
              <a:rPr lang="en-GB" sz="1800" b="1" dirty="0">
                <a:solidFill>
                  <a:srgbClr val="FF0000"/>
                </a:solidFill>
                <a:latin typeface="Candara" panose="020E0502030303020204" pitchFamily="34" charset="0"/>
              </a:rPr>
              <a:t>hold on</a:t>
            </a:r>
            <a:r>
              <a:rPr lang="en-GB" sz="1800" dirty="0">
                <a:latin typeface="Candara" panose="020E0502030303020204" pitchFamily="34" charset="0"/>
              </a:rPr>
              <a:t> (update OpenStack IaaS to </a:t>
            </a:r>
            <a:r>
              <a:rPr lang="en-GB" sz="1800" dirty="0" err="1">
                <a:latin typeface="Candara" panose="020E0502030303020204" pitchFamily="34" charset="0"/>
              </a:rPr>
              <a:t>Mitaka</a:t>
            </a:r>
            <a:r>
              <a:rPr lang="en-GB" sz="1800" dirty="0">
                <a:latin typeface="Candara" panose="020E0502030303020204" pitchFamily="34" charset="0"/>
              </a:rPr>
              <a:t> by mid Nov</a:t>
            </a:r>
            <a:r>
              <a:rPr lang="it-IT" sz="1800" dirty="0" smtClean="0">
                <a:latin typeface="Candara" panose="020E0502030303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69430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SLA status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052736"/>
            <a:ext cx="8784976" cy="5112568"/>
          </a:xfrm>
        </p:spPr>
        <p:txBody>
          <a:bodyPr/>
          <a:lstStyle/>
          <a:p>
            <a:r>
              <a:rPr lang="it-IT" sz="2000" b="1" dirty="0" err="1" smtClean="0">
                <a:latin typeface="Candara" panose="020E0502030303020204" pitchFamily="34" charset="0"/>
              </a:rPr>
              <a:t>Nanotechnology</a:t>
            </a:r>
            <a:r>
              <a:rPr lang="it-IT" sz="2000" dirty="0" smtClean="0">
                <a:latin typeface="Candara" panose="020E0502030303020204" pitchFamily="34" charset="0"/>
              </a:rPr>
              <a:t> (Quantum </a:t>
            </a:r>
            <a:r>
              <a:rPr lang="en-GB" sz="2000" dirty="0" smtClean="0">
                <a:latin typeface="Candara" panose="020E0502030303020204" pitchFamily="34" charset="0"/>
              </a:rPr>
              <a:t>Chemistry</a:t>
            </a:r>
            <a:r>
              <a:rPr lang="it-IT" sz="2000" dirty="0" smtClean="0">
                <a:latin typeface="Candara" panose="020E0502030303020204" pitchFamily="34" charset="0"/>
              </a:rPr>
              <a:t>):</a:t>
            </a:r>
          </a:p>
          <a:p>
            <a:pPr lvl="1"/>
            <a:r>
              <a:rPr lang="en-GB" sz="1800" dirty="0" smtClean="0">
                <a:latin typeface="Candara" panose="020E0502030303020204" pitchFamily="34" charset="0"/>
              </a:rPr>
              <a:t>Requirements: from 32 to 256 HPC cores, InfiniBand network, 30M HEPSPEC and 8TB of storage</a:t>
            </a:r>
          </a:p>
          <a:p>
            <a:pPr lvl="1"/>
            <a:r>
              <a:rPr lang="it-IT" sz="2000" dirty="0" smtClean="0">
                <a:latin typeface="Candara" panose="020E0502030303020204" pitchFamily="34" charset="0"/>
              </a:rPr>
              <a:t>HPC Providers:</a:t>
            </a:r>
          </a:p>
          <a:p>
            <a:pPr lvl="2"/>
            <a:r>
              <a:rPr lang="it-IT" sz="1800" dirty="0" smtClean="0">
                <a:latin typeface="Candara" panose="020E0502030303020204" pitchFamily="34" charset="0"/>
              </a:rPr>
              <a:t>INFN-ROMA3, UNINA-EGEE, PSNC = OK (OLA </a:t>
            </a:r>
            <a:r>
              <a:rPr lang="en-US" sz="1800" dirty="0" smtClean="0">
                <a:latin typeface="Candara" panose="020E0502030303020204" pitchFamily="34" charset="0"/>
              </a:rPr>
              <a:t>agreed</a:t>
            </a:r>
            <a:r>
              <a:rPr lang="it-IT" sz="1800" dirty="0" smtClean="0">
                <a:latin typeface="Candara" panose="020E0502030303020204" pitchFamily="34" charset="0"/>
              </a:rPr>
              <a:t>)</a:t>
            </a:r>
          </a:p>
          <a:p>
            <a:pPr lvl="2"/>
            <a:r>
              <a:rPr lang="it-IT" sz="1800" dirty="0" smtClean="0">
                <a:latin typeface="Candara" panose="020E0502030303020204" pitchFamily="34" charset="0"/>
              </a:rPr>
              <a:t>IISAS-Bratislava = OK (</a:t>
            </a:r>
            <a:r>
              <a:rPr lang="en-GB" sz="1800" dirty="0" smtClean="0">
                <a:latin typeface="Candara" panose="020E0502030303020204" pitchFamily="34" charset="0"/>
              </a:rPr>
              <a:t>not interested in the SLA)</a:t>
            </a:r>
          </a:p>
          <a:p>
            <a:pPr lvl="1"/>
            <a:r>
              <a:rPr lang="en-GB" sz="2200" dirty="0" smtClean="0">
                <a:latin typeface="Candara" panose="020E0502030303020204" pitchFamily="34" charset="0"/>
              </a:rPr>
              <a:t>Total Allocated resources:</a:t>
            </a:r>
          </a:p>
          <a:p>
            <a:pPr lvl="2"/>
            <a:r>
              <a:rPr lang="it-IT" sz="1800" dirty="0" smtClean="0">
                <a:latin typeface="Candara" panose="020E0502030303020204" pitchFamily="34" charset="0"/>
              </a:rPr>
              <a:t>35M HEPSPEC,</a:t>
            </a:r>
          </a:p>
          <a:p>
            <a:pPr lvl="2"/>
            <a:r>
              <a:rPr lang="it-IT" sz="1800" dirty="0" smtClean="0">
                <a:latin typeface="Candara" panose="020E0502030303020204" pitchFamily="34" charset="0"/>
              </a:rPr>
              <a:t>CPU </a:t>
            </a:r>
            <a:r>
              <a:rPr lang="it-IT" sz="1800" dirty="0" err="1" smtClean="0">
                <a:latin typeface="Candara" panose="020E0502030303020204" pitchFamily="34" charset="0"/>
              </a:rPr>
              <a:t>cores</a:t>
            </a:r>
            <a:r>
              <a:rPr lang="it-IT" sz="1800" dirty="0" smtClean="0">
                <a:latin typeface="Candara" panose="020E0502030303020204" pitchFamily="34" charset="0"/>
              </a:rPr>
              <a:t> = 664</a:t>
            </a:r>
          </a:p>
          <a:p>
            <a:pPr lvl="2"/>
            <a:r>
              <a:rPr lang="it-IT" sz="1800" dirty="0" smtClean="0">
                <a:latin typeface="Candara" panose="020E0502030303020204" pitchFamily="34" charset="0"/>
              </a:rPr>
              <a:t>Storage </a:t>
            </a:r>
            <a:r>
              <a:rPr lang="it-IT" sz="1800" smtClean="0">
                <a:latin typeface="Candara" panose="020E0502030303020204" pitchFamily="34" charset="0"/>
              </a:rPr>
              <a:t>= </a:t>
            </a:r>
            <a:r>
              <a:rPr lang="it-IT" sz="1800" smtClean="0">
                <a:latin typeface="Candara" panose="020E0502030303020204" pitchFamily="34" charset="0"/>
              </a:rPr>
              <a:t>12.5TB</a:t>
            </a:r>
            <a:endParaRPr lang="en-GB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3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443</TotalTime>
  <Words>298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EGI Engage powerpoint presentation v3.2</vt:lpstr>
      <vt:lpstr>EGI Powerpoint Presentation (body)</vt:lpstr>
      <vt:lpstr>EGI Powerpoint Presentation (closing)</vt:lpstr>
      <vt:lpstr>Outreach</vt:lpstr>
      <vt:lpstr>SLA status report</vt:lpstr>
      <vt:lpstr>SLA status report</vt:lpstr>
      <vt:lpstr>SLA status report</vt:lpstr>
    </vt:vector>
  </TitlesOfParts>
  <Company>Daresbury Laboratory (STFC)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GOCDB v5.6</dc:title>
  <dc:creator>user</dc:creator>
  <cp:lastModifiedBy>Peter Solagna</cp:lastModifiedBy>
  <cp:revision>45</cp:revision>
  <dcterms:created xsi:type="dcterms:W3CDTF">2016-01-27T14:24:02Z</dcterms:created>
  <dcterms:modified xsi:type="dcterms:W3CDTF">2016-10-27T08:39:53Z</dcterms:modified>
</cp:coreProperties>
</file>