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  <p:sldMasterId id="2147483684" r:id="rId6"/>
  </p:sldMasterIdLst>
  <p:notesMasterIdLst>
    <p:notesMasterId r:id="rId12"/>
  </p:notesMasterIdLst>
  <p:sldIdLst>
    <p:sldId id="405" r:id="rId7"/>
    <p:sldId id="406" r:id="rId8"/>
    <p:sldId id="407" r:id="rId9"/>
    <p:sldId id="410" r:id="rId10"/>
    <p:sldId id="409" r:id="rId11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/>
        <a:ea typeface="ヒラギノ角ゴ Pro W3"/>
        <a:cs typeface="ヒラギノ角ゴ Pro W3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/>
        <a:ea typeface="ヒラギノ角ゴ Pro W3"/>
        <a:cs typeface="ヒラギノ角ゴ Pro W3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/>
        <a:ea typeface="ヒラギノ角ゴ Pro W3"/>
        <a:cs typeface="ヒラギノ角ゴ Pro W3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/>
        <a:ea typeface="ヒラギノ角ゴ Pro W3"/>
        <a:cs typeface="ヒラギノ角ゴ Pro W3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/>
        <a:ea typeface="ヒラギノ角ゴ Pro W3"/>
        <a:cs typeface="ヒラギノ角ゴ Pro W3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Grande"/>
        <a:ea typeface="ヒラギノ角ゴ Pro W3"/>
        <a:cs typeface="ヒラギノ角ゴ Pro W3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Grande"/>
        <a:ea typeface="ヒラギノ角ゴ Pro W3"/>
        <a:cs typeface="ヒラギノ角ゴ Pro W3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Grande"/>
        <a:ea typeface="ヒラギノ角ゴ Pro W3"/>
        <a:cs typeface="ヒラギノ角ゴ Pro W3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Grande"/>
        <a:ea typeface="ヒラギノ角ゴ Pro W3"/>
        <a:cs typeface="ヒラギノ角ゴ Pro W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006600"/>
    <a:srgbClr val="E1E1FF"/>
    <a:srgbClr val="D0EA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6607" autoAdjust="0"/>
  </p:normalViewPr>
  <p:slideViewPr>
    <p:cSldViewPr>
      <p:cViewPr varScale="1">
        <p:scale>
          <a:sx n="101" d="100"/>
          <a:sy n="101" d="100"/>
        </p:scale>
        <p:origin x="-19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fld id="{EC2E017C-B735-43F3-9E18-CDD47080E1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4645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>
            <a:lvl1pPr>
              <a:defRPr sz="44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D58CC-E5A5-4874-B386-687450A2BD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020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8684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084776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51419"/>
          </a:xfrm>
        </p:spPr>
        <p:txBody>
          <a:bodyPr/>
          <a:lstStyle>
            <a:lvl1pPr marL="0" indent="0">
              <a:buNone/>
              <a:defRPr sz="2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2788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71942"/>
            <a:ext cx="5486400" cy="566738"/>
          </a:xfrm>
        </p:spPr>
        <p:txBody>
          <a:bodyPr anchor="b"/>
          <a:lstStyle>
            <a:lvl1pPr algn="l">
              <a:defRPr sz="28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45916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638680"/>
            <a:ext cx="5486400" cy="804862"/>
          </a:xfrm>
        </p:spPr>
        <p:txBody>
          <a:bodyPr/>
          <a:lstStyle>
            <a:lvl1pPr marL="0" indent="0">
              <a:buNone/>
              <a:defRPr sz="2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1229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0"/>
            <a:ext cx="91440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D0F31-2313-4614-A6CC-114E743607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379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AD396-F2BA-41A1-8EF4-13552FD1F6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556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1470025"/>
          </a:xfrm>
        </p:spPr>
        <p:txBody>
          <a:bodyPr/>
          <a:lstStyle>
            <a:lvl1pPr>
              <a:defRPr sz="44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70065"/>
            <a:ext cx="6400800" cy="1752600"/>
          </a:xfrm>
        </p:spPr>
        <p:txBody>
          <a:bodyPr/>
          <a:lstStyle>
            <a:lvl1pPr marL="0" indent="0" algn="ctr">
              <a:buNone/>
              <a:defRPr sz="2400"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151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38004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buNone/>
              <a:defRPr>
                <a:latin typeface="Arial" pitchFamily="34" charset="0"/>
                <a:cs typeface="Arial" pitchFamily="34" charset="0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968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786047"/>
            <a:ext cx="7848872" cy="1362075"/>
          </a:xfrm>
        </p:spPr>
        <p:txBody>
          <a:bodyPr anchor="t"/>
          <a:lstStyle>
            <a:lvl1pPr algn="l">
              <a:defRPr sz="4400" b="1" cap="none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9716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57338"/>
            <a:ext cx="3810000" cy="451486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3810000" cy="38004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397644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484784"/>
            <a:ext cx="4040188" cy="639762"/>
          </a:xfrm>
        </p:spPr>
        <p:txBody>
          <a:bodyPr anchor="b"/>
          <a:lstStyle>
            <a:lvl1pPr marL="0" indent="0">
              <a:buNone/>
              <a:defRPr sz="28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897331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8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182951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434957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731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2860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929063"/>
            <a:ext cx="77724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5F4FD6E-564B-421C-A12B-475A21C0FE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19" descr="STFC_to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33375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57338"/>
            <a:ext cx="7772400" cy="453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fld id="{863CA5C0-1B35-4938-BA0B-6BE51353A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5" name="Picture 19" descr="SCI41098_PPT_Templates_bottom_STFC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688" y="5294313"/>
            <a:ext cx="7580312" cy="156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51" r:id="rId1"/>
    <p:sldLayoutId id="2147484452" r:id="rId2"/>
    <p:sldLayoutId id="2147484453" r:id="rId3"/>
    <p:sldLayoutId id="2147484454" r:id="rId4"/>
    <p:sldLayoutId id="2147484455" r:id="rId5"/>
    <p:sldLayoutId id="2147484456" r:id="rId6"/>
    <p:sldLayoutId id="2147484457" r:id="rId7"/>
    <p:sldLayoutId id="2147484458" r:id="rId8"/>
    <p:sldLayoutId id="2147484459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3C8C93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wiki/GOCDB/notifications#v5.7" TargetMode="External"/><Relationship Id="rId2" Type="http://schemas.openxmlformats.org/officeDocument/2006/relationships/hyperlink" Target="https://ggus.eu/index.php?mode=ticket_info&amp;ticket_id=125150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GOCDB/Write_API/Technical_Documentation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GOCDB/PI/Technical_Documentation#Protection_levels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3C8C93"/>
                </a:solidFill>
              </a:rPr>
              <a:t>GOCDB 5.7 Release</a:t>
            </a:r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EGI OMB 24/11/2017</a:t>
            </a:r>
          </a:p>
          <a:p>
            <a:pPr eaLnBrk="1" hangingPunct="1"/>
            <a:r>
              <a:rPr lang="en-US" altLang="en-US" dirty="0" smtClean="0"/>
              <a:t>George Ryall</a:t>
            </a:r>
          </a:p>
          <a:p>
            <a:pPr eaLnBrk="1" hangingPunct="1"/>
            <a:r>
              <a:rPr lang="en-US" altLang="en-US" dirty="0" smtClean="0"/>
              <a:t>David Meredith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3C8C93"/>
                </a:solidFill>
              </a:rPr>
              <a:t>GOCDB 5.7</a:t>
            </a:r>
          </a:p>
        </p:txBody>
      </p:sp>
      <p:sp>
        <p:nvSpPr>
          <p:cNvPr id="13315" name="Content Placeholder 1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3800475"/>
          </a:xfrm>
        </p:spPr>
        <p:txBody>
          <a:bodyPr/>
          <a:lstStyle/>
          <a:p>
            <a:r>
              <a:rPr lang="en-US" altLang="en-US" dirty="0" smtClean="0"/>
              <a:t>Release </a:t>
            </a:r>
            <a:r>
              <a:rPr lang="en-US" altLang="en-US" dirty="0"/>
              <a:t>process started (</a:t>
            </a:r>
            <a:r>
              <a:rPr lang="en-US" altLang="en-US" dirty="0">
                <a:hlinkClick r:id="rId2"/>
              </a:rPr>
              <a:t>https://</a:t>
            </a:r>
            <a:r>
              <a:rPr lang="en-US" altLang="en-US" dirty="0" smtClean="0">
                <a:hlinkClick r:id="rId2"/>
              </a:rPr>
              <a:t>ggus.eu/index.php?mode=ticket_info&amp;ticket_id=125150</a:t>
            </a:r>
            <a:r>
              <a:rPr lang="en-US" altLang="en-US" dirty="0" smtClean="0"/>
              <a:t>)</a:t>
            </a:r>
          </a:p>
          <a:p>
            <a:r>
              <a:rPr lang="en-US" altLang="en-US" dirty="0" smtClean="0"/>
              <a:t>Plan to deploy December 7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(assuming testing is satisfactory</a:t>
            </a:r>
          </a:p>
          <a:p>
            <a:r>
              <a:rPr lang="en-US" altLang="en-US" dirty="0" smtClean="0"/>
              <a:t>Test server: gocdb-test.esc.rl.ac.uk</a:t>
            </a:r>
          </a:p>
          <a:p>
            <a:r>
              <a:rPr lang="en-US" altLang="en-US" dirty="0" smtClean="0"/>
              <a:t>Release </a:t>
            </a:r>
            <a:r>
              <a:rPr lang="en-US" altLang="en-US" dirty="0"/>
              <a:t>notes: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wiki.egi.eu/wiki/GOCDB/notifications#v5.7</a:t>
            </a:r>
            <a:r>
              <a:rPr lang="en-US" alt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Three main </a:t>
            </a:r>
            <a:r>
              <a:rPr lang="en-US" altLang="en-US" dirty="0" smtClean="0"/>
              <a:t>changes</a:t>
            </a:r>
            <a:endParaRPr lang="en-US" altLang="en-US" dirty="0" smtClean="0">
              <a:solidFill>
                <a:srgbClr val="3C8C93"/>
              </a:solidFill>
            </a:endParaRPr>
          </a:p>
        </p:txBody>
      </p:sp>
      <p:sp>
        <p:nvSpPr>
          <p:cNvPr id="14339" name="Content Placeholder 3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3800475"/>
          </a:xfrm>
        </p:spPr>
        <p:txBody>
          <a:bodyPr/>
          <a:lstStyle/>
          <a:p>
            <a:r>
              <a:rPr lang="en-US" altLang="en-US" sz="1800" dirty="0" smtClean="0"/>
              <a:t>Write API</a:t>
            </a:r>
          </a:p>
          <a:p>
            <a:pPr lvl="1"/>
            <a:r>
              <a:rPr lang="en-US" altLang="en-US" sz="1600" dirty="0" smtClean="0"/>
              <a:t>assists </a:t>
            </a:r>
            <a:r>
              <a:rPr lang="en-US" altLang="en-US" sz="1600" dirty="0"/>
              <a:t>WLCG to reduce dependence on BDII</a:t>
            </a:r>
            <a:r>
              <a:rPr lang="en-US" altLang="en-US" sz="1600" dirty="0" smtClean="0"/>
              <a:t>)</a:t>
            </a:r>
          </a:p>
          <a:p>
            <a:pPr lvl="1"/>
            <a:r>
              <a:rPr lang="en-GB" sz="1600" dirty="0"/>
              <a:t>Add/update/delete custom properties defined on Sites/Services/Endpoints using a REST API.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Documentation: </a:t>
            </a:r>
            <a:r>
              <a:rPr lang="en-GB" sz="1600" dirty="0">
                <a:hlinkClick r:id="rId2"/>
              </a:rPr>
              <a:t>https://</a:t>
            </a:r>
            <a:r>
              <a:rPr lang="en-GB" sz="1600" dirty="0" smtClean="0">
                <a:hlinkClick r:id="rId2"/>
              </a:rPr>
              <a:t>wiki.egi.eu/wiki/GOCDB/Write_API/Technical_Documentation</a:t>
            </a:r>
            <a:endParaRPr lang="en-GB" sz="1600" dirty="0" smtClean="0"/>
          </a:p>
          <a:p>
            <a:pPr lvl="1"/>
            <a:r>
              <a:rPr lang="en-GB" sz="1600" dirty="0" smtClean="0"/>
              <a:t>Following the release of 5.7, the </a:t>
            </a:r>
            <a:r>
              <a:rPr lang="en-GB" sz="1600" dirty="0"/>
              <a:t>write </a:t>
            </a:r>
            <a:r>
              <a:rPr lang="en-GB" sz="1600" dirty="0" smtClean="0"/>
              <a:t>API </a:t>
            </a:r>
            <a:r>
              <a:rPr lang="en-GB" sz="1600" dirty="0"/>
              <a:t>will be running ‘AT_RISK’ for a few weeks while we closely monitor the extra </a:t>
            </a:r>
            <a:r>
              <a:rPr lang="en-GB" sz="1600" dirty="0" smtClean="0"/>
              <a:t>loading. Should this load impact on the operation of the rest of GOCDB, we will shut down the write API in order to </a:t>
            </a:r>
            <a:r>
              <a:rPr lang="en-GB" sz="1600" smtClean="0"/>
              <a:t>address the issue.</a:t>
            </a:r>
            <a:endParaRPr lang="en-US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Three main </a:t>
            </a:r>
            <a:r>
              <a:rPr lang="en-US" altLang="en-US" dirty="0" smtClean="0"/>
              <a:t>changes</a:t>
            </a:r>
            <a:endParaRPr lang="en-US" altLang="en-US" dirty="0" smtClean="0">
              <a:solidFill>
                <a:srgbClr val="3C8C93"/>
              </a:solidFill>
            </a:endParaRPr>
          </a:p>
        </p:txBody>
      </p:sp>
      <p:sp>
        <p:nvSpPr>
          <p:cNvPr id="14339" name="Content Placeholder 3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3800475"/>
          </a:xfrm>
        </p:spPr>
        <p:txBody>
          <a:bodyPr/>
          <a:lstStyle/>
          <a:p>
            <a:r>
              <a:rPr lang="en-US" altLang="en-US" sz="1800" dirty="0"/>
              <a:t>New attributes on service endpoints</a:t>
            </a:r>
          </a:p>
          <a:p>
            <a:pPr lvl="1"/>
            <a:r>
              <a:rPr lang="en-US" altLang="en-US" sz="1600" dirty="0"/>
              <a:t>Enables ARGO to remove dependency on BDII) </a:t>
            </a:r>
          </a:p>
          <a:p>
            <a:pPr lvl="1"/>
            <a:r>
              <a:rPr lang="en-US" altLang="en-US" sz="1600" dirty="0"/>
              <a:t>New </a:t>
            </a:r>
            <a:r>
              <a:rPr lang="en-US" altLang="en-US" sz="1600" dirty="0" err="1"/>
              <a:t>boolean</a:t>
            </a:r>
            <a:r>
              <a:rPr lang="en-US" altLang="en-US" sz="1600" dirty="0"/>
              <a:t> ‘monitored’ flag, exposed through read API</a:t>
            </a:r>
          </a:p>
          <a:p>
            <a:pPr lvl="1"/>
            <a:r>
              <a:rPr lang="en-US" altLang="en-US" sz="1600" dirty="0"/>
              <a:t>New Email field for adding contact details for the SE</a:t>
            </a:r>
          </a:p>
          <a:p>
            <a:pPr lvl="1"/>
            <a:r>
              <a:rPr lang="en-GB" sz="1600" dirty="0"/>
              <a:t>The SE email is NOT currently rendered in the output of the '</a:t>
            </a:r>
            <a:r>
              <a:rPr lang="en-GB" sz="1600" dirty="0" err="1"/>
              <a:t>get_service</a:t>
            </a:r>
            <a:r>
              <a:rPr lang="en-GB" sz="1600" dirty="0"/>
              <a:t>' method, as this method has a Level 1 protection level which is considered a public method containing no critical information and no personal email/details (</a:t>
            </a:r>
            <a:r>
              <a:rPr lang="en-GB" sz="1600" dirty="0">
                <a:hlinkClick r:id="rId2"/>
              </a:rPr>
              <a:t>https://wiki.egi.eu/wiki/GOCDB/PI/Technical_Documentation#Protection_levels</a:t>
            </a:r>
            <a:r>
              <a:rPr lang="en-GB" sz="1600" dirty="0"/>
              <a:t>) If emails are needed, we can either: </a:t>
            </a:r>
          </a:p>
          <a:p>
            <a:pPr lvl="2"/>
            <a:r>
              <a:rPr lang="en-GB" sz="1400" dirty="0"/>
              <a:t>Elevate the protection level of the </a:t>
            </a:r>
            <a:r>
              <a:rPr lang="en-GB" sz="1400" dirty="0" err="1"/>
              <a:t>get_service</a:t>
            </a:r>
            <a:r>
              <a:rPr lang="en-GB" sz="1400" dirty="0"/>
              <a:t> method to Level 2 (which means a certificate would be needed to query the method) </a:t>
            </a:r>
          </a:p>
          <a:p>
            <a:pPr lvl="2"/>
            <a:r>
              <a:rPr lang="en-GB" sz="1400" dirty="0"/>
              <a:t>Relax EGI/GOCDB protection level rules so that Level 1 can include site/service emails but no personal emails, note however there would still be a risk that personal emails would still be added. </a:t>
            </a:r>
          </a:p>
        </p:txBody>
      </p:sp>
    </p:spTree>
    <p:extLst>
      <p:ext uri="{BB962C8B-B14F-4D97-AF65-F5344CB8AC3E}">
        <p14:creationId xmlns:p14="http://schemas.microsoft.com/office/powerpoint/2010/main" val="1676949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Three main </a:t>
            </a:r>
            <a:r>
              <a:rPr lang="en-US" altLang="en-US" dirty="0" smtClean="0"/>
              <a:t>changes</a:t>
            </a:r>
            <a:endParaRPr lang="en-US" altLang="en-US" dirty="0" smtClean="0">
              <a:solidFill>
                <a:srgbClr val="3C8C93"/>
              </a:solidFill>
            </a:endParaRPr>
          </a:p>
        </p:txBody>
      </p:sp>
      <p:sp>
        <p:nvSpPr>
          <p:cNvPr id="14339" name="Content Placeholder 3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3800475"/>
          </a:xfrm>
        </p:spPr>
        <p:txBody>
          <a:bodyPr/>
          <a:lstStyle/>
          <a:p>
            <a:r>
              <a:rPr lang="en-US" altLang="en-US" sz="1800" dirty="0" smtClean="0"/>
              <a:t>Optional </a:t>
            </a:r>
            <a:r>
              <a:rPr lang="en-US" altLang="en-US" sz="1800" dirty="0"/>
              <a:t>cursor based paging on Read </a:t>
            </a:r>
            <a:r>
              <a:rPr lang="en-US" altLang="en-US" sz="1800" dirty="0" smtClean="0"/>
              <a:t>API</a:t>
            </a:r>
          </a:p>
          <a:p>
            <a:pPr lvl="1"/>
            <a:r>
              <a:rPr lang="en-GB" sz="1600" dirty="0" smtClean="0"/>
              <a:t>This </a:t>
            </a:r>
            <a:r>
              <a:rPr lang="en-GB" sz="1600" dirty="0"/>
              <a:t>release applies </a:t>
            </a:r>
            <a:r>
              <a:rPr lang="en-GB" sz="1600" b="1" dirty="0"/>
              <a:t>optional</a:t>
            </a:r>
            <a:r>
              <a:rPr lang="en-GB" sz="1600" dirty="0"/>
              <a:t> CURSOR-based paging to the majority of the API methods and </a:t>
            </a:r>
            <a:r>
              <a:rPr lang="en-GB" sz="1600" b="1" dirty="0"/>
              <a:t>includes XML output changes</a:t>
            </a:r>
            <a:r>
              <a:rPr lang="en-GB" sz="1600" dirty="0"/>
              <a:t> ! </a:t>
            </a:r>
            <a:endParaRPr lang="en-GB" sz="1600" dirty="0" smtClean="0"/>
          </a:p>
          <a:p>
            <a:pPr lvl="1"/>
            <a:r>
              <a:rPr lang="en-GB" sz="1600" dirty="0" smtClean="0"/>
              <a:t>It </a:t>
            </a:r>
            <a:r>
              <a:rPr lang="en-GB" sz="1600" dirty="0"/>
              <a:t>replaces the current OFFSET-based paging that is available on the ‘</a:t>
            </a:r>
            <a:r>
              <a:rPr lang="en-GB" sz="1600" dirty="0" err="1"/>
              <a:t>get_downtime</a:t>
            </a:r>
            <a:r>
              <a:rPr lang="en-GB" sz="1600" dirty="0"/>
              <a:t>*’ methods due to possible data inconsistency issues when offset-paging over real-time data, </a:t>
            </a:r>
            <a:endParaRPr lang="en-GB" sz="1600" dirty="0" smtClean="0"/>
          </a:p>
          <a:p>
            <a:pPr lvl="1"/>
            <a:r>
              <a:rPr lang="en-GB" sz="1600" dirty="0"/>
              <a:t>Most of the API methods now support optional '</a:t>
            </a:r>
            <a:r>
              <a:rPr lang="en-GB" sz="1600" dirty="0" err="1"/>
              <a:t>next_cursor</a:t>
            </a:r>
            <a:r>
              <a:rPr lang="en-GB" sz="1600" dirty="0"/>
              <a:t>' and '</a:t>
            </a:r>
            <a:r>
              <a:rPr lang="en-GB" sz="1600" dirty="0" err="1"/>
              <a:t>prev_cursor</a:t>
            </a:r>
            <a:r>
              <a:rPr lang="en-GB" sz="1600" dirty="0"/>
              <a:t>' URL </a:t>
            </a:r>
            <a:r>
              <a:rPr lang="en-GB" sz="1600" dirty="0" err="1"/>
              <a:t>params</a:t>
            </a:r>
            <a:r>
              <a:rPr lang="en-GB" sz="1600" dirty="0"/>
              <a:t>. </a:t>
            </a:r>
            <a:endParaRPr lang="en-GB" sz="1600" dirty="0" smtClean="0"/>
          </a:p>
          <a:p>
            <a:pPr lvl="1"/>
            <a:r>
              <a:rPr lang="en-GB" sz="1600" dirty="0"/>
              <a:t>For backward compatibility, pagination is disabled by default and will only be enabled when passing one of the new cursor query </a:t>
            </a:r>
            <a:r>
              <a:rPr lang="en-GB" sz="1600" dirty="0" err="1" smtClean="0"/>
              <a:t>params</a:t>
            </a:r>
            <a:endParaRPr lang="en-GB" sz="1600" dirty="0" smtClean="0"/>
          </a:p>
          <a:p>
            <a:pPr lvl="1"/>
            <a:r>
              <a:rPr lang="en-GB" sz="1600" dirty="0"/>
              <a:t>Paged XML results introduce the &lt;meta&gt; element which contain links to the current/self, next, previous and first page of results. </a:t>
            </a:r>
            <a:endParaRPr lang="en-GB" sz="1600" dirty="0" smtClean="0"/>
          </a:p>
          <a:p>
            <a:pPr lvl="1"/>
            <a:r>
              <a:rPr lang="en-GB" altLang="en-US" sz="1600" dirty="0" smtClean="0"/>
              <a:t>More details in the release notes</a:t>
            </a:r>
            <a:endParaRPr lang="en-US" altLang="en-US" sz="1600" dirty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9049206"/>
      </p:ext>
    </p:extLst>
  </p:cSld>
  <p:clrMapOvr>
    <a:masterClrMapping/>
  </p:clrMapOvr>
</p:sld>
</file>

<file path=ppt/theme/theme1.xml><?xml version="1.0" encoding="utf-8"?>
<a:theme xmlns:a="http://schemas.openxmlformats.org/drawingml/2006/main" name="STFC_PowerPoint_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ABF215B8A3384E874FC40A3B0B2302" ma:contentTypeVersion="4" ma:contentTypeDescription="Create a new document." ma:contentTypeScope="" ma:versionID="f198c3dfa143f328b4bfb76fd905c4a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66758ad48435124b95dc0df0729e68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AEDD1CD-9190-4F8F-B585-354F10A56AC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7E48F0D-BF64-462E-8350-40C896A295A7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43DFA70B-2EBB-489B-8E34-F6A10FA685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2D787EA5-86BE-4731-8176-06A26B60C2FA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  <ds:schemaRef ds:uri="http://schemas.microsoft.com/sharepoint/v3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STFC_PowerPoint_template</Template>
  <TotalTime>22</TotalTime>
  <Words>299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STFC_PowerPoint_template</vt:lpstr>
      <vt:lpstr>1_Blank Presentation</vt:lpstr>
      <vt:lpstr>GOCDB 5.7 Release</vt:lpstr>
      <vt:lpstr>GOCDB 5.7</vt:lpstr>
      <vt:lpstr>Three main changes</vt:lpstr>
      <vt:lpstr>Three main changes</vt:lpstr>
      <vt:lpstr>Three main changes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STFC Corporate PowerPoint Template</dc:title>
  <dc:creator>kw77</dc:creator>
  <cp:lastModifiedBy>Ryall, George (STFC,RAL,SC)</cp:lastModifiedBy>
  <cp:revision>5</cp:revision>
  <dcterms:created xsi:type="dcterms:W3CDTF">2012-07-12T11:46:55Z</dcterms:created>
  <dcterms:modified xsi:type="dcterms:W3CDTF">2016-11-24T10:25:46Z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display_urn:schemas-microsoft-com:office:office#Editor">
    <vt:lpwstr>Summers, Karen (STFC,RAL,OBR)</vt:lpwstr>
  </property>
  <property fmtid="{D5CDD505-2E9C-101B-9397-08002B2CF9AE}" pid="4" name="xd_Signature">
    <vt:lpwstr/>
  </property>
  <property fmtid="{D5CDD505-2E9C-101B-9397-08002B2CF9AE}" pid="5" name="display_urn:schemas-microsoft-com:office:office#Author">
    <vt:lpwstr>Summers, Karen (STFC,RAL,OBR)</vt:lpwstr>
  </property>
  <property fmtid="{D5CDD505-2E9C-101B-9397-08002B2CF9AE}" pid="6" name="TemplateUrl">
    <vt:lpwstr/>
  </property>
  <property fmtid="{D5CDD505-2E9C-101B-9397-08002B2CF9AE}" pid="7" name="xd_ProgID">
    <vt:lpwstr/>
  </property>
  <property fmtid="{D5CDD505-2E9C-101B-9397-08002B2CF9AE}" pid="8" name="ContentTypeId">
    <vt:lpwstr>0x010100F731947B08D5984288BC8B16A979FF50</vt:lpwstr>
  </property>
  <property fmtid="{D5CDD505-2E9C-101B-9397-08002B2CF9AE}" pid="9" name="_SourceUrl">
    <vt:lpwstr/>
  </property>
</Properties>
</file>