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56" r:id="rId2"/>
    <p:sldId id="524" r:id="rId3"/>
    <p:sldId id="523" r:id="rId4"/>
    <p:sldId id="574" r:id="rId5"/>
    <p:sldId id="612" r:id="rId6"/>
    <p:sldId id="563" r:id="rId7"/>
    <p:sldId id="566" r:id="rId8"/>
    <p:sldId id="565" r:id="rId9"/>
    <p:sldId id="613" r:id="rId10"/>
    <p:sldId id="579" r:id="rId11"/>
    <p:sldId id="580" r:id="rId12"/>
    <p:sldId id="573" r:id="rId13"/>
    <p:sldId id="585" r:id="rId14"/>
    <p:sldId id="586" r:id="rId15"/>
    <p:sldId id="590" r:id="rId16"/>
    <p:sldId id="594" r:id="rId17"/>
    <p:sldId id="600" r:id="rId18"/>
    <p:sldId id="597" r:id="rId19"/>
    <p:sldId id="601" r:id="rId20"/>
    <p:sldId id="603" r:id="rId21"/>
    <p:sldId id="608" r:id="rId22"/>
    <p:sldId id="611" r:id="rId23"/>
    <p:sldId id="429" r:id="rId24"/>
    <p:sldId id="497" r:id="rId25"/>
    <p:sldId id="604" r:id="rId26"/>
    <p:sldId id="605" r:id="rId27"/>
    <p:sldId id="606" r:id="rId28"/>
    <p:sldId id="607" r:id="rId29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8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5620"/>
    <p:restoredTop sz="95000" autoAdjust="0"/>
  </p:normalViewPr>
  <p:slideViewPr>
    <p:cSldViewPr>
      <p:cViewPr>
        <p:scale>
          <a:sx n="91" d="100"/>
          <a:sy n="91" d="100"/>
        </p:scale>
        <p:origin x="1976" y="14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1" d="100"/>
        <a:sy n="111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notesMaster" Target="notesMasters/notesMaster1.xml"/><Relationship Id="rId31" Type="http://schemas.openxmlformats.org/officeDocument/2006/relationships/handoutMaster" Target="handoutMasters/handoutMaster1.xml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53F437-C77C-014A-841C-E574F82117C7}" type="datetimeFigureOut">
              <a:rPr lang="en-US" smtClean="0"/>
              <a:pPr/>
              <a:t>12/14/16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DB9B46-C008-A747-B7A8-23F0DC18F3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78144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E96B38-9725-4C3C-8C98-B279A9B41740}" type="datetimeFigureOut">
              <a:rPr lang="en-GB" smtClean="0"/>
              <a:pPr/>
              <a:t>14/12/2016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B8D5FF-6835-4F00-8ACB-3B73942FEF6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958802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8D5FF-6835-4F00-8ACB-3B73942FEF68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4020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8D5FF-6835-4F00-8ACB-3B73942FEF68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28838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8D5FF-6835-4F00-8ACB-3B73942FEF68}" type="slidenum">
              <a:rPr lang="en-GB" smtClean="0"/>
              <a:pPr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41065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15-Dec-2016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WLCG IPv6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AA94FB-95E6-4080-B9AB-B3182604214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15-Dec-2016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WLCG IPv6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7E8A17-9484-4761-B3CA-9217F91BBCA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15-Dec-2016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WLCG IPv6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C39989-B87C-44E9-9909-4EFF32F6AEC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15-Dec-2016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WLCG IPv6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69EE18-F467-4E56-9214-960F1251F57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pic>
        <p:nvPicPr>
          <p:cNvPr id="7" name="Picture 6" descr="HEPiX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" y="0"/>
            <a:ext cx="1679509" cy="109060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15-Dec-2016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WLCG IPv6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DBF3EA-C606-4138-8CCE-6AF1D891517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15-Dec-2016</a:t>
            </a:r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WLCG IPv6</a:t>
            </a: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6E71B4-E95A-41AD-B04D-B856F300DF5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15-Dec-2016</a:t>
            </a:r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WLCG IPv6</a:t>
            </a: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F48115-AC79-435C-A740-F63B9042413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15-Dec-2016</a:t>
            </a:r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WLCG IPv6</a:t>
            </a: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334440-8166-4899-9FC9-CC81CDCFE23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15-Dec-2016</a:t>
            </a:r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WLCG IPv6</a:t>
            </a: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1AF745-8AD4-48FA-B21F-A41B3D91469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15-Dec-2016</a:t>
            </a:r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WLCG IPv6</a:t>
            </a: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4FFB2E-70B4-4819-B35D-D5ED0BFD57A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15-Dec-2016</a:t>
            </a:r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WLCG IPv6</a:t>
            </a: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AEC257-6872-4BB9-8480-2675FDDDAEF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GB" smtClean="0"/>
              <a:t>15-Dec-2016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GB" smtClean="0"/>
              <a:t>WLCG IPv6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959BE09-DD75-49EC-8165-87C341D8D31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ipv6@hepix.org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indico.cern.ch/categoryDisplay.py?categId=3538" TargetMode="External"/><Relationship Id="rId4" Type="http://schemas.openxmlformats.org/officeDocument/2006/relationships/hyperlink" Target="http://hepix-ipv6.web.cern.ch/content/wlcg-ipv6-task-force-0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hepix-ipv6.web.cern.ch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google.com/intl/en/ipv6/statistics.html" TargetMode="External"/><Relationship Id="rId3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ams-ix.net/technical/statistics/sflow-stats/ipv6-traffic" TargetMode="External"/><Relationship Id="rId3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dirty="0"/>
              <a:t>Plans to support IPv6-only CPU on </a:t>
            </a:r>
            <a:r>
              <a:rPr lang="en-US" sz="3600" dirty="0" smtClean="0"/>
              <a:t>WLCG</a:t>
            </a:r>
            <a:endParaRPr lang="en-GB" sz="3600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dirty="0" smtClean="0"/>
              <a:t>David Kelsey (STFC-RAL</a:t>
            </a:r>
            <a:r>
              <a:rPr lang="en-GB" dirty="0" smtClean="0"/>
              <a:t>)</a:t>
            </a:r>
            <a:br>
              <a:rPr lang="en-GB" dirty="0" smtClean="0"/>
            </a:br>
            <a:r>
              <a:rPr lang="en-GB" dirty="0" smtClean="0"/>
              <a:t>Chair of </a:t>
            </a:r>
            <a:r>
              <a:rPr lang="en-GB" dirty="0" err="1" smtClean="0"/>
              <a:t>HEPiX</a:t>
            </a:r>
            <a:r>
              <a:rPr lang="en-GB" dirty="0" smtClean="0"/>
              <a:t> IPv6 working group</a:t>
            </a:r>
            <a:endParaRPr lang="en-GB" dirty="0" smtClean="0"/>
          </a:p>
          <a:p>
            <a:pPr fontAlgn="auto">
              <a:spcAft>
                <a:spcPts val="0"/>
              </a:spcAft>
              <a:defRPr/>
            </a:pPr>
            <a:r>
              <a:rPr lang="en-GB" dirty="0" smtClean="0"/>
              <a:t>EGI OMB meeting</a:t>
            </a:r>
          </a:p>
          <a:p>
            <a:pPr fontAlgn="auto">
              <a:spcAft>
                <a:spcPts val="0"/>
              </a:spcAft>
              <a:defRPr/>
            </a:pPr>
            <a:r>
              <a:rPr lang="en-GB" dirty="0" smtClean="0"/>
              <a:t>15 Dec 2016</a:t>
            </a:r>
          </a:p>
        </p:txBody>
      </p:sp>
      <p:pic>
        <p:nvPicPr>
          <p:cNvPr id="4" name="Picture 3" descr="HEPiX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5777"/>
            <a:ext cx="1922710" cy="16647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IPv6 internet traffic CERN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15-Dec-2016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WLCG IPv6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69EE18-F467-4E56-9214-960F1251F57B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175" y="1600200"/>
            <a:ext cx="7213649" cy="4525963"/>
          </a:xfrm>
        </p:spPr>
      </p:pic>
    </p:spTree>
    <p:extLst>
      <p:ext uri="{BB962C8B-B14F-4D97-AF65-F5344CB8AC3E}">
        <p14:creationId xmlns:p14="http://schemas.microsoft.com/office/powerpoint/2010/main" val="1917736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Dual-stack Storage &amp; IPv6 data transfers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Most storage solutions and protocols now work in dual-stack mode</a:t>
            </a:r>
          </a:p>
          <a:p>
            <a:pPr lvl="1"/>
            <a:r>
              <a:rPr lang="en-US" sz="2400" dirty="0" err="1"/>
              <a:t>dCache</a:t>
            </a:r>
            <a:r>
              <a:rPr lang="en-US" sz="2400" dirty="0"/>
              <a:t>, DPM, </a:t>
            </a:r>
            <a:r>
              <a:rPr lang="en-US" sz="2400" dirty="0" err="1" smtClean="0"/>
              <a:t>StoRM</a:t>
            </a:r>
            <a:r>
              <a:rPr lang="en-US" sz="2400" dirty="0" smtClean="0"/>
              <a:t>, FTS</a:t>
            </a:r>
            <a:endParaRPr lang="en-US" sz="2400" dirty="0"/>
          </a:p>
          <a:p>
            <a:pPr lvl="1"/>
            <a:r>
              <a:rPr lang="en-US" sz="2400" dirty="0" err="1"/>
              <a:t>XrootD</a:t>
            </a:r>
            <a:r>
              <a:rPr lang="en-US" sz="2400" dirty="0"/>
              <a:t> 4, </a:t>
            </a:r>
            <a:r>
              <a:rPr lang="en-US" sz="2400" dirty="0" err="1"/>
              <a:t>GridFTP</a:t>
            </a:r>
            <a:r>
              <a:rPr lang="en-US" sz="2400" dirty="0"/>
              <a:t>, http </a:t>
            </a:r>
            <a:endParaRPr lang="en-US" sz="2400" dirty="0" smtClean="0"/>
          </a:p>
          <a:p>
            <a:r>
              <a:rPr lang="en-US" sz="2800" dirty="0" smtClean="0"/>
              <a:t>Several sites have been running dual-stack for some time</a:t>
            </a:r>
          </a:p>
          <a:p>
            <a:r>
              <a:rPr lang="en-US" sz="2800" dirty="0" smtClean="0"/>
              <a:t>Production data transfers over IPv6 are happening!</a:t>
            </a:r>
          </a:p>
          <a:p>
            <a:r>
              <a:rPr lang="en-US" sz="2800" dirty="0" smtClean="0"/>
              <a:t>We are working on per experiment monitoring over time</a:t>
            </a:r>
          </a:p>
          <a:p>
            <a:pPr lvl="1"/>
            <a:r>
              <a:rPr lang="en-US" sz="2400" dirty="0" smtClean="0"/>
              <a:t>What fraction of data transfers are IPv6?</a:t>
            </a:r>
          </a:p>
          <a:p>
            <a:r>
              <a:rPr lang="en-US" sz="2800" dirty="0" smtClean="0"/>
              <a:t>It works!</a:t>
            </a:r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15-Dec-2016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WLCG IPv6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69EE18-F467-4E56-9214-960F1251F57B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626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4400" dirty="0" smtClean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4400" dirty="0"/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/>
              <a:t>Support </a:t>
            </a:r>
            <a:r>
              <a:rPr lang="en-US" sz="4400" dirty="0"/>
              <a:t>for IPv6-only </a:t>
            </a:r>
            <a:r>
              <a:rPr lang="en-US" sz="4400" dirty="0" smtClean="0"/>
              <a:t>worker </a:t>
            </a:r>
            <a:r>
              <a:rPr lang="en-US" sz="4400" dirty="0"/>
              <a:t>nodes/VMs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15-Dec-2016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WLCG IPv6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69EE18-F467-4E56-9214-960F1251F57B}" type="slidenum">
              <a:rPr lang="en-GB" smtClean="0"/>
              <a:pPr>
                <a:defRPr/>
              </a:pPr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4300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15-Dec-2016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WLCG IPv6</a:t>
            </a:r>
            <a:endParaRPr lang="en-GB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4703" y="680433"/>
            <a:ext cx="9937697" cy="5649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69EE18-F467-4E56-9214-960F1251F57B}" type="slidenum">
              <a:rPr lang="en-GB" smtClean="0"/>
              <a:pPr>
                <a:defRPr/>
              </a:pPr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3433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15-Dec-2016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WLCG IPv6</a:t>
            </a:r>
            <a:endParaRPr lang="en-GB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9456" y="720799"/>
            <a:ext cx="9969320" cy="5600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69EE18-F467-4E56-9214-960F1251F57B}" type="slidenum">
              <a:rPr lang="en-GB" smtClean="0"/>
              <a:pPr>
                <a:defRPr/>
              </a:pPr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6776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15-Dec-2016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WLCG IPv6</a:t>
            </a:r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3800" y="685800"/>
            <a:ext cx="7264400" cy="54864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1AF745-8AD4-48FA-B21F-A41B3D91469A}" type="slidenum">
              <a:rPr lang="en-GB" smtClean="0"/>
              <a:pPr>
                <a:defRPr/>
              </a:pPr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1337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LHCOPN/IPv6 updates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 smtClean="0"/>
              <a:t>TRIUMF now peering over IPv6</a:t>
            </a:r>
          </a:p>
          <a:p>
            <a:r>
              <a:rPr lang="en-GB" sz="2400" dirty="0" smtClean="0"/>
              <a:t>ASGC/Taiwan peering over IPv6 for </a:t>
            </a:r>
            <a:r>
              <a:rPr lang="en-GB" sz="2400" dirty="0" err="1" smtClean="0"/>
              <a:t>perfSONAR</a:t>
            </a:r>
            <a:r>
              <a:rPr lang="en-GB" sz="2400" dirty="0" smtClean="0"/>
              <a:t> and testing</a:t>
            </a:r>
          </a:p>
          <a:p>
            <a:r>
              <a:rPr lang="en-GB" sz="2400" dirty="0"/>
              <a:t>Dual-stack </a:t>
            </a:r>
            <a:r>
              <a:rPr lang="en-GB" sz="2400" dirty="0" err="1" smtClean="0"/>
              <a:t>perfSONAR</a:t>
            </a:r>
            <a:endParaRPr lang="en-GB" sz="2400" dirty="0"/>
          </a:p>
          <a:p>
            <a:pPr lvl="1"/>
            <a:r>
              <a:rPr lang="en-GB" sz="2000" dirty="0" smtClean="0"/>
              <a:t>new sites: </a:t>
            </a:r>
            <a:r>
              <a:rPr lang="en-GB" sz="2000" dirty="0"/>
              <a:t>BNL, RAL, </a:t>
            </a:r>
            <a:r>
              <a:rPr lang="en-GB" sz="2000" dirty="0" smtClean="0"/>
              <a:t>TRIUMF, ASGC </a:t>
            </a:r>
          </a:p>
          <a:p>
            <a:r>
              <a:rPr lang="en-GB" sz="2400" dirty="0" smtClean="0"/>
              <a:t>LHCOPN peering still to come</a:t>
            </a:r>
          </a:p>
          <a:p>
            <a:pPr lvl="1"/>
            <a:r>
              <a:rPr lang="en-GB" sz="2000" dirty="0" smtClean="0"/>
              <a:t>RAL</a:t>
            </a:r>
          </a:p>
          <a:p>
            <a:pPr lvl="1"/>
            <a:r>
              <a:rPr lang="en-GB" sz="2000" dirty="0" smtClean="0"/>
              <a:t>KISTI</a:t>
            </a:r>
          </a:p>
          <a:p>
            <a:pPr lvl="1"/>
            <a:r>
              <a:rPr lang="en-GB" sz="2000" dirty="0" smtClean="0"/>
              <a:t>Russia</a:t>
            </a:r>
            <a:endParaRPr lang="en-GB" sz="2000" dirty="0"/>
          </a:p>
          <a:p>
            <a:endParaRPr lang="en-GB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15-Dec-2016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WLCG IPv6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69EE18-F467-4E56-9214-960F1251F57B}" type="slidenum">
              <a:rPr lang="en-GB" smtClean="0"/>
              <a:pPr>
                <a:defRPr/>
              </a:pPr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9635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15-Dec-2016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WLCG IPv6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1AF745-8AD4-48FA-B21F-A41B3D91469A}" type="slidenum">
              <a:rPr lang="en-GB" smtClean="0"/>
              <a:pPr>
                <a:defRPr/>
              </a:pPr>
              <a:t>17</a:t>
            </a:fld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850900"/>
            <a:ext cx="9144000" cy="5140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78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15-Dec-2016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WLCG IPv6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1AF745-8AD4-48FA-B21F-A41B3D91469A}" type="slidenum">
              <a:rPr lang="en-GB" smtClean="0"/>
              <a:pPr>
                <a:defRPr/>
              </a:pPr>
              <a:t>18</a:t>
            </a:fld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850901"/>
            <a:ext cx="9144000" cy="513383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67608" y="4725144"/>
            <a:ext cx="7056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Slides shown at CHEP2016, San Francisco, Oct 2016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252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15-Dec-2016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WLCG IPv6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1AF745-8AD4-48FA-B21F-A41B3D91469A}" type="slidenum">
              <a:rPr lang="en-GB" smtClean="0"/>
              <a:pPr>
                <a:defRPr/>
              </a:pPr>
              <a:t>19</a:t>
            </a:fld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863600"/>
            <a:ext cx="9144000" cy="5113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529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Members of the </a:t>
            </a:r>
            <a:r>
              <a:rPr lang="en-US" dirty="0" err="1" smtClean="0"/>
              <a:t>HEPiX</a:t>
            </a:r>
            <a:r>
              <a:rPr lang="en-US" dirty="0" smtClean="0"/>
              <a:t> IPv6 </a:t>
            </a:r>
            <a:r>
              <a:rPr lang="en-US" dirty="0" smtClean="0"/>
              <a:t>group 2016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/>
              <a:t>M. </a:t>
            </a:r>
            <a:r>
              <a:rPr lang="en-US" sz="2400" dirty="0" err="1"/>
              <a:t>Babik</a:t>
            </a:r>
            <a:r>
              <a:rPr lang="en-US" sz="2400" dirty="0"/>
              <a:t> (CERN), J. </a:t>
            </a:r>
            <a:r>
              <a:rPr lang="en-US" sz="2400" dirty="0" err="1"/>
              <a:t>Chudoba</a:t>
            </a:r>
            <a:r>
              <a:rPr lang="en-US" sz="2400" dirty="0"/>
              <a:t> (FZU), A. Dewhurst (RAL), S. </a:t>
            </a:r>
            <a:r>
              <a:rPr lang="en-US" sz="2400" dirty="0" err="1"/>
              <a:t>Fayer</a:t>
            </a:r>
            <a:r>
              <a:rPr lang="en-US" sz="2400" dirty="0"/>
              <a:t> (Imperial), T. </a:t>
            </a:r>
            <a:r>
              <a:rPr lang="en-US" sz="2400" dirty="0" err="1"/>
              <a:t>Finnern</a:t>
            </a:r>
            <a:r>
              <a:rPr lang="en-US" sz="2400" dirty="0"/>
              <a:t> (DESY), T. </a:t>
            </a:r>
            <a:r>
              <a:rPr lang="en-US" sz="2400" dirty="0" err="1"/>
              <a:t>Froy</a:t>
            </a:r>
            <a:r>
              <a:rPr lang="en-US" sz="2400" dirty="0"/>
              <a:t> (QMUL), C. </a:t>
            </a:r>
            <a:r>
              <a:rPr lang="en-US" sz="2400" dirty="0" err="1"/>
              <a:t>Grigoras</a:t>
            </a:r>
            <a:r>
              <a:rPr lang="en-US" sz="2400" dirty="0"/>
              <a:t> (CERN), K. </a:t>
            </a:r>
            <a:r>
              <a:rPr lang="en-US" sz="2400" dirty="0" err="1"/>
              <a:t>Hafeez</a:t>
            </a:r>
            <a:r>
              <a:rPr lang="en-US" sz="2400" dirty="0"/>
              <a:t> (RAL), B. </a:t>
            </a:r>
            <a:r>
              <a:rPr lang="en-US" sz="2400" dirty="0" err="1"/>
              <a:t>Hoeft</a:t>
            </a:r>
            <a:r>
              <a:rPr lang="en-US" sz="2400" dirty="0"/>
              <a:t> (KIT), T. </a:t>
            </a:r>
            <a:r>
              <a:rPr lang="en-US" sz="2400" dirty="0" err="1"/>
              <a:t>Idiculla</a:t>
            </a:r>
            <a:r>
              <a:rPr lang="en-US" sz="2400" dirty="0"/>
              <a:t> (RAL), D. Kelsey (</a:t>
            </a:r>
            <a:r>
              <a:rPr lang="en-US" sz="2400" dirty="0" smtClean="0"/>
              <a:t>RAL, Chair), </a:t>
            </a:r>
            <a:r>
              <a:rPr lang="en-US" sz="2400" dirty="0"/>
              <a:t>F. Lopez Munoz (PIC), E. </a:t>
            </a:r>
            <a:r>
              <a:rPr lang="en-US" sz="2400" dirty="0" err="1"/>
              <a:t>Martelli</a:t>
            </a:r>
            <a:r>
              <a:rPr lang="en-US" sz="2400" dirty="0"/>
              <a:t> (CERN), R. </a:t>
            </a:r>
            <a:r>
              <a:rPr lang="en-US" sz="2400" dirty="0" err="1"/>
              <a:t>Nandakumar</a:t>
            </a:r>
            <a:r>
              <a:rPr lang="en-US" sz="2400" dirty="0"/>
              <a:t> (RAL), K. </a:t>
            </a:r>
            <a:r>
              <a:rPr lang="en-US" sz="2400" dirty="0" err="1"/>
              <a:t>Ohrenberg</a:t>
            </a:r>
            <a:r>
              <a:rPr lang="en-US" sz="2400" dirty="0"/>
              <a:t> (DESY), F. </a:t>
            </a:r>
            <a:r>
              <a:rPr lang="en-US" sz="2400" dirty="0" err="1"/>
              <a:t>Prelz</a:t>
            </a:r>
            <a:r>
              <a:rPr lang="en-US" sz="2400" dirty="0"/>
              <a:t> (INFN), D. Rand (Imperial), A. </a:t>
            </a:r>
            <a:r>
              <a:rPr lang="en-US" sz="2400" dirty="0" err="1"/>
              <a:t>Sciaba</a:t>
            </a:r>
            <a:r>
              <a:rPr lang="en-US" sz="2400" dirty="0"/>
              <a:t> (CERN), U. </a:t>
            </a:r>
            <a:r>
              <a:rPr lang="en-US" sz="2400" dirty="0" err="1"/>
              <a:t>Tigerstedt</a:t>
            </a:r>
            <a:r>
              <a:rPr lang="en-US" sz="2400" dirty="0"/>
              <a:t> (CSC), D. </a:t>
            </a:r>
            <a:r>
              <a:rPr lang="en-US" sz="2400" dirty="0" err="1"/>
              <a:t>Traynor</a:t>
            </a:r>
            <a:r>
              <a:rPr lang="en-US" sz="2400" dirty="0"/>
              <a:t> (QMUL)</a:t>
            </a:r>
            <a:br>
              <a:rPr lang="en-US" sz="2400" dirty="0"/>
            </a:br>
            <a:endParaRPr lang="en-US" sz="2400" dirty="0" smtClean="0"/>
          </a:p>
          <a:p>
            <a:pPr marL="0" indent="0">
              <a:buNone/>
            </a:pPr>
            <a:r>
              <a:rPr lang="en-US" sz="2400" i="1" dirty="0" smtClean="0"/>
              <a:t>And </a:t>
            </a:r>
            <a:r>
              <a:rPr lang="en-US" sz="2400" i="1" dirty="0"/>
              <a:t>recently joined</a:t>
            </a:r>
            <a:r>
              <a:rPr lang="en-US" sz="2400" i="1" dirty="0" smtClean="0"/>
              <a:t>: </a:t>
            </a:r>
            <a:r>
              <a:rPr lang="en-US" sz="2400" dirty="0" smtClean="0"/>
              <a:t>H. Ito (BNL), A.  </a:t>
            </a:r>
            <a:r>
              <a:rPr lang="en-US" sz="2400" dirty="0" err="1" smtClean="0"/>
              <a:t>Zaytsev</a:t>
            </a:r>
            <a:r>
              <a:rPr lang="en-US" sz="2400" dirty="0" smtClean="0"/>
              <a:t> (BNL), X. </a:t>
            </a:r>
            <a:r>
              <a:rPr lang="en-US" sz="2400" dirty="0" err="1" smtClean="0"/>
              <a:t>Espinal</a:t>
            </a:r>
            <a:r>
              <a:rPr lang="en-US" sz="2400" dirty="0" smtClean="0"/>
              <a:t> (CERN), J. </a:t>
            </a:r>
            <a:r>
              <a:rPr lang="en-US" sz="2400" dirty="0" err="1" smtClean="0"/>
              <a:t>Belleman</a:t>
            </a:r>
            <a:r>
              <a:rPr lang="en-US" sz="2400" dirty="0" smtClean="0"/>
              <a:t> (CERN), A. </a:t>
            </a:r>
            <a:r>
              <a:rPr lang="en-US" sz="2400" dirty="0" err="1" smtClean="0"/>
              <a:t>Falabella</a:t>
            </a:r>
            <a:r>
              <a:rPr lang="en-US" sz="2400" dirty="0" smtClean="0"/>
              <a:t> (CNAF), M. Bly (RAL), C. </a:t>
            </a:r>
            <a:r>
              <a:rPr lang="en-US" sz="2400" dirty="0" err="1" smtClean="0"/>
              <a:t>Condurache</a:t>
            </a:r>
            <a:r>
              <a:rPr lang="en-US" sz="2400" dirty="0" smtClean="0"/>
              <a:t> (RAL)</a:t>
            </a:r>
            <a:endParaRPr lang="en-US" sz="2800" dirty="0"/>
          </a:p>
          <a:p>
            <a:pPr marL="0" indent="0">
              <a:buNone/>
            </a:pPr>
            <a:r>
              <a:rPr lang="en-US" sz="2800" i="1" dirty="0" smtClean="0"/>
              <a:t>Plus </a:t>
            </a:r>
            <a:r>
              <a:rPr lang="en-US" sz="2800" i="1" dirty="0"/>
              <a:t>many others in earlier times</a:t>
            </a:r>
          </a:p>
          <a:p>
            <a:pPr marL="0" indent="0" algn="ctr">
              <a:buNone/>
            </a:pPr>
            <a:r>
              <a:rPr lang="en-US" sz="2800" i="1" dirty="0">
                <a:solidFill>
                  <a:srgbClr val="FF0000"/>
                </a:solidFill>
              </a:rPr>
              <a:t>Many thanks to them all</a:t>
            </a:r>
            <a:r>
              <a:rPr lang="en-US" sz="2800" i="1" dirty="0" smtClean="0">
                <a:solidFill>
                  <a:srgbClr val="FF0000"/>
                </a:solidFill>
              </a:rPr>
              <a:t>!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15-Dec-2016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WLCG IPv6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69EE18-F467-4E56-9214-960F1251F57B}" type="slidenum">
              <a:rPr lang="en-GB" smtClean="0"/>
              <a:pPr>
                <a:defRPr/>
              </a:pPr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93094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15-Dec-2016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WLCG IPv6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1AF745-8AD4-48FA-B21F-A41B3D91469A}" type="slidenum">
              <a:rPr lang="en-GB" smtClean="0"/>
              <a:pPr>
                <a:defRPr/>
              </a:pPr>
              <a:t>20</a:t>
            </a:fld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863600"/>
            <a:ext cx="9144000" cy="5130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802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15-Dec-2016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WLCG IPv6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1AF745-8AD4-48FA-B21F-A41B3D91469A}" type="slidenum">
              <a:rPr lang="en-GB" smtClean="0"/>
              <a:pPr>
                <a:defRPr/>
              </a:pPr>
              <a:t>21</a:t>
            </a:fld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850901"/>
            <a:ext cx="9144000" cy="5135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481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final words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Any site wishing to deploy IPv6-only CPU (WN/VM)</a:t>
            </a:r>
          </a:p>
          <a:p>
            <a:pPr lvl="1"/>
            <a:r>
              <a:rPr lang="en-US" sz="1800" dirty="0" smtClean="0"/>
              <a:t>Must discuss with the working group</a:t>
            </a:r>
          </a:p>
          <a:p>
            <a:pPr lvl="1"/>
            <a:r>
              <a:rPr lang="en-US" sz="1800" dirty="0" smtClean="0"/>
              <a:t>Must discuss with the </a:t>
            </a:r>
            <a:r>
              <a:rPr lang="en-US" sz="1800" dirty="0" err="1" smtClean="0"/>
              <a:t>Expts</a:t>
            </a:r>
            <a:r>
              <a:rPr lang="en-US" sz="1800" dirty="0" smtClean="0"/>
              <a:t>/VOs they support</a:t>
            </a:r>
          </a:p>
          <a:p>
            <a:r>
              <a:rPr lang="en-US" sz="2000" dirty="0" smtClean="0"/>
              <a:t>If you notice IPv6 problems </a:t>
            </a:r>
          </a:p>
          <a:p>
            <a:pPr lvl="1"/>
            <a:r>
              <a:rPr lang="en-US" sz="1800" dirty="0"/>
              <a:t>Please investigate (often down to </a:t>
            </a:r>
            <a:r>
              <a:rPr lang="en-US" sz="1800" dirty="0" err="1"/>
              <a:t>config</a:t>
            </a:r>
            <a:r>
              <a:rPr lang="en-US" sz="1800" dirty="0"/>
              <a:t>. errors</a:t>
            </a:r>
            <a:r>
              <a:rPr lang="en-US" sz="1800" dirty="0" smtClean="0"/>
              <a:t>)</a:t>
            </a:r>
          </a:p>
          <a:p>
            <a:pPr lvl="1"/>
            <a:r>
              <a:rPr lang="en-US" sz="1800" dirty="0" smtClean="0"/>
              <a:t>Ask </a:t>
            </a:r>
            <a:r>
              <a:rPr lang="en-US" sz="1800" dirty="0" smtClean="0">
                <a:hlinkClick r:id="rId2"/>
              </a:rPr>
              <a:t>ipv6@hepix.org</a:t>
            </a:r>
            <a:r>
              <a:rPr lang="en-US" sz="1800" dirty="0" smtClean="0"/>
              <a:t> for help/advice</a:t>
            </a:r>
          </a:p>
          <a:p>
            <a:pPr lvl="1"/>
            <a:r>
              <a:rPr lang="en-US" sz="1800" dirty="0" smtClean="0"/>
              <a:t>Don’t just turn off IPv6 (or make IPv4 default)</a:t>
            </a:r>
          </a:p>
          <a:p>
            <a:r>
              <a:rPr lang="en-US" sz="2000" dirty="0" smtClean="0"/>
              <a:t>WLCG Tier </a:t>
            </a:r>
            <a:r>
              <a:rPr lang="en-US" sz="2000" dirty="0" smtClean="0"/>
              <a:t>2s need to plan NOW for IPv6 deployment</a:t>
            </a:r>
          </a:p>
          <a:p>
            <a:pPr lvl="1"/>
            <a:r>
              <a:rPr lang="en-US" sz="1800" dirty="0" smtClean="0"/>
              <a:t>Work together with your site network team</a:t>
            </a:r>
          </a:p>
          <a:p>
            <a:pPr lvl="1"/>
            <a:r>
              <a:rPr lang="en-US" sz="1800" dirty="0" smtClean="0"/>
              <a:t>Dual-stack </a:t>
            </a:r>
            <a:r>
              <a:rPr lang="en-US" sz="1800" dirty="0" err="1" smtClean="0"/>
              <a:t>perfSONAR</a:t>
            </a:r>
            <a:endParaRPr lang="en-US" sz="1800" dirty="0" smtClean="0"/>
          </a:p>
          <a:p>
            <a:pPr lvl="1"/>
            <a:r>
              <a:rPr lang="en-US" sz="1800" dirty="0" smtClean="0"/>
              <a:t>Then dual-stack </a:t>
            </a:r>
            <a:r>
              <a:rPr lang="en-US" sz="1800" dirty="0" smtClean="0"/>
              <a:t>storage</a:t>
            </a:r>
          </a:p>
          <a:p>
            <a:r>
              <a:rPr lang="en-US" sz="2000" dirty="0" smtClean="0">
                <a:solidFill>
                  <a:srgbClr val="FF0000"/>
                </a:solidFill>
              </a:rPr>
              <a:t>Request to EGI for all central services and webs/wikis to be dual-stack</a:t>
            </a:r>
            <a:endParaRPr lang="en-US" sz="2000" dirty="0" smtClean="0">
              <a:solidFill>
                <a:srgbClr val="FF0000"/>
              </a:solidFill>
            </a:endParaRPr>
          </a:p>
          <a:p>
            <a:pPr lvl="1"/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15-Dec-2016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WLCG IPv6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69EE18-F467-4E56-9214-960F1251F57B}" type="slidenum">
              <a:rPr lang="en-GB" smtClean="0"/>
              <a:pPr>
                <a:defRPr/>
              </a:pPr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6239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Links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dirty="0" err="1"/>
              <a:t>HEPiX</a:t>
            </a:r>
            <a:r>
              <a:rPr lang="en-GB" sz="2800" dirty="0"/>
              <a:t> IPv6 web</a:t>
            </a:r>
          </a:p>
          <a:p>
            <a:pPr marL="0" indent="0">
              <a:buNone/>
            </a:pPr>
            <a:r>
              <a:rPr lang="en-GB" sz="2000" i="1" dirty="0">
                <a:hlinkClick r:id="rId2"/>
              </a:rPr>
              <a:t>http://hepix-ipv6.web.cern.ch</a:t>
            </a:r>
            <a:endParaRPr lang="en-GB" sz="2000" i="1" dirty="0"/>
          </a:p>
          <a:p>
            <a:r>
              <a:rPr lang="en-GB" sz="2800" dirty="0" smtClean="0"/>
              <a:t>Working </a:t>
            </a:r>
            <a:r>
              <a:rPr lang="en-GB" sz="2800" dirty="0"/>
              <a:t>group meetings</a:t>
            </a:r>
          </a:p>
          <a:p>
            <a:pPr>
              <a:buNone/>
            </a:pPr>
            <a:r>
              <a:rPr lang="en-GB" sz="2000" i="1" dirty="0">
                <a:hlinkClick r:id="rId3"/>
              </a:rPr>
              <a:t>http://indico.cern.ch/categoryDisplay.py?categId=3538</a:t>
            </a:r>
            <a:endParaRPr lang="en-GB" sz="2000" i="1" dirty="0"/>
          </a:p>
          <a:p>
            <a:r>
              <a:rPr lang="en-GB" sz="2800" dirty="0"/>
              <a:t>WLCG Operations IPv6 Task Force</a:t>
            </a:r>
          </a:p>
          <a:p>
            <a:pPr marL="0" indent="0">
              <a:buNone/>
            </a:pPr>
            <a:r>
              <a:rPr lang="en-GB" sz="2000" i="1" dirty="0">
                <a:hlinkClick r:id="rId4"/>
              </a:rPr>
              <a:t>http://hepix-ipv6.web.cern.ch/content/wlcg-ipv6-task-force-0</a:t>
            </a:r>
            <a:endParaRPr lang="en-GB" sz="2000" i="1" dirty="0"/>
          </a:p>
          <a:p>
            <a:r>
              <a:rPr lang="en-GB" sz="2800" dirty="0"/>
              <a:t>Papers published in proceedings of CHEP2013 and  CHEP20015 (and CHEP2016 to come)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15-Dec-2016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WLCG IPv6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69EE18-F467-4E56-9214-960F1251F57B}" type="slidenum">
              <a:rPr lang="en-GB" smtClean="0"/>
              <a:pPr>
                <a:defRPr/>
              </a:pPr>
              <a:t>23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 algn="ctr">
              <a:buNone/>
            </a:pPr>
            <a:r>
              <a:rPr lang="en-US" sz="4400" dirty="0"/>
              <a:t>Questions?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15-Dec-2016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WLCG IPv6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69EE18-F467-4E56-9214-960F1251F57B}" type="slidenum">
              <a:rPr lang="en-GB" smtClean="0"/>
              <a:pPr>
                <a:defRPr/>
              </a:pPr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3813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15-Dec-2016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WLCG IPv6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1AF745-8AD4-48FA-B21F-A41B3D91469A}" type="slidenum">
              <a:rPr lang="en-GB" smtClean="0"/>
              <a:pPr>
                <a:defRPr/>
              </a:pPr>
              <a:t>25</a:t>
            </a:fld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850900"/>
            <a:ext cx="9144000" cy="5139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303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15-Dec-2016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WLCG IPv6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1AF745-8AD4-48FA-B21F-A41B3D91469A}" type="slidenum">
              <a:rPr lang="en-GB" smtClean="0"/>
              <a:pPr>
                <a:defRPr/>
              </a:pPr>
              <a:t>26</a:t>
            </a:fld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863601"/>
            <a:ext cx="9144000" cy="5124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87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15-Dec-2016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WLCG IPv6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1AF745-8AD4-48FA-B21F-A41B3D91469A}" type="slidenum">
              <a:rPr lang="en-GB" smtClean="0"/>
              <a:pPr>
                <a:defRPr/>
              </a:pPr>
              <a:t>27</a:t>
            </a:fld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863600"/>
            <a:ext cx="9144000" cy="5130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736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15-Dec-2016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WLCG IPv6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1AF745-8AD4-48FA-B21F-A41B3D91469A}" type="slidenum">
              <a:rPr lang="en-GB" smtClean="0"/>
              <a:pPr>
                <a:defRPr/>
              </a:pPr>
              <a:t>28</a:t>
            </a:fld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838200"/>
            <a:ext cx="9144000" cy="5161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153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Working </a:t>
            </a:r>
            <a:r>
              <a:rPr lang="en-US" sz="2800" dirty="0" smtClean="0"/>
              <a:t>Group timeline</a:t>
            </a:r>
          </a:p>
          <a:p>
            <a:r>
              <a:rPr lang="en-US" sz="2800" dirty="0" smtClean="0"/>
              <a:t>IPv6 global status</a:t>
            </a:r>
          </a:p>
          <a:p>
            <a:r>
              <a:rPr lang="en-US" sz="2800" dirty="0" smtClean="0"/>
              <a:t>Dual-stack storage and IPv6 data transfers</a:t>
            </a:r>
          </a:p>
          <a:p>
            <a:r>
              <a:rPr lang="en-US" sz="2800" dirty="0" smtClean="0"/>
              <a:t>Support for IPv6-only </a:t>
            </a:r>
            <a:r>
              <a:rPr lang="en-US" sz="2800" dirty="0" smtClean="0"/>
              <a:t>CPU</a:t>
            </a:r>
            <a:endParaRPr lang="en-US" sz="28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15-Dec-2016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WLCG IPv6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69EE18-F467-4E56-9214-960F1251F57B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7974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HEPiX</a:t>
            </a:r>
            <a:r>
              <a:rPr lang="en-US" dirty="0" smtClean="0"/>
              <a:t> IPv6 Working Group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>
                <a:solidFill>
                  <a:srgbClr val="FF0000"/>
                </a:solidFill>
              </a:rPr>
              <a:t>Timeline</a:t>
            </a:r>
          </a:p>
          <a:p>
            <a:r>
              <a:rPr lang="en-US" sz="2400" dirty="0"/>
              <a:t>2011: Started work</a:t>
            </a:r>
          </a:p>
          <a:p>
            <a:pPr marL="0" indent="0">
              <a:buNone/>
            </a:pPr>
            <a:r>
              <a:rPr lang="en-US" sz="2400" i="1" dirty="0"/>
              <a:t>CHEP2012: “</a:t>
            </a:r>
            <a:r>
              <a:rPr lang="en-GB" altLang="en-US" sz="2400" i="1" dirty="0">
                <a:latin typeface="Calibri" charset="0"/>
                <a:ea typeface="WenQuanYi Micro Hei" charset="0"/>
                <a:cs typeface="WenQuanYi Micro Hei" charset="0"/>
              </a:rPr>
              <a:t>From IPv4 to eternity” – </a:t>
            </a:r>
            <a:r>
              <a:rPr lang="en-GB" altLang="en-US" sz="2400" dirty="0" smtClean="0">
                <a:latin typeface="Calibri" charset="0"/>
                <a:ea typeface="WenQuanYi Micro Hei" charset="0"/>
                <a:cs typeface="WenQuanYi Micro Hei" charset="0"/>
              </a:rPr>
              <a:t>a talk presented the working group plans</a:t>
            </a:r>
          </a:p>
          <a:p>
            <a:r>
              <a:rPr lang="en-GB" sz="2400" dirty="0" smtClean="0">
                <a:latin typeface="Calibri" charset="0"/>
                <a:ea typeface="WenQuanYi Micro Hei" charset="0"/>
                <a:cs typeface="WenQuanYi Micro Hei" charset="0"/>
              </a:rPr>
              <a:t>2012-2014: Testbed activities and working with Storage developers</a:t>
            </a:r>
            <a:endParaRPr lang="en-US" sz="2400" dirty="0"/>
          </a:p>
          <a:p>
            <a:pPr marL="0" indent="0">
              <a:buNone/>
            </a:pPr>
            <a:r>
              <a:rPr lang="en-US" sz="2400" i="1" dirty="0"/>
              <a:t>CHEP2013</a:t>
            </a:r>
            <a:r>
              <a:rPr lang="en-US" sz="2400" i="1" dirty="0" smtClean="0"/>
              <a:t>: </a:t>
            </a:r>
            <a:r>
              <a:rPr lang="en-US" sz="2400" dirty="0">
                <a:latin typeface="Calibri" charset="0"/>
                <a:ea typeface="WenQuanYi Micro Hei" charset="0"/>
                <a:cs typeface="WenQuanYi Micro Hei" charset="0"/>
              </a:rPr>
              <a:t>Paper</a:t>
            </a:r>
            <a:r>
              <a:rPr lang="en-US" sz="2400" i="1" dirty="0">
                <a:latin typeface="Calibri" charset="0"/>
                <a:ea typeface="WenQuanYi Micro Hei" charset="0"/>
                <a:cs typeface="WenQuanYi Micro Hei" charset="0"/>
              </a:rPr>
              <a:t> “WLCG and IPv6 - the </a:t>
            </a:r>
            <a:r>
              <a:rPr lang="en-US" sz="2400" i="1" dirty="0" err="1">
                <a:latin typeface="Calibri" charset="0"/>
                <a:ea typeface="WenQuanYi Micro Hei" charset="0"/>
                <a:cs typeface="WenQuanYi Micro Hei" charset="0"/>
              </a:rPr>
              <a:t>HEPiX</a:t>
            </a:r>
            <a:r>
              <a:rPr lang="en-US" sz="2400" i="1" dirty="0">
                <a:latin typeface="Calibri" charset="0"/>
                <a:ea typeface="WenQuanYi Micro Hei" charset="0"/>
                <a:cs typeface="WenQuanYi Micro Hei" charset="0"/>
              </a:rPr>
              <a:t> IPv6 working group</a:t>
            </a:r>
            <a:r>
              <a:rPr lang="en-US" sz="2400" i="1" dirty="0" smtClean="0">
                <a:latin typeface="Calibri" charset="0"/>
                <a:ea typeface="WenQuanYi Micro Hei" charset="0"/>
                <a:cs typeface="WenQuanYi Micro Hei" charset="0"/>
              </a:rPr>
              <a:t>”  </a:t>
            </a:r>
            <a:r>
              <a:rPr lang="en-US" sz="2400" dirty="0" smtClean="0">
                <a:latin typeface="Calibri" charset="0"/>
                <a:ea typeface="WenQuanYi Micro Hei" charset="0"/>
                <a:cs typeface="WenQuanYi Micro Hei" charset="0"/>
              </a:rPr>
              <a:t>(testbed)</a:t>
            </a:r>
            <a:endParaRPr lang="en-US" sz="2400" dirty="0">
              <a:latin typeface="Calibri" charset="0"/>
              <a:ea typeface="WenQuanYi Micro Hei" charset="0"/>
              <a:cs typeface="WenQuanYi Micro Hei" charset="0"/>
            </a:endParaRPr>
          </a:p>
          <a:p>
            <a:r>
              <a:rPr lang="en-US" sz="2400" dirty="0"/>
              <a:t>2015: </a:t>
            </a:r>
            <a:r>
              <a:rPr lang="en-US" sz="2400" dirty="0" smtClean="0"/>
              <a:t>Requested </a:t>
            </a:r>
            <a:r>
              <a:rPr lang="en-US" sz="2400" dirty="0"/>
              <a:t>LHCOPN/ONE </a:t>
            </a:r>
            <a:r>
              <a:rPr lang="en-US" sz="2400" dirty="0" smtClean="0"/>
              <a:t>IPv6 peering </a:t>
            </a:r>
            <a:r>
              <a:rPr lang="en-US" sz="2400" dirty="0"/>
              <a:t>&amp; dual-stack </a:t>
            </a:r>
            <a:r>
              <a:rPr lang="en-US" sz="2400" dirty="0" err="1"/>
              <a:t>perfSONAR</a:t>
            </a:r>
            <a:endParaRPr lang="en-US" sz="2400" dirty="0"/>
          </a:p>
          <a:p>
            <a:pPr marL="0" indent="0">
              <a:buNone/>
            </a:pPr>
            <a:r>
              <a:rPr lang="en-US" sz="2400" i="1" dirty="0"/>
              <a:t>CHEP2015: </a:t>
            </a:r>
            <a:r>
              <a:rPr lang="en-US" sz="2400" dirty="0" smtClean="0"/>
              <a:t>Paper</a:t>
            </a:r>
            <a:r>
              <a:rPr lang="en-US" sz="2400" i="1" dirty="0" smtClean="0"/>
              <a:t> “The production </a:t>
            </a:r>
            <a:r>
              <a:rPr lang="en-US" sz="2400" i="1" dirty="0"/>
              <a:t>deployment of </a:t>
            </a:r>
            <a:r>
              <a:rPr lang="en-US" sz="2400" i="1" dirty="0" smtClean="0"/>
              <a:t>IPv6 on WLCG”   </a:t>
            </a:r>
            <a:r>
              <a:rPr lang="en-US" sz="2400" dirty="0" smtClean="0"/>
              <a:t>(dual-stack)</a:t>
            </a:r>
            <a:endParaRPr lang="en-US" sz="2400" dirty="0"/>
          </a:p>
          <a:p>
            <a:r>
              <a:rPr lang="en-US" sz="2400" dirty="0"/>
              <a:t>2016: Now encouraging more dual-stack storage</a:t>
            </a:r>
          </a:p>
          <a:p>
            <a:pPr marL="0" indent="0">
              <a:buNone/>
            </a:pPr>
            <a:r>
              <a:rPr lang="en-US" sz="2400" i="1" dirty="0"/>
              <a:t>CHEP2016: Plans for IPv6-only CPU</a:t>
            </a:r>
          </a:p>
          <a:p>
            <a:r>
              <a:rPr lang="en-US" sz="2400" dirty="0"/>
              <a:t>2017: First support for IPv6-only CPU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15-Dec-2016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WLCG IPv6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69EE18-F467-4E56-9214-960F1251F57B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017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Global IPv6 status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Over </a:t>
            </a:r>
            <a:r>
              <a:rPr lang="en-US" sz="2800" dirty="0" smtClean="0"/>
              <a:t>14% </a:t>
            </a:r>
            <a:r>
              <a:rPr lang="en-US" sz="2800" dirty="0"/>
              <a:t>of </a:t>
            </a:r>
            <a:r>
              <a:rPr lang="en-US" sz="2800" dirty="0" smtClean="0"/>
              <a:t>access to Google services now via IPv6</a:t>
            </a:r>
          </a:p>
          <a:p>
            <a:pPr lvl="1"/>
            <a:r>
              <a:rPr lang="en-US" sz="2000" i="1" dirty="0" smtClean="0">
                <a:hlinkClick r:id="rId2"/>
              </a:rPr>
              <a:t>https</a:t>
            </a:r>
            <a:r>
              <a:rPr lang="en-US" sz="2000" i="1" dirty="0">
                <a:hlinkClick r:id="rId2"/>
              </a:rPr>
              <a:t>://</a:t>
            </a:r>
            <a:r>
              <a:rPr lang="en-US" sz="2000" i="1" dirty="0" smtClean="0">
                <a:hlinkClick r:id="rId2"/>
              </a:rPr>
              <a:t>www.google.com/intl/en/ipv6/statistics.html</a:t>
            </a:r>
            <a:endParaRPr lang="en-US" sz="3600" dirty="0"/>
          </a:p>
          <a:p>
            <a:r>
              <a:rPr lang="en-US" sz="2800" dirty="0"/>
              <a:t>Some commercial hosting companies offer cheaper IPv6 only </a:t>
            </a:r>
            <a:r>
              <a:rPr lang="en-US" sz="2800" dirty="0" smtClean="0"/>
              <a:t>services </a:t>
            </a:r>
            <a:endParaRPr lang="en-US" sz="4400" dirty="0"/>
          </a:p>
          <a:p>
            <a:r>
              <a:rPr lang="en-US" sz="2800" dirty="0"/>
              <a:t>June 2016, Apple now mandates all Apps submitted to the App Store must support IPv6-only </a:t>
            </a:r>
            <a:r>
              <a:rPr lang="en-US" sz="2800" dirty="0" smtClean="0"/>
              <a:t>networking</a:t>
            </a:r>
            <a:endParaRPr lang="en-US" sz="4400" dirty="0"/>
          </a:p>
          <a:p>
            <a:r>
              <a:rPr lang="en-US" sz="2800" dirty="0"/>
              <a:t>September 2016, Microsoft Azure VMs now available as </a:t>
            </a:r>
            <a:r>
              <a:rPr lang="en-US" sz="2800" dirty="0" smtClean="0"/>
              <a:t>IPv6 </a:t>
            </a:r>
            <a:endParaRPr lang="en-US" sz="4400" dirty="0"/>
          </a:p>
          <a:p>
            <a:r>
              <a:rPr lang="en-US" sz="2800" dirty="0"/>
              <a:t>For HEP: </a:t>
            </a:r>
            <a:endParaRPr lang="en-US" sz="4400" dirty="0"/>
          </a:p>
          <a:p>
            <a:pPr lvl="1"/>
            <a:r>
              <a:rPr lang="en-US" sz="2400" dirty="0"/>
              <a:t>11 sites currently provide dual stack storage. </a:t>
            </a:r>
            <a:endParaRPr lang="en-US" sz="4000" dirty="0"/>
          </a:p>
          <a:p>
            <a:pPr lvl="1"/>
            <a:r>
              <a:rPr lang="en-US" sz="2400" dirty="0"/>
              <a:t>2 sites running IPv6 WN (With </a:t>
            </a:r>
            <a:r>
              <a:rPr lang="en-US" sz="2400" dirty="0" smtClean="0"/>
              <a:t>NAT64/DNS64). </a:t>
            </a:r>
            <a:endParaRPr lang="en-US" sz="4000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15-Dec-2016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WLCG IPv6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69EE18-F467-4E56-9214-960F1251F57B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4152" y="4424272"/>
            <a:ext cx="3424560" cy="232709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048328" y="980728"/>
            <a:ext cx="2952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Based on slide from Alastair Dewhurst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469254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IPv6 traffic at AMS-IX </a:t>
            </a:r>
            <a:r>
              <a:rPr lang="en-US" dirty="0" smtClean="0"/>
              <a:t>2016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15-Dec-2016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WLCG IPv6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69EE18-F467-4E56-9214-960F1251F57B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2855640" y="1154191"/>
            <a:ext cx="6408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err="1">
                <a:hlinkClick r:id="rId2"/>
              </a:rPr>
              <a:t>ams-ix.net</a:t>
            </a:r>
            <a:r>
              <a:rPr lang="en-US" dirty="0">
                <a:hlinkClick r:id="rId2"/>
              </a:rPr>
              <a:t>/technical/statistics/</a:t>
            </a:r>
            <a:r>
              <a:rPr lang="en-US" dirty="0" err="1">
                <a:hlinkClick r:id="rId2"/>
              </a:rPr>
              <a:t>sflow</a:t>
            </a:r>
            <a:r>
              <a:rPr lang="en-US" dirty="0">
                <a:hlinkClick r:id="rId2"/>
              </a:rPr>
              <a:t>-stats/ipv6-traffic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399" y="1600200"/>
            <a:ext cx="7007201" cy="4525963"/>
          </a:xfrm>
        </p:spPr>
      </p:pic>
    </p:spTree>
    <p:extLst>
      <p:ext uri="{BB962C8B-B14F-4D97-AF65-F5344CB8AC3E}">
        <p14:creationId xmlns:p14="http://schemas.microsoft.com/office/powerpoint/2010/main" val="1594883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WLCG Dual-Stack services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15-Dec-2016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WLCG IPv6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69EE18-F467-4E56-9214-960F1251F57B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983432" y="1120284"/>
            <a:ext cx="59046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Services in BDII</a:t>
            </a:r>
            <a:br>
              <a:rPr lang="en-US" sz="2800" dirty="0"/>
            </a:br>
            <a:r>
              <a:rPr lang="en-US" sz="2800" dirty="0"/>
              <a:t>Fraction of IPv6 reached ~5%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039776"/>
            <a:ext cx="10972800" cy="3646810"/>
          </a:xfrm>
        </p:spPr>
      </p:pic>
    </p:spTree>
    <p:extLst>
      <p:ext uri="{BB962C8B-B14F-4D97-AF65-F5344CB8AC3E}">
        <p14:creationId xmlns:p14="http://schemas.microsoft.com/office/powerpoint/2010/main" val="1337781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PIC IPv6 traffic 2016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2189560"/>
            <a:ext cx="8229600" cy="3347242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15-Dec-2016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WLCG IPv6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69EE18-F467-4E56-9214-960F1251F57B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2711624" y="1417638"/>
            <a:ext cx="6624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dCache</a:t>
            </a:r>
            <a:r>
              <a:rPr lang="en-US" dirty="0" smtClean="0"/>
              <a:t> IPv6 traffic from PIC to Tier 2 over general internet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697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PIC </a:t>
            </a:r>
            <a:r>
              <a:rPr lang="en-US" dirty="0" err="1" smtClean="0"/>
              <a:t>dCache</a:t>
            </a:r>
            <a:r>
              <a:rPr lang="en-US" dirty="0" smtClean="0"/>
              <a:t> IPv6 traffic (2)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825" y="1605223"/>
            <a:ext cx="6876998" cy="4525963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15-Dec-2016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WLCG IPv6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69EE18-F467-4E56-9214-960F1251F57B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8328248" y="2276872"/>
            <a:ext cx="338437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dCache</a:t>
            </a:r>
            <a:r>
              <a:rPr lang="en-US" dirty="0" smtClean="0"/>
              <a:t> </a:t>
            </a:r>
            <a:r>
              <a:rPr lang="en-US" dirty="0"/>
              <a:t>IPv6 traffic from PIC to other sites </a:t>
            </a:r>
            <a:r>
              <a:rPr lang="en-US" dirty="0" smtClean="0"/>
              <a:t>in Aug 2016 (</a:t>
            </a:r>
            <a:r>
              <a:rPr lang="en-US" dirty="0" err="1" smtClean="0"/>
              <a:t>MBps</a:t>
            </a:r>
            <a:r>
              <a:rPr lang="en-US" dirty="0" smtClean="0"/>
              <a:t>)</a:t>
            </a:r>
            <a:endParaRPr lang="en-US" dirty="0"/>
          </a:p>
          <a:p>
            <a:endParaRPr lang="en-US" dirty="0"/>
          </a:p>
          <a:p>
            <a:r>
              <a:rPr lang="en-US" dirty="0"/>
              <a:t>P</a:t>
            </a:r>
            <a:r>
              <a:rPr lang="en-US" dirty="0" smtClean="0"/>
              <a:t>eaks </a:t>
            </a:r>
            <a:r>
              <a:rPr lang="en-US" dirty="0"/>
              <a:t>of ~</a:t>
            </a:r>
            <a:r>
              <a:rPr lang="en-US" dirty="0" smtClean="0"/>
              <a:t>500 </a:t>
            </a:r>
            <a:r>
              <a:rPr lang="en-US" dirty="0" err="1" smtClean="0"/>
              <a:t>MBytes</a:t>
            </a:r>
            <a:r>
              <a:rPr lang="en-US" dirty="0" smtClean="0"/>
              <a:t>/s</a:t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dirty="0"/>
              <a:t>(4 </a:t>
            </a:r>
            <a:r>
              <a:rPr lang="en-US" dirty="0" err="1"/>
              <a:t>Gbps</a:t>
            </a:r>
            <a:r>
              <a:rPr lang="en-US" dirty="0"/>
              <a:t> average) </a:t>
            </a:r>
            <a:endParaRPr lang="en-US" dirty="0" smtClean="0"/>
          </a:p>
          <a:p>
            <a:r>
              <a:rPr lang="en-US" dirty="0" smtClean="0"/>
              <a:t>- to Imperial, London</a:t>
            </a:r>
            <a:endParaRPr lang="en-US" dirty="0"/>
          </a:p>
          <a:p>
            <a:endParaRPr lang="en-US" dirty="0"/>
          </a:p>
          <a:p>
            <a:r>
              <a:rPr lang="en-US" dirty="0" smtClean="0"/>
              <a:t>Tuesday </a:t>
            </a:r>
            <a:r>
              <a:rPr lang="en-US" dirty="0"/>
              <a:t>30th August with a duration </a:t>
            </a:r>
            <a:r>
              <a:rPr lang="en-US" dirty="0" smtClean="0"/>
              <a:t>of about </a:t>
            </a:r>
            <a:r>
              <a:rPr lang="en-US" dirty="0"/>
              <a:t>12 </a:t>
            </a:r>
            <a:r>
              <a:rPr lang="en-US" dirty="0" smtClean="0"/>
              <a:t>hours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000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8624</TotalTime>
  <Words>747</Words>
  <Application>Microsoft Macintosh PowerPoint</Application>
  <PresentationFormat>Widescreen</PresentationFormat>
  <Paragraphs>180</Paragraphs>
  <Slides>28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Calibri</vt:lpstr>
      <vt:lpstr>WenQuanYi Micro Hei</vt:lpstr>
      <vt:lpstr>Arial</vt:lpstr>
      <vt:lpstr>Office Theme</vt:lpstr>
      <vt:lpstr>Plans to support IPv6-only CPU on WLCG</vt:lpstr>
      <vt:lpstr>Members of the HEPiX IPv6 group 2016</vt:lpstr>
      <vt:lpstr>Overview</vt:lpstr>
      <vt:lpstr>HEPiX IPv6 Working Group</vt:lpstr>
      <vt:lpstr>Global IPv6 status</vt:lpstr>
      <vt:lpstr>IPv6 traffic at AMS-IX 2016</vt:lpstr>
      <vt:lpstr>WLCG Dual-Stack services</vt:lpstr>
      <vt:lpstr>PIC IPv6 traffic 2016</vt:lpstr>
      <vt:lpstr>PIC dCache IPv6 traffic (2)</vt:lpstr>
      <vt:lpstr>IPv6 internet traffic CERN</vt:lpstr>
      <vt:lpstr>    Dual-stack Storage &amp; IPv6 data transfers</vt:lpstr>
      <vt:lpstr>PowerPoint Presentation</vt:lpstr>
      <vt:lpstr>PowerPoint Presentation</vt:lpstr>
      <vt:lpstr>PowerPoint Presentation</vt:lpstr>
      <vt:lpstr>PowerPoint Presentation</vt:lpstr>
      <vt:lpstr>LHCOPN/IPv6 updates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Some final words</vt:lpstr>
      <vt:lpstr>Links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15.0028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IPv6 at ISGC2012</dc:title>
  <dc:creator>kelsey</dc:creator>
  <cp:lastModifiedBy>D Kelsey</cp:lastModifiedBy>
  <cp:revision>627</cp:revision>
  <cp:lastPrinted>2016-10-18T17:16:34Z</cp:lastPrinted>
  <dcterms:created xsi:type="dcterms:W3CDTF">2012-02-20T14:44:28Z</dcterms:created>
  <dcterms:modified xsi:type="dcterms:W3CDTF">2016-12-14T16:25:30Z</dcterms:modified>
</cp:coreProperties>
</file>