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80" r:id="rId3"/>
    <p:sldId id="586" r:id="rId4"/>
    <p:sldId id="581" r:id="rId5"/>
    <p:sldId id="582" r:id="rId6"/>
    <p:sldId id="589" r:id="rId7"/>
    <p:sldId id="590" r:id="rId8"/>
    <p:sldId id="583" r:id="rId9"/>
    <p:sldId id="584" r:id="rId10"/>
    <p:sldId id="585" r:id="rId11"/>
    <p:sldId id="58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009" autoAdjust="0"/>
  </p:normalViewPr>
  <p:slideViewPr>
    <p:cSldViewPr>
      <p:cViewPr>
        <p:scale>
          <a:sx n="80" d="100"/>
          <a:sy n="80" d="100"/>
        </p:scale>
        <p:origin x="3160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4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3F437-C77C-014A-841C-E574F82117C7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B9B46-C008-A747-B7A8-23F0DC18F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14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96B38-9725-4C3C-8C98-B279A9B41740}" type="datetimeFigureOut">
              <a:rPr lang="en-GB" smtClean="0"/>
              <a:pPr/>
              <a:t>21/01/2016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D5FF-6835-4F00-8ACB-3B73942FEF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880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8D5FF-6835-4F00-8ACB-3B73942FEF6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8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4FB-95E6-4080-B9AB-B318260421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E8A17-9484-4761-B3CA-9217F91BB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39989-B87C-44E9-9909-4EFF32F6AE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EE18-F467-4E56-9214-960F1251F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 descr="HEPiX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59632" cy="10906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BF3EA-C606-4138-8CCE-6AF1D8915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71B4-E95A-41AD-B04D-B856F300DF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8115-AC79-435C-A740-F63B904241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34440-8166-4899-9FC9-CC81CDCFE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F745-8AD4-48FA-B21F-A41B3D9146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FFB2E-70B4-4819-B35D-D5ED0BFD57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EC257-6872-4BB9-8480-2675FDDDA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59BE09-DD75-49EC-8165-87C341D8D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gif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ccess.redhat.com/documentation/en-US/Red_Hat_Enterprise_Linux/6/pdf/Security_Guide/Red_Hat_Enterprise_Linux-6-Security_Guide-en-US.pdf" TargetMode="External"/><Relationship Id="rId3" Type="http://schemas.openxmlformats.org/officeDocument/2006/relationships/hyperlink" Target="https://www.ernw.de/download/ERNW_Guide_to_Securely_Configure_Linux_Servers_For_IPv6_v1_0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ans.org/reading-room/whitepapers/detection/ipv6-open-source-ids-3595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ns.org/critical-security-controls/" TargetMode="Externa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seg-training.web.cern.ch/ISSeG-training/Recommendations/Top-Recommendations.htm" TargetMode="Externa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mmunity.jisc.ac.uk/groups/uk-e-infrastructure-security-access-management-w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5400" dirty="0" smtClean="0"/>
              <a:t>IPv6 security 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5400" dirty="0" smtClean="0"/>
              <a:t>for WLCG sites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dirty="0" smtClean="0"/>
              <a:t>(</a:t>
            </a:r>
            <a:r>
              <a:rPr lang="en-GB" dirty="0" smtClean="0"/>
              <a:t>preparing for ISGC2016 talk)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David Kelsey (STFC-RAL)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HEPiX</a:t>
            </a:r>
            <a:r>
              <a:rPr lang="en-GB" dirty="0" smtClean="0"/>
              <a:t> IPv6 WG, CERN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22</a:t>
            </a:r>
            <a:r>
              <a:rPr lang="en-GB" dirty="0" smtClean="0"/>
              <a:t> Jan 2016</a:t>
            </a:r>
            <a:endParaRPr lang="en-GB" dirty="0" smtClean="0"/>
          </a:p>
        </p:txBody>
      </p:sp>
      <p:pic>
        <p:nvPicPr>
          <p:cNvPr id="4" name="Picture 3" descr="HEP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2710" cy="1664711"/>
          </a:xfrm>
          <a:prstGeom prst="rect">
            <a:avLst/>
          </a:prstGeom>
        </p:spPr>
      </p:pic>
      <p:pic>
        <p:nvPicPr>
          <p:cNvPr id="2" name="Picture 1" descr="EGI_Logo_RGB_315x250px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"/>
            <a:ext cx="2209924" cy="1753908"/>
          </a:xfrm>
          <a:prstGeom prst="rect">
            <a:avLst/>
          </a:prstGeom>
        </p:spPr>
      </p:pic>
      <p:pic>
        <p:nvPicPr>
          <p:cNvPr id="6" name="Picture 5" descr="stfc logo 2473_web_1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0648"/>
            <a:ext cx="3316224" cy="719328"/>
          </a:xfrm>
          <a:prstGeom prst="rect">
            <a:avLst/>
          </a:prstGeom>
        </p:spPr>
      </p:pic>
      <p:pic>
        <p:nvPicPr>
          <p:cNvPr id="7" name="Picture 6" descr="WLCG-Logo-Comp1L-W-M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260" y="4855689"/>
            <a:ext cx="2697740" cy="2002311"/>
          </a:xfrm>
          <a:prstGeom prst="rect">
            <a:avLst/>
          </a:prstGeom>
        </p:spPr>
      </p:pic>
      <p:pic>
        <p:nvPicPr>
          <p:cNvPr id="11" name="Picture 10" descr="GridPP_logo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9240"/>
            <a:ext cx="3725342" cy="11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issues for sys admins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Follow best practice security guidance </a:t>
            </a:r>
          </a:p>
          <a:p>
            <a:pPr lvl="1"/>
            <a:r>
              <a:rPr lang="en-US" sz="1800" dirty="0" smtClean="0"/>
              <a:t>System hardening as in IPv4, see for example</a:t>
            </a:r>
          </a:p>
          <a:p>
            <a:pPr lvl="1"/>
            <a:r>
              <a:rPr lang="en-US" sz="1800" i="1" dirty="0" smtClean="0">
                <a:hlinkClick r:id="rId2"/>
              </a:rPr>
              <a:t>https://access.redhat.com/documentation/en-US/Red_Hat_Enterprise_Linux/6/pdf/Security_Guide/Red_Hat_Enterprise_Linux-6-Security_Guide-en-US.pdf</a:t>
            </a:r>
            <a:endParaRPr lang="en-US" sz="1800" i="1" dirty="0"/>
          </a:p>
          <a:p>
            <a:pPr lvl="1"/>
            <a:r>
              <a:rPr lang="en-US" sz="1800" dirty="0" smtClean="0"/>
              <a:t>Specific advice on IPv6 hardening, see for example</a:t>
            </a:r>
          </a:p>
          <a:p>
            <a:pPr lvl="1"/>
            <a:r>
              <a:rPr lang="en-US" sz="1800" i="1" dirty="0">
                <a:hlinkClick r:id="rId3"/>
              </a:rPr>
              <a:t>https://</a:t>
            </a:r>
            <a:r>
              <a:rPr lang="en-US" sz="1800" i="1" dirty="0" err="1">
                <a:hlinkClick r:id="rId3"/>
              </a:rPr>
              <a:t>www.ernw.de</a:t>
            </a:r>
            <a:r>
              <a:rPr lang="en-US" sz="1800" i="1" dirty="0">
                <a:hlinkClick r:id="rId3"/>
              </a:rPr>
              <a:t>/download/ERNW_Guide_to_Securely_Configure_Linux_Servers_For_IPv6_v1_0.pdf</a:t>
            </a:r>
            <a:endParaRPr lang="en-US" sz="1800" i="1" dirty="0" smtClean="0"/>
          </a:p>
          <a:p>
            <a:r>
              <a:rPr lang="en-US" sz="2400" dirty="0" smtClean="0"/>
              <a:t>Check for processes listening on open ports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netstat</a:t>
            </a:r>
            <a:r>
              <a:rPr lang="en-US" sz="2000" dirty="0" smtClean="0"/>
              <a:t>, </a:t>
            </a:r>
            <a:r>
              <a:rPr lang="en-US" sz="2000" dirty="0" err="1" smtClean="0"/>
              <a:t>lsof</a:t>
            </a:r>
            <a:endParaRPr lang="en-US" sz="2000" dirty="0" smtClean="0"/>
          </a:p>
          <a:p>
            <a:r>
              <a:rPr lang="en-US" sz="2400" dirty="0" smtClean="0"/>
              <a:t>Review </a:t>
            </a:r>
            <a:r>
              <a:rPr lang="en-US" sz="2400" dirty="0" err="1" smtClean="0"/>
              <a:t>neighbour</a:t>
            </a:r>
            <a:r>
              <a:rPr lang="en-US" sz="2400" dirty="0" smtClean="0"/>
              <a:t> cache for </a:t>
            </a:r>
            <a:r>
              <a:rPr lang="en-US" sz="2400" dirty="0" err="1" smtClean="0"/>
              <a:t>unauthorised</a:t>
            </a:r>
            <a:r>
              <a:rPr lang="en-US" sz="2400" dirty="0" smtClean="0"/>
              <a:t> systems</a:t>
            </a:r>
          </a:p>
          <a:p>
            <a:pPr lvl="1"/>
            <a:r>
              <a:rPr lang="en-US" sz="2000" dirty="0" smtClean="0"/>
              <a:t># </a:t>
            </a:r>
            <a:r>
              <a:rPr lang="en-US" sz="2000" dirty="0" err="1" smtClean="0"/>
              <a:t>ip</a:t>
            </a:r>
            <a:r>
              <a:rPr lang="en-US" sz="2000" dirty="0" smtClean="0"/>
              <a:t> -6 neigh show</a:t>
            </a:r>
          </a:p>
          <a:p>
            <a:r>
              <a:rPr lang="en-US" sz="2400" dirty="0"/>
              <a:t>Check for undesired tunnel interfaces</a:t>
            </a:r>
          </a:p>
          <a:p>
            <a:pPr lvl="1"/>
            <a:r>
              <a:rPr lang="en-US" sz="2000" dirty="0"/>
              <a:t># </a:t>
            </a:r>
            <a:r>
              <a:rPr lang="en-US" sz="2000" dirty="0" err="1"/>
              <a:t>ip</a:t>
            </a:r>
            <a:r>
              <a:rPr lang="en-US" sz="2000" dirty="0"/>
              <a:t> -6 tunnel show,  # route –A inet6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7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 admins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Ensure not </a:t>
            </a:r>
            <a:r>
              <a:rPr lang="en-US" sz="2400" dirty="0"/>
              <a:t>unintentionally forwarding IPv6 </a:t>
            </a:r>
            <a:r>
              <a:rPr lang="en-US" sz="2400" dirty="0" smtClean="0"/>
              <a:t>packets</a:t>
            </a:r>
          </a:p>
          <a:p>
            <a:pPr lvl="1"/>
            <a:r>
              <a:rPr lang="en-US" sz="2000" dirty="0"/>
              <a:t>/</a:t>
            </a:r>
            <a:r>
              <a:rPr lang="en-US" sz="2000" dirty="0" err="1"/>
              <a:t>proc</a:t>
            </a:r>
            <a:r>
              <a:rPr lang="en-US" sz="2000" dirty="0"/>
              <a:t>/sys/net/ipv6/</a:t>
            </a:r>
            <a:r>
              <a:rPr lang="en-US" sz="2000" dirty="0" err="1"/>
              <a:t>conf</a:t>
            </a:r>
            <a:r>
              <a:rPr lang="en-US" sz="2000" dirty="0"/>
              <a:t>/*/forwarding </a:t>
            </a:r>
            <a:r>
              <a:rPr lang="en-US" sz="2000" dirty="0" smtClean="0"/>
              <a:t>files</a:t>
            </a:r>
          </a:p>
          <a:p>
            <a:pPr lvl="1"/>
            <a:r>
              <a:rPr lang="en-US" sz="2000" dirty="0" smtClean="0"/>
              <a:t>Or net.ipv6</a:t>
            </a:r>
            <a:r>
              <a:rPr lang="en-US" sz="2000" dirty="0"/>
              <a:t>.conf.*.forwarding </a:t>
            </a:r>
            <a:r>
              <a:rPr lang="en-US" sz="2000" dirty="0" err="1"/>
              <a:t>sysctl</a:t>
            </a:r>
            <a:endParaRPr lang="en-US" sz="2000" dirty="0" smtClean="0"/>
          </a:p>
          <a:p>
            <a:r>
              <a:rPr lang="en-US" sz="2400" dirty="0" smtClean="0"/>
              <a:t>Use </a:t>
            </a:r>
            <a:r>
              <a:rPr lang="en-US" sz="2400" dirty="0"/>
              <a:t>OS embedded IPv6 capable </a:t>
            </a:r>
            <a:r>
              <a:rPr lang="en-US" sz="2400" dirty="0" err="1"/>
              <a:t>stateful</a:t>
            </a:r>
            <a:r>
              <a:rPr lang="en-US" sz="2400" dirty="0"/>
              <a:t> </a:t>
            </a:r>
            <a:r>
              <a:rPr lang="en-US" sz="2400" dirty="0" smtClean="0"/>
              <a:t>firewall</a:t>
            </a:r>
            <a:endParaRPr lang="en-US" sz="2400" dirty="0"/>
          </a:p>
          <a:p>
            <a:pPr lvl="1"/>
            <a:r>
              <a:rPr lang="en-US" sz="2000" dirty="0" smtClean="0"/>
              <a:t>filter </a:t>
            </a:r>
            <a:r>
              <a:rPr lang="en-US" sz="2000" dirty="0"/>
              <a:t>based on EH and ICMPv6 message </a:t>
            </a:r>
            <a:r>
              <a:rPr lang="en-US" sz="2000" dirty="0" smtClean="0"/>
              <a:t>type</a:t>
            </a:r>
            <a:endParaRPr lang="en-US" sz="2000" dirty="0"/>
          </a:p>
          <a:p>
            <a:r>
              <a:rPr lang="en-US" sz="2400" dirty="0" smtClean="0"/>
              <a:t>Ip6tables (</a:t>
            </a:r>
            <a:r>
              <a:rPr lang="en-US" sz="2400" dirty="0" smtClean="0">
                <a:solidFill>
                  <a:srgbClr val="FF0000"/>
                </a:solidFill>
              </a:rPr>
              <a:t>can we </a:t>
            </a:r>
            <a:r>
              <a:rPr lang="en-US" sz="2400" dirty="0" smtClean="0">
                <a:solidFill>
                  <a:srgbClr val="FF0000"/>
                </a:solidFill>
              </a:rPr>
              <a:t>give examples, provide </a:t>
            </a:r>
            <a:r>
              <a:rPr lang="en-US" sz="2400" dirty="0" smtClean="0">
                <a:solidFill>
                  <a:srgbClr val="FF0000"/>
                </a:solidFill>
              </a:rPr>
              <a:t>advice?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IPv6 aware intrusion </a:t>
            </a:r>
            <a:r>
              <a:rPr lang="en-US" sz="2400" dirty="0"/>
              <a:t>d</a:t>
            </a:r>
            <a:r>
              <a:rPr lang="en-US" sz="2400" dirty="0" smtClean="0"/>
              <a:t>etection</a:t>
            </a:r>
          </a:p>
          <a:p>
            <a:pPr lvl="1"/>
            <a:r>
              <a:rPr lang="en-US" sz="2000" dirty="0" smtClean="0"/>
              <a:t>E.g. Snort</a:t>
            </a:r>
            <a:r>
              <a:rPr lang="en-US" sz="2000" dirty="0"/>
              <a:t>, </a:t>
            </a:r>
            <a:r>
              <a:rPr lang="en-US" sz="2000" dirty="0" err="1"/>
              <a:t>Suricata</a:t>
            </a:r>
            <a:r>
              <a:rPr lang="en-US" sz="2000" dirty="0"/>
              <a:t>, </a:t>
            </a:r>
            <a:r>
              <a:rPr lang="en-US" sz="2000" dirty="0" smtClean="0"/>
              <a:t>Bro</a:t>
            </a:r>
          </a:p>
          <a:p>
            <a:pPr lvl="1"/>
            <a:r>
              <a:rPr lang="en-US" sz="2000" i="1" dirty="0">
                <a:hlinkClick r:id="rId2"/>
              </a:rPr>
              <a:t>https://</a:t>
            </a:r>
            <a:r>
              <a:rPr lang="en-US" sz="2000" i="1" dirty="0" err="1">
                <a:hlinkClick r:id="rId2"/>
              </a:rPr>
              <a:t>www.sans.org</a:t>
            </a:r>
            <a:r>
              <a:rPr lang="en-US" sz="2000" i="1" dirty="0">
                <a:hlinkClick r:id="rId2"/>
              </a:rPr>
              <a:t>/reading-room/whitepapers/detection/ipv6-open-source-ids-35957</a:t>
            </a:r>
            <a:endParaRPr lang="en-US" sz="2000" i="1" dirty="0"/>
          </a:p>
          <a:p>
            <a:r>
              <a:rPr lang="en-US" sz="2400" dirty="0" smtClean="0"/>
              <a:t>Use </a:t>
            </a:r>
            <a:r>
              <a:rPr lang="en-US" sz="2400" dirty="0" err="1"/>
              <a:t>IPsec</a:t>
            </a:r>
            <a:r>
              <a:rPr lang="en-US" sz="2400" dirty="0"/>
              <a:t> between critical servers to secure </a:t>
            </a:r>
            <a:r>
              <a:rPr lang="en-US" sz="2400" dirty="0" smtClean="0"/>
              <a:t>communications?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6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Sites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800-119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i="1" dirty="0" smtClean="0">
                <a:solidFill>
                  <a:srgbClr val="000000"/>
                </a:solidFill>
              </a:rPr>
              <a:t>The </a:t>
            </a:r>
            <a:r>
              <a:rPr lang="en-GB" sz="2800" i="1" dirty="0">
                <a:solidFill>
                  <a:srgbClr val="000000"/>
                </a:solidFill>
              </a:rPr>
              <a:t>deployment of IPv6 </a:t>
            </a:r>
            <a:r>
              <a:rPr lang="en-GB" sz="2800" i="1" dirty="0">
                <a:solidFill>
                  <a:srgbClr val="FF0000"/>
                </a:solidFill>
              </a:rPr>
              <a:t>reinforces the basic security lessons</a:t>
            </a:r>
            <a:r>
              <a:rPr lang="en-GB" sz="2800" i="1" dirty="0">
                <a:solidFill>
                  <a:srgbClr val="000000"/>
                </a:solidFill>
              </a:rPr>
              <a:t> learned with IPv4. These security practices include </a:t>
            </a:r>
            <a:r>
              <a:rPr lang="en-GB" sz="2800" i="1" dirty="0" err="1">
                <a:solidFill>
                  <a:srgbClr val="000000"/>
                </a:solidFill>
              </a:rPr>
              <a:t>defense</a:t>
            </a:r>
            <a:r>
              <a:rPr lang="en-GB" sz="2800" i="1" dirty="0">
                <a:solidFill>
                  <a:srgbClr val="000000"/>
                </a:solidFill>
              </a:rPr>
              <a:t> in depth, diversity, patching, configuration management, access control, and system and network administrator best practices. </a:t>
            </a:r>
            <a:r>
              <a:rPr lang="en-GB" sz="2800" i="1" dirty="0">
                <a:solidFill>
                  <a:srgbClr val="FF0000"/>
                </a:solidFill>
              </a:rPr>
              <a:t>Good security practices remain unchanged with the deployment of IPv6</a:t>
            </a:r>
            <a:r>
              <a:rPr lang="en-GB" sz="2800" i="1" dirty="0">
                <a:solidFill>
                  <a:srgbClr val="000000"/>
                </a:solidFill>
              </a:rPr>
              <a:t>. Good security practices will reduce exposure and recovery time in case of a security event.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68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Security Controls for Effective Cyber </a:t>
            </a:r>
            <a:r>
              <a:rPr lang="en-GB" dirty="0" err="1" smtClean="0"/>
              <a:t>Defense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2000" i="1" dirty="0" smtClean="0">
                <a:hlinkClick r:id="rId2"/>
              </a:rPr>
              <a:t>http://www.sans.org/critical-security-controls/</a:t>
            </a:r>
            <a:r>
              <a:rPr lang="en-GB" sz="2000" i="1" dirty="0" smtClean="0"/>
              <a:t>   </a:t>
            </a:r>
            <a:r>
              <a:rPr lang="en-GB" sz="2000" dirty="0" smtClean="0"/>
              <a:t>(© SANS, CC-BY-ND)</a:t>
            </a:r>
          </a:p>
          <a:p>
            <a:pPr algn="ctr">
              <a:buNone/>
            </a:pPr>
            <a:r>
              <a:rPr lang="en-GB" sz="2000" b="1" dirty="0" smtClean="0">
                <a:solidFill>
                  <a:srgbClr val="FF0000"/>
                </a:solidFill>
              </a:rPr>
              <a:t/>
            </a:r>
            <a:br>
              <a:rPr lang="en-GB" sz="2000" b="1" dirty="0" smtClean="0">
                <a:solidFill>
                  <a:srgbClr val="FF0000"/>
                </a:solidFill>
              </a:rPr>
            </a:br>
            <a:r>
              <a:rPr lang="en-GB" sz="2000" b="1" dirty="0" smtClean="0">
                <a:solidFill>
                  <a:srgbClr val="FF0000"/>
                </a:solidFill>
              </a:rPr>
              <a:t>Top 20 Critical Security Controls (Version 5)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9552" y="3068960"/>
            <a:ext cx="38884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1: Inventory of Authorized and Unauthorized Devices</a:t>
            </a:r>
          </a:p>
          <a:p>
            <a:r>
              <a:rPr lang="en-GB" sz="1200" dirty="0" smtClean="0"/>
              <a:t>2: Inventory of Authorized and Unauthorized Software</a:t>
            </a:r>
          </a:p>
          <a:p>
            <a:r>
              <a:rPr lang="en-GB" sz="1200" dirty="0" smtClean="0"/>
              <a:t>3: Secure Configurations for Hardware and Software on Mobile Devices, Laptops, Workstations, and Servers</a:t>
            </a:r>
          </a:p>
          <a:p>
            <a:r>
              <a:rPr lang="en-GB" sz="1200" dirty="0" smtClean="0"/>
              <a:t>4: Continuous Vulnerability Assessment and Remediation</a:t>
            </a:r>
          </a:p>
          <a:p>
            <a:r>
              <a:rPr lang="en-GB" sz="1200" dirty="0" smtClean="0"/>
              <a:t>5: Malware </a:t>
            </a:r>
            <a:r>
              <a:rPr lang="en-GB" sz="1200" dirty="0" err="1" smtClean="0"/>
              <a:t>Defenses</a:t>
            </a:r>
            <a:endParaRPr lang="en-GB" sz="1200" dirty="0" smtClean="0"/>
          </a:p>
          <a:p>
            <a:r>
              <a:rPr lang="en-GB" sz="1200" dirty="0" smtClean="0"/>
              <a:t>6: Application Software Security</a:t>
            </a:r>
          </a:p>
          <a:p>
            <a:r>
              <a:rPr lang="en-GB" sz="1200" dirty="0" smtClean="0"/>
              <a:t>7: Wireless Access Control</a:t>
            </a:r>
          </a:p>
          <a:p>
            <a:r>
              <a:rPr lang="en-GB" sz="1200" dirty="0" smtClean="0"/>
              <a:t>8: Data Recovery Capability</a:t>
            </a:r>
          </a:p>
          <a:p>
            <a:r>
              <a:rPr lang="en-GB" sz="1200" dirty="0" smtClean="0"/>
              <a:t>9: Security Skills Assessment and Appropriate Training to Fill Gaps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068960"/>
            <a:ext cx="39604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10: Secure Configurations for Network Devices such as Firewalls, Routers, and Switches</a:t>
            </a:r>
          </a:p>
          <a:p>
            <a:r>
              <a:rPr lang="en-GB" sz="1200" dirty="0" smtClean="0"/>
              <a:t>11: Limitation and Control of Network Ports, Protocols, and Services </a:t>
            </a:r>
          </a:p>
          <a:p>
            <a:r>
              <a:rPr lang="en-GB" sz="1200" dirty="0" smtClean="0"/>
              <a:t>12: Controlled Use of Administrative Privileges </a:t>
            </a:r>
          </a:p>
          <a:p>
            <a:r>
              <a:rPr lang="en-GB" sz="1200" dirty="0" smtClean="0"/>
              <a:t>13: Boundary </a:t>
            </a:r>
            <a:r>
              <a:rPr lang="en-GB" sz="1200" dirty="0" err="1" smtClean="0"/>
              <a:t>Defense</a:t>
            </a:r>
            <a:r>
              <a:rPr lang="en-GB" sz="1200" dirty="0" smtClean="0"/>
              <a:t> </a:t>
            </a:r>
          </a:p>
          <a:p>
            <a:r>
              <a:rPr lang="en-GB" sz="1200" dirty="0" smtClean="0"/>
              <a:t>14: Maintenance, Monitoring, and Analysis of Audit Logs </a:t>
            </a:r>
          </a:p>
          <a:p>
            <a:r>
              <a:rPr lang="en-GB" sz="1200" dirty="0" smtClean="0"/>
              <a:t>15: Controlled Access Based on the Need to Know </a:t>
            </a:r>
          </a:p>
          <a:p>
            <a:r>
              <a:rPr lang="en-GB" sz="1200" dirty="0" smtClean="0"/>
              <a:t>16: Account Monitoring and Control </a:t>
            </a:r>
          </a:p>
          <a:p>
            <a:r>
              <a:rPr lang="en-GB" sz="1200" dirty="0" smtClean="0"/>
              <a:t>17: Data Protection </a:t>
            </a:r>
          </a:p>
          <a:p>
            <a:r>
              <a:rPr lang="en-GB" sz="1200" dirty="0" smtClean="0"/>
              <a:t>18: Incident Response and Management </a:t>
            </a:r>
          </a:p>
          <a:p>
            <a:r>
              <a:rPr lang="en-GB" sz="1200" dirty="0" smtClean="0"/>
              <a:t>19: Secure Network Engineering </a:t>
            </a:r>
          </a:p>
          <a:p>
            <a:r>
              <a:rPr lang="en-GB" sz="1200" dirty="0" smtClean="0"/>
              <a:t>20: Penetration Tests and Red Team Exercises </a:t>
            </a:r>
            <a:endParaRPr lang="en-GB" sz="1200" dirty="0"/>
          </a:p>
        </p:txBody>
      </p:sp>
      <p:pic>
        <p:nvPicPr>
          <p:cNvPr id="9" name="Picture 8" descr="SANS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988840"/>
            <a:ext cx="116205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   </a:t>
            </a:r>
            <a:r>
              <a:rPr lang="en-GB" sz="4000" dirty="0" err="1" smtClean="0"/>
              <a:t>ISSeG</a:t>
            </a:r>
            <a:r>
              <a:rPr lang="en-GB" sz="4000" dirty="0" smtClean="0"/>
              <a:t>: Top 12 Recommendations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en-GB" sz="1600" dirty="0" smtClean="0"/>
              <a:t>EU FP6 Project – partners: CERN, FZK (now KIT), STFC</a:t>
            </a:r>
          </a:p>
          <a:p>
            <a:pPr algn="ctr">
              <a:buNone/>
            </a:pPr>
            <a:r>
              <a:rPr lang="en-GB" sz="1600" dirty="0" smtClean="0"/>
              <a:t>(</a:t>
            </a:r>
            <a:r>
              <a:rPr lang="en-GB" sz="1600" dirty="0" smtClean="0">
                <a:solidFill>
                  <a:srgbClr val="FF0000"/>
                </a:solidFill>
              </a:rPr>
              <a:t>Integrated Site Security for Grids</a:t>
            </a:r>
            <a:r>
              <a:rPr lang="en-GB" sz="1600" dirty="0" smtClean="0"/>
              <a:t>)</a:t>
            </a:r>
            <a:endParaRPr lang="en-GB" sz="1600" dirty="0" smtClean="0">
              <a:hlinkClick r:id="rId2"/>
            </a:endParaRPr>
          </a:p>
          <a:p>
            <a:pPr>
              <a:buNone/>
            </a:pPr>
            <a:r>
              <a:rPr lang="en-GB" sz="1600" i="1" dirty="0" smtClean="0">
                <a:hlinkClick r:id="rId2"/>
              </a:rPr>
              <a:t>http://isseg-training.web.cern.ch/ISSeG-training/Recommendations/Top-Recommendations.htm</a:t>
            </a:r>
            <a:endParaRPr lang="en-GB" sz="1600" i="1" dirty="0" smtClean="0"/>
          </a:p>
          <a:p>
            <a:pPr algn="ctr">
              <a:buNone/>
            </a:pPr>
            <a:endParaRPr lang="en-GB" sz="1400" dirty="0" smtClean="0"/>
          </a:p>
          <a:p>
            <a:pPr algn="ctr">
              <a:buNone/>
            </a:pPr>
            <a:r>
              <a:rPr lang="en-GB" sz="1400" dirty="0" smtClean="0"/>
              <a:t>R0 : Perform a site security risk assessment</a:t>
            </a:r>
          </a:p>
          <a:p>
            <a:pPr algn="ctr">
              <a:buNone/>
            </a:pPr>
            <a:r>
              <a:rPr lang="en-GB" sz="1400" dirty="0" smtClean="0"/>
              <a:t>R1 : Create and review your information security policy</a:t>
            </a:r>
          </a:p>
          <a:p>
            <a:pPr algn="ctr">
              <a:buNone/>
            </a:pPr>
            <a:r>
              <a:rPr lang="en-GB" sz="1400" dirty="0" smtClean="0"/>
              <a:t>R8 : Encourage information security awareness, education and training</a:t>
            </a:r>
          </a:p>
          <a:p>
            <a:pPr algn="ctr">
              <a:buNone/>
            </a:pPr>
            <a:r>
              <a:rPr lang="en-GB" sz="1400" dirty="0" smtClean="0"/>
              <a:t>R14 : Separate your development, test, and operational facilities</a:t>
            </a:r>
          </a:p>
          <a:p>
            <a:pPr algn="ctr">
              <a:buNone/>
            </a:pPr>
            <a:r>
              <a:rPr lang="en-GB" sz="1400" dirty="0" smtClean="0"/>
              <a:t>R16 : Install and regularly update malicious code detection and repair software for example anti-virus</a:t>
            </a:r>
          </a:p>
          <a:p>
            <a:pPr algn="ctr">
              <a:buNone/>
            </a:pPr>
            <a:r>
              <a:rPr lang="en-GB" sz="1400" dirty="0" smtClean="0"/>
              <a:t>R18 : Establish backup and restore policies and procedures</a:t>
            </a:r>
          </a:p>
          <a:p>
            <a:pPr algn="ctr">
              <a:buNone/>
            </a:pPr>
            <a:r>
              <a:rPr lang="en-GB" sz="1400" dirty="0" smtClean="0"/>
              <a:t>R23 : Enable audit logging of user activities, exceptions and security events</a:t>
            </a:r>
          </a:p>
          <a:p>
            <a:pPr algn="ctr">
              <a:buNone/>
            </a:pPr>
            <a:r>
              <a:rPr lang="en-GB" sz="1400" dirty="0" smtClean="0"/>
              <a:t>R26 : Restrict and control the allocation of privileges</a:t>
            </a:r>
          </a:p>
          <a:p>
            <a:pPr algn="ctr">
              <a:buNone/>
            </a:pPr>
            <a:r>
              <a:rPr lang="en-GB" sz="1400" dirty="0" smtClean="0"/>
              <a:t>R28 : Enforce good practices in the selection and use of passwords</a:t>
            </a:r>
          </a:p>
          <a:p>
            <a:pPr algn="ctr">
              <a:buNone/>
            </a:pPr>
            <a:r>
              <a:rPr lang="en-GB" sz="1400" dirty="0" smtClean="0"/>
              <a:t>R29 : Ensure that unattended equipment is appropriately protected</a:t>
            </a:r>
          </a:p>
          <a:p>
            <a:pPr algn="ctr">
              <a:buNone/>
            </a:pPr>
            <a:r>
              <a:rPr lang="en-GB" sz="1400" dirty="0" smtClean="0"/>
              <a:t>R36 : Establish a CSIRT and incident response procedures</a:t>
            </a:r>
          </a:p>
          <a:p>
            <a:pPr algn="ctr">
              <a:buNone/>
            </a:pPr>
            <a:r>
              <a:rPr lang="en-GB" sz="1400" dirty="0" smtClean="0"/>
              <a:t>R39 : Protect your confidential and sensitive data</a:t>
            </a:r>
          </a:p>
          <a:p>
            <a:endParaRPr lang="en-GB" sz="1400" dirty="0" smtClean="0"/>
          </a:p>
          <a:p>
            <a:pPr>
              <a:buNone/>
            </a:pPr>
            <a:r>
              <a:rPr lang="en-GB" sz="1800" dirty="0" smtClean="0"/>
              <a:t>Copyright (c) Members of the </a:t>
            </a:r>
            <a:r>
              <a:rPr lang="en-GB" sz="1800" dirty="0" err="1" smtClean="0"/>
              <a:t>ISSeG</a:t>
            </a:r>
            <a:r>
              <a:rPr lang="en-GB" sz="1800" dirty="0" smtClean="0"/>
              <a:t> Collaboration 2008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pic>
        <p:nvPicPr>
          <p:cNvPr id="7" name="Picture 6" descr="Logo_ISSeG-170-69p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5877272"/>
            <a:ext cx="1760037" cy="71436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5576" y="2420888"/>
            <a:ext cx="7632848" cy="31683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 </a:t>
            </a:r>
            <a:r>
              <a:rPr lang="en-US" dirty="0" err="1" smtClean="0"/>
              <a:t>Jisc</a:t>
            </a:r>
            <a:r>
              <a:rPr lang="en-US" dirty="0" smtClean="0"/>
              <a:t>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Security for e-Infrastructures (Nov 2014)</a:t>
            </a:r>
          </a:p>
          <a:p>
            <a:r>
              <a:rPr lang="en-US" dirty="0" smtClean="0"/>
              <a:t>Considers the Cyber</a:t>
            </a:r>
            <a:r>
              <a:rPr lang="en-US" dirty="0"/>
              <a:t>-Security Council’s Top 20 controls </a:t>
            </a:r>
            <a:endParaRPr lang="en-US" dirty="0" smtClean="0"/>
          </a:p>
          <a:p>
            <a:r>
              <a:rPr lang="en-US" dirty="0" smtClean="0"/>
              <a:t>General, not IPv6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://community.jisc.ac.uk/groups/uk-e-infrastructure-security-access-management-</a:t>
            </a:r>
            <a:r>
              <a:rPr lang="en-US" dirty="0" smtClean="0">
                <a:hlinkClick r:id="rId2"/>
              </a:rPr>
              <a:t>wg</a:t>
            </a:r>
            <a:r>
              <a:rPr lang="en-US" dirty="0">
                <a:hlinkClick r:id="rId2"/>
              </a:rPr>
              <a:t>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IETF OPSEC documents</a:t>
            </a:r>
          </a:p>
          <a:p>
            <a:r>
              <a:rPr lang="en-US" dirty="0" smtClean="0"/>
              <a:t>IPv6 penetration testing tools</a:t>
            </a:r>
          </a:p>
          <a:p>
            <a:pPr lvl="1"/>
            <a:r>
              <a:rPr lang="en-US" dirty="0" smtClean="0"/>
              <a:t>E.g. </a:t>
            </a:r>
            <a:r>
              <a:rPr lang="en-US" smtClean="0"/>
              <a:t>THC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27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IPv6 </a:t>
            </a:r>
            <a:r>
              <a:rPr lang="en-GB" dirty="0"/>
              <a:t>i</a:t>
            </a:r>
            <a:r>
              <a:rPr lang="en-GB" dirty="0" smtClean="0"/>
              <a:t>ssues for </a:t>
            </a:r>
            <a:br>
              <a:rPr lang="en-GB" dirty="0" smtClean="0"/>
            </a:br>
            <a:r>
              <a:rPr lang="en-GB" dirty="0" smtClean="0"/>
              <a:t>security/network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Control IPv6 if not using it</a:t>
            </a:r>
          </a:p>
          <a:p>
            <a:r>
              <a:rPr lang="en-GB" sz="1800" dirty="0" smtClean="0"/>
              <a:t>Use Dual-stack and avoid use of tunnels wherever possible</a:t>
            </a:r>
          </a:p>
          <a:p>
            <a:r>
              <a:rPr lang="en-GB" sz="1800" dirty="0" smtClean="0"/>
              <a:t>Drop packets containing RH Type 0 and unknown option headers</a:t>
            </a:r>
          </a:p>
          <a:p>
            <a:r>
              <a:rPr lang="en-GB" sz="1800" dirty="0" smtClean="0"/>
              <a:t>Deny packets that do not follow rules for extension headers</a:t>
            </a:r>
          </a:p>
          <a:p>
            <a:r>
              <a:rPr lang="en-GB" sz="1800" dirty="0" smtClean="0"/>
              <a:t>Filter IPv6 packets that enter and leave your network</a:t>
            </a:r>
          </a:p>
          <a:p>
            <a:r>
              <a:rPr lang="en-GB" sz="1800" dirty="0" smtClean="0"/>
              <a:t>Restrict who can send messages to multicast group addresses</a:t>
            </a:r>
          </a:p>
          <a:p>
            <a:r>
              <a:rPr lang="en-GB" sz="1800" dirty="0" smtClean="0"/>
              <a:t>Create an Address management plan</a:t>
            </a:r>
          </a:p>
          <a:p>
            <a:r>
              <a:rPr lang="en-GB" sz="1800" dirty="0" smtClean="0"/>
              <a:t>Create a Security Policy for IPv6 (same </a:t>
            </a:r>
            <a:r>
              <a:rPr lang="en-GB" sz="1800" dirty="0"/>
              <a:t>as IPv4</a:t>
            </a:r>
            <a:r>
              <a:rPr lang="en-GB" sz="1800" dirty="0" smtClean="0"/>
              <a:t>)</a:t>
            </a:r>
          </a:p>
          <a:p>
            <a:r>
              <a:rPr lang="en-GB" sz="1800" dirty="0" smtClean="0"/>
              <a:t>Block unnecessary ICMPv6</a:t>
            </a:r>
          </a:p>
          <a:p>
            <a:r>
              <a:rPr lang="en-GB" sz="1800" dirty="0" smtClean="0"/>
              <a:t>Protect against LAN RA, ND and DHCP </a:t>
            </a:r>
            <a:r>
              <a:rPr lang="en-GB" sz="1800" dirty="0" smtClean="0"/>
              <a:t>attacks</a:t>
            </a:r>
            <a:endParaRPr lang="en-GB" sz="1600" dirty="0" smtClean="0"/>
          </a:p>
          <a:p>
            <a:pPr lvl="1"/>
            <a:r>
              <a:rPr lang="en-GB" sz="1600" dirty="0" smtClean="0"/>
              <a:t>NDPMON and RAFIXD on critical segments</a:t>
            </a:r>
          </a:p>
          <a:p>
            <a:r>
              <a:rPr lang="en-GB" sz="1800" dirty="0" smtClean="0"/>
              <a:t>Check/modify all security monitoring, logging and parsing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Issues for Sys </a:t>
            </a:r>
            <a:r>
              <a:rPr lang="en-US" sz="4400" dirty="0" err="1" smtClean="0"/>
              <a:t>Admins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22 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IPv6 Security (Kelsey)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9EE18-F467-4E56-9214-960F1251F57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9004</TotalTime>
  <Words>672</Words>
  <Application>Microsoft Macintosh PowerPoint</Application>
  <PresentationFormat>On-screen Show (4:3)</PresentationFormat>
  <Paragraphs>132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IPv6 security  for WLCG sites (preparing for ISGC2016 talk)</vt:lpstr>
      <vt:lpstr>PowerPoint Presentation</vt:lpstr>
      <vt:lpstr>NIST 800-119 quote</vt:lpstr>
      <vt:lpstr>Critical Security Controls for Effective Cyber Defense</vt:lpstr>
      <vt:lpstr>   ISSeG: Top 12 Recommendations</vt:lpstr>
      <vt:lpstr>UK Jisc advice</vt:lpstr>
      <vt:lpstr>Things to add</vt:lpstr>
      <vt:lpstr>IPv6 issues for  security/network teams</vt:lpstr>
      <vt:lpstr>PowerPoint Presentation</vt:lpstr>
      <vt:lpstr>IPv6 issues for sys admins</vt:lpstr>
      <vt:lpstr>Sys admins (2)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Security</dc:title>
  <dc:subject/>
  <dc:creator>David Kelsey</dc:creator>
  <cp:keywords/>
  <dc:description/>
  <cp:lastModifiedBy>Microsoft Office User</cp:lastModifiedBy>
  <cp:revision>595</cp:revision>
  <cp:lastPrinted>2015-03-16T08:08:33Z</cp:lastPrinted>
  <dcterms:created xsi:type="dcterms:W3CDTF">2012-02-20T14:44:28Z</dcterms:created>
  <dcterms:modified xsi:type="dcterms:W3CDTF">2016-01-21T10:45:07Z</dcterms:modified>
  <cp:category/>
</cp:coreProperties>
</file>