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312" r:id="rId5"/>
    <p:sldId id="293" r:id="rId6"/>
    <p:sldId id="320" r:id="rId7"/>
    <p:sldId id="313" r:id="rId8"/>
    <p:sldId id="291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211" d="100"/>
          <a:sy n="211" d="100"/>
        </p:scale>
        <p:origin x="-23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2016.01.14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‹nr›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2016.01.14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‹nr›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0544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2921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5D0A-433E-AC40-81F2-28ED84FEA3E1}" type="datetimeFigureOut">
              <a:rPr lang="en-US"/>
              <a:pPr>
                <a:defRPr/>
              </a:pPr>
              <a:t>2016.01.14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9421-54E9-254E-9FAB-1FA6E332616B}" type="slidenum">
              <a:rPr lang="en-US"/>
              <a:pPr>
                <a:defRPr/>
              </a:pPr>
              <a:t>‹nr›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14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Click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insert</a:t>
            </a:r>
            <a:r>
              <a:rPr lang="nl-NL" dirty="0" smtClean="0"/>
              <a:t> </a:t>
            </a:r>
            <a:r>
              <a:rPr lang="nl-NL" dirty="0" err="1" smtClean="0"/>
              <a:t>title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68312" y="1341438"/>
            <a:ext cx="8424167" cy="482441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nl-NL" dirty="0" smtClean="0"/>
              <a:t>Click </a:t>
            </a:r>
            <a:r>
              <a:rPr lang="nl-NL" dirty="0" err="1" smtClean="0"/>
              <a:t>Text</a:t>
            </a:r>
            <a:endParaRPr lang="nl-NL" dirty="0" smtClean="0"/>
          </a:p>
          <a:p>
            <a:pPr lvl="1"/>
            <a:r>
              <a:rPr lang="nl-NL" dirty="0" smtClean="0"/>
              <a:t>Level 2</a:t>
            </a:r>
          </a:p>
          <a:p>
            <a:pPr lvl="2"/>
            <a:r>
              <a:rPr lang="nl-NL" dirty="0" smtClean="0"/>
              <a:t>Level 3</a:t>
            </a:r>
          </a:p>
          <a:p>
            <a:pPr lvl="3"/>
            <a:r>
              <a:rPr lang="nl-NL" dirty="0" smtClean="0"/>
              <a:t>Level 4</a:t>
            </a:r>
          </a:p>
          <a:p>
            <a:pPr lvl="4"/>
            <a:r>
              <a:rPr lang="nl-NL" dirty="0" smtClean="0"/>
              <a:t>Level 5</a:t>
            </a:r>
            <a:endParaRPr lang="nl-NL" dirty="0"/>
          </a:p>
        </p:txBody>
      </p:sp>
      <p:sp>
        <p:nvSpPr>
          <p:cNvPr id="4" name="Tijdelijke aanduiding voor datum 4"/>
          <p:cNvSpPr>
            <a:spLocks noGrp="1"/>
          </p:cNvSpPr>
          <p:nvPr>
            <p:ph type="dt" sz="half" idx="2"/>
          </p:nvPr>
        </p:nvSpPr>
        <p:spPr>
          <a:xfrm>
            <a:off x="457200" y="645417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fld id="{2CDEB0F9-71B2-4695-BF6E-6B05A8AD9565}" type="datetime1">
              <a:rPr lang="nl-NL" smtClean="0"/>
              <a:pPr/>
              <a:t>2016.01.14</a:t>
            </a:fld>
            <a:endParaRPr lang="nl-NL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3203575" y="6525344"/>
            <a:ext cx="3455988" cy="288925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 smtClean="0"/>
              <a:t>Click to insert conference name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98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EGI Open Data Platform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Visi</a:t>
            </a:r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‹nr›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EGI </a:t>
            </a:r>
            <a:r>
              <a:rPr lang="en-GB" dirty="0" err="1" smtClean="0"/>
              <a:t>Opendata</a:t>
            </a:r>
            <a:r>
              <a:rPr lang="en-GB" dirty="0" smtClean="0"/>
              <a:t> Platform – ESA </a:t>
            </a:r>
            <a:r>
              <a:rPr lang="en-GB" dirty="0" err="1" smtClean="0"/>
              <a:t>Terradue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2016.01.14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90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hdphoto" Target="../media/hdphoto2.wdp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microsoft.com/office/2007/relationships/hdphoto" Target="../media/hdphoto1.wdp"/><Relationship Id="rId10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9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7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9459" y="4221008"/>
            <a:ext cx="5689178" cy="1297968"/>
          </a:xfrm>
        </p:spPr>
        <p:txBody>
          <a:bodyPr/>
          <a:lstStyle/>
          <a:p>
            <a:r>
              <a:rPr lang="en-GB" dirty="0" smtClean="0"/>
              <a:t>EGI Engage JRA2.1 (WP4.1)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EGI Open Data Platform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504056"/>
          </a:xfrm>
        </p:spPr>
        <p:txBody>
          <a:bodyPr/>
          <a:lstStyle/>
          <a:p>
            <a:r>
              <a:rPr lang="en-GB" dirty="0" smtClean="0"/>
              <a:t>Lukasz Dutka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Community</a:t>
            </a:r>
            <a:r>
              <a:rPr lang="pl-PL" dirty="0"/>
              <a:t> </a:t>
            </a:r>
            <a:r>
              <a:rPr lang="pl-PL" dirty="0" err="1"/>
              <a:t>requirements</a:t>
            </a:r>
            <a:r>
              <a:rPr lang="pl-PL" dirty="0"/>
              <a:t> </a:t>
            </a:r>
            <a:r>
              <a:rPr lang="pl-PL" dirty="0" err="1"/>
              <a:t>collection</a:t>
            </a:r>
            <a:endParaRPr lang="pl-PL" dirty="0"/>
          </a:p>
        </p:txBody>
      </p:sp>
      <p:sp>
        <p:nvSpPr>
          <p:cNvPr id="47" name="Prostokąt 46"/>
          <p:cNvSpPr/>
          <p:nvPr/>
        </p:nvSpPr>
        <p:spPr>
          <a:xfrm>
            <a:off x="467544" y="1484784"/>
            <a:ext cx="5730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REQ1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Publication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>
                <a:solidFill>
                  <a:srgbClr val="4470AB"/>
                </a:solidFill>
              </a:rPr>
              <a:t>of open </a:t>
            </a:r>
            <a:r>
              <a:rPr lang="pl-PL" dirty="0" err="1">
                <a:solidFill>
                  <a:srgbClr val="4470AB"/>
                </a:solidFill>
              </a:rPr>
              <a:t>research</a:t>
            </a:r>
            <a:r>
              <a:rPr lang="pl-PL" dirty="0">
                <a:solidFill>
                  <a:srgbClr val="4470AB"/>
                </a:solidFill>
              </a:rPr>
              <a:t> data </a:t>
            </a:r>
            <a:r>
              <a:rPr lang="pl-PL" dirty="0" err="1">
                <a:solidFill>
                  <a:srgbClr val="4470AB"/>
                </a:solidFill>
              </a:rPr>
              <a:t>based</a:t>
            </a:r>
            <a:r>
              <a:rPr lang="pl-PL" dirty="0">
                <a:solidFill>
                  <a:srgbClr val="4470AB"/>
                </a:solidFill>
              </a:rPr>
              <a:t> on </a:t>
            </a:r>
            <a:r>
              <a:rPr lang="pl-PL" dirty="0" err="1">
                <a:solidFill>
                  <a:srgbClr val="4470AB"/>
                </a:solidFill>
              </a:rPr>
              <a:t>policies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-252536" y="1556792"/>
            <a:ext cx="648072" cy="2160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49" name="Prostokąt 48"/>
          <p:cNvSpPr/>
          <p:nvPr/>
        </p:nvSpPr>
        <p:spPr>
          <a:xfrm>
            <a:off x="467544" y="1970838"/>
            <a:ext cx="7332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REQ2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Make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large</a:t>
            </a:r>
            <a:r>
              <a:rPr lang="pl-PL" dirty="0">
                <a:solidFill>
                  <a:srgbClr val="4470AB"/>
                </a:solidFill>
              </a:rPr>
              <a:t> data </a:t>
            </a:r>
            <a:r>
              <a:rPr lang="pl-PL" dirty="0" err="1">
                <a:solidFill>
                  <a:srgbClr val="4470AB"/>
                </a:solidFill>
              </a:rPr>
              <a:t>sets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available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without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transferring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them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completely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0" name="Prostokąt 49"/>
          <p:cNvSpPr/>
          <p:nvPr/>
        </p:nvSpPr>
        <p:spPr>
          <a:xfrm>
            <a:off x="-252536" y="2042846"/>
            <a:ext cx="648072" cy="2160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404040"/>
              </a:solidFill>
            </a:endParaRPr>
          </a:p>
        </p:txBody>
      </p:sp>
      <p:sp>
        <p:nvSpPr>
          <p:cNvPr id="51" name="Prostokąt 50"/>
          <p:cNvSpPr/>
          <p:nvPr/>
        </p:nvSpPr>
        <p:spPr>
          <a:xfrm>
            <a:off x="467544" y="2456892"/>
            <a:ext cx="4263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REQ3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Enabling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complex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metadata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queries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2" name="Prostokąt 51"/>
          <p:cNvSpPr/>
          <p:nvPr/>
        </p:nvSpPr>
        <p:spPr>
          <a:xfrm>
            <a:off x="-252536" y="2528900"/>
            <a:ext cx="648072" cy="2160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53" name="Prostokąt 52"/>
          <p:cNvSpPr/>
          <p:nvPr/>
        </p:nvSpPr>
        <p:spPr>
          <a:xfrm>
            <a:off x="467544" y="2942946"/>
            <a:ext cx="828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REQ4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Integration </a:t>
            </a:r>
            <a:r>
              <a:rPr lang="pl-PL" dirty="0">
                <a:solidFill>
                  <a:srgbClr val="4470AB"/>
                </a:solidFill>
              </a:rPr>
              <a:t>of the open data </a:t>
            </a:r>
            <a:r>
              <a:rPr lang="pl-PL" dirty="0" err="1">
                <a:solidFill>
                  <a:srgbClr val="4470AB"/>
                </a:solidFill>
              </a:rPr>
              <a:t>access</a:t>
            </a:r>
            <a:r>
              <a:rPr lang="pl-PL" dirty="0">
                <a:solidFill>
                  <a:srgbClr val="4470AB"/>
                </a:solidFill>
              </a:rPr>
              <a:t> data management with </a:t>
            </a:r>
            <a:r>
              <a:rPr lang="pl-PL" dirty="0" err="1">
                <a:solidFill>
                  <a:srgbClr val="4470AB"/>
                </a:solidFill>
              </a:rPr>
              <a:t>community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portals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4" name="Prostokąt 53"/>
          <p:cNvSpPr/>
          <p:nvPr/>
        </p:nvSpPr>
        <p:spPr>
          <a:xfrm>
            <a:off x="-252536" y="3014954"/>
            <a:ext cx="648072" cy="216024"/>
          </a:xfrm>
          <a:prstGeom prst="rect">
            <a:avLst/>
          </a:prstGeom>
          <a:solidFill>
            <a:srgbClr val="5085C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55" name="Prostokąt 54"/>
          <p:cNvSpPr/>
          <p:nvPr/>
        </p:nvSpPr>
        <p:spPr>
          <a:xfrm>
            <a:off x="467544" y="3429000"/>
            <a:ext cx="4535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REQ5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Data </a:t>
            </a:r>
            <a:r>
              <a:rPr lang="pl-PL" dirty="0" err="1">
                <a:solidFill>
                  <a:srgbClr val="4470AB"/>
                </a:solidFill>
              </a:rPr>
              <a:t>identification</a:t>
            </a:r>
            <a:r>
              <a:rPr lang="pl-PL" dirty="0">
                <a:solidFill>
                  <a:srgbClr val="4470AB"/>
                </a:solidFill>
              </a:rPr>
              <a:t>, </a:t>
            </a:r>
            <a:r>
              <a:rPr lang="pl-PL" dirty="0" err="1">
                <a:solidFill>
                  <a:srgbClr val="4470AB"/>
                </a:solidFill>
              </a:rPr>
              <a:t>linking</a:t>
            </a:r>
            <a:r>
              <a:rPr lang="pl-PL" dirty="0">
                <a:solidFill>
                  <a:srgbClr val="4470AB"/>
                </a:solidFill>
              </a:rPr>
              <a:t> and </a:t>
            </a:r>
            <a:r>
              <a:rPr lang="pl-PL" dirty="0" err="1">
                <a:solidFill>
                  <a:srgbClr val="4470AB"/>
                </a:solidFill>
              </a:rPr>
              <a:t>citation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6" name="Prostokąt 55"/>
          <p:cNvSpPr/>
          <p:nvPr/>
        </p:nvSpPr>
        <p:spPr>
          <a:xfrm>
            <a:off x="-252536" y="3501008"/>
            <a:ext cx="648072" cy="216024"/>
          </a:xfrm>
          <a:prstGeom prst="rect">
            <a:avLst/>
          </a:prstGeom>
          <a:solidFill>
            <a:srgbClr val="4470A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57" name="Prostokąt 56"/>
          <p:cNvSpPr/>
          <p:nvPr/>
        </p:nvSpPr>
        <p:spPr>
          <a:xfrm>
            <a:off x="467544" y="3915054"/>
            <a:ext cx="7545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REQ6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Enabling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sharing</a:t>
            </a:r>
            <a:r>
              <a:rPr lang="pl-PL" dirty="0">
                <a:solidFill>
                  <a:srgbClr val="4470AB"/>
                </a:solidFill>
              </a:rPr>
              <a:t> of data </a:t>
            </a:r>
            <a:r>
              <a:rPr lang="pl-PL" dirty="0" err="1">
                <a:solidFill>
                  <a:srgbClr val="4470AB"/>
                </a:solidFill>
              </a:rPr>
              <a:t>between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researchers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under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certain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conditions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58" name="Prostokąt 57"/>
          <p:cNvSpPr/>
          <p:nvPr/>
        </p:nvSpPr>
        <p:spPr>
          <a:xfrm>
            <a:off x="-252536" y="3987062"/>
            <a:ext cx="648072" cy="216024"/>
          </a:xfrm>
          <a:prstGeom prst="rect">
            <a:avLst/>
          </a:prstGeom>
          <a:solidFill>
            <a:srgbClr val="285F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60" name="Prostokąt 59"/>
          <p:cNvSpPr/>
          <p:nvPr/>
        </p:nvSpPr>
        <p:spPr>
          <a:xfrm>
            <a:off x="467544" y="4401108"/>
            <a:ext cx="519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REQ7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</a:t>
            </a:r>
            <a:r>
              <a:rPr lang="pl-PL" dirty="0" err="1" smtClean="0">
                <a:solidFill>
                  <a:srgbClr val="4470AB"/>
                </a:solidFill>
              </a:rPr>
              <a:t>Sharing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>
                <a:solidFill>
                  <a:srgbClr val="4470AB"/>
                </a:solidFill>
              </a:rPr>
              <a:t>and </a:t>
            </a:r>
            <a:r>
              <a:rPr lang="pl-PL" dirty="0" err="1">
                <a:solidFill>
                  <a:srgbClr val="4470AB"/>
                </a:solidFill>
              </a:rPr>
              <a:t>accessing</a:t>
            </a:r>
            <a:r>
              <a:rPr lang="pl-PL" dirty="0">
                <a:solidFill>
                  <a:srgbClr val="4470AB"/>
                </a:solidFill>
              </a:rPr>
              <a:t> data </a:t>
            </a:r>
            <a:r>
              <a:rPr lang="pl-PL" dirty="0" err="1">
                <a:solidFill>
                  <a:srgbClr val="4470AB"/>
                </a:solidFill>
              </a:rPr>
              <a:t>across</a:t>
            </a:r>
            <a:r>
              <a:rPr lang="pl-PL" dirty="0">
                <a:solidFill>
                  <a:srgbClr val="4470AB"/>
                </a:solidFill>
              </a:rPr>
              <a:t> </a:t>
            </a:r>
            <a:r>
              <a:rPr lang="pl-PL" dirty="0" err="1">
                <a:solidFill>
                  <a:srgbClr val="4470AB"/>
                </a:solidFill>
              </a:rPr>
              <a:t>federations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61" name="Prostokąt 60"/>
          <p:cNvSpPr/>
          <p:nvPr/>
        </p:nvSpPr>
        <p:spPr>
          <a:xfrm>
            <a:off x="-252536" y="4473116"/>
            <a:ext cx="648072" cy="216024"/>
          </a:xfrm>
          <a:prstGeom prst="rect">
            <a:avLst/>
          </a:prstGeom>
          <a:solidFill>
            <a:srgbClr val="2353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467544" y="4887162"/>
            <a:ext cx="3580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REQ8.   </a:t>
            </a:r>
            <a:r>
              <a:rPr lang="pl-PL" dirty="0" err="1" smtClean="0">
                <a:solidFill>
                  <a:srgbClr val="4470AB"/>
                </a:solidFill>
              </a:rPr>
              <a:t>Long</a:t>
            </a:r>
            <a:r>
              <a:rPr lang="pl-PL" dirty="0" smtClean="0">
                <a:solidFill>
                  <a:srgbClr val="4470AB"/>
                </a:solidFill>
              </a:rPr>
              <a:t> </a:t>
            </a:r>
            <a:r>
              <a:rPr lang="pl-PL" dirty="0">
                <a:solidFill>
                  <a:srgbClr val="4470AB"/>
                </a:solidFill>
              </a:rPr>
              <a:t>term data </a:t>
            </a:r>
            <a:r>
              <a:rPr lang="pl-PL" dirty="0" err="1">
                <a:solidFill>
                  <a:srgbClr val="4470AB"/>
                </a:solidFill>
              </a:rPr>
              <a:t>preservation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63" name="Prostokąt 62"/>
          <p:cNvSpPr/>
          <p:nvPr/>
        </p:nvSpPr>
        <p:spPr>
          <a:xfrm>
            <a:off x="-252536" y="4959170"/>
            <a:ext cx="648072" cy="216024"/>
          </a:xfrm>
          <a:prstGeom prst="rect">
            <a:avLst/>
          </a:prstGeom>
          <a:solidFill>
            <a:srgbClr val="1E477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67544" y="5373216"/>
            <a:ext cx="2510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>
                <a:solidFill>
                  <a:srgbClr val="4470AB"/>
                </a:solidFill>
              </a:rPr>
              <a:t>REQ9</a:t>
            </a:r>
            <a:r>
              <a:rPr lang="pl-PL" dirty="0">
                <a:solidFill>
                  <a:srgbClr val="4470AB"/>
                </a:solidFill>
              </a:rPr>
              <a:t>. </a:t>
            </a:r>
            <a:r>
              <a:rPr lang="pl-PL" dirty="0" smtClean="0">
                <a:solidFill>
                  <a:srgbClr val="4470AB"/>
                </a:solidFill>
              </a:rPr>
              <a:t>  Data </a:t>
            </a:r>
            <a:r>
              <a:rPr lang="pl-PL" dirty="0" err="1">
                <a:solidFill>
                  <a:srgbClr val="4470AB"/>
                </a:solidFill>
              </a:rPr>
              <a:t>provenance</a:t>
            </a:r>
            <a:endParaRPr lang="pl-PL" dirty="0">
              <a:solidFill>
                <a:srgbClr val="4470AB"/>
              </a:solidFill>
            </a:endParaRPr>
          </a:p>
        </p:txBody>
      </p:sp>
      <p:sp>
        <p:nvSpPr>
          <p:cNvPr id="65" name="Prostokąt 64"/>
          <p:cNvSpPr/>
          <p:nvPr/>
        </p:nvSpPr>
        <p:spPr>
          <a:xfrm>
            <a:off x="-252536" y="5445224"/>
            <a:ext cx="648072" cy="21602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3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Objectives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7544" y="1196752"/>
            <a:ext cx="8424936" cy="4929086"/>
          </a:xfrm>
        </p:spPr>
        <p:txBody>
          <a:bodyPr/>
          <a:lstStyle/>
          <a:p>
            <a:pPr lvl="0"/>
            <a:r>
              <a:rPr lang="en-GB" sz="2400" b="1" dirty="0"/>
              <a:t>lower barrier</a:t>
            </a:r>
            <a:r>
              <a:rPr lang="en-GB" sz="2400" dirty="0"/>
              <a:t> for EGI users in publishing their data as open</a:t>
            </a:r>
            <a:endParaRPr lang="pl-PL" sz="2400" dirty="0"/>
          </a:p>
          <a:p>
            <a:pPr lvl="0"/>
            <a:r>
              <a:rPr lang="en-GB" sz="2400" b="1" dirty="0"/>
              <a:t>simplify access</a:t>
            </a:r>
            <a:r>
              <a:rPr lang="en-GB" sz="2400" dirty="0"/>
              <a:t> and processing of open data for EGI users</a:t>
            </a:r>
            <a:endParaRPr lang="pl-PL" sz="2400" dirty="0"/>
          </a:p>
          <a:p>
            <a:pPr lvl="0"/>
            <a:r>
              <a:rPr lang="en-GB" sz="2400" b="1" dirty="0"/>
              <a:t>integrate and virtualize</a:t>
            </a:r>
            <a:r>
              <a:rPr lang="en-GB" sz="2400" dirty="0"/>
              <a:t> existing EGI data </a:t>
            </a:r>
            <a:r>
              <a:rPr lang="en-GB" sz="2400" dirty="0" smtClean="0"/>
              <a:t>storage solutions</a:t>
            </a:r>
            <a:endParaRPr lang="pl-PL" sz="2400" dirty="0" smtClean="0"/>
          </a:p>
          <a:p>
            <a:pPr lvl="0"/>
            <a:r>
              <a:rPr lang="en-GB" sz="2400" b="1" dirty="0" smtClean="0"/>
              <a:t>persistent </a:t>
            </a:r>
            <a:r>
              <a:rPr lang="en-GB" sz="2400" b="1" dirty="0"/>
              <a:t>data identification (DOI</a:t>
            </a:r>
            <a:r>
              <a:rPr lang="en-GB" sz="2400" b="1" dirty="0" smtClean="0"/>
              <a:t>)</a:t>
            </a:r>
            <a:endParaRPr lang="pl-PL" sz="2400" dirty="0"/>
          </a:p>
          <a:p>
            <a:pPr lvl="0"/>
            <a:r>
              <a:rPr lang="en-GB" sz="2400" b="1" dirty="0"/>
              <a:t>optimize access</a:t>
            </a:r>
            <a:r>
              <a:rPr lang="en-GB" sz="2400" dirty="0"/>
              <a:t> to open data provided by both external and internal EGI open data </a:t>
            </a:r>
            <a:r>
              <a:rPr lang="en-GB" sz="2400" dirty="0" smtClean="0"/>
              <a:t>providers</a:t>
            </a:r>
            <a:endParaRPr lang="en-GB" sz="2400" dirty="0"/>
          </a:p>
          <a:p>
            <a:pPr lvl="0"/>
            <a:r>
              <a:rPr lang="en-US" sz="2400" dirty="0"/>
              <a:t>provide means for </a:t>
            </a:r>
            <a:r>
              <a:rPr lang="en-US" sz="2400" b="1" dirty="0"/>
              <a:t>tracking</a:t>
            </a:r>
            <a:r>
              <a:rPr lang="en-US" sz="2400" dirty="0"/>
              <a:t> open data usage </a:t>
            </a:r>
            <a:r>
              <a:rPr lang="en-US" sz="2400" b="1" dirty="0" smtClean="0"/>
              <a:t>statistics</a:t>
            </a:r>
            <a:endParaRPr lang="en-US" sz="2400" dirty="0" smtClean="0"/>
          </a:p>
          <a:p>
            <a:pPr lvl="0"/>
            <a:r>
              <a:rPr lang="en-US" sz="2400" b="1" dirty="0"/>
              <a:t>d</a:t>
            </a:r>
            <a:r>
              <a:rPr lang="en-US" sz="2400" b="1" dirty="0" smtClean="0"/>
              <a:t>ata as a service</a:t>
            </a:r>
            <a:r>
              <a:rPr lang="en-US" sz="2400" dirty="0" smtClean="0"/>
              <a:t> solution </a:t>
            </a:r>
            <a:endParaRPr lang="pl-PL" sz="2400" dirty="0"/>
          </a:p>
          <a:p>
            <a:pPr lvl="0"/>
            <a:endParaRPr lang="pl-PL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911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Open Data Platform </a:t>
            </a:r>
            <a:r>
              <a:rPr lang="pl-PL" dirty="0" err="1"/>
              <a:t>I</a:t>
            </a:r>
            <a:r>
              <a:rPr lang="pl-PL" dirty="0" err="1" smtClean="0"/>
              <a:t>nteractions</a:t>
            </a:r>
            <a:endParaRPr lang="pl-PL" dirty="0"/>
          </a:p>
        </p:txBody>
      </p:sp>
      <p:pic>
        <p:nvPicPr>
          <p:cNvPr id="16" name="Obraz 15" descr="user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432048" cy="568238"/>
          </a:xfrm>
          <a:prstGeom prst="rect">
            <a:avLst/>
          </a:prstGeom>
        </p:spPr>
      </p:pic>
      <p:pic>
        <p:nvPicPr>
          <p:cNvPr id="17" name="Obraz 16" descr="user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24944"/>
            <a:ext cx="604353" cy="752086"/>
          </a:xfrm>
          <a:prstGeom prst="rect">
            <a:avLst/>
          </a:prstGeom>
        </p:spPr>
      </p:pic>
      <p:pic>
        <p:nvPicPr>
          <p:cNvPr id="18" name="Obraz 17" descr="user4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76" y="2132856"/>
            <a:ext cx="422908" cy="494761"/>
          </a:xfrm>
          <a:prstGeom prst="rect">
            <a:avLst/>
          </a:prstGeom>
        </p:spPr>
      </p:pic>
      <p:grpSp>
        <p:nvGrpSpPr>
          <p:cNvPr id="4" name="Grupa 3"/>
          <p:cNvGrpSpPr/>
          <p:nvPr/>
        </p:nvGrpSpPr>
        <p:grpSpPr>
          <a:xfrm>
            <a:off x="683567" y="5013177"/>
            <a:ext cx="2016225" cy="1177844"/>
            <a:chOff x="683567" y="5013177"/>
            <a:chExt cx="2016225" cy="1177844"/>
          </a:xfrm>
        </p:grpSpPr>
        <p:pic>
          <p:nvPicPr>
            <p:cNvPr id="83" name="Obraz 82" descr="strage2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79712" y="5517232"/>
              <a:ext cx="308606" cy="374375"/>
            </a:xfrm>
            <a:prstGeom prst="rect">
              <a:avLst/>
            </a:prstGeom>
          </p:spPr>
        </p:pic>
        <p:sp>
          <p:nvSpPr>
            <p:cNvPr id="84" name="Tytuł 1"/>
            <p:cNvSpPr txBox="1">
              <a:spLocks/>
            </p:cNvSpPr>
            <p:nvPr/>
          </p:nvSpPr>
          <p:spPr>
            <a:xfrm>
              <a:off x="1619672" y="5805264"/>
              <a:ext cx="1080120" cy="38575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800" b="0" dirty="0" err="1" smtClean="0">
                  <a:solidFill>
                    <a:schemeClr val="bg1">
                      <a:lumMod val="50000"/>
                    </a:schemeClr>
                  </a:solidFill>
                </a:rPr>
                <a:t>Private</a:t>
              </a:r>
              <a:r>
                <a:rPr lang="pl-PL" sz="800" b="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pl-PL" sz="800" b="0" dirty="0" err="1" smtClean="0">
                  <a:solidFill>
                    <a:schemeClr val="bg1">
                      <a:lumMod val="50000"/>
                    </a:schemeClr>
                  </a:solidFill>
                </a:rPr>
                <a:t>Resources</a:t>
              </a:r>
              <a:endParaRPr lang="pl-PL" sz="8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683567" y="5013177"/>
              <a:ext cx="1159329" cy="734786"/>
              <a:chOff x="2051720" y="4221088"/>
              <a:chExt cx="1082040" cy="685800"/>
            </a:xfrm>
          </p:grpSpPr>
          <p:pic>
            <p:nvPicPr>
              <p:cNvPr id="3" name="Obraz 2" descr="space.png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51720" y="4221088"/>
                <a:ext cx="1082040" cy="685800"/>
              </a:xfrm>
              <a:prstGeom prst="rect">
                <a:avLst/>
              </a:prstGeom>
            </p:spPr>
          </p:pic>
          <p:sp>
            <p:nvSpPr>
              <p:cNvPr id="85" name="Tytuł 1"/>
              <p:cNvSpPr txBox="1">
                <a:spLocks/>
              </p:cNvSpPr>
              <p:nvPr/>
            </p:nvSpPr>
            <p:spPr>
              <a:xfrm>
                <a:off x="2123728" y="4437112"/>
                <a:ext cx="1008112" cy="3600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1000" b="0" dirty="0" smtClean="0">
                    <a:solidFill>
                      <a:schemeClr val="bg1"/>
                    </a:solidFill>
                  </a:rPr>
                  <a:t>Data–set-1</a:t>
                </a:r>
                <a:endParaRPr lang="pl-PL" sz="1000" b="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12" name="Grupa 11"/>
          <p:cNvGrpSpPr/>
          <p:nvPr/>
        </p:nvGrpSpPr>
        <p:grpSpPr>
          <a:xfrm>
            <a:off x="683568" y="2852936"/>
            <a:ext cx="1296144" cy="821500"/>
            <a:chOff x="2123728" y="1628800"/>
            <a:chExt cx="1476964" cy="936104"/>
          </a:xfrm>
        </p:grpSpPr>
        <p:pic>
          <p:nvPicPr>
            <p:cNvPr id="86" name="Obraz 85" descr="space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1628800"/>
              <a:ext cx="1476964" cy="936104"/>
            </a:xfrm>
            <a:prstGeom prst="rect">
              <a:avLst/>
            </a:prstGeom>
          </p:spPr>
        </p:pic>
        <p:sp>
          <p:nvSpPr>
            <p:cNvPr id="87" name="Tytuł 1"/>
            <p:cNvSpPr txBox="1">
              <a:spLocks/>
            </p:cNvSpPr>
            <p:nvPr/>
          </p:nvSpPr>
          <p:spPr>
            <a:xfrm>
              <a:off x="2195736" y="1916832"/>
              <a:ext cx="1376054" cy="49144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1000" b="0" dirty="0" err="1" smtClean="0">
                  <a:solidFill>
                    <a:schemeClr val="bg1"/>
                  </a:solidFill>
                </a:rPr>
                <a:t>Snapshot</a:t>
              </a:r>
              <a:endParaRPr lang="pl-PL" sz="1000" b="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pl-PL" sz="1000" b="0" dirty="0" smtClean="0">
                  <a:solidFill>
                    <a:schemeClr val="bg1"/>
                  </a:solidFill>
                </a:rPr>
                <a:t>Data-set-1.1</a:t>
              </a:r>
              <a:endParaRPr lang="pl-PL" sz="10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9" name="Grupa 48"/>
          <p:cNvGrpSpPr/>
          <p:nvPr/>
        </p:nvGrpSpPr>
        <p:grpSpPr>
          <a:xfrm>
            <a:off x="7884368" y="3068960"/>
            <a:ext cx="1080120" cy="720080"/>
            <a:chOff x="7452320" y="2852936"/>
            <a:chExt cx="1224136" cy="778995"/>
          </a:xfrm>
        </p:grpSpPr>
        <p:pic>
          <p:nvPicPr>
            <p:cNvPr id="8" name="Obraz 7" descr="space1.pn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852936"/>
              <a:ext cx="1224136" cy="778995"/>
            </a:xfrm>
            <a:prstGeom prst="rect">
              <a:avLst/>
            </a:prstGeom>
          </p:spPr>
        </p:pic>
        <p:sp>
          <p:nvSpPr>
            <p:cNvPr id="90" name="Tytuł 1"/>
            <p:cNvSpPr txBox="1">
              <a:spLocks/>
            </p:cNvSpPr>
            <p:nvPr/>
          </p:nvSpPr>
          <p:spPr>
            <a:xfrm>
              <a:off x="7630444" y="3140968"/>
              <a:ext cx="901995" cy="32214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r" defTabSz="914400" rtl="0" eaLnBrk="1" latinLnBrk="0" hangingPunct="1">
                <a:spcBef>
                  <a:spcPct val="0"/>
                </a:spcBef>
                <a:buNone/>
                <a:defRPr sz="3000" b="1" kern="1200" baseline="0">
                  <a:solidFill>
                    <a:srgbClr val="4F85C3"/>
                  </a:solidFill>
                  <a:latin typeface="Segoe UI" pitchFamily="34" charset="0"/>
                  <a:ea typeface="+mj-ea"/>
                  <a:cs typeface="Segoe UI" pitchFamily="34" charset="0"/>
                </a:defRPr>
              </a:lvl1pPr>
            </a:lstStyle>
            <a:p>
              <a:pPr algn="ctr"/>
              <a:r>
                <a:rPr lang="pl-PL" sz="800" b="0" dirty="0" smtClean="0">
                  <a:solidFill>
                    <a:schemeClr val="bg1"/>
                  </a:solidFill>
                </a:rPr>
                <a:t>Data-set-1.1</a:t>
              </a:r>
            </a:p>
            <a:p>
              <a:pPr algn="ctr"/>
              <a:r>
                <a:rPr lang="pl-PL" sz="800" b="0" dirty="0" err="1" smtClean="0">
                  <a:solidFill>
                    <a:schemeClr val="bg1"/>
                  </a:solidFill>
                </a:rPr>
                <a:t>Mounted</a:t>
              </a:r>
              <a:r>
                <a:rPr lang="pl-PL" sz="800" b="0" dirty="0" smtClean="0">
                  <a:solidFill>
                    <a:schemeClr val="bg1"/>
                  </a:solidFill>
                </a:rPr>
                <a:t> to </a:t>
              </a:r>
            </a:p>
            <a:p>
              <a:pPr algn="ctr"/>
              <a:r>
                <a:rPr lang="pl-PL" sz="800" b="0" dirty="0" smtClean="0">
                  <a:solidFill>
                    <a:schemeClr val="bg1"/>
                  </a:solidFill>
                </a:rPr>
                <a:t>/</a:t>
              </a:r>
              <a:r>
                <a:rPr lang="pl-PL" sz="800" b="0" dirty="0" err="1" smtClean="0">
                  <a:solidFill>
                    <a:schemeClr val="bg1"/>
                  </a:solidFill>
                </a:rPr>
                <a:t>localdir</a:t>
              </a:r>
              <a:r>
                <a:rPr lang="pl-PL" sz="800" b="0" dirty="0" smtClean="0">
                  <a:solidFill>
                    <a:schemeClr val="bg1"/>
                  </a:solidFill>
                </a:rPr>
                <a:t>/</a:t>
              </a:r>
              <a:endParaRPr lang="pl-PL" sz="800" b="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4644008" y="5157192"/>
            <a:ext cx="1800200" cy="1033829"/>
            <a:chOff x="4644008" y="5157192"/>
            <a:chExt cx="1800200" cy="1033829"/>
          </a:xfrm>
        </p:grpSpPr>
        <p:pic>
          <p:nvPicPr>
            <p:cNvPr id="97" name="Obraz 96" descr="space.png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4008" y="5157192"/>
              <a:ext cx="1082040" cy="685800"/>
            </a:xfrm>
            <a:prstGeom prst="rect">
              <a:avLst/>
            </a:prstGeom>
          </p:spPr>
        </p:pic>
        <p:grpSp>
          <p:nvGrpSpPr>
            <p:cNvPr id="15" name="Grupa 14"/>
            <p:cNvGrpSpPr/>
            <p:nvPr/>
          </p:nvGrpSpPr>
          <p:grpSpPr>
            <a:xfrm>
              <a:off x="4716016" y="5373216"/>
              <a:ext cx="1728192" cy="817805"/>
              <a:chOff x="4716016" y="5373216"/>
              <a:chExt cx="1728192" cy="817805"/>
            </a:xfrm>
          </p:grpSpPr>
          <p:sp>
            <p:nvSpPr>
              <p:cNvPr id="98" name="Tytuł 1"/>
              <p:cNvSpPr txBox="1">
                <a:spLocks/>
              </p:cNvSpPr>
              <p:nvPr/>
            </p:nvSpPr>
            <p:spPr>
              <a:xfrm>
                <a:off x="4716016" y="5373216"/>
                <a:ext cx="1008112" cy="3600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1000" b="0" dirty="0" err="1" smtClean="0">
                    <a:solidFill>
                      <a:schemeClr val="bg1"/>
                    </a:solidFill>
                  </a:rPr>
                  <a:t>Cloned</a:t>
                </a:r>
                <a:endParaRPr lang="pl-PL" sz="1000" b="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pl-PL" sz="1000" b="0" dirty="0" smtClean="0">
                    <a:solidFill>
                      <a:schemeClr val="bg1"/>
                    </a:solidFill>
                  </a:rPr>
                  <a:t>Data-set-1.1</a:t>
                </a:r>
                <a:endParaRPr lang="pl-PL" sz="1000" b="0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10" name="Obraz 109" descr="strage2.png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saturation sat="66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6136" y="5517232"/>
                <a:ext cx="288032" cy="349416"/>
              </a:xfrm>
              <a:prstGeom prst="rect">
                <a:avLst/>
              </a:prstGeom>
            </p:spPr>
          </p:pic>
          <p:sp>
            <p:nvSpPr>
              <p:cNvPr id="130" name="Tytuł 1"/>
              <p:cNvSpPr txBox="1">
                <a:spLocks/>
              </p:cNvSpPr>
              <p:nvPr/>
            </p:nvSpPr>
            <p:spPr>
              <a:xfrm>
                <a:off x="5364088" y="5805264"/>
                <a:ext cx="1080120" cy="385757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r" defTabSz="914400" rtl="0" eaLnBrk="1" latinLnBrk="0" hangingPunct="1">
                  <a:spcBef>
                    <a:spcPct val="0"/>
                  </a:spcBef>
                  <a:buNone/>
                  <a:defRPr sz="3000" b="1" kern="1200" baseline="0">
                    <a:solidFill>
                      <a:srgbClr val="4F85C3"/>
                    </a:solidFill>
                    <a:latin typeface="Segoe UI" pitchFamily="34" charset="0"/>
                    <a:ea typeface="+mj-ea"/>
                    <a:cs typeface="Segoe UI" pitchFamily="34" charset="0"/>
                  </a:defRPr>
                </a:lvl1pPr>
              </a:lstStyle>
              <a:p>
                <a:pPr algn="ctr"/>
                <a:r>
                  <a:rPr lang="pl-PL" sz="800" b="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Private</a:t>
                </a:r>
                <a:r>
                  <a:rPr lang="pl-PL" sz="800" b="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pl-PL" sz="800" b="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Resources</a:t>
                </a:r>
                <a:endParaRPr lang="pl-PL" sz="800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10" name="Grupa 9"/>
          <p:cNvGrpSpPr/>
          <p:nvPr/>
        </p:nvGrpSpPr>
        <p:grpSpPr>
          <a:xfrm>
            <a:off x="2195736" y="3212976"/>
            <a:ext cx="2448272" cy="400110"/>
            <a:chOff x="2195736" y="3212976"/>
            <a:chExt cx="2448272" cy="400110"/>
          </a:xfrm>
        </p:grpSpPr>
        <p:cxnSp>
          <p:nvCxnSpPr>
            <p:cNvPr id="115" name="Łącznik prosty 114"/>
            <p:cNvCxnSpPr/>
            <p:nvPr/>
          </p:nvCxnSpPr>
          <p:spPr>
            <a:xfrm flipH="1">
              <a:off x="2195736" y="3429000"/>
              <a:ext cx="2448272" cy="0"/>
            </a:xfrm>
            <a:prstGeom prst="line">
              <a:avLst/>
            </a:prstGeom>
            <a:ln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Prostokąt 142"/>
            <p:cNvSpPr/>
            <p:nvPr/>
          </p:nvSpPr>
          <p:spPr>
            <a:xfrm>
              <a:off x="2915816" y="3212976"/>
              <a:ext cx="1152128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4: Visit Collection </a:t>
              </a:r>
            </a:p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Web </a:t>
              </a:r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P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age (HTTP)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</p:grpSp>
      <p:grpSp>
        <p:nvGrpSpPr>
          <p:cNvPr id="13" name="Grupa 12"/>
          <p:cNvGrpSpPr/>
          <p:nvPr/>
        </p:nvGrpSpPr>
        <p:grpSpPr>
          <a:xfrm>
            <a:off x="4716016" y="3789040"/>
            <a:ext cx="2016224" cy="1152128"/>
            <a:chOff x="4716016" y="3789040"/>
            <a:chExt cx="2016224" cy="1152128"/>
          </a:xfrm>
        </p:grpSpPr>
        <p:cxnSp>
          <p:nvCxnSpPr>
            <p:cNvPr id="132" name="Łącznik prosty 131"/>
            <p:cNvCxnSpPr/>
            <p:nvPr/>
          </p:nvCxnSpPr>
          <p:spPr>
            <a:xfrm>
              <a:off x="5220072" y="3789040"/>
              <a:ext cx="0" cy="115212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Prostokąt 144"/>
            <p:cNvSpPr/>
            <p:nvPr/>
          </p:nvSpPr>
          <p:spPr>
            <a:xfrm>
              <a:off x="4716016" y="4077072"/>
              <a:ext cx="2016224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6: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fork DOI.1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7" name="Grupa 6"/>
          <p:cNvGrpSpPr/>
          <p:nvPr/>
        </p:nvGrpSpPr>
        <p:grpSpPr>
          <a:xfrm>
            <a:off x="4716016" y="1772816"/>
            <a:ext cx="1008112" cy="1008112"/>
            <a:chOff x="4716016" y="1772816"/>
            <a:chExt cx="1008112" cy="1008112"/>
          </a:xfrm>
        </p:grpSpPr>
        <p:cxnSp>
          <p:nvCxnSpPr>
            <p:cNvPr id="149" name="Łącznik prosty 148"/>
            <p:cNvCxnSpPr/>
            <p:nvPr/>
          </p:nvCxnSpPr>
          <p:spPr>
            <a:xfrm>
              <a:off x="5220072" y="1772816"/>
              <a:ext cx="0" cy="10081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Prostokąt 146"/>
            <p:cNvSpPr/>
            <p:nvPr/>
          </p:nvSpPr>
          <p:spPr>
            <a:xfrm>
              <a:off x="4716016" y="2060848"/>
              <a:ext cx="1008112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3: discover data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  <p:sp>
          <p:nvSpPr>
            <p:cNvPr id="146" name="Prostokąt 145"/>
            <p:cNvSpPr/>
            <p:nvPr/>
          </p:nvSpPr>
          <p:spPr>
            <a:xfrm>
              <a:off x="4716016" y="2276872"/>
              <a:ext cx="701572" cy="24622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-&gt;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DOI</a:t>
              </a:r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.1</a:t>
              </a: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5508104" y="3212976"/>
            <a:ext cx="2376264" cy="400110"/>
            <a:chOff x="5508104" y="3212976"/>
            <a:chExt cx="2376264" cy="400110"/>
          </a:xfrm>
        </p:grpSpPr>
        <p:cxnSp>
          <p:nvCxnSpPr>
            <p:cNvPr id="148" name="Łącznik prosty 147"/>
            <p:cNvCxnSpPr/>
            <p:nvPr/>
          </p:nvCxnSpPr>
          <p:spPr>
            <a:xfrm>
              <a:off x="5652120" y="3429000"/>
              <a:ext cx="216024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Prostokąt 143"/>
            <p:cNvSpPr/>
            <p:nvPr/>
          </p:nvSpPr>
          <p:spPr>
            <a:xfrm>
              <a:off x="5508104" y="3212976"/>
              <a:ext cx="2376264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5: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mount remote</a:t>
              </a:r>
            </a:p>
            <a:p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	DOI.1 /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localdir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/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39552" y="3789040"/>
            <a:ext cx="2736304" cy="1080120"/>
            <a:chOff x="539552" y="3789040"/>
            <a:chExt cx="2736304" cy="1080120"/>
          </a:xfrm>
        </p:grpSpPr>
        <p:cxnSp>
          <p:nvCxnSpPr>
            <p:cNvPr id="131" name="Łącznik prosty 130"/>
            <p:cNvCxnSpPr/>
            <p:nvPr/>
          </p:nvCxnSpPr>
          <p:spPr>
            <a:xfrm flipV="1">
              <a:off x="1331640" y="3789040"/>
              <a:ext cx="0" cy="10801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Prostokąt 127"/>
            <p:cNvSpPr/>
            <p:nvPr/>
          </p:nvSpPr>
          <p:spPr>
            <a:xfrm>
              <a:off x="539552" y="4077072"/>
              <a:ext cx="2736304" cy="400110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1: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create </a:t>
              </a:r>
            </a:p>
            <a:p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     snapshot Data-set-1</a:t>
              </a:r>
              <a:endPara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grpSp>
        <p:nvGrpSpPr>
          <p:cNvPr id="6" name="Grupa 5"/>
          <p:cNvGrpSpPr/>
          <p:nvPr/>
        </p:nvGrpSpPr>
        <p:grpSpPr>
          <a:xfrm>
            <a:off x="611560" y="1268760"/>
            <a:ext cx="5472608" cy="1440160"/>
            <a:chOff x="611560" y="1268760"/>
            <a:chExt cx="5472608" cy="1440160"/>
          </a:xfrm>
        </p:grpSpPr>
        <p:grpSp>
          <p:nvGrpSpPr>
            <p:cNvPr id="111" name="Grupa 110"/>
            <p:cNvGrpSpPr/>
            <p:nvPr/>
          </p:nvGrpSpPr>
          <p:grpSpPr>
            <a:xfrm>
              <a:off x="4499992" y="1268760"/>
              <a:ext cx="1584176" cy="419934"/>
              <a:chOff x="3563888" y="836712"/>
              <a:chExt cx="1584176" cy="419934"/>
            </a:xfrm>
          </p:grpSpPr>
          <p:sp>
            <p:nvSpPr>
              <p:cNvPr id="112" name="PoleTekstowe 111"/>
              <p:cNvSpPr txBox="1"/>
              <p:nvPr/>
            </p:nvSpPr>
            <p:spPr>
              <a:xfrm>
                <a:off x="3923928" y="836712"/>
                <a:ext cx="12241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000" dirty="0" smtClean="0">
                    <a:solidFill>
                      <a:srgbClr val="4F85C3"/>
                    </a:solidFill>
                  </a:rPr>
                  <a:t>Public Services </a:t>
                </a:r>
              </a:p>
              <a:p>
                <a:r>
                  <a:rPr lang="pl-PL" sz="1000" dirty="0" smtClean="0">
                    <a:solidFill>
                      <a:srgbClr val="4F85C3"/>
                    </a:solidFill>
                  </a:rPr>
                  <a:t>For Data Discovery </a:t>
                </a:r>
              </a:p>
            </p:txBody>
          </p:sp>
          <p:pic>
            <p:nvPicPr>
              <p:cNvPr id="114" name="Obraz 113" descr="index.png"/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63888" y="916796"/>
                <a:ext cx="360040" cy="339850"/>
              </a:xfrm>
              <a:prstGeom prst="rect">
                <a:avLst/>
              </a:prstGeom>
            </p:spPr>
          </p:pic>
        </p:grpSp>
        <p:cxnSp>
          <p:nvCxnSpPr>
            <p:cNvPr id="53" name="Łącznik łamany 52"/>
            <p:cNvCxnSpPr/>
            <p:nvPr/>
          </p:nvCxnSpPr>
          <p:spPr>
            <a:xfrm flipV="1">
              <a:off x="1331640" y="1484784"/>
              <a:ext cx="2808312" cy="1224136"/>
            </a:xfrm>
            <a:prstGeom prst="bentConnector3">
              <a:avLst>
                <a:gd name="adj1" fmla="val 132"/>
              </a:avLst>
            </a:prstGeom>
            <a:ln>
              <a:solidFill>
                <a:srgbClr val="7F7F7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Prostokąt 126"/>
            <p:cNvSpPr/>
            <p:nvPr/>
          </p:nvSpPr>
          <p:spPr>
            <a:xfrm>
              <a:off x="611560" y="1772816"/>
              <a:ext cx="2736304" cy="553998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2: </a:t>
              </a:r>
              <a:r>
                <a:rPr lang="en-GB" sz="10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opendata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publish </a:t>
              </a:r>
            </a:p>
            <a:p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   collection Data-set-1.1</a:t>
              </a:r>
            </a:p>
            <a:p>
              <a:r>
                <a:rPr lang="en-GB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</a:t>
              </a:r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 -&gt; DOI.1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"/>
                <a:cs typeface="Courier"/>
              </a:endParaRPr>
            </a:p>
          </p:txBody>
        </p:sp>
      </p:grpSp>
      <p:pic>
        <p:nvPicPr>
          <p:cNvPr id="47" name="Obraz 46" descr="group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276872"/>
            <a:ext cx="1138390" cy="648072"/>
          </a:xfrm>
          <a:prstGeom prst="rect">
            <a:avLst/>
          </a:prstGeom>
        </p:spPr>
      </p:pic>
      <p:pic>
        <p:nvPicPr>
          <p:cNvPr id="48" name="Obraz 47" descr="logo (1)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836712"/>
            <a:ext cx="853296" cy="812662"/>
          </a:xfrm>
          <a:prstGeom prst="rect">
            <a:avLst/>
          </a:prstGeom>
        </p:spPr>
      </p:pic>
      <p:pic>
        <p:nvPicPr>
          <p:cNvPr id="50" name="Obraz 49" descr="OpenAIREplus_logo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64704"/>
            <a:ext cx="783215" cy="550488"/>
          </a:xfrm>
          <a:prstGeom prst="rect">
            <a:avLst/>
          </a:prstGeom>
        </p:spPr>
      </p:pic>
      <p:grpSp>
        <p:nvGrpSpPr>
          <p:cNvPr id="51" name="Grupa 50"/>
          <p:cNvGrpSpPr/>
          <p:nvPr/>
        </p:nvGrpSpPr>
        <p:grpSpPr>
          <a:xfrm rot="2245629">
            <a:off x="2374338" y="4436836"/>
            <a:ext cx="2448272" cy="246221"/>
            <a:chOff x="2195736" y="3289920"/>
            <a:chExt cx="2448272" cy="246221"/>
          </a:xfrm>
        </p:grpSpPr>
        <p:cxnSp>
          <p:nvCxnSpPr>
            <p:cNvPr id="52" name="Łącznik prosty 51"/>
            <p:cNvCxnSpPr/>
            <p:nvPr/>
          </p:nvCxnSpPr>
          <p:spPr>
            <a:xfrm flipH="1">
              <a:off x="2195736" y="3429000"/>
              <a:ext cx="2448272" cy="0"/>
            </a:xfrm>
            <a:prstGeom prst="line">
              <a:avLst/>
            </a:prstGeom>
            <a:ln>
              <a:solidFill>
                <a:srgbClr val="7F7F7F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Prostokąt 53"/>
            <p:cNvSpPr/>
            <p:nvPr/>
          </p:nvSpPr>
          <p:spPr>
            <a:xfrm>
              <a:off x="2915816" y="3289920"/>
              <a:ext cx="1152128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Lazy Replication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</p:grpSp>
      <p:grpSp>
        <p:nvGrpSpPr>
          <p:cNvPr id="55" name="Grupa 54"/>
          <p:cNvGrpSpPr/>
          <p:nvPr/>
        </p:nvGrpSpPr>
        <p:grpSpPr>
          <a:xfrm rot="19504060">
            <a:off x="6353987" y="1682594"/>
            <a:ext cx="1008112" cy="1008112"/>
            <a:chOff x="4716016" y="1772816"/>
            <a:chExt cx="1008112" cy="1008112"/>
          </a:xfrm>
        </p:grpSpPr>
        <p:cxnSp>
          <p:nvCxnSpPr>
            <p:cNvPr id="56" name="Łącznik prosty 55"/>
            <p:cNvCxnSpPr/>
            <p:nvPr/>
          </p:nvCxnSpPr>
          <p:spPr>
            <a:xfrm>
              <a:off x="5220072" y="1772816"/>
              <a:ext cx="0" cy="1008112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Prostokąt 56"/>
            <p:cNvSpPr/>
            <p:nvPr/>
          </p:nvSpPr>
          <p:spPr>
            <a:xfrm>
              <a:off x="4716016" y="2060848"/>
              <a:ext cx="1008112" cy="246221"/>
            </a:xfrm>
            <a:prstGeom prst="rect">
              <a:avLst/>
            </a:prstGeom>
            <a:solidFill>
              <a:schemeClr val="bg1">
                <a:alpha val="79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3: discover data</a:t>
              </a:r>
              <a:endPara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"/>
              </a:endParaRPr>
            </a:p>
          </p:txBody>
        </p:sp>
        <p:sp>
          <p:nvSpPr>
            <p:cNvPr id="58" name="Prostokąt 57"/>
            <p:cNvSpPr/>
            <p:nvPr/>
          </p:nvSpPr>
          <p:spPr>
            <a:xfrm>
              <a:off x="4716016" y="2276872"/>
              <a:ext cx="701572" cy="246221"/>
            </a:xfrm>
            <a:prstGeom prst="rect">
              <a:avLst/>
            </a:prstGeom>
            <a:solidFill>
              <a:srgbClr val="FFFFFF">
                <a:alpha val="80000"/>
              </a:srgbClr>
            </a:solidFill>
          </p:spPr>
          <p:txBody>
            <a:bodyPr wrap="none">
              <a:spAutoFit/>
            </a:bodyPr>
            <a:lstStyle/>
            <a:p>
              <a:r>
                <a:rPr lang="en-GB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Courier"/>
                </a:rPr>
                <a:t>-&gt; </a:t>
              </a:r>
              <a:r>
                <a:rPr lang="en-GB" sz="10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DOI</a:t>
              </a:r>
              <a:r>
                <a:rPr lang="en-GB" sz="1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ourier"/>
                  <a:cs typeface="Courier"/>
                </a:rPr>
                <a:t>.1</a:t>
              </a:r>
            </a:p>
          </p:txBody>
        </p:sp>
      </p:grpSp>
      <p:pic>
        <p:nvPicPr>
          <p:cNvPr id="59" name="Obraz 58" descr="web2.pn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852936"/>
            <a:ext cx="642214" cy="41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194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rostokąt 10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70" name="Obraz 69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360040" cy="436770"/>
          </a:xfrm>
          <a:prstGeom prst="rect">
            <a:avLst/>
          </a:prstGeom>
        </p:spPr>
      </p:pic>
      <p:pic>
        <p:nvPicPr>
          <p:cNvPr id="72" name="Obraz 71" descr="computers1.png"/>
          <p:cNvPicPr>
            <a:picLocks noChangeAspect="1"/>
          </p:cNvPicPr>
          <p:nvPr/>
        </p:nvPicPr>
        <p:blipFill>
          <a:blip r:embed="rId4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60848"/>
            <a:ext cx="491390" cy="451667"/>
          </a:xfrm>
          <a:prstGeom prst="rect">
            <a:avLst/>
          </a:prstGeom>
        </p:spPr>
      </p:pic>
      <p:pic>
        <p:nvPicPr>
          <p:cNvPr id="73" name="Obraz 72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221088"/>
            <a:ext cx="360040" cy="436770"/>
          </a:xfrm>
          <a:prstGeom prst="rect">
            <a:avLst/>
          </a:prstGeom>
        </p:spPr>
      </p:pic>
      <p:pic>
        <p:nvPicPr>
          <p:cNvPr id="74" name="Obraz 73" descr="computers1.png"/>
          <p:cNvPicPr>
            <a:picLocks noChangeAspect="1"/>
          </p:cNvPicPr>
          <p:nvPr/>
        </p:nvPicPr>
        <p:blipFill>
          <a:blip r:embed="rId4" cstate="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301208"/>
            <a:ext cx="491390" cy="451667"/>
          </a:xfrm>
          <a:prstGeom prst="rect">
            <a:avLst/>
          </a:prstGeom>
        </p:spPr>
      </p:pic>
      <p:sp>
        <p:nvSpPr>
          <p:cNvPr id="75" name="Tytuł 1"/>
          <p:cNvSpPr txBox="1">
            <a:spLocks/>
          </p:cNvSpPr>
          <p:nvPr/>
        </p:nvSpPr>
        <p:spPr>
          <a:xfrm>
            <a:off x="1115616" y="1412776"/>
            <a:ext cx="10081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Heterogenous</a:t>
            </a:r>
            <a:endParaRPr lang="pl-PL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storage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Tytuł 1"/>
          <p:cNvSpPr txBox="1">
            <a:spLocks/>
          </p:cNvSpPr>
          <p:nvPr/>
        </p:nvSpPr>
        <p:spPr>
          <a:xfrm>
            <a:off x="1115616" y="4653136"/>
            <a:ext cx="1008112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Heterogenous</a:t>
            </a:r>
            <a:endParaRPr lang="pl-PL" sz="800" b="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storage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7" name="Tytuł 1"/>
          <p:cNvSpPr txBox="1">
            <a:spLocks/>
          </p:cNvSpPr>
          <p:nvPr/>
        </p:nvSpPr>
        <p:spPr>
          <a:xfrm>
            <a:off x="827584" y="2564904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Comp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Grid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Cloud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Tytuł 1"/>
          <p:cNvSpPr txBox="1">
            <a:spLocks/>
          </p:cNvSpPr>
          <p:nvPr/>
        </p:nvSpPr>
        <p:spPr>
          <a:xfrm>
            <a:off x="827584" y="5805264"/>
            <a:ext cx="108012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Comp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Grid</a:t>
            </a:r>
            <a:r>
              <a:rPr lang="pl-PL" sz="800" b="0" dirty="0" smtClean="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pl-PL" sz="800" b="0" dirty="0" err="1" smtClean="0">
                <a:solidFill>
                  <a:schemeClr val="bg1">
                    <a:lumMod val="50000"/>
                  </a:schemeClr>
                </a:solidFill>
              </a:rPr>
              <a:t>Cloud</a:t>
            </a:r>
            <a:endParaRPr lang="pl-PL" sz="8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Prostokąt 78"/>
          <p:cNvSpPr/>
          <p:nvPr/>
        </p:nvSpPr>
        <p:spPr>
          <a:xfrm>
            <a:off x="755576" y="692696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80" name="Prostokąt 79"/>
          <p:cNvSpPr/>
          <p:nvPr/>
        </p:nvSpPr>
        <p:spPr>
          <a:xfrm>
            <a:off x="755576" y="3861048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2411760" y="1628800"/>
            <a:ext cx="792088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83" name="Obraz 82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132856"/>
            <a:ext cx="288032" cy="349416"/>
          </a:xfrm>
          <a:prstGeom prst="rect">
            <a:avLst/>
          </a:prstGeom>
        </p:spPr>
      </p:pic>
      <p:sp>
        <p:nvSpPr>
          <p:cNvPr id="84" name="Tytuł 1"/>
          <p:cNvSpPr txBox="1">
            <a:spLocks/>
          </p:cNvSpPr>
          <p:nvPr/>
        </p:nvSpPr>
        <p:spPr>
          <a:xfrm>
            <a:off x="2411760" y="1628800"/>
            <a:ext cx="7920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Open Data Platform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8" name="Tytuł 1"/>
          <p:cNvSpPr txBox="1">
            <a:spLocks/>
          </p:cNvSpPr>
          <p:nvPr/>
        </p:nvSpPr>
        <p:spPr>
          <a:xfrm>
            <a:off x="2411760" y="2420888"/>
            <a:ext cx="7920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err="1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9" name="Prostokąt 88"/>
          <p:cNvSpPr/>
          <p:nvPr/>
        </p:nvSpPr>
        <p:spPr>
          <a:xfrm>
            <a:off x="2411760" y="4941168"/>
            <a:ext cx="792088" cy="1008112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pic>
        <p:nvPicPr>
          <p:cNvPr id="90" name="Obraz 89" descr="strage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5445224"/>
            <a:ext cx="288032" cy="349416"/>
          </a:xfrm>
          <a:prstGeom prst="rect">
            <a:avLst/>
          </a:prstGeom>
        </p:spPr>
      </p:pic>
      <p:sp>
        <p:nvSpPr>
          <p:cNvPr id="91" name="Tytuł 1"/>
          <p:cNvSpPr txBox="1">
            <a:spLocks/>
          </p:cNvSpPr>
          <p:nvPr/>
        </p:nvSpPr>
        <p:spPr>
          <a:xfrm>
            <a:off x="2411760" y="4941168"/>
            <a:ext cx="7920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Open Data Platform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2" name="Tytuł 1"/>
          <p:cNvSpPr txBox="1">
            <a:spLocks/>
          </p:cNvSpPr>
          <p:nvPr/>
        </p:nvSpPr>
        <p:spPr>
          <a:xfrm>
            <a:off x="2411760" y="5733256"/>
            <a:ext cx="79208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err="1" smtClean="0">
                <a:solidFill>
                  <a:schemeClr val="bg1">
                    <a:lumMod val="50000"/>
                  </a:schemeClr>
                </a:solidFill>
              </a:rPr>
              <a:t>Metadata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4" name="Tytuł 1"/>
          <p:cNvSpPr txBox="1">
            <a:spLocks/>
          </p:cNvSpPr>
          <p:nvPr/>
        </p:nvSpPr>
        <p:spPr>
          <a:xfrm>
            <a:off x="1043608" y="3140968"/>
            <a:ext cx="1512168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EGI Resource Center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5" name="Tytuł 1"/>
          <p:cNvSpPr txBox="1">
            <a:spLocks/>
          </p:cNvSpPr>
          <p:nvPr/>
        </p:nvSpPr>
        <p:spPr>
          <a:xfrm>
            <a:off x="1043608" y="6309320"/>
            <a:ext cx="1512168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EGI Resource Center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Obraz 1" descr="logo (1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132856"/>
            <a:ext cx="853296" cy="812662"/>
          </a:xfrm>
          <a:prstGeom prst="rect">
            <a:avLst/>
          </a:prstGeom>
        </p:spPr>
      </p:pic>
      <p:pic>
        <p:nvPicPr>
          <p:cNvPr id="4" name="Obraz 3" descr="OpenAIREplus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764704"/>
            <a:ext cx="783215" cy="550488"/>
          </a:xfrm>
          <a:prstGeom prst="rect">
            <a:avLst/>
          </a:prstGeom>
        </p:spPr>
      </p:pic>
      <p:sp>
        <p:nvSpPr>
          <p:cNvPr id="96" name="Owal 95"/>
          <p:cNvSpPr/>
          <p:nvPr/>
        </p:nvSpPr>
        <p:spPr>
          <a:xfrm>
            <a:off x="4662010" y="3140968"/>
            <a:ext cx="1008112" cy="10081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7" name="PoleTekstowe 96"/>
          <p:cNvSpPr txBox="1"/>
          <p:nvPr/>
        </p:nvSpPr>
        <p:spPr>
          <a:xfrm>
            <a:off x="4662010" y="3391109"/>
            <a:ext cx="10081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Open Data </a:t>
            </a:r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Persistent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Repository</a:t>
            </a:r>
            <a:endParaRPr lang="pl-PL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Owal 100"/>
          <p:cNvSpPr/>
          <p:nvPr/>
        </p:nvSpPr>
        <p:spPr>
          <a:xfrm>
            <a:off x="4644008" y="4797152"/>
            <a:ext cx="1008112" cy="10081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" name="PoleTekstowe 101"/>
          <p:cNvSpPr txBox="1"/>
          <p:nvPr/>
        </p:nvSpPr>
        <p:spPr>
          <a:xfrm>
            <a:off x="4734018" y="5047293"/>
            <a:ext cx="8280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Community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X </a:t>
            </a:r>
            <a:r>
              <a:rPr lang="pl-PL" sz="9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Indexing</a:t>
            </a:r>
            <a:r>
              <a:rPr lang="pl-PL" sz="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Service</a:t>
            </a:r>
            <a:endParaRPr lang="pl-PL" sz="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7" name="Obraz 106" descr="strage2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340768"/>
            <a:ext cx="432048" cy="524124"/>
          </a:xfrm>
          <a:prstGeom prst="rect">
            <a:avLst/>
          </a:prstGeom>
        </p:spPr>
      </p:pic>
      <p:pic>
        <p:nvPicPr>
          <p:cNvPr id="108" name="Obraz 107" descr="strage2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556792"/>
            <a:ext cx="432048" cy="524124"/>
          </a:xfrm>
          <a:prstGeom prst="rect">
            <a:avLst/>
          </a:prstGeom>
        </p:spPr>
      </p:pic>
      <p:pic>
        <p:nvPicPr>
          <p:cNvPr id="109" name="Obraz 108" descr="strage2.png"/>
          <p:cNvPicPr>
            <a:picLocks noChangeAspect="1"/>
          </p:cNvPicPr>
          <p:nvPr/>
        </p:nvPicPr>
        <p:blipFill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060848"/>
            <a:ext cx="432048" cy="524124"/>
          </a:xfrm>
          <a:prstGeom prst="rect">
            <a:avLst/>
          </a:prstGeom>
        </p:spPr>
      </p:pic>
      <p:pic>
        <p:nvPicPr>
          <p:cNvPr id="8" name="Obraz 7" descr="mac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97152"/>
            <a:ext cx="1338487" cy="1004151"/>
          </a:xfrm>
          <a:prstGeom prst="rect">
            <a:avLst/>
          </a:prstGeom>
        </p:spPr>
      </p:pic>
      <p:sp>
        <p:nvSpPr>
          <p:cNvPr id="113" name="Prostokąt 112"/>
          <p:cNvSpPr/>
          <p:nvPr/>
        </p:nvSpPr>
        <p:spPr>
          <a:xfrm>
            <a:off x="6516216" y="692696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114" name="Prostokąt 113"/>
          <p:cNvSpPr/>
          <p:nvPr/>
        </p:nvSpPr>
        <p:spPr>
          <a:xfrm>
            <a:off x="6516216" y="3861048"/>
            <a:ext cx="2016224" cy="2592288"/>
          </a:xfrm>
          <a:prstGeom prst="rect">
            <a:avLst/>
          </a:prstGeom>
          <a:noFill/>
          <a:ln w="19050" cmpd="sng">
            <a:solidFill>
              <a:schemeClr val="bg1">
                <a:lumMod val="65000"/>
              </a:schemeClr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pl-PL" sz="1400" dirty="0">
              <a:solidFill>
                <a:srgbClr val="0066B0"/>
              </a:solidFill>
            </a:endParaRPr>
          </a:p>
        </p:txBody>
      </p:sp>
      <p:sp>
        <p:nvSpPr>
          <p:cNvPr id="104" name="Tytuł 1"/>
          <p:cNvSpPr txBox="1">
            <a:spLocks/>
          </p:cNvSpPr>
          <p:nvPr/>
        </p:nvSpPr>
        <p:spPr>
          <a:xfrm>
            <a:off x="6732240" y="3140968"/>
            <a:ext cx="1584176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Non-EGI Open Data Provider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ytuł 1"/>
          <p:cNvSpPr txBox="1">
            <a:spLocks/>
          </p:cNvSpPr>
          <p:nvPr/>
        </p:nvSpPr>
        <p:spPr>
          <a:xfrm>
            <a:off x="6732240" y="6309320"/>
            <a:ext cx="1584176" cy="28803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pPr algn="ctr"/>
            <a:r>
              <a:rPr lang="pl-PL" sz="900" b="0" dirty="0" smtClean="0">
                <a:solidFill>
                  <a:schemeClr val="bg1">
                    <a:lumMod val="50000"/>
                  </a:schemeClr>
                </a:solidFill>
              </a:rPr>
              <a:t>User</a:t>
            </a:r>
            <a:endParaRPr lang="pl-PL" sz="900" b="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38" name="Grupa 137"/>
          <p:cNvGrpSpPr/>
          <p:nvPr/>
        </p:nvGrpSpPr>
        <p:grpSpPr>
          <a:xfrm>
            <a:off x="1979712" y="908720"/>
            <a:ext cx="1080120" cy="792088"/>
            <a:chOff x="1979712" y="908720"/>
            <a:chExt cx="1080120" cy="792088"/>
          </a:xfrm>
        </p:grpSpPr>
        <p:cxnSp>
          <p:nvCxnSpPr>
            <p:cNvPr id="116" name="Łącznik łamany 115"/>
            <p:cNvCxnSpPr/>
            <p:nvPr/>
          </p:nvCxnSpPr>
          <p:spPr>
            <a:xfrm>
              <a:off x="1979712" y="1124744"/>
              <a:ext cx="828092" cy="576064"/>
            </a:xfrm>
            <a:prstGeom prst="bentConnector2">
              <a:avLst/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PoleTekstowe 130"/>
            <p:cNvSpPr txBox="1"/>
            <p:nvPr/>
          </p:nvSpPr>
          <p:spPr>
            <a:xfrm>
              <a:off x="2051720" y="908720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Publish</a:t>
              </a:r>
            </a:p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Data as Open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7" name="Grupa 136"/>
          <p:cNvGrpSpPr/>
          <p:nvPr/>
        </p:nvGrpSpPr>
        <p:grpSpPr>
          <a:xfrm>
            <a:off x="3275856" y="1039948"/>
            <a:ext cx="1368152" cy="876884"/>
            <a:chOff x="3275856" y="1039948"/>
            <a:chExt cx="1368152" cy="876884"/>
          </a:xfrm>
        </p:grpSpPr>
        <p:cxnSp>
          <p:nvCxnSpPr>
            <p:cNvPr id="123" name="Łącznik łamany 122"/>
            <p:cNvCxnSpPr>
              <a:endCxn id="4" idx="1"/>
            </p:cNvCxnSpPr>
            <p:nvPr/>
          </p:nvCxnSpPr>
          <p:spPr>
            <a:xfrm flipV="1">
              <a:off x="3275856" y="1039948"/>
              <a:ext cx="1368152" cy="87688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PoleTekstowe 131"/>
            <p:cNvSpPr txBox="1"/>
            <p:nvPr/>
          </p:nvSpPr>
          <p:spPr>
            <a:xfrm>
              <a:off x="3635896" y="1196752"/>
              <a:ext cx="64807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6" name="Grupa 135"/>
          <p:cNvGrpSpPr/>
          <p:nvPr/>
        </p:nvGrpSpPr>
        <p:grpSpPr>
          <a:xfrm>
            <a:off x="3275856" y="2132856"/>
            <a:ext cx="1296144" cy="369332"/>
            <a:chOff x="3275856" y="2132856"/>
            <a:chExt cx="1296144" cy="369332"/>
          </a:xfrm>
        </p:grpSpPr>
        <p:cxnSp>
          <p:nvCxnSpPr>
            <p:cNvPr id="128" name="Łącznik prosty 127"/>
            <p:cNvCxnSpPr/>
            <p:nvPr/>
          </p:nvCxnSpPr>
          <p:spPr>
            <a:xfrm>
              <a:off x="3275856" y="2348880"/>
              <a:ext cx="1296144" cy="0"/>
            </a:xfrm>
            <a:prstGeom prst="line">
              <a:avLst/>
            </a:prstGeom>
            <a:ln>
              <a:solidFill>
                <a:srgbClr val="17375E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PoleTekstowe 132"/>
            <p:cNvSpPr txBox="1"/>
            <p:nvPr/>
          </p:nvSpPr>
          <p:spPr>
            <a:xfrm>
              <a:off x="3491880" y="2132856"/>
              <a:ext cx="79208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35" name="Grupa 134"/>
          <p:cNvGrpSpPr/>
          <p:nvPr/>
        </p:nvGrpSpPr>
        <p:grpSpPr>
          <a:xfrm>
            <a:off x="5436096" y="1052736"/>
            <a:ext cx="1080120" cy="576064"/>
            <a:chOff x="5436096" y="1052736"/>
            <a:chExt cx="1080120" cy="576064"/>
          </a:xfrm>
        </p:grpSpPr>
        <p:cxnSp>
          <p:nvCxnSpPr>
            <p:cNvPr id="115" name="Łącznik łamany 114"/>
            <p:cNvCxnSpPr/>
            <p:nvPr/>
          </p:nvCxnSpPr>
          <p:spPr>
            <a:xfrm rot="10800000">
              <a:off x="5436096" y="1052736"/>
              <a:ext cx="1080120" cy="576064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PoleTekstowe 133"/>
            <p:cNvSpPr txBox="1"/>
            <p:nvPr/>
          </p:nvSpPr>
          <p:spPr>
            <a:xfrm>
              <a:off x="5580112" y="1124744"/>
              <a:ext cx="79208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6" name="Grupa 155"/>
          <p:cNvGrpSpPr/>
          <p:nvPr/>
        </p:nvGrpSpPr>
        <p:grpSpPr>
          <a:xfrm>
            <a:off x="1979712" y="4149080"/>
            <a:ext cx="1080120" cy="792088"/>
            <a:chOff x="1979712" y="908720"/>
            <a:chExt cx="1080120" cy="792088"/>
          </a:xfrm>
        </p:grpSpPr>
        <p:cxnSp>
          <p:nvCxnSpPr>
            <p:cNvPr id="157" name="Łącznik łamany 156"/>
            <p:cNvCxnSpPr/>
            <p:nvPr/>
          </p:nvCxnSpPr>
          <p:spPr>
            <a:xfrm>
              <a:off x="1979712" y="1124744"/>
              <a:ext cx="828092" cy="576064"/>
            </a:xfrm>
            <a:prstGeom prst="bentConnector2">
              <a:avLst/>
            </a:prstGeom>
            <a:ln>
              <a:solidFill>
                <a:schemeClr val="tx2">
                  <a:lumMod val="75000"/>
                </a:schemeClr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PoleTekstowe 157"/>
            <p:cNvSpPr txBox="1"/>
            <p:nvPr/>
          </p:nvSpPr>
          <p:spPr>
            <a:xfrm>
              <a:off x="2051720" y="908720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Publish</a:t>
              </a:r>
            </a:p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Data as Open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59" name="Grupa 158"/>
          <p:cNvGrpSpPr/>
          <p:nvPr/>
        </p:nvGrpSpPr>
        <p:grpSpPr>
          <a:xfrm>
            <a:off x="3275856" y="5157192"/>
            <a:ext cx="1296144" cy="369332"/>
            <a:chOff x="3275856" y="2132856"/>
            <a:chExt cx="1296144" cy="369332"/>
          </a:xfrm>
        </p:grpSpPr>
        <p:cxnSp>
          <p:nvCxnSpPr>
            <p:cNvPr id="160" name="Łącznik prosty 159"/>
            <p:cNvCxnSpPr/>
            <p:nvPr/>
          </p:nvCxnSpPr>
          <p:spPr>
            <a:xfrm>
              <a:off x="3275856" y="2348880"/>
              <a:ext cx="1296144" cy="0"/>
            </a:xfrm>
            <a:prstGeom prst="line">
              <a:avLst/>
            </a:prstGeom>
            <a:ln>
              <a:solidFill>
                <a:srgbClr val="17375E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PoleTekstowe 160"/>
            <p:cNvSpPr txBox="1"/>
            <p:nvPr/>
          </p:nvSpPr>
          <p:spPr>
            <a:xfrm>
              <a:off x="3491880" y="2132856"/>
              <a:ext cx="79208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Register Metadata</a:t>
              </a:r>
              <a:endParaRPr lang="en-GB" sz="9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89" name="Grupa 188"/>
          <p:cNvGrpSpPr/>
          <p:nvPr/>
        </p:nvGrpSpPr>
        <p:grpSpPr>
          <a:xfrm>
            <a:off x="5436096" y="1052736"/>
            <a:ext cx="1224136" cy="2880320"/>
            <a:chOff x="5436096" y="1052736"/>
            <a:chExt cx="1224136" cy="3960440"/>
          </a:xfrm>
        </p:grpSpPr>
        <p:cxnSp>
          <p:nvCxnSpPr>
            <p:cNvPr id="184" name="Łącznik łamany 183"/>
            <p:cNvCxnSpPr/>
            <p:nvPr/>
          </p:nvCxnSpPr>
          <p:spPr>
            <a:xfrm rot="10800000">
              <a:off x="5436096" y="1052736"/>
              <a:ext cx="1152128" cy="39604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28E3C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PoleTekstowe 163"/>
            <p:cNvSpPr txBox="1"/>
            <p:nvPr/>
          </p:nvSpPr>
          <p:spPr>
            <a:xfrm>
              <a:off x="5652120" y="2636912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Discover</a:t>
              </a:r>
            </a:p>
            <a:p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205" name="Grupa 204"/>
          <p:cNvGrpSpPr/>
          <p:nvPr/>
        </p:nvGrpSpPr>
        <p:grpSpPr>
          <a:xfrm>
            <a:off x="5292080" y="3933056"/>
            <a:ext cx="1296144" cy="576064"/>
            <a:chOff x="5292080" y="3933056"/>
            <a:chExt cx="1296144" cy="576064"/>
          </a:xfrm>
        </p:grpSpPr>
        <p:cxnSp>
          <p:nvCxnSpPr>
            <p:cNvPr id="186" name="Łącznik łamany 185"/>
            <p:cNvCxnSpPr/>
            <p:nvPr/>
          </p:nvCxnSpPr>
          <p:spPr>
            <a:xfrm rot="10800000">
              <a:off x="5292080" y="3933056"/>
              <a:ext cx="1224136" cy="57606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28E3C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PoleTekstowe 187"/>
            <p:cNvSpPr txBox="1"/>
            <p:nvPr/>
          </p:nvSpPr>
          <p:spPr>
            <a:xfrm>
              <a:off x="5580112" y="4077072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Discover</a:t>
              </a:r>
            </a:p>
            <a:p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204" name="Grupa 203"/>
          <p:cNvGrpSpPr/>
          <p:nvPr/>
        </p:nvGrpSpPr>
        <p:grpSpPr>
          <a:xfrm>
            <a:off x="5724128" y="5157192"/>
            <a:ext cx="1224136" cy="369332"/>
            <a:chOff x="5724128" y="5157192"/>
            <a:chExt cx="1224136" cy="369332"/>
          </a:xfrm>
        </p:grpSpPr>
        <p:cxnSp>
          <p:nvCxnSpPr>
            <p:cNvPr id="199" name="Łącznik prosty 198"/>
            <p:cNvCxnSpPr/>
            <p:nvPr/>
          </p:nvCxnSpPr>
          <p:spPr>
            <a:xfrm flipH="1">
              <a:off x="5724128" y="5301208"/>
              <a:ext cx="792088" cy="0"/>
            </a:xfrm>
            <a:prstGeom prst="line">
              <a:avLst/>
            </a:prstGeom>
            <a:ln>
              <a:solidFill>
                <a:srgbClr val="F28E3C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PoleTekstowe 195"/>
            <p:cNvSpPr txBox="1"/>
            <p:nvPr/>
          </p:nvSpPr>
          <p:spPr>
            <a:xfrm>
              <a:off x="5940152" y="5157192"/>
              <a:ext cx="1008112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Discover</a:t>
              </a:r>
            </a:p>
            <a:p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3203848" y="2780928"/>
            <a:ext cx="3312368" cy="3384376"/>
            <a:chOff x="3203848" y="2780928"/>
            <a:chExt cx="3312368" cy="3384376"/>
          </a:xfrm>
        </p:grpSpPr>
        <p:grpSp>
          <p:nvGrpSpPr>
            <p:cNvPr id="19" name="Grupa 18"/>
            <p:cNvGrpSpPr/>
            <p:nvPr/>
          </p:nvGrpSpPr>
          <p:grpSpPr>
            <a:xfrm>
              <a:off x="3347864" y="5661248"/>
              <a:ext cx="3168352" cy="504056"/>
              <a:chOff x="3203848" y="5661248"/>
              <a:chExt cx="3312368" cy="504056"/>
            </a:xfrm>
          </p:grpSpPr>
          <p:cxnSp>
            <p:nvCxnSpPr>
              <p:cNvPr id="82" name="Łącznik łamany 81"/>
              <p:cNvCxnSpPr/>
              <p:nvPr/>
            </p:nvCxnSpPr>
            <p:spPr>
              <a:xfrm rot="10800000">
                <a:off x="3203848" y="5661248"/>
                <a:ext cx="3312368" cy="504056"/>
              </a:xfrm>
              <a:prstGeom prst="bentConnector3">
                <a:avLst>
                  <a:gd name="adj1" fmla="val 59326"/>
                </a:avLst>
              </a:prstGeom>
              <a:ln>
                <a:solidFill>
                  <a:srgbClr val="008000"/>
                </a:solidFill>
                <a:headEnd type="none"/>
                <a:tailEnd type="triangle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PoleTekstowe 68"/>
              <p:cNvSpPr txBox="1"/>
              <p:nvPr/>
            </p:nvSpPr>
            <p:spPr>
              <a:xfrm>
                <a:off x="3995936" y="5733256"/>
                <a:ext cx="1224136" cy="369332"/>
              </a:xfrm>
              <a:prstGeom prst="rect">
                <a:avLst/>
              </a:prstGeom>
              <a:solidFill>
                <a:schemeClr val="bg1">
                  <a:alpha val="67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Register</a:t>
                </a:r>
              </a:p>
              <a:p>
                <a:r>
                  <a:rPr lang="en-GB" sz="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Discovered Data</a:t>
                </a:r>
                <a:endParaRPr lang="en-GB" sz="9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cxnSp>
          <p:nvCxnSpPr>
            <p:cNvPr id="86" name="Łącznik łamany 85"/>
            <p:cNvCxnSpPr/>
            <p:nvPr/>
          </p:nvCxnSpPr>
          <p:spPr>
            <a:xfrm rot="16200000" flipV="1">
              <a:off x="1871700" y="4113076"/>
              <a:ext cx="2880320" cy="21602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8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upa 86"/>
          <p:cNvGrpSpPr/>
          <p:nvPr/>
        </p:nvGrpSpPr>
        <p:grpSpPr>
          <a:xfrm>
            <a:off x="1547664" y="1844824"/>
            <a:ext cx="864096" cy="432048"/>
            <a:chOff x="1547664" y="1844824"/>
            <a:chExt cx="864096" cy="432048"/>
          </a:xfrm>
        </p:grpSpPr>
        <p:cxnSp>
          <p:nvCxnSpPr>
            <p:cNvPr id="93" name="Łącznik prosty 92"/>
            <p:cNvCxnSpPr/>
            <p:nvPr/>
          </p:nvCxnSpPr>
          <p:spPr>
            <a:xfrm>
              <a:off x="1691680" y="2276872"/>
              <a:ext cx="576064" cy="0"/>
            </a:xfrm>
            <a:prstGeom prst="line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PoleTekstowe 97"/>
            <p:cNvSpPr txBox="1"/>
            <p:nvPr/>
          </p:nvSpPr>
          <p:spPr>
            <a:xfrm>
              <a:off x="1547664" y="1844824"/>
              <a:ext cx="864096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3275856" y="1835532"/>
            <a:ext cx="3096344" cy="369332"/>
            <a:chOff x="3347864" y="1772816"/>
            <a:chExt cx="3024336" cy="369332"/>
          </a:xfrm>
        </p:grpSpPr>
        <p:cxnSp>
          <p:nvCxnSpPr>
            <p:cNvPr id="103" name="Łącznik prosty 102"/>
            <p:cNvCxnSpPr/>
            <p:nvPr/>
          </p:nvCxnSpPr>
          <p:spPr>
            <a:xfrm>
              <a:off x="3347864" y="1988840"/>
              <a:ext cx="3024336" cy="0"/>
            </a:xfrm>
            <a:prstGeom prst="line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PoleTekstowe 104"/>
            <p:cNvSpPr txBox="1"/>
            <p:nvPr/>
          </p:nvSpPr>
          <p:spPr>
            <a:xfrm>
              <a:off x="4355976" y="1772816"/>
              <a:ext cx="864096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118" name="Grupa 117"/>
          <p:cNvGrpSpPr/>
          <p:nvPr/>
        </p:nvGrpSpPr>
        <p:grpSpPr>
          <a:xfrm>
            <a:off x="1547664" y="5229200"/>
            <a:ext cx="864096" cy="432048"/>
            <a:chOff x="1547664" y="1844824"/>
            <a:chExt cx="864096" cy="432048"/>
          </a:xfrm>
        </p:grpSpPr>
        <p:cxnSp>
          <p:nvCxnSpPr>
            <p:cNvPr id="119" name="Łącznik prosty 118"/>
            <p:cNvCxnSpPr/>
            <p:nvPr/>
          </p:nvCxnSpPr>
          <p:spPr>
            <a:xfrm>
              <a:off x="1691680" y="2276872"/>
              <a:ext cx="576064" cy="0"/>
            </a:xfrm>
            <a:prstGeom prst="line">
              <a:avLst/>
            </a:prstGeom>
            <a:ln>
              <a:solidFill>
                <a:srgbClr val="FF0000"/>
              </a:solidFill>
              <a:headEnd type="triangl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PoleTekstowe 119"/>
            <p:cNvSpPr txBox="1"/>
            <p:nvPr/>
          </p:nvSpPr>
          <p:spPr>
            <a:xfrm>
              <a:off x="1547664" y="1844824"/>
              <a:ext cx="864096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  <p:grpSp>
        <p:nvGrpSpPr>
          <p:cNvPr id="149" name="Grupa 148"/>
          <p:cNvGrpSpPr/>
          <p:nvPr/>
        </p:nvGrpSpPr>
        <p:grpSpPr>
          <a:xfrm>
            <a:off x="3275856" y="2564904"/>
            <a:ext cx="1296144" cy="1008112"/>
            <a:chOff x="3275856" y="2564904"/>
            <a:chExt cx="1296144" cy="1008112"/>
          </a:xfrm>
        </p:grpSpPr>
        <p:cxnSp>
          <p:nvCxnSpPr>
            <p:cNvPr id="129" name="Łącznik łamany 128"/>
            <p:cNvCxnSpPr/>
            <p:nvPr/>
          </p:nvCxnSpPr>
          <p:spPr>
            <a:xfrm>
              <a:off x="3275856" y="2564904"/>
              <a:ext cx="1296144" cy="1008112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3366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PoleTekstowe 146"/>
            <p:cNvSpPr txBox="1"/>
            <p:nvPr/>
          </p:nvSpPr>
          <p:spPr>
            <a:xfrm>
              <a:off x="3419872" y="2852936"/>
              <a:ext cx="115212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Migrate Data</a:t>
              </a:r>
            </a:p>
            <a:p>
              <a:r>
                <a:rPr lang="en-GB" sz="900" dirty="0" smtClean="0"/>
                <a:t>When </a:t>
              </a:r>
              <a:r>
                <a:rPr lang="en-GB" sz="900" dirty="0" err="1" smtClean="0"/>
                <a:t>Neccessary</a:t>
              </a:r>
              <a:r>
                <a:rPr lang="en-GB" sz="900" dirty="0" smtClean="0"/>
                <a:t>	</a:t>
              </a:r>
              <a:endParaRPr lang="en-GB" sz="900" dirty="0"/>
            </a:p>
          </p:txBody>
        </p:sp>
      </p:grpSp>
      <p:grpSp>
        <p:nvGrpSpPr>
          <p:cNvPr id="150" name="Grupa 149"/>
          <p:cNvGrpSpPr/>
          <p:nvPr/>
        </p:nvGrpSpPr>
        <p:grpSpPr>
          <a:xfrm>
            <a:off x="3275856" y="3789040"/>
            <a:ext cx="1296144" cy="1224136"/>
            <a:chOff x="3275856" y="3789040"/>
            <a:chExt cx="1296144" cy="1224136"/>
          </a:xfrm>
        </p:grpSpPr>
        <p:cxnSp>
          <p:nvCxnSpPr>
            <p:cNvPr id="139" name="Łącznik łamany 138"/>
            <p:cNvCxnSpPr/>
            <p:nvPr/>
          </p:nvCxnSpPr>
          <p:spPr>
            <a:xfrm flipV="1">
              <a:off x="3275856" y="3789040"/>
              <a:ext cx="1296144" cy="122413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3366FF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PoleTekstowe 147"/>
            <p:cNvSpPr txBox="1"/>
            <p:nvPr/>
          </p:nvSpPr>
          <p:spPr>
            <a:xfrm>
              <a:off x="3419872" y="4005064"/>
              <a:ext cx="1152128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900" dirty="0" smtClean="0"/>
                <a:t>Migrate Data</a:t>
              </a:r>
            </a:p>
            <a:p>
              <a:r>
                <a:rPr lang="en-GB" sz="900" dirty="0" smtClean="0"/>
                <a:t>When </a:t>
              </a:r>
              <a:r>
                <a:rPr lang="en-GB" sz="900" dirty="0" err="1" smtClean="0"/>
                <a:t>Neccessary</a:t>
              </a:r>
              <a:r>
                <a:rPr lang="en-GB" sz="900" dirty="0" smtClean="0"/>
                <a:t>	</a:t>
              </a:r>
              <a:endParaRPr lang="en-GB" sz="900" dirty="0"/>
            </a:p>
          </p:txBody>
        </p:sp>
      </p:grpSp>
      <p:grpSp>
        <p:nvGrpSpPr>
          <p:cNvPr id="167" name="Grupa 166"/>
          <p:cNvGrpSpPr/>
          <p:nvPr/>
        </p:nvGrpSpPr>
        <p:grpSpPr>
          <a:xfrm>
            <a:off x="2627784" y="2708920"/>
            <a:ext cx="884670" cy="2232248"/>
            <a:chOff x="2627784" y="2708920"/>
            <a:chExt cx="884670" cy="2232248"/>
          </a:xfrm>
        </p:grpSpPr>
        <p:cxnSp>
          <p:nvCxnSpPr>
            <p:cNvPr id="151" name="Łącznik łamany 150"/>
            <p:cNvCxnSpPr/>
            <p:nvPr/>
          </p:nvCxnSpPr>
          <p:spPr>
            <a:xfrm rot="5400000">
              <a:off x="1907704" y="3717032"/>
              <a:ext cx="2232248" cy="21602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FF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PoleTekstowe 165"/>
            <p:cNvSpPr txBox="1"/>
            <p:nvPr/>
          </p:nvSpPr>
          <p:spPr>
            <a:xfrm>
              <a:off x="2627784" y="3356992"/>
              <a:ext cx="884670" cy="369332"/>
            </a:xfrm>
            <a:prstGeom prst="rect">
              <a:avLst/>
            </a:prstGeom>
            <a:solidFill>
              <a:schemeClr val="bg1">
                <a:alpha val="67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dirty="0" smtClean="0"/>
                <a:t>Access To </a:t>
              </a:r>
            </a:p>
            <a:p>
              <a:pPr algn="ctr"/>
              <a:r>
                <a:rPr lang="en-GB" sz="900" dirty="0" smtClean="0"/>
                <a:t>Open Data</a:t>
              </a:r>
              <a:endParaRPr lang="en-GB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543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Open Science </a:t>
            </a:r>
            <a:r>
              <a:rPr lang="en-US" dirty="0" smtClean="0">
                <a:latin typeface="Arial" charset="0"/>
              </a:rPr>
              <a:t>needs:</a:t>
            </a:r>
            <a:endParaRPr lang="en-US" dirty="0">
              <a:latin typeface="Arial" charset="0"/>
            </a:endParaRPr>
          </a:p>
          <a:p>
            <a:pPr lvl="1"/>
            <a:r>
              <a:rPr lang="en-US" sz="2700" dirty="0" smtClean="0">
                <a:latin typeface="Arial" charset="0"/>
                <a:cs typeface="Arial" charset="0"/>
              </a:rPr>
              <a:t>to share </a:t>
            </a:r>
            <a:r>
              <a:rPr lang="en-US" sz="2700" dirty="0">
                <a:latin typeface="Arial" charset="0"/>
                <a:cs typeface="Arial" charset="0"/>
              </a:rPr>
              <a:t>and discover the results of experiments</a:t>
            </a:r>
            <a:r>
              <a:rPr lang="pl-PL" sz="2700" dirty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pl-PL" sz="2700" dirty="0" smtClean="0">
                <a:latin typeface="Arial" charset="0"/>
                <a:cs typeface="Arial" charset="0"/>
              </a:rPr>
              <a:t>to </a:t>
            </a:r>
            <a:r>
              <a:rPr lang="en-US" sz="2700" dirty="0" smtClean="0">
                <a:latin typeface="Arial" charset="0"/>
                <a:cs typeface="Arial" charset="0"/>
              </a:rPr>
              <a:t>integrate </a:t>
            </a:r>
            <a:r>
              <a:rPr lang="en-US" sz="2700" dirty="0">
                <a:latin typeface="Arial" charset="0"/>
                <a:cs typeface="Arial" charset="0"/>
              </a:rPr>
              <a:t>data from different sources and scientific domains</a:t>
            </a:r>
            <a:r>
              <a:rPr lang="pl-PL" sz="2700" dirty="0">
                <a:latin typeface="Arial" charset="0"/>
                <a:cs typeface="Arial" charset="0"/>
              </a:rPr>
              <a:t> </a:t>
            </a:r>
            <a:endParaRPr lang="en-US" sz="2700" dirty="0">
              <a:latin typeface="Arial" charset="0"/>
              <a:cs typeface="Arial" charset="0"/>
            </a:endParaRPr>
          </a:p>
          <a:p>
            <a:pPr lvl="1"/>
            <a:r>
              <a:rPr lang="en-US" sz="2700" dirty="0" smtClean="0">
                <a:latin typeface="Arial" charset="0"/>
                <a:cs typeface="Arial" charset="0"/>
              </a:rPr>
              <a:t>to enable </a:t>
            </a:r>
            <a:r>
              <a:rPr lang="en-US" sz="2700" dirty="0">
                <a:latin typeface="Arial" charset="0"/>
                <a:cs typeface="Arial" charset="0"/>
              </a:rPr>
              <a:t>reproducibility of experiments on data sets </a:t>
            </a:r>
          </a:p>
          <a:p>
            <a:pPr lvl="1"/>
            <a:r>
              <a:rPr lang="en-US" sz="2700" dirty="0" smtClean="0">
                <a:latin typeface="Arial" charset="0"/>
                <a:cs typeface="Arial" charset="0"/>
              </a:rPr>
              <a:t>to re</a:t>
            </a:r>
            <a:r>
              <a:rPr lang="en-US" sz="2700" dirty="0">
                <a:latin typeface="Arial" charset="0"/>
                <a:cs typeface="Arial" charset="0"/>
              </a:rPr>
              <a:t>-use data sets </a:t>
            </a:r>
            <a:r>
              <a:rPr lang="en-US" sz="2700" dirty="0" smtClean="0">
                <a:latin typeface="Arial" charset="0"/>
                <a:cs typeface="Arial" charset="0"/>
              </a:rPr>
              <a:t>by </a:t>
            </a:r>
            <a:r>
              <a:rPr lang="en-US" sz="2700" dirty="0">
                <a:latin typeface="Arial" charset="0"/>
                <a:cs typeface="Arial" charset="0"/>
              </a:rPr>
              <a:t>other scientists</a:t>
            </a:r>
            <a:r>
              <a:rPr lang="pl-PL" sz="2700" dirty="0">
                <a:latin typeface="Arial" charset="0"/>
                <a:cs typeface="Arial" charset="0"/>
              </a:rPr>
              <a:t> </a:t>
            </a:r>
            <a:endParaRPr lang="pl-PL" sz="2700" dirty="0" smtClean="0">
              <a:latin typeface="Arial" charset="0"/>
              <a:cs typeface="Arial" charset="0"/>
            </a:endParaRPr>
          </a:p>
          <a:p>
            <a:r>
              <a:rPr lang="pl-PL" dirty="0" smtClean="0">
                <a:latin typeface="Arial" charset="0"/>
                <a:cs typeface="Arial" charset="0"/>
              </a:rPr>
              <a:t>We </a:t>
            </a:r>
            <a:r>
              <a:rPr lang="pl-PL" dirty="0" err="1" smtClean="0">
                <a:latin typeface="Arial" charset="0"/>
                <a:cs typeface="Arial" charset="0"/>
              </a:rPr>
              <a:t>are</a:t>
            </a:r>
            <a:r>
              <a:rPr lang="pl-PL" dirty="0" smtClean="0">
                <a:latin typeface="Arial" charset="0"/>
                <a:cs typeface="Arial" charset="0"/>
              </a:rPr>
              <a:t> developing:</a:t>
            </a:r>
            <a:endParaRPr lang="pl-PL" dirty="0" smtClean="0">
              <a:latin typeface="Arial" charset="0"/>
              <a:cs typeface="Arial" charset="0"/>
            </a:endParaRPr>
          </a:p>
          <a:p>
            <a:pPr lvl="1"/>
            <a:r>
              <a:rPr lang="pl-PL" dirty="0" smtClean="0">
                <a:latin typeface="Arial" charset="0"/>
                <a:cs typeface="Arial" charset="0"/>
              </a:rPr>
              <a:t>a platform `</a:t>
            </a:r>
            <a:r>
              <a:rPr lang="en-GB" dirty="0" smtClean="0"/>
              <a:t>containerizing` data collections and support free flow and instant </a:t>
            </a:r>
            <a:r>
              <a:rPr lang="pl-PL" dirty="0" err="1" smtClean="0"/>
              <a:t>access</a:t>
            </a:r>
            <a:r>
              <a:rPr lang="pl-PL" dirty="0" smtClean="0"/>
              <a:t> </a:t>
            </a:r>
            <a:endParaRPr lang="pl-PL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17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Opendata Platform Vision v2.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Opendata Platform Vision v2.0.potx</Template>
  <TotalTime>1043</TotalTime>
  <Words>424</Words>
  <Application>Microsoft Macintosh PowerPoint</Application>
  <PresentationFormat>Pokaz na ekranie (4:3)</PresentationFormat>
  <Paragraphs>102</Paragraphs>
  <Slides>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7</vt:i4>
      </vt:variant>
    </vt:vector>
  </HeadingPairs>
  <TitlesOfParts>
    <vt:vector size="10" baseType="lpstr">
      <vt:lpstr>EGI Opendata Platform Vision v2.0</vt:lpstr>
      <vt:lpstr>EGI Powerpoint Presentation (body)</vt:lpstr>
      <vt:lpstr>EGI Powerpoint Presentation (closing)</vt:lpstr>
      <vt:lpstr>EGI Open Data Platform</vt:lpstr>
      <vt:lpstr>Community requirements collection</vt:lpstr>
      <vt:lpstr>Main Objectives</vt:lpstr>
      <vt:lpstr>Open Data Platform Interactions</vt:lpstr>
      <vt:lpstr>Prezentacja programu PowerPoint</vt:lpstr>
      <vt:lpstr>Summary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Łukasz Dutka</cp:lastModifiedBy>
  <cp:revision>184</cp:revision>
  <dcterms:created xsi:type="dcterms:W3CDTF">2015-05-07T09:24:15Z</dcterms:created>
  <dcterms:modified xsi:type="dcterms:W3CDTF">2016-01-14T12:35:40Z</dcterms:modified>
</cp:coreProperties>
</file>