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338" r:id="rId4"/>
    <p:sldId id="492" r:id="rId5"/>
    <p:sldId id="493" r:id="rId6"/>
    <p:sldId id="494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6" r:id="rId15"/>
    <p:sldId id="488" r:id="rId16"/>
    <p:sldId id="489" r:id="rId17"/>
    <p:sldId id="490" r:id="rId18"/>
    <p:sldId id="491" r:id="rId19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128" d="100"/>
          <a:sy n="128" d="100"/>
        </p:scale>
        <p:origin x="-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/>
      <dgm:spPr/>
      <dgm:t>
        <a:bodyPr/>
        <a:lstStyle/>
        <a:p>
          <a:endParaRPr lang="en-US" dirty="0"/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/>
        </a:p>
      </dgm:t>
    </dgm:pt>
    <dgm:pt modelId="{D85037C1-3B71-4C4A-BB3F-C8477188FA26}">
      <dgm:prSet phldrT="[Text]"/>
      <dgm:spPr/>
      <dgm:t>
        <a:bodyPr/>
        <a:lstStyle/>
        <a:p>
          <a:endParaRPr lang="en-US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/>
        </a:p>
      </dgm:t>
    </dgm:pt>
    <dgm:pt modelId="{BC2C4EA6-FB4C-BB44-98C1-967B3CED5661}">
      <dgm:prSet phldrT="[Text]"/>
      <dgm:spPr/>
      <dgm:t>
        <a:bodyPr/>
        <a:lstStyle/>
        <a:p>
          <a:endParaRPr lang="en-US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/>
        </a:p>
      </dgm:t>
    </dgm:pt>
    <dgm:pt modelId="{E8FD6218-CD90-FC4F-8E27-31DF7C2BC85F}">
      <dgm:prSet phldrT="[Text]"/>
      <dgm:spPr/>
      <dgm:t>
        <a:bodyPr/>
        <a:lstStyle/>
        <a:p>
          <a:endParaRPr lang="en-US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/>
        </a:p>
      </dgm:t>
    </dgm:pt>
    <dgm:pt modelId="{9CF41761-903D-7D40-9577-257CFA1C4D86}">
      <dgm:prSet phldrT="[Text]"/>
      <dgm:spPr/>
      <dgm:t>
        <a:bodyPr/>
        <a:lstStyle/>
        <a:p>
          <a:endParaRPr lang="en-US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/>
        </a:p>
      </dgm:t>
    </dgm:pt>
    <dgm:pt modelId="{E79C6363-7A0C-764E-B6A1-7A5FB4953E19}">
      <dgm:prSet phldrT="[Text]"/>
      <dgm:spPr/>
      <dgm:t>
        <a:bodyPr/>
        <a:lstStyle/>
        <a:p>
          <a:endParaRPr lang="en-US" dirty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/>
        </a:p>
      </dgm:t>
    </dgm:pt>
    <dgm:pt modelId="{DAF26427-EEF4-5B47-8CB0-9880A23B0CCE}">
      <dgm:prSet phldrT="[Text]"/>
      <dgm:spPr/>
      <dgm:t>
        <a:bodyPr/>
        <a:lstStyle/>
        <a:p>
          <a:endParaRPr lang="en-US" dirty="0"/>
        </a:p>
      </dgm:t>
    </dgm:pt>
    <dgm:pt modelId="{F0414089-8FDA-D448-BC40-A564D4FF6A25}" type="parTrans" cxnId="{218C1CCE-A110-5646-AAD0-C86AC564DDCE}">
      <dgm:prSet/>
      <dgm:spPr/>
      <dgm:t>
        <a:bodyPr/>
        <a:lstStyle/>
        <a:p>
          <a:endParaRPr lang="en-US"/>
        </a:p>
      </dgm:t>
    </dgm:pt>
    <dgm:pt modelId="{FEBB3AD2-B680-1F43-8FAD-10A2B5A64795}" type="sibTrans" cxnId="{218C1CCE-A110-5646-AAD0-C86AC564DDCE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7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75766E9A-84F2-0741-9ED3-83568E8B7829}" type="pres">
      <dgm:prSet presAssocID="{DAF26427-EEF4-5B47-8CB0-9880A23B0CC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61905-B686-A84F-B74C-94233EF4EC54}" type="pres">
      <dgm:prSet presAssocID="{FEBB3AD2-B680-1F43-8FAD-10A2B5A64795}" presName="space" presStyleCnt="0"/>
      <dgm:spPr/>
    </dgm:pt>
    <dgm:pt modelId="{95A1A57D-A270-8441-B21C-58B5835C604D}" type="pres">
      <dgm:prSet presAssocID="{E79C6363-7A0C-764E-B6A1-7A5FB4953E19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F811B60-129B-9C4F-A46B-02C83CAFF62E}" type="presOf" srcId="{BC2C4EA6-FB4C-BB44-98C1-967B3CED5661}" destId="{34AC6EAF-F695-4747-B01D-5BB0D645049A}" srcOrd="0" destOrd="0" presId="urn:microsoft.com/office/officeart/2005/8/layout/venn3"/>
    <dgm:cxn modelId="{0C9A1E9C-D0A8-EE4A-94F4-9A08253A24C8}" type="presOf" srcId="{DAF26427-EEF4-5B47-8CB0-9880A23B0CCE}" destId="{75766E9A-84F2-0741-9ED3-83568E8B7829}" srcOrd="0" destOrd="0" presId="urn:microsoft.com/office/officeart/2005/8/layout/venn3"/>
    <dgm:cxn modelId="{218C1CCE-A110-5646-AAD0-C86AC564DDCE}" srcId="{A6D2C70D-DC1A-F54A-A4DE-46E33913B027}" destId="{DAF26427-EEF4-5B47-8CB0-9880A23B0CCE}" srcOrd="5" destOrd="0" parTransId="{F0414089-8FDA-D448-BC40-A564D4FF6A25}" sibTransId="{FEBB3AD2-B680-1F43-8FAD-10A2B5A64795}"/>
    <dgm:cxn modelId="{EA970B3C-42CE-4043-96E3-16DDD6963430}" type="presOf" srcId="{9DD5EDA7-5357-8B48-A822-D5B162C42736}" destId="{957EF3AD-C1DA-0A44-9FA3-60B4F8F1F0F8}" srcOrd="0" destOrd="0" presId="urn:microsoft.com/office/officeart/2005/8/layout/venn3"/>
    <dgm:cxn modelId="{515DCB37-B39A-1E45-94A2-9D94DB090A21}" type="presOf" srcId="{D85037C1-3B71-4C4A-BB3F-C8477188FA26}" destId="{C4F95CC9-F779-5641-AA76-4BC8D9EFFE15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84C4A038-EE0C-904D-B495-2391D8018A62}" type="presOf" srcId="{E8FD6218-CD90-FC4F-8E27-31DF7C2BC85F}" destId="{37E8E445-6177-774C-8932-018B60C0AED4}" srcOrd="0" destOrd="0" presId="urn:microsoft.com/office/officeart/2005/8/layout/venn3"/>
    <dgm:cxn modelId="{29584B6A-F4C0-CE48-8CC4-358F7516FAD6}" srcId="{A6D2C70D-DC1A-F54A-A4DE-46E33913B027}" destId="{E79C6363-7A0C-764E-B6A1-7A5FB4953E19}" srcOrd="6" destOrd="0" parTransId="{766F1C71-2DF6-3D44-93B5-087C0BD87338}" sibTransId="{216E8A5E-8B61-DA4E-B71C-DA1958DEA35D}"/>
    <dgm:cxn modelId="{7C5F208D-F1BA-9944-AB36-23AB6389C5FD}" type="presOf" srcId="{A6D2C70D-DC1A-F54A-A4DE-46E33913B027}" destId="{7E89ECF7-0371-8C43-AF9C-18A74B71E2F3}" srcOrd="0" destOrd="0" presId="urn:microsoft.com/office/officeart/2005/8/layout/venn3"/>
    <dgm:cxn modelId="{DB7D9DDB-C760-5B41-8C4A-8E7917E18CFB}" type="presOf" srcId="{9CF41761-903D-7D40-9577-257CFA1C4D86}" destId="{212FCDFA-01F2-F64C-A673-E0887006648A}" srcOrd="0" destOrd="0" presId="urn:microsoft.com/office/officeart/2005/8/layout/venn3"/>
    <dgm:cxn modelId="{3866F07B-A543-AA4D-B14E-033E5736F905}" type="presOf" srcId="{E79C6363-7A0C-764E-B6A1-7A5FB4953E19}" destId="{95A1A57D-A270-8441-B21C-58B5835C604D}" srcOrd="0" destOrd="0" presId="urn:microsoft.com/office/officeart/2005/8/layout/venn3"/>
    <dgm:cxn modelId="{F999454A-ABCD-AE4C-AE8E-AFF043F5B7E9}" type="presParOf" srcId="{7E89ECF7-0371-8C43-AF9C-18A74B71E2F3}" destId="{957EF3AD-C1DA-0A44-9FA3-60B4F8F1F0F8}" srcOrd="0" destOrd="0" presId="urn:microsoft.com/office/officeart/2005/8/layout/venn3"/>
    <dgm:cxn modelId="{B2A54A38-5091-E848-AF66-8485A878B6AB}" type="presParOf" srcId="{7E89ECF7-0371-8C43-AF9C-18A74B71E2F3}" destId="{409537A0-6579-1D46-AEA8-1D877B88F03B}" srcOrd="1" destOrd="0" presId="urn:microsoft.com/office/officeart/2005/8/layout/venn3"/>
    <dgm:cxn modelId="{C6EFF63C-738C-2C4D-8079-535DD399D2F2}" type="presParOf" srcId="{7E89ECF7-0371-8C43-AF9C-18A74B71E2F3}" destId="{C4F95CC9-F779-5641-AA76-4BC8D9EFFE15}" srcOrd="2" destOrd="0" presId="urn:microsoft.com/office/officeart/2005/8/layout/venn3"/>
    <dgm:cxn modelId="{3CCA92B6-8B69-254A-A9B5-FCD19968A765}" type="presParOf" srcId="{7E89ECF7-0371-8C43-AF9C-18A74B71E2F3}" destId="{96A37397-9E5B-7D45-B2B2-26F8DD3D4223}" srcOrd="3" destOrd="0" presId="urn:microsoft.com/office/officeart/2005/8/layout/venn3"/>
    <dgm:cxn modelId="{A91D7C84-ADED-1C40-AEBC-7EB116A5830C}" type="presParOf" srcId="{7E89ECF7-0371-8C43-AF9C-18A74B71E2F3}" destId="{34AC6EAF-F695-4747-B01D-5BB0D645049A}" srcOrd="4" destOrd="0" presId="urn:microsoft.com/office/officeart/2005/8/layout/venn3"/>
    <dgm:cxn modelId="{59A94C3B-CFB7-4748-A176-A808A20C167C}" type="presParOf" srcId="{7E89ECF7-0371-8C43-AF9C-18A74B71E2F3}" destId="{680B7888-20E9-7D4B-93A2-0751B261C528}" srcOrd="5" destOrd="0" presId="urn:microsoft.com/office/officeart/2005/8/layout/venn3"/>
    <dgm:cxn modelId="{FACC56CB-ACD5-8544-822E-6C9A850EBC65}" type="presParOf" srcId="{7E89ECF7-0371-8C43-AF9C-18A74B71E2F3}" destId="{37E8E445-6177-774C-8932-018B60C0AED4}" srcOrd="6" destOrd="0" presId="urn:microsoft.com/office/officeart/2005/8/layout/venn3"/>
    <dgm:cxn modelId="{31EDB2E7-1D79-CC48-9FFF-DB07A8250557}" type="presParOf" srcId="{7E89ECF7-0371-8C43-AF9C-18A74B71E2F3}" destId="{DA4D8BFE-327C-A240-A08B-753399AF31F4}" srcOrd="7" destOrd="0" presId="urn:microsoft.com/office/officeart/2005/8/layout/venn3"/>
    <dgm:cxn modelId="{4517B907-CB52-6F4A-A832-BB22361A7C6D}" type="presParOf" srcId="{7E89ECF7-0371-8C43-AF9C-18A74B71E2F3}" destId="{212FCDFA-01F2-F64C-A673-E0887006648A}" srcOrd="8" destOrd="0" presId="urn:microsoft.com/office/officeart/2005/8/layout/venn3"/>
    <dgm:cxn modelId="{9355C051-60F6-D244-B8C9-2918DF4A465B}" type="presParOf" srcId="{7E89ECF7-0371-8C43-AF9C-18A74B71E2F3}" destId="{2C17A508-3452-6C4E-BB59-F16102A0E606}" srcOrd="9" destOrd="0" presId="urn:microsoft.com/office/officeart/2005/8/layout/venn3"/>
    <dgm:cxn modelId="{00E49FE3-0267-904D-B42D-4A3D4C000972}" type="presParOf" srcId="{7E89ECF7-0371-8C43-AF9C-18A74B71E2F3}" destId="{75766E9A-84F2-0741-9ED3-83568E8B7829}" srcOrd="10" destOrd="0" presId="urn:microsoft.com/office/officeart/2005/8/layout/venn3"/>
    <dgm:cxn modelId="{4289E1A2-D2C2-5C40-ACFF-7C4CC4C34B9D}" type="presParOf" srcId="{7E89ECF7-0371-8C43-AF9C-18A74B71E2F3}" destId="{4E161905-B686-A84F-B74C-94233EF4EC54}" srcOrd="11" destOrd="0" presId="urn:microsoft.com/office/officeart/2005/8/layout/venn3"/>
    <dgm:cxn modelId="{640AF425-29D4-1245-AFF6-CB5308E48B9C}" type="presParOf" srcId="{7E89ECF7-0371-8C43-AF9C-18A74B71E2F3}" destId="{95A1A57D-A270-8441-B21C-58B5835C604D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/>
      <dgm:spPr/>
      <dgm:t>
        <a:bodyPr/>
        <a:lstStyle/>
        <a:p>
          <a:r>
            <a:rPr lang="en-GB" noProof="0" dirty="0" smtClean="0"/>
            <a:t>Cloud VM image repository</a:t>
          </a:r>
          <a:endParaRPr lang="en-GB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US" sz="1600" noProof="0" dirty="0" smtClean="0"/>
            <a:t>Publish your image</a:t>
          </a:r>
          <a:endParaRPr lang="en-US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/>
      <dgm:spPr/>
      <dgm:t>
        <a:bodyPr/>
        <a:lstStyle/>
        <a:p>
          <a:r>
            <a:rPr lang="en-GB" noProof="0" dirty="0" smtClean="0"/>
            <a:t>Manage your VM images</a:t>
          </a:r>
          <a:endParaRPr lang="en-GB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Sharing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/>
      <dgm:spPr/>
      <dgm:t>
        <a:bodyPr/>
        <a:lstStyle/>
        <a:p>
          <a:r>
            <a:rPr lang="en-GB" noProof="0" dirty="0" smtClean="0"/>
            <a:t>Automatic deployment on the cloud sites</a:t>
          </a:r>
          <a:endParaRPr lang="en-GB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noProof="0" dirty="0" smtClean="0"/>
            <a:t>Images automatically deployed on the cloud sites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272E0B14-D82C-C343-ABA1-8746EBAAFBA0}">
      <dgm:prSet phldrT="[Texto]" custT="1"/>
      <dgm:spPr/>
      <dgm:t>
        <a:bodyPr/>
        <a:lstStyle/>
        <a:p>
          <a:r>
            <a:rPr lang="en-US" sz="1600" noProof="0" dirty="0" smtClean="0"/>
            <a:t>Re-use images certified by EGI</a:t>
          </a:r>
          <a:endParaRPr lang="en-US" sz="1600" noProof="0" dirty="0"/>
        </a:p>
      </dgm:t>
    </dgm:pt>
    <dgm:pt modelId="{3E5A61D8-0164-1F49-8AEE-E3B024F66981}" type="parTrans" cxnId="{7503725D-5738-DD4E-809A-24623E0F052C}">
      <dgm:prSet/>
      <dgm:spPr/>
      <dgm:t>
        <a:bodyPr/>
        <a:lstStyle/>
        <a:p>
          <a:endParaRPr lang="es-ES"/>
        </a:p>
      </dgm:t>
    </dgm:pt>
    <dgm:pt modelId="{F079B9EB-5B82-6746-898A-3DBF022AE2CD}" type="sibTrans" cxnId="{7503725D-5738-DD4E-809A-24623E0F052C}">
      <dgm:prSet/>
      <dgm:spPr/>
      <dgm:t>
        <a:bodyPr/>
        <a:lstStyle/>
        <a:p>
          <a:endParaRPr lang="es-ES"/>
        </a:p>
      </dgm:t>
    </dgm:pt>
    <dgm:pt modelId="{491D22BA-AC28-4B2D-9C6F-109BBD9D9012}">
      <dgm:prSet phldrT="[Texto]" custT="1"/>
      <dgm:spPr/>
      <dgm:t>
        <a:bodyPr/>
        <a:lstStyle/>
        <a:p>
          <a:r>
            <a:rPr lang="en-US" sz="1600" noProof="0" dirty="0" smtClean="0"/>
            <a:t>Manage versions</a:t>
          </a:r>
          <a:endParaRPr lang="en-US" sz="1600" noProof="0" dirty="0"/>
        </a:p>
      </dgm:t>
    </dgm:pt>
    <dgm:pt modelId="{25B254C4-A170-4D57-B509-9C933290616B}" type="parTrans" cxnId="{CBF0E790-FCEB-4240-9E93-30A612BC4F4D}">
      <dgm:prSet/>
      <dgm:spPr/>
      <dgm:t>
        <a:bodyPr/>
        <a:lstStyle/>
        <a:p>
          <a:endParaRPr lang="en-GB"/>
        </a:p>
      </dgm:t>
    </dgm:pt>
    <dgm:pt modelId="{F05CA21B-F30C-4F11-9A97-54E1FCC0907E}" type="sibTrans" cxnId="{CBF0E790-FCEB-4240-9E93-30A612BC4F4D}">
      <dgm:prSet/>
      <dgm:spPr/>
      <dgm:t>
        <a:bodyPr/>
        <a:lstStyle/>
        <a:p>
          <a:endParaRPr lang="en-GB"/>
        </a:p>
      </dgm:t>
    </dgm:pt>
    <dgm:pt modelId="{38E70C77-0FA1-4EF2-B744-AE929093BDD2}">
      <dgm:prSet phldrT="[Texto]" custT="1"/>
      <dgm:spPr/>
      <dgm:t>
        <a:bodyPr/>
        <a:lstStyle/>
        <a:p>
          <a:r>
            <a:rPr lang="it-IT" sz="1600" noProof="0" dirty="0" smtClean="0"/>
            <a:t>Create private images</a:t>
          </a:r>
          <a:endParaRPr lang="en-GB" sz="1600" noProof="0" dirty="0"/>
        </a:p>
      </dgm:t>
    </dgm:pt>
    <dgm:pt modelId="{2419DF3A-7350-428C-92EA-702D0C1EFE1E}" type="parTrans" cxnId="{38F538E6-CB65-4264-BB4B-3616D5176624}">
      <dgm:prSet/>
      <dgm:spPr/>
      <dgm:t>
        <a:bodyPr/>
        <a:lstStyle/>
        <a:p>
          <a:endParaRPr lang="en-GB"/>
        </a:p>
      </dgm:t>
    </dgm:pt>
    <dgm:pt modelId="{4A87F64E-C37A-4FB3-BEF7-33B813698DB5}" type="sibTrans" cxnId="{38F538E6-CB65-4264-BB4B-3616D5176624}">
      <dgm:prSet/>
      <dgm:spPr/>
      <dgm:t>
        <a:bodyPr/>
        <a:lstStyle/>
        <a:p>
          <a:endParaRPr lang="en-GB"/>
        </a:p>
      </dgm:t>
    </dgm:pt>
    <dgm:pt modelId="{AF0CA1E8-1F3D-423A-AD40-6655C7E10D5E}">
      <dgm:prSet phldrT="[Texto]" custT="1"/>
      <dgm:spPr/>
      <dgm:t>
        <a:bodyPr/>
        <a:lstStyle/>
        <a:p>
          <a:r>
            <a:rPr lang="it-IT" sz="1600" noProof="0" dirty="0" err="1" smtClean="0"/>
            <a:t>Automatic</a:t>
          </a:r>
          <a:r>
            <a:rPr lang="it-IT" sz="1600" noProof="0" dirty="0" smtClean="0"/>
            <a:t> update</a:t>
          </a:r>
          <a:endParaRPr lang="en-GB" sz="1600" noProof="0" dirty="0"/>
        </a:p>
      </dgm:t>
    </dgm:pt>
    <dgm:pt modelId="{A346B999-BC21-4998-A49A-5A616CEE6E53}" type="parTrans" cxnId="{EFB8F179-AB6A-42CD-94D6-161D3EDCC606}">
      <dgm:prSet/>
      <dgm:spPr/>
      <dgm:t>
        <a:bodyPr/>
        <a:lstStyle/>
        <a:p>
          <a:endParaRPr lang="en-GB"/>
        </a:p>
      </dgm:t>
    </dgm:pt>
    <dgm:pt modelId="{2AEB94BF-91B7-47AA-A771-2C14D7323B8C}" type="sibTrans" cxnId="{EFB8F179-AB6A-42CD-94D6-161D3EDCC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F538E6-CB65-4264-BB4B-3616D5176624}" srcId="{3EFECC13-FE4F-2240-816B-14032C136543}" destId="{38E70C77-0FA1-4EF2-B744-AE929093BDD2}" srcOrd="1" destOrd="0" parTransId="{2419DF3A-7350-428C-92EA-702D0C1EFE1E}" sibTransId="{4A87F64E-C37A-4FB3-BEF7-33B813698DB5}"/>
    <dgm:cxn modelId="{849CCCC8-88A5-1746-9515-9ED719FBF6EE}" type="presOf" srcId="{491D22BA-AC28-4B2D-9C6F-109BBD9D9012}" destId="{3E2056DF-E964-5048-A380-E6EBE5B741FB}" srcOrd="0" destOrd="2" presId="urn:microsoft.com/office/officeart/2005/8/layout/vList5"/>
    <dgm:cxn modelId="{CBF0E790-FCEB-4240-9E93-30A612BC4F4D}" srcId="{91DA2045-1738-B648-973E-49B795DD32D0}" destId="{491D22BA-AC28-4B2D-9C6F-109BBD9D9012}" srcOrd="2" destOrd="0" parTransId="{25B254C4-A170-4D57-B509-9C933290616B}" sibTransId="{F05CA21B-F30C-4F11-9A97-54E1FCC0907E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EFB8F179-AB6A-42CD-94D6-161D3EDCC606}" srcId="{84A79093-DE52-A445-BF25-7E479107B21F}" destId="{AF0CA1E8-1F3D-423A-AD40-6655C7E10D5E}" srcOrd="1" destOrd="0" parTransId="{A346B999-BC21-4998-A49A-5A616CEE6E53}" sibTransId="{2AEB94BF-91B7-47AA-A771-2C14D7323B8C}"/>
    <dgm:cxn modelId="{3AC2E41A-E8D9-A047-8A14-722C910AB48F}" type="presOf" srcId="{D31B91E9-2435-C444-9790-FE7263938E6D}" destId="{53EFA311-C139-E245-9076-C8B47A922F38}" srcOrd="0" destOrd="0" presId="urn:microsoft.com/office/officeart/2005/8/layout/vList5"/>
    <dgm:cxn modelId="{5BB0E1E8-63BD-404B-AED0-21BC9D8D9B60}" type="presOf" srcId="{91DA2045-1738-B648-973E-49B795DD32D0}" destId="{485EE53E-2622-7D42-A4C9-D7F305E1EF21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7503725D-5738-DD4E-809A-24623E0F052C}" srcId="{91DA2045-1738-B648-973E-49B795DD32D0}" destId="{272E0B14-D82C-C343-ABA1-8746EBAAFBA0}" srcOrd="1" destOrd="0" parTransId="{3E5A61D8-0164-1F49-8AEE-E3B024F66981}" sibTransId="{F079B9EB-5B82-6746-898A-3DBF022AE2CD}"/>
    <dgm:cxn modelId="{F0C1F61A-DADF-204E-B3E1-1CA744A8D632}" type="presOf" srcId="{AF0CA1E8-1F3D-423A-AD40-6655C7E10D5E}" destId="{53EFA311-C139-E245-9076-C8B47A922F38}" srcOrd="0" destOrd="1" presId="urn:microsoft.com/office/officeart/2005/8/layout/vList5"/>
    <dgm:cxn modelId="{0AA93AE8-7E1B-544B-B514-E742FAAA5A93}" type="presOf" srcId="{53DE6BF7-D782-7F4C-A42E-7176629894CE}" destId="{8849C30C-C12E-724A-885E-DF03434CD769}" srcOrd="0" destOrd="0" presId="urn:microsoft.com/office/officeart/2005/8/layout/vList5"/>
    <dgm:cxn modelId="{4EC57765-8CB7-F942-9578-CE6408A84171}" type="presOf" srcId="{AA4356EB-692D-284F-98C1-2B6937442E3F}" destId="{B6F6B977-D3DD-B441-B4B6-9DA3723DEE4E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2589EACB-4938-9D46-BA4B-82483021655D}" type="presOf" srcId="{84A79093-DE52-A445-BF25-7E479107B21F}" destId="{5E680ADE-353C-CB48-9D0E-4EBB4FEEBAF5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CC75DFA-B478-0844-9E99-AE10F160AF8E}" type="presOf" srcId="{3EFECC13-FE4F-2240-816B-14032C136543}" destId="{DBBB9663-FCED-C74C-9916-8B06EA51FFFE}" srcOrd="0" destOrd="0" presId="urn:microsoft.com/office/officeart/2005/8/layout/vList5"/>
    <dgm:cxn modelId="{E005C204-B24F-1E4F-AB00-6F9EAF881CF9}" type="presOf" srcId="{272E0B14-D82C-C343-ABA1-8746EBAAFBA0}" destId="{3E2056DF-E964-5048-A380-E6EBE5B741FB}" srcOrd="0" destOrd="1" presId="urn:microsoft.com/office/officeart/2005/8/layout/vList5"/>
    <dgm:cxn modelId="{B4348447-6E3C-894F-91EB-D7BF54260532}" type="presOf" srcId="{9C7FFCED-14CE-7644-813A-7A2D024A4965}" destId="{3E2056DF-E964-5048-A380-E6EBE5B741FB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C9B14381-0BF8-CC44-B438-AB47D86E2DAE}" type="presOf" srcId="{38E70C77-0FA1-4EF2-B744-AE929093BDD2}" destId="{B6F6B977-D3DD-B441-B4B6-9DA3723DEE4E}" srcOrd="0" destOrd="1" presId="urn:microsoft.com/office/officeart/2005/8/layout/vList5"/>
    <dgm:cxn modelId="{3F40BCC5-5800-C74D-8811-21B579335CC3}" type="presParOf" srcId="{8849C30C-C12E-724A-885E-DF03434CD769}" destId="{882772B1-7901-584A-A5D2-9DAE8A3F5946}" srcOrd="0" destOrd="0" presId="urn:microsoft.com/office/officeart/2005/8/layout/vList5"/>
    <dgm:cxn modelId="{F6ADDF7B-3A4D-7442-9B87-435EF7F83648}" type="presParOf" srcId="{882772B1-7901-584A-A5D2-9DAE8A3F5946}" destId="{485EE53E-2622-7D42-A4C9-D7F305E1EF21}" srcOrd="0" destOrd="0" presId="urn:microsoft.com/office/officeart/2005/8/layout/vList5"/>
    <dgm:cxn modelId="{6771FA28-9E74-194F-8942-FA2384A77AAC}" type="presParOf" srcId="{882772B1-7901-584A-A5D2-9DAE8A3F5946}" destId="{3E2056DF-E964-5048-A380-E6EBE5B741FB}" srcOrd="1" destOrd="0" presId="urn:microsoft.com/office/officeart/2005/8/layout/vList5"/>
    <dgm:cxn modelId="{A95D94B6-693E-A740-8CA1-C5F8D4083603}" type="presParOf" srcId="{8849C30C-C12E-724A-885E-DF03434CD769}" destId="{E30A85D9-F3C1-924B-BDCF-A91150CDEECC}" srcOrd="1" destOrd="0" presId="urn:microsoft.com/office/officeart/2005/8/layout/vList5"/>
    <dgm:cxn modelId="{B57BC321-CB28-6D44-A584-DEFA9736E63E}" type="presParOf" srcId="{8849C30C-C12E-724A-885E-DF03434CD769}" destId="{E425D782-B3CA-3E43-A5C2-E35B35753950}" srcOrd="2" destOrd="0" presId="urn:microsoft.com/office/officeart/2005/8/layout/vList5"/>
    <dgm:cxn modelId="{ACC3D8A1-D7FF-584E-917A-AEC1CA1AFEF1}" type="presParOf" srcId="{E425D782-B3CA-3E43-A5C2-E35B35753950}" destId="{DBBB9663-FCED-C74C-9916-8B06EA51FFFE}" srcOrd="0" destOrd="0" presId="urn:microsoft.com/office/officeart/2005/8/layout/vList5"/>
    <dgm:cxn modelId="{D5198DE1-A4BD-5C4E-981E-38C52EBB6A9D}" type="presParOf" srcId="{E425D782-B3CA-3E43-A5C2-E35B35753950}" destId="{B6F6B977-D3DD-B441-B4B6-9DA3723DEE4E}" srcOrd="1" destOrd="0" presId="urn:microsoft.com/office/officeart/2005/8/layout/vList5"/>
    <dgm:cxn modelId="{6A8A169C-E2EB-0A43-A814-71AC21B00E3D}" type="presParOf" srcId="{8849C30C-C12E-724A-885E-DF03434CD769}" destId="{11D20ED9-3E92-CC47-82E6-ABA98AB55F9E}" srcOrd="3" destOrd="0" presId="urn:microsoft.com/office/officeart/2005/8/layout/vList5"/>
    <dgm:cxn modelId="{BE1A7BE1-576C-D648-ABBA-CAF50FD4A4BD}" type="presParOf" srcId="{8849C30C-C12E-724A-885E-DF03434CD769}" destId="{F1E89154-4D47-164E-96D6-75F18E86A916}" srcOrd="4" destOrd="0" presId="urn:microsoft.com/office/officeart/2005/8/layout/vList5"/>
    <dgm:cxn modelId="{AC90D785-2755-744F-B320-C03A7A020E75}" type="presParOf" srcId="{F1E89154-4D47-164E-96D6-75F18E86A916}" destId="{5E680ADE-353C-CB48-9D0E-4EBB4FEEBAF5}" srcOrd="0" destOrd="0" presId="urn:microsoft.com/office/officeart/2005/8/layout/vList5"/>
    <dgm:cxn modelId="{BC901BBE-7899-E644-8B42-E8A65617B93B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130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25703" y="1637598"/>
        <a:ext cx="1083507" cy="1083507"/>
      </dsp:txXfrm>
    </dsp:sp>
    <dsp:sp modelId="{C4F95CC9-F779-5641-AA76-4BC8D9EFFE15}">
      <dsp:nvSpPr>
        <dsp:cNvPr id="0" name=""/>
        <dsp:cNvSpPr/>
      </dsp:nvSpPr>
      <dsp:spPr>
        <a:xfrm>
          <a:off x="1227149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51550" y="1637598"/>
        <a:ext cx="1083507" cy="1083507"/>
      </dsp:txXfrm>
    </dsp:sp>
    <dsp:sp modelId="{34AC6EAF-F695-4747-B01D-5BB0D645049A}">
      <dsp:nvSpPr>
        <dsp:cNvPr id="0" name=""/>
        <dsp:cNvSpPr/>
      </dsp:nvSpPr>
      <dsp:spPr>
        <a:xfrm>
          <a:off x="2452997" y="1418008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7398" y="1642409"/>
        <a:ext cx="1083507" cy="1083507"/>
      </dsp:txXfrm>
    </dsp:sp>
    <dsp:sp modelId="{37E8E445-6177-774C-8932-018B60C0AED4}">
      <dsp:nvSpPr>
        <dsp:cNvPr id="0" name=""/>
        <dsp:cNvSpPr/>
      </dsp:nvSpPr>
      <dsp:spPr>
        <a:xfrm>
          <a:off x="3678845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03246" y="1637598"/>
        <a:ext cx="1083507" cy="1083507"/>
      </dsp:txXfrm>
    </dsp:sp>
    <dsp:sp modelId="{212FCDFA-01F2-F64C-A673-E0887006648A}">
      <dsp:nvSpPr>
        <dsp:cNvPr id="0" name=""/>
        <dsp:cNvSpPr/>
      </dsp:nvSpPr>
      <dsp:spPr>
        <a:xfrm>
          <a:off x="4904692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29093" y="1637598"/>
        <a:ext cx="1083507" cy="1083507"/>
      </dsp:txXfrm>
    </dsp:sp>
    <dsp:sp modelId="{75766E9A-84F2-0741-9ED3-83568E8B7829}">
      <dsp:nvSpPr>
        <dsp:cNvPr id="0" name=""/>
        <dsp:cNvSpPr/>
      </dsp:nvSpPr>
      <dsp:spPr>
        <a:xfrm>
          <a:off x="6130540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375221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375221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54941" y="1637598"/>
        <a:ext cx="1083507" cy="1083507"/>
      </dsp:txXfrm>
    </dsp:sp>
    <dsp:sp modelId="{95A1A57D-A270-8441-B21C-58B5835C604D}">
      <dsp:nvSpPr>
        <dsp:cNvPr id="0" name=""/>
        <dsp:cNvSpPr/>
      </dsp:nvSpPr>
      <dsp:spPr>
        <a:xfrm>
          <a:off x="7356388" y="1413197"/>
          <a:ext cx="1532309" cy="15323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328" tIns="82550" rIns="8432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580789" y="1637598"/>
        <a:ext cx="1083507" cy="108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67656" y="-938973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Publish your image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Re-use images certified by EGI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Manage versions</a:t>
          </a:r>
          <a:endParaRPr lang="en-US" sz="1600" kern="1200" noProof="0" dirty="0"/>
        </a:p>
      </dsp:txBody>
      <dsp:txXfrm rot="-5400000">
        <a:off x="1710911" y="163079"/>
        <a:ext cx="2996310" cy="837511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Cloud VM image repository</a:t>
          </a:r>
          <a:endParaRPr lang="en-GB" sz="1800" kern="1200" noProof="0" dirty="0"/>
        </a:p>
      </dsp:txBody>
      <dsp:txXfrm>
        <a:off x="56634" y="56634"/>
        <a:ext cx="1597642" cy="1046888"/>
      </dsp:txXfrm>
    </dsp:sp>
    <dsp:sp modelId="{B6F6B977-D3DD-B441-B4B6-9DA3723DEE4E}">
      <dsp:nvSpPr>
        <dsp:cNvPr id="0" name=""/>
        <dsp:cNvSpPr/>
      </dsp:nvSpPr>
      <dsp:spPr>
        <a:xfrm rot="5400000">
          <a:off x="2767656" y="279191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Sharing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Create private images</a:t>
          </a:r>
          <a:endParaRPr lang="en-GB" sz="1600" kern="1200" noProof="0" dirty="0"/>
        </a:p>
      </dsp:txBody>
      <dsp:txXfrm rot="-5400000">
        <a:off x="1710911" y="1381244"/>
        <a:ext cx="2996310" cy="837511"/>
      </dsp:txXfrm>
    </dsp:sp>
    <dsp:sp modelId="{DBBB9663-FCED-C74C-9916-8B06EA51FFFE}">
      <dsp:nvSpPr>
        <dsp:cNvPr id="0" name=""/>
        <dsp:cNvSpPr/>
      </dsp:nvSpPr>
      <dsp:spPr>
        <a:xfrm>
          <a:off x="0" y="1219921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Manage your VM images</a:t>
          </a:r>
          <a:endParaRPr lang="en-GB" sz="1800" kern="1200" noProof="0" dirty="0"/>
        </a:p>
      </dsp:txBody>
      <dsp:txXfrm>
        <a:off x="56634" y="1276555"/>
        <a:ext cx="1597642" cy="1046888"/>
      </dsp:txXfrm>
    </dsp:sp>
    <dsp:sp modelId="{53EFA311-C139-E245-9076-C8B47A922F38}">
      <dsp:nvSpPr>
        <dsp:cNvPr id="0" name=""/>
        <dsp:cNvSpPr/>
      </dsp:nvSpPr>
      <dsp:spPr>
        <a:xfrm rot="5400000">
          <a:off x="2767656" y="1497355"/>
          <a:ext cx="928125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Images automatically deployed on the cloud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Automatic</a:t>
          </a:r>
          <a:r>
            <a:rPr lang="it-IT" sz="1600" kern="1200" noProof="0" dirty="0" smtClean="0"/>
            <a:t> update</a:t>
          </a:r>
          <a:endParaRPr lang="en-GB" sz="1600" kern="1200" noProof="0" dirty="0"/>
        </a:p>
      </dsp:txBody>
      <dsp:txXfrm rot="-5400000">
        <a:off x="1710911" y="2599408"/>
        <a:ext cx="2996310" cy="837511"/>
      </dsp:txXfrm>
    </dsp:sp>
    <dsp:sp modelId="{5E680ADE-353C-CB48-9D0E-4EBB4FEEBAF5}">
      <dsp:nvSpPr>
        <dsp:cNvPr id="0" name=""/>
        <dsp:cNvSpPr/>
      </dsp:nvSpPr>
      <dsp:spPr>
        <a:xfrm>
          <a:off x="0" y="2438085"/>
          <a:ext cx="1710910" cy="1160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Automatic deployment on the cloud sites</a:t>
          </a:r>
          <a:endParaRPr lang="en-GB" sz="1800" kern="1200" noProof="0" dirty="0"/>
        </a:p>
      </dsp:txBody>
      <dsp:txXfrm>
        <a:off x="56634" y="2494719"/>
        <a:ext cx="1597642" cy="104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14/01/16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14/01/16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inc.</a:t>
            </a:r>
            <a:r>
              <a:rPr lang="en-US" dirty="0" smtClean="0"/>
              <a:t> scientific data released into the public domain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/>
              <a:t>canadian</a:t>
            </a:r>
            <a:r>
              <a:rPr lang="en-US" baseline="0" dirty="0" smtClean="0"/>
              <a:t> CAMFAR</a:t>
            </a:r>
          </a:p>
          <a:p>
            <a:endParaRPr lang="en-US" dirty="0" smtClean="0"/>
          </a:p>
          <a:p>
            <a:r>
              <a:rPr lang="en-US" dirty="0" err="1" smtClean="0"/>
              <a:t>AuthN</a:t>
            </a:r>
            <a:r>
              <a:rPr lang="en-US" dirty="0" smtClean="0"/>
              <a:t> – </a:t>
            </a:r>
            <a:r>
              <a:rPr lang="en-US" dirty="0" err="1" smtClean="0"/>
              <a:t>IdP</a:t>
            </a:r>
            <a:r>
              <a:rPr lang="en-US" baseline="0" dirty="0" smtClean="0"/>
              <a:t> federations integration</a:t>
            </a:r>
          </a:p>
          <a:p>
            <a:r>
              <a:rPr lang="en-US" baseline="0" dirty="0" err="1" smtClean="0"/>
              <a:t>AuthZ</a:t>
            </a:r>
            <a:r>
              <a:rPr lang="en-US" baseline="0" dirty="0" smtClean="0"/>
              <a:t> – att. authorities integration</a:t>
            </a:r>
          </a:p>
          <a:p>
            <a:r>
              <a:rPr lang="en-US" baseline="0" dirty="0" smtClean="0"/>
              <a:t>technology interoperation via token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9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EC0E5B-B6D5-4F11-B9A2-3E85F17883EE}" type="datetimeFigureOut">
              <a:rPr lang="en-GB" smtClean="0"/>
              <a:t>14/01/16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504E1-1AF2-4D77-B312-87A8A7B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F825-1F28-5940-9C1C-DA39F898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14/01/16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png"/><Relationship Id="rId13" Type="http://schemas.openxmlformats.org/officeDocument/2006/relationships/image" Target="../media/image53.jpe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g"/><Relationship Id="rId20" Type="http://schemas.openxmlformats.org/officeDocument/2006/relationships/image" Target="../media/image24.jpg"/><Relationship Id="rId21" Type="http://schemas.openxmlformats.org/officeDocument/2006/relationships/image" Target="../media/image25.jpg"/><Relationship Id="rId22" Type="http://schemas.openxmlformats.org/officeDocument/2006/relationships/image" Target="../media/image26.jpeg"/><Relationship Id="rId23" Type="http://schemas.openxmlformats.org/officeDocument/2006/relationships/image" Target="../media/image27.jpg"/><Relationship Id="rId24" Type="http://schemas.openxmlformats.org/officeDocument/2006/relationships/image" Target="../media/image28.jpg"/><Relationship Id="rId25" Type="http://schemas.openxmlformats.org/officeDocument/2006/relationships/image" Target="../media/image29.jpg"/><Relationship Id="rId26" Type="http://schemas.openxmlformats.org/officeDocument/2006/relationships/image" Target="../media/image30.jpg"/><Relationship Id="rId27" Type="http://schemas.openxmlformats.org/officeDocument/2006/relationships/image" Target="../media/image31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4" Type="http://schemas.openxmlformats.org/officeDocument/2006/relationships/image" Target="../media/image18.jpg"/><Relationship Id="rId15" Type="http://schemas.openxmlformats.org/officeDocument/2006/relationships/image" Target="../media/image19.jp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jpg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gi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EGI, EGI-ENGAGE and the Open Data </a:t>
            </a:r>
            <a:r>
              <a:rPr lang="en-GB" dirty="0" smtClean="0"/>
              <a:t>Platform - </a:t>
            </a:r>
            <a:r>
              <a:rPr lang="en-GB" dirty="0" smtClean="0"/>
              <a:t>Introduction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Business Models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</a:rPr>
              <a:t>From federation of community services to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Pay for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Free at point of use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SLAs in a federated environment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Cross-border procurement of public services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latin typeface="Arial" charset="0"/>
                <a:cs typeface="Arial" charset="0"/>
              </a:rPr>
              <a:t>Big data exploitation </a:t>
            </a:r>
            <a:r>
              <a:rPr lang="en-US" sz="3200" dirty="0" smtClean="0">
                <a:latin typeface="Arial" charset="0"/>
                <a:cs typeface="Arial" charset="0"/>
              </a:rPr>
              <a:t>across domains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Open Data Platform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496944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Development of a prototype of a solution providing: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open data </a:t>
            </a:r>
            <a:r>
              <a:rPr lang="en-US" sz="3200" dirty="0" err="1" smtClean="0">
                <a:latin typeface="Arial" charset="0"/>
                <a:cs typeface="Arial" charset="0"/>
              </a:rPr>
              <a:t>publishingu</a:t>
            </a:r>
            <a:r>
              <a:rPr lang="en-US" sz="3200" dirty="0" smtClean="0">
                <a:latin typeface="Arial" charset="0"/>
                <a:cs typeface="Arial" charset="0"/>
              </a:rPr>
              <a:t>/use/reuse of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integrated data/computing services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existing cloud infrastructures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integration of accelerated computing facilities (GPGPUs)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 charset="0"/>
                <a:cs typeface="Arial" charset="0"/>
              </a:rPr>
              <a:t>implementing AAI design from AARC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distributed </a:t>
            </a:r>
            <a:r>
              <a:rPr lang="en-US" sz="3200" dirty="0" err="1" smtClean="0">
                <a:latin typeface="Arial" charset="0"/>
                <a:cs typeface="Arial" charset="0"/>
              </a:rPr>
              <a:t>AuthN</a:t>
            </a:r>
            <a:r>
              <a:rPr lang="en-US" sz="3200" dirty="0" smtClean="0">
                <a:latin typeface="Arial" charset="0"/>
                <a:cs typeface="Arial" charset="0"/>
              </a:rPr>
              <a:t>, </a:t>
            </a:r>
            <a:r>
              <a:rPr lang="en-US" sz="3200" dirty="0" err="1" smtClean="0">
                <a:latin typeface="Arial" charset="0"/>
                <a:cs typeface="Arial" charset="0"/>
              </a:rPr>
              <a:t>AuthZ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latin typeface="Arial" charset="0"/>
                <a:cs typeface="Arial" charset="0"/>
              </a:rPr>
              <a:t>technology interoperation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Supplementary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What is the EGI Federated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Cloud?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26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B455E9-7840-CE47-93BD-354E01C4C20F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13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11267" name="Rectangle 7"/>
          <p:cNvSpPr txBox="1">
            <a:spLocks noChangeArrowheads="1"/>
          </p:cNvSpPr>
          <p:nvPr/>
        </p:nvSpPr>
        <p:spPr bwMode="auto">
          <a:xfrm>
            <a:off x="255588" y="2565400"/>
            <a:ext cx="5900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None/>
            </a:pPr>
            <a:r>
              <a:rPr lang="en-GB" sz="2000">
                <a:ea typeface="MS PGothic" charset="0"/>
                <a:cs typeface="Arial" charset="0"/>
              </a:rPr>
              <a:t>EGI Federated Cloud is based on: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Standards and validation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federation is based on common </a:t>
            </a:r>
            <a:r>
              <a:rPr lang="en-GB" sz="2000" b="1">
                <a:solidFill>
                  <a:srgbClr val="132148"/>
                </a:solidFill>
                <a:ea typeface="MS PGothic" charset="0"/>
                <a:cs typeface="Arial" charset="0"/>
              </a:rPr>
              <a:t>Open-Standards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 – OCCI, CDMI, OVF, GLUE, etc...</a:t>
            </a:r>
          </a:p>
          <a:p>
            <a:pPr>
              <a:lnSpc>
                <a:spcPts val="2163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en-GB" sz="2000" b="1">
                <a:solidFill>
                  <a:schemeClr val="accent1"/>
                </a:solidFill>
                <a:ea typeface="MS PGothic" charset="0"/>
                <a:cs typeface="Arial" charset="0"/>
              </a:rPr>
              <a:t>Heterogeneous implementation</a:t>
            </a:r>
            <a:r>
              <a:rPr lang="en-GB" sz="2000">
                <a:solidFill>
                  <a:srgbClr val="132148"/>
                </a:solidFill>
                <a:ea typeface="MS PGothic" charset="0"/>
                <a:cs typeface="Arial" charset="0"/>
              </a:rPr>
              <a:t>: no mandate on the cloud technology, the only condition is to expose the chosen interfaces and services.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38113" y="1266825"/>
            <a:ext cx="6018212" cy="93821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35001">
                <a:srgbClr val="E7E7E7"/>
              </a:gs>
              <a:gs pos="100000">
                <a:srgbClr val="F6F6F6"/>
              </a:gs>
            </a:gsLst>
            <a:lin ang="16200000" scaled="1"/>
          </a:gradFill>
          <a:ln w="9525">
            <a:solidFill>
              <a:srgbClr val="AFAFA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EGI Federated Cloud is federation of institutional private Clouds, offering Cloud Infrastructure as a Service to scientists in Europe and worldwide.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4"/>
          <a:stretch>
            <a:fillRect/>
          </a:stretch>
        </p:blipFill>
        <p:spPr bwMode="auto">
          <a:xfrm>
            <a:off x="4587875" y="5387975"/>
            <a:ext cx="12080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>
            <a:fillRect/>
          </a:stretch>
        </p:blipFill>
        <p:spPr bwMode="auto">
          <a:xfrm>
            <a:off x="900113" y="5465763"/>
            <a:ext cx="1206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1" name="Picture 5" descr="C:\Users\Salvatore Pinto\Desktop\g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05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Salvatore Pinto\Desktop\compan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0" b="14241"/>
          <a:stretch>
            <a:fillRect/>
          </a:stretch>
        </p:blipFill>
        <p:spPr bwMode="auto">
          <a:xfrm>
            <a:off x="7070725" y="5572125"/>
            <a:ext cx="881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934075"/>
            <a:ext cx="1187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C:\Users\Salvatore Pint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863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>
            <a:fillRect/>
          </a:stretch>
        </p:blipFill>
        <p:spPr bwMode="auto">
          <a:xfrm>
            <a:off x="2627313" y="5864225"/>
            <a:ext cx="12080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6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19700"/>
            <a:ext cx="592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37163"/>
            <a:ext cx="11112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45175"/>
            <a:ext cx="968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C:\Users\Salvatore Pinto\Desktop\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7488"/>
            <a:ext cx="568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Immagin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5175"/>
            <a:ext cx="72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49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805488"/>
            <a:ext cx="752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6" descr="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84788"/>
            <a:ext cx="760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Immagin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1888"/>
            <a:ext cx="28813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55901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- </a:t>
            </a:r>
            <a:r>
              <a:rPr lang="it-IT" dirty="0" err="1" smtClean="0">
                <a:latin typeface="Arial" charset="0"/>
                <a:ea typeface="MS PGothic" charset="0"/>
                <a:cs typeface="Arial" charset="0"/>
              </a:rPr>
              <a:t>Appliances</a:t>
            </a:r>
            <a:r>
              <a:rPr lang="it-IT" dirty="0" smtClean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it-IT" dirty="0" err="1">
                <a:latin typeface="Arial" charset="0"/>
                <a:ea typeface="MS PGothic" charset="0"/>
                <a:cs typeface="Arial" charset="0"/>
              </a:rPr>
              <a:t>Marketplace</a:t>
            </a:r>
            <a:endParaRPr lang="en-GB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355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3E8C8C-9CDF-AB4E-B7DB-98A3EFE158E6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14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sp>
        <p:nvSpPr>
          <p:cNvPr id="23555" name="Marcador de contenido 2"/>
          <p:cNvSpPr txBox="1">
            <a:spLocks/>
          </p:cNvSpPr>
          <p:nvPr/>
        </p:nvSpPr>
        <p:spPr bwMode="auto">
          <a:xfrm>
            <a:off x="611188" y="1128713"/>
            <a:ext cx="8075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GB" sz="2800" b="1">
                <a:solidFill>
                  <a:schemeClr val="accent1"/>
                </a:solidFill>
                <a:cs typeface="Arial" charset="0"/>
              </a:rPr>
              <a:t>Web-based VM image catalogue </a:t>
            </a:r>
            <a:r>
              <a:rPr lang="en-GB" sz="2800">
                <a:cs typeface="Arial" charset="0"/>
              </a:rPr>
              <a:t>with automatic deployment on the EGI Federated Cloud sites</a:t>
            </a:r>
          </a:p>
        </p:txBody>
      </p:sp>
      <p:graphicFrame>
        <p:nvGraphicFramePr>
          <p:cNvPr id="7" name="Diagrama 5"/>
          <p:cNvGraphicFramePr/>
          <p:nvPr/>
        </p:nvGraphicFramePr>
        <p:xfrm>
          <a:off x="4211960" y="2317328"/>
          <a:ext cx="4752528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Rounded Rectangle 4"/>
          <p:cNvSpPr>
            <a:spLocks noChangeArrowheads="1"/>
          </p:cNvSpPr>
          <p:nvPr/>
        </p:nvSpPr>
        <p:spPr bwMode="auto">
          <a:xfrm>
            <a:off x="468313" y="2565400"/>
            <a:ext cx="3095625" cy="1295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57150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en-GB" sz="2400" i="1">
                <a:solidFill>
                  <a:schemeClr val="bg2"/>
                </a:solidFill>
                <a:latin typeface="Verdana" charset="0"/>
                <a:ea typeface="MS PGothic" charset="0"/>
                <a:cs typeface="Arial" charset="0"/>
              </a:rPr>
              <a:t>AppDB</a:t>
            </a:r>
          </a:p>
          <a:p>
            <a:pPr algn="r" eaLnBrk="1" hangingPunct="1"/>
            <a:r>
              <a:rPr lang="en-GB" sz="1400" i="1">
                <a:solidFill>
                  <a:schemeClr val="tx2"/>
                </a:solidFill>
                <a:latin typeface="Verdana" charset="0"/>
                <a:ea typeface="MS PGothic" charset="0"/>
                <a:cs typeface="Arial" charset="0"/>
              </a:rPr>
              <a:t>Cloud Marketplace</a:t>
            </a:r>
          </a:p>
        </p:txBody>
      </p:sp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5243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20"/>
          <p:cNvSpPr>
            <a:spLocks noChangeShapeType="1"/>
          </p:cNvSpPr>
          <p:nvPr/>
        </p:nvSpPr>
        <p:spPr bwMode="auto">
          <a:xfrm flipV="1">
            <a:off x="900113" y="3860800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-26988" y="3841750"/>
            <a:ext cx="104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Publish</a:t>
            </a:r>
          </a:p>
          <a:p>
            <a:r>
              <a:rPr lang="en-GB" sz="1800">
                <a:ea typeface="MS PGothic" charset="0"/>
                <a:cs typeface="Arial" charset="0"/>
              </a:rPr>
              <a:t>image</a:t>
            </a:r>
          </a:p>
        </p:txBody>
      </p:sp>
      <p:pic>
        <p:nvPicPr>
          <p:cNvPr id="23561" name="Imagen 61" descr="cloud-icon-png-Cloud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622800"/>
            <a:ext cx="31384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2484438" y="3890963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7" name="Cubo 16"/>
          <p:cNvSpPr/>
          <p:nvPr/>
        </p:nvSpPr>
        <p:spPr>
          <a:xfrm>
            <a:off x="1444625" y="5318125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1</a:t>
            </a:r>
          </a:p>
        </p:txBody>
      </p:sp>
      <p:sp>
        <p:nvSpPr>
          <p:cNvPr id="18" name="Cubo 17"/>
          <p:cNvSpPr/>
          <p:nvPr/>
        </p:nvSpPr>
        <p:spPr>
          <a:xfrm>
            <a:off x="2676525" y="5294313"/>
            <a:ext cx="895350" cy="863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Site 2</a:t>
            </a:r>
          </a:p>
        </p:txBody>
      </p: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2595563" y="3886200"/>
            <a:ext cx="154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ea typeface="MS PGothic" charset="0"/>
                <a:cs typeface="Arial" charset="0"/>
              </a:rPr>
              <a:t>Image deployed in cloud sites</a:t>
            </a: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72916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D74F40-3B20-554D-A72D-AB2D9D74C85D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15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662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89995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16100"/>
            <a:ext cx="84597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79454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8467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  <a:ea typeface="MS PGothic" charset="0"/>
                <a:cs typeface="Arial" charset="0"/>
              </a:rPr>
              <a:t>AppDB</a:t>
            </a:r>
            <a:r>
              <a:rPr lang="en-GB" dirty="0" smtClean="0">
                <a:latin typeface="Arial" charset="0"/>
                <a:ea typeface="MS PGothic" charset="0"/>
                <a:cs typeface="Arial" charset="0"/>
              </a:rPr>
              <a:t> - Appliances </a:t>
            </a:r>
            <a:r>
              <a:rPr lang="en-GB" dirty="0">
                <a:latin typeface="Arial" charset="0"/>
                <a:ea typeface="MS PGothic" charset="0"/>
                <a:cs typeface="Arial" charset="0"/>
              </a:rPr>
              <a:t>Marketplace</a:t>
            </a:r>
          </a:p>
        </p:txBody>
      </p:sp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CDB320-DC24-BA43-A345-DD99CBD768A0}" type="slidenum"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pPr/>
              <a:t>16</a:t>
            </a:fld>
            <a:endParaRPr lang="en-US" sz="1200">
              <a:solidFill>
                <a:schemeClr val="bg1"/>
              </a:solidFill>
              <a:ea typeface="MS PGothic" charset="0"/>
              <a:cs typeface="Arial" charset="0"/>
            </a:endParaRPr>
          </a:p>
        </p:txBody>
      </p:sp>
      <p:pic>
        <p:nvPicPr>
          <p:cNvPr id="27651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3348038" y="3573463"/>
            <a:ext cx="792162" cy="5032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416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bg1"/>
                </a:solidFill>
                <a:ea typeface="MS PGothic" charset="0"/>
                <a:cs typeface="Arial" charset="0"/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200889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320480" cy="119343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9134"/>
            <a:ext cx="512064" cy="5425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2694"/>
            <a:ext cx="542544" cy="5425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856786"/>
            <a:ext cx="687965" cy="6803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0" y="2950120"/>
            <a:ext cx="1399766" cy="6228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95263"/>
            <a:ext cx="789120" cy="5918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83510"/>
            <a:ext cx="1243584" cy="37795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3846"/>
            <a:ext cx="1197856" cy="58032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7126"/>
            <a:ext cx="1036320" cy="542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8" y="2911278"/>
            <a:ext cx="1255776" cy="5425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6" y="1838798"/>
            <a:ext cx="1091184" cy="5425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8" y="2415547"/>
            <a:ext cx="1269608" cy="59931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2" y="2911278"/>
            <a:ext cx="658368" cy="5425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68926"/>
            <a:ext cx="810768" cy="5791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6" y="2731561"/>
            <a:ext cx="819645" cy="7222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8" y="925894"/>
            <a:ext cx="502703" cy="6677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4" y="2415547"/>
            <a:ext cx="804672" cy="5425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16" y="1134494"/>
            <a:ext cx="798576" cy="54254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6390"/>
            <a:ext cx="551759" cy="3969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3" y="2016697"/>
            <a:ext cx="944880" cy="54254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36" y="1533022"/>
            <a:ext cx="1224136" cy="1639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16" y="1155830"/>
            <a:ext cx="896112" cy="5212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79" y="2309334"/>
            <a:ext cx="1027697" cy="52566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8" y="1677038"/>
            <a:ext cx="1091184" cy="43281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0478"/>
            <a:ext cx="719328" cy="54254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97" y="1875066"/>
            <a:ext cx="686560" cy="686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59632" y="5013176"/>
            <a:ext cx="69982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countries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CERN, EMBL-EBI</a:t>
            </a:r>
          </a:p>
          <a:p>
            <a:pPr algn="ctr"/>
            <a:r>
              <a:rPr lang="en-GB" sz="3600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coordinating organization – EGI.eu</a:t>
            </a:r>
            <a:endParaRPr lang="en-GB" sz="3600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5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24" y="-281475"/>
            <a:ext cx="7848872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Solutions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1" y="6488668"/>
            <a:ext cx="29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www.egi.eu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908720"/>
            <a:ext cx="90840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1139682" cy="86409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4448138"/>
              </p:ext>
            </p:extLst>
          </p:nvPr>
        </p:nvGraphicFramePr>
        <p:xfrm>
          <a:off x="254000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607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collaborations</a:t>
            </a:r>
            <a:endParaRPr lang="en-GB" sz="6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Shot 2015-05-18 at 01.59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24189"/>
            <a:ext cx="1152128" cy="6250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16"/>
            <a:ext cx="1705605" cy="517143"/>
          </a:xfrm>
          <a:prstGeom prst="rect">
            <a:avLst/>
          </a:prstGeom>
        </p:spPr>
      </p:pic>
      <p:pic>
        <p:nvPicPr>
          <p:cNvPr id="11" name="Picture 10" descr="Screen Shot 2015-05-18 at 01.57.28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73216"/>
            <a:ext cx="918148" cy="448872"/>
          </a:xfrm>
          <a:prstGeom prst="rect">
            <a:avLst/>
          </a:prstGeom>
        </p:spPr>
      </p:pic>
      <p:pic>
        <p:nvPicPr>
          <p:cNvPr id="12" name="Picture 11" descr="Screen Shot 2015-05-18 at 01.56.1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01208"/>
            <a:ext cx="936104" cy="501326"/>
          </a:xfrm>
          <a:prstGeom prst="rect">
            <a:avLst/>
          </a:prstGeom>
        </p:spPr>
      </p:pic>
      <p:pic>
        <p:nvPicPr>
          <p:cNvPr id="13" name="Picture 12" descr="Screen Shot 2015-05-18 at 01.58.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1050032" cy="577518"/>
          </a:xfrm>
          <a:prstGeom prst="rect">
            <a:avLst/>
          </a:prstGeom>
        </p:spPr>
      </p:pic>
      <p:pic>
        <p:nvPicPr>
          <p:cNvPr id="14" name="Picture 13" descr="Screen Shot 2015-05-18 at 02.58.0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73216"/>
            <a:ext cx="1612280" cy="430703"/>
          </a:xfrm>
          <a:prstGeom prst="rect">
            <a:avLst/>
          </a:prstGeom>
        </p:spPr>
      </p:pic>
      <p:pic>
        <p:nvPicPr>
          <p:cNvPr id="6" name="Picture 5" descr="Screen Shot 2015-10-21 at 12.02.1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5337599"/>
            <a:ext cx="1224136" cy="539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22170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48478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3296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47371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124146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5768" y="299695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EGI-ENGAGE</a:t>
            </a:r>
            <a:endParaRPr lang="en-GB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99592" y="1700808"/>
            <a:ext cx="7200800" cy="3785652"/>
          </a:xfrm>
          <a:prstGeom prst="rect">
            <a:avLst/>
          </a:prstGeom>
          <a:noFill/>
          <a:ln w="9525">
            <a:solidFill>
              <a:schemeClr val="accent1">
                <a:alpha val="9607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67B1"/>
                </a:solidFill>
              </a:rPr>
              <a:t>The flagship project of EGI</a:t>
            </a:r>
          </a:p>
          <a:p>
            <a:pPr eaLnBrk="1" hangingPunct="1"/>
            <a:endParaRPr lang="en-US" sz="4000" b="1" dirty="0" smtClean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30 Months from Mar ‘15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 smtClean="0">
                <a:solidFill>
                  <a:srgbClr val="0067B1"/>
                </a:solidFill>
              </a:rPr>
              <a:t>€8M</a:t>
            </a:r>
            <a:endParaRPr lang="en-US" sz="4000" b="1" dirty="0">
              <a:solidFill>
                <a:srgbClr val="0067B1"/>
              </a:solidFill>
            </a:endParaRP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1169 PMs</a:t>
            </a:r>
          </a:p>
          <a:p>
            <a:pPr marL="571500" indent="-571500" eaLnBrk="1" hangingPunct="1">
              <a:buFont typeface="Arial"/>
              <a:buChar char="•"/>
            </a:pPr>
            <a:r>
              <a:rPr lang="en-US" sz="4000" b="1" dirty="0">
                <a:solidFill>
                  <a:srgbClr val="0067B1"/>
                </a:solidFill>
              </a:rPr>
              <a:t>42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</a:t>
            </a:r>
            <a:r>
              <a:rPr lang="en-US" dirty="0" smtClean="0">
                <a:latin typeface="Arial" charset="0"/>
              </a:rPr>
              <a:t>- </a:t>
            </a:r>
            <a:r>
              <a:rPr lang="en-US" dirty="0" smtClean="0"/>
              <a:t>User Engagement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31640" y="980728"/>
            <a:ext cx="6462464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User-centric approach, </a:t>
            </a:r>
            <a:r>
              <a:rPr lang="en-US" sz="2800" dirty="0">
                <a:solidFill>
                  <a:srgbClr val="0067B1"/>
                </a:solidFill>
                <a:latin typeface="Arial" charset="0"/>
              </a:rPr>
              <a:t>39%</a:t>
            </a:r>
            <a:r>
              <a:rPr lang="en-US" sz="2800" dirty="0">
                <a:latin typeface="Arial" charset="0"/>
              </a:rPr>
              <a:t> of project effort for user-driven developments and integration, community engagement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User-driven co-development of federated HTC and cloud infrastructure with the support of 7 RIs on the ESFRI roadmap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Multiple user groups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long tail ad hoc services and policies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Research Infrastructures</a:t>
            </a:r>
          </a:p>
          <a:p>
            <a:pPr lvl="2"/>
            <a:r>
              <a:rPr lang="en-US" sz="2000" dirty="0">
                <a:latin typeface="Arial" charset="0"/>
                <a:cs typeface="Arial" charset="0"/>
              </a:rPr>
              <a:t>Industry/SMEs 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Data as a service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On-demand VREs (data products for information as a service)</a:t>
            </a:r>
          </a:p>
          <a:p>
            <a:pPr lvl="3"/>
            <a:r>
              <a:rPr lang="en-US" dirty="0">
                <a:latin typeface="Arial" charset="0"/>
                <a:cs typeface="Arial" charset="0"/>
              </a:rPr>
              <a:t>Scientific software as a service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8075612" cy="4525962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Arial" charset="0"/>
              </a:rPr>
              <a:t>Evolution of the AAI infrastructure and security operations infrastructure</a:t>
            </a:r>
          </a:p>
          <a:p>
            <a:r>
              <a:rPr lang="en-US" sz="2400" dirty="0">
                <a:latin typeface="Arial" charset="0"/>
              </a:rPr>
              <a:t>Technical evolution of the tools for federation including accounting, monitoring, resource allocation, operations tools)</a:t>
            </a:r>
          </a:p>
          <a:p>
            <a:r>
              <a:rPr lang="en-US" sz="2400" dirty="0">
                <a:latin typeface="Arial" charset="0"/>
              </a:rPr>
              <a:t>Integration with infrastructure for PID registration and resolution</a:t>
            </a:r>
          </a:p>
          <a:p>
            <a:r>
              <a:rPr lang="en-US" sz="2400" dirty="0">
                <a:latin typeface="Arial" charset="0"/>
              </a:rPr>
              <a:t>Development of the cloud solution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From </a:t>
            </a:r>
            <a:r>
              <a:rPr lang="en-US" sz="2000" dirty="0" err="1">
                <a:latin typeface="Arial" charset="0"/>
                <a:cs typeface="Arial" charset="0"/>
              </a:rPr>
              <a:t>IaaS</a:t>
            </a:r>
            <a:r>
              <a:rPr lang="en-US" sz="2000" dirty="0">
                <a:latin typeface="Arial" charset="0"/>
                <a:cs typeface="Arial" charset="0"/>
              </a:rPr>
              <a:t> to community-managed and/or EGI-managed </a:t>
            </a:r>
            <a:r>
              <a:rPr lang="en-US" sz="2000" dirty="0" err="1">
                <a:latin typeface="Arial" charset="0"/>
                <a:cs typeface="Arial" charset="0"/>
              </a:rPr>
              <a:t>PaaS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Federated secure cloud storage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Data as a service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Scalable access to “active” archives, no more separation between data and computing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From </a:t>
            </a:r>
            <a:r>
              <a:rPr lang="en-US" dirty="0" err="1" smtClean="0"/>
              <a:t>IaaS</a:t>
            </a:r>
            <a:r>
              <a:rPr lang="en-US" dirty="0" smtClean="0"/>
              <a:t> to </a:t>
            </a:r>
            <a:r>
              <a:rPr lang="en-US" dirty="0" err="1" smtClean="0"/>
              <a:t>PaaS</a:t>
            </a:r>
            <a:r>
              <a:rPr lang="en-US" smtClean="0"/>
              <a:t> and DaaS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59632" y="1916832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Development of new cloud solutions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From </a:t>
            </a:r>
            <a:r>
              <a:rPr lang="en-US" sz="2400" dirty="0" err="1">
                <a:latin typeface="Arial" charset="0"/>
                <a:cs typeface="Arial" charset="0"/>
              </a:rPr>
              <a:t>IaaS</a:t>
            </a:r>
            <a:r>
              <a:rPr lang="en-US" sz="2400" dirty="0">
                <a:latin typeface="Arial" charset="0"/>
                <a:cs typeface="Arial" charset="0"/>
              </a:rPr>
              <a:t> to community-managed and/or EGI-managed </a:t>
            </a:r>
            <a:r>
              <a:rPr lang="en-US" sz="2400" dirty="0" err="1">
                <a:latin typeface="Arial" charset="0"/>
                <a:cs typeface="Arial" charset="0"/>
              </a:rPr>
              <a:t>PaaS</a:t>
            </a:r>
            <a:endParaRPr lang="en-US" sz="2400" dirty="0">
              <a:latin typeface="Arial" charset="0"/>
              <a:cs typeface="Arial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Federated secure cloud storage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DaaS</a:t>
            </a:r>
            <a:r>
              <a:rPr lang="en-US" sz="2400" dirty="0" smtClean="0">
                <a:latin typeface="Arial" charset="0"/>
                <a:cs typeface="Arial" charset="0"/>
              </a:rPr>
              <a:t> - Data </a:t>
            </a:r>
            <a:r>
              <a:rPr lang="en-US" sz="2400" dirty="0">
                <a:latin typeface="Arial" charset="0"/>
                <a:cs typeface="Arial" charset="0"/>
              </a:rPr>
              <a:t>as a service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Scalable access to “active” archives, no more separation between data and computing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EGI-ENGAGE - </a:t>
            </a:r>
            <a:r>
              <a:rPr lang="en-US" dirty="0" smtClean="0"/>
              <a:t>New Platforms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12875"/>
            <a:ext cx="8075612" cy="45259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3200" dirty="0">
                <a:latin typeface="Arial" charset="0"/>
                <a:cs typeface="Arial" charset="0"/>
              </a:rPr>
              <a:t>Federated services for education (supported by the federated cloud)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Infrastructure for citizen science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Federated GPGPU infrastructure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Virtual appliance library</a:t>
            </a:r>
          </a:p>
          <a:p>
            <a:pPr lvl="1"/>
            <a:r>
              <a:rPr lang="en-US" sz="3200" dirty="0">
                <a:latin typeface="Arial" charset="0"/>
                <a:cs typeface="Arial" charset="0"/>
              </a:rPr>
              <a:t>On-demand VREs</a:t>
            </a:r>
          </a:p>
          <a:p>
            <a:pPr lvl="1"/>
            <a:endParaRPr lang="en-US" sz="3200" dirty="0">
              <a:latin typeface="Arial" charset="0"/>
              <a:cs typeface="Arial" charset="0"/>
            </a:endParaRPr>
          </a:p>
          <a:p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8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16925</TotalTime>
  <Words>633</Words>
  <Application>Microsoft Macintosh PowerPoint</Application>
  <PresentationFormat>On-screen Show (4:3)</PresentationFormat>
  <Paragraphs>118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Engage</vt:lpstr>
      <vt:lpstr>EGI Powerpoint Presentation (body)</vt:lpstr>
      <vt:lpstr>EGI Powerpoint Presentation (closing)</vt:lpstr>
      <vt:lpstr>EGI, EGI-ENGAGE and the Open Data Platform - Introduction </vt:lpstr>
      <vt:lpstr>PowerPoint Presentation</vt:lpstr>
      <vt:lpstr>PowerPoint Presentation</vt:lpstr>
      <vt:lpstr>PowerPoint Presentation</vt:lpstr>
      <vt:lpstr>EGI-ENGAGE</vt:lpstr>
      <vt:lpstr>EGI-ENGAGE - User Engagement </vt:lpstr>
      <vt:lpstr>EGI-ENGAGE - Services</vt:lpstr>
      <vt:lpstr>EGI-ENGAGE - From IaaS to PaaS and DaaS</vt:lpstr>
      <vt:lpstr>EGI-ENGAGE - New Platforms</vt:lpstr>
      <vt:lpstr>EGI-ENGAGE - Business Models</vt:lpstr>
      <vt:lpstr>EGI-ENGAGE - Open Data Platform</vt:lpstr>
      <vt:lpstr>Supplementary slides</vt:lpstr>
      <vt:lpstr>What is the EGI Federated Cloud?</vt:lpstr>
      <vt:lpstr>AppDB - Appliances Marketplace</vt:lpstr>
      <vt:lpstr>AppDB - Appliances Marketplace</vt:lpstr>
      <vt:lpstr>AppDB - Appliances Marketplace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351</cp:revision>
  <cp:lastPrinted>2015-10-13T14:53:18Z</cp:lastPrinted>
  <dcterms:created xsi:type="dcterms:W3CDTF">2015-05-07T09:24:15Z</dcterms:created>
  <dcterms:modified xsi:type="dcterms:W3CDTF">2016-01-14T13:16:48Z</dcterms:modified>
</cp:coreProperties>
</file>