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4" r:id="rId3"/>
    <p:sldId id="264" r:id="rId4"/>
    <p:sldId id="292" r:id="rId5"/>
    <p:sldId id="310" r:id="rId6"/>
    <p:sldId id="311" r:id="rId7"/>
    <p:sldId id="312" r:id="rId8"/>
    <p:sldId id="318" r:id="rId9"/>
    <p:sldId id="304" r:id="rId10"/>
    <p:sldId id="268" r:id="rId11"/>
    <p:sldId id="282" r:id="rId12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69B6F-FEC4-4230-8CB1-989963C23387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1F89-0906-4717-94E1-E19E014BEB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71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202240B-333B-4AB9-A5A3-A1F7366A51EE}" type="datetime1">
              <a:rPr lang="el-GR" altLang="el-GR" sz="1200" smtClean="0">
                <a:latin typeface="Arial" charset="0"/>
              </a:rPr>
              <a:pPr eaLnBrk="1" hangingPunct="1"/>
              <a:t>23/2/2016</a:t>
            </a:fld>
            <a:endParaRPr lang="el-GR" altLang="el-GR" sz="1200" smtClean="0">
              <a:latin typeface="Arial" charset="0"/>
            </a:endParaRP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15988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BFCB677-6255-4B45-B310-F4192D41223D}" type="slidenum">
              <a:rPr lang="el-GR" altLang="el-GR" sz="1200" smtClean="0">
                <a:latin typeface="Arial" charset="0"/>
              </a:rPr>
              <a:pPr eaLnBrk="1" hangingPunct="1"/>
              <a:t>1</a:t>
            </a:fld>
            <a:endParaRPr lang="el-GR" altLang="el-GR" sz="1200" smtClean="0">
              <a:latin typeface="Arial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DF571F-7639-49B5-BD2F-520323527633}" type="slidenum">
              <a:rPr lang="en-US" altLang="el-GR" sz="1200" smtClean="0">
                <a:latin typeface="Calibri" pitchFamily="34" charset="0"/>
                <a:sym typeface="Calibri" pitchFamily="34" charset="0"/>
              </a:rPr>
              <a:pPr eaLnBrk="1" hangingPunct="1"/>
              <a:t>4</a:t>
            </a:fld>
            <a:endParaRPr lang="en-US" altLang="el-GR" sz="1200" smtClean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511B20-3903-4A52-92B0-02E5306B73E7}" type="slidenum">
              <a:rPr lang="en-US" altLang="el-GR" smtClean="0">
                <a:sym typeface="Calibri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l-GR" smtClean="0">
              <a:sym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10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62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86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07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9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91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58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46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3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22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53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C08D-48A8-4122-83D8-CFFCF51DB3C2}" type="datetimeFigureOut">
              <a:rPr lang="el-GR" smtClean="0"/>
              <a:t>23/2/2016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79D1-0A31-42DD-94B6-FF6BB6ECD3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38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smn.geo.tuwien.ac.at/" TargetMode="External"/><Relationship Id="rId3" Type="http://schemas.openxmlformats.org/officeDocument/2006/relationships/hyperlink" Target="http://smartcitizen.me/" TargetMode="External"/><Relationship Id="rId7" Type="http://schemas.openxmlformats.org/officeDocument/2006/relationships/hyperlink" Target="http://www.airqualityegg.com/" TargetMode="External"/><Relationship Id="rId2" Type="http://schemas.openxmlformats.org/officeDocument/2006/relationships/hyperlink" Target="http://www.wundergroun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ingspeak.com/" TargetMode="External"/><Relationship Id="rId5" Type="http://schemas.openxmlformats.org/officeDocument/2006/relationships/hyperlink" Target="https://www.netatmo.com/en-US/weathermap" TargetMode="External"/><Relationship Id="rId4" Type="http://schemas.openxmlformats.org/officeDocument/2006/relationships/hyperlink" Target="http://wow.metoffice.gov.uk/" TargetMode="External"/><Relationship Id="rId9" Type="http://schemas.openxmlformats.org/officeDocument/2006/relationships/hyperlink" Target="http://www.conserveturtles.org/seaturtletracking.php?page=currentsatelliteturtl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293790"/>
            <a:ext cx="9144000" cy="28733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 for evolution 2016-2020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Science Retreat, 23 Feb 2016, Amsterdam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Nikos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Manouselis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Agroknow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Greece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 Lokers, Alterra, Wageningen UR, the Netherlands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05/02/16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21" y="2227118"/>
            <a:ext cx="4886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3"/>
          <p:cNvSpPr>
            <a:spLocks noGrp="1"/>
          </p:cNvSpPr>
          <p:nvPr>
            <p:ph type="ctrTitle"/>
          </p:nvPr>
        </p:nvSpPr>
        <p:spPr>
          <a:xfrm>
            <a:off x="2267744" y="63167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altLang="el-GR" b="1" dirty="0" smtClean="0"/>
              <a:t>   from </a:t>
            </a:r>
            <a:r>
              <a:rPr lang="en-US" altLang="el-GR" b="1" dirty="0" smtClean="0">
                <a:solidFill>
                  <a:srgbClr val="00B050"/>
                </a:solidFill>
              </a:rPr>
              <a:t>           </a:t>
            </a:r>
            <a:r>
              <a:rPr lang="en-US" altLang="el-GR" b="1" dirty="0" smtClean="0"/>
              <a:t>   to</a:t>
            </a:r>
            <a:endParaRPr lang="el-GR" altLang="el-GR" b="1" dirty="0" smtClean="0">
              <a:solidFill>
                <a:srgbClr val="00B050"/>
              </a:solidFill>
            </a:endParaRPr>
          </a:p>
        </p:txBody>
      </p:sp>
      <p:pic>
        <p:nvPicPr>
          <p:cNvPr id="8" name="Picture 2" descr="agINFR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12" y="786676"/>
            <a:ext cx="1584176" cy="121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AGINFRA as an </a:t>
            </a:r>
            <a:r>
              <a:rPr lang="en-US" dirty="0"/>
              <a:t>open </a:t>
            </a:r>
            <a:r>
              <a:rPr lang="en-US" dirty="0" smtClean="0"/>
              <a:t>stack of software for </a:t>
            </a:r>
            <a:r>
              <a:rPr lang="en-US" dirty="0"/>
              <a:t>big data analytics &amp; text/data </a:t>
            </a:r>
            <a:r>
              <a:rPr lang="en-US" dirty="0" smtClean="0"/>
              <a:t>mining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0" y="1484784"/>
            <a:ext cx="911792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Big Data (all over) Europe: an opportunity ahead for food &amp; agri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62" y="5085184"/>
            <a:ext cx="23551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03848" y="3212976"/>
            <a:ext cx="1274405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AutoShape 2" descr="Αποτέλεσμα εικόνας για cgi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4" descr="data:image/jpeg;base64,/9j/4AAQSkZJRgABAQAAAQABAAD/2wCEAAkGBw8NDRQQDg4VFBQUFBQWFhQUFRQUFxQUFBQWGBUUFBYYHCsgGBomHRQUIjEhJSkrLi4uFyAzODMsNygvLisBCgoKDg0OGxAQGy0mICQuLCwsLCwtLCwsLDQsLCwsLCwsLDQsLCwsLCwsLCwsLCwsLCwsLCwsLCwsLCwsLCwsLP/AABEIAPQAzgMBEQACEQEDEQH/xAAcAAEAAwEBAQEBAAAAAAAAAAAAAQUGBwQDAgj/xABMEAABAwIDAwgDCgsIAgMAAAABAAIDBBEFEiEGBzETIkFRYXGBoTKRsRQzNUJSYnKSsrMVIzRDRHOCg6LBwxYXJFNjk9HSdPAlVML/xAAZAQEBAQEBAQAAAAAAAAAAAAAAAwQCAQX/xAAvEQACAgIABAMIAgMBAQAAAAAAAQIDBBESITFBMjNRExQiYXGBkaFCsSNS8OHR/9oADAMBAAIRAxEAPwDuKAIAgCAIAgCAIAgCAIAgIc4AXJsO1ASgCAIAgCAIAgCAIAgCAIAgCAIAgCAIAgCAIAgCAIAgOe74JHchTsucrnvJHQS1otfrtcrJldEZcroi+3dyufhMBcSSOUGvU2R4aPAABVoe60VofwI0isVCAIAgCAIAgCAIAgCAIAgCAIAgCAIAgCAIAgCAIDne+D3um+lJ7GrJldEZcroi+3b/AARD3y/fPVcfy1/3cpR5aNMrFggCAIAgCAIAgCAICEBKAIAgCAIAgCAIAgCAqdqsTfRUMs8YBcwDLm4Xc4NBPXbNfwU7ZOMW0cWS4YtopN3W0dRiDJhUlpMZZZzRluH5tCBppk81OiyU97J0WOe9mxWguc73we9U305PstWTK6Iy5XRF7u3+CIe+X756rj+Wv+7lKPLRp1Ysc52t21q6PEjDEGcnHyd2lty/M0ON3cR6Vhbq6VktvlGekZbLpRnpHRQVrNRKAIAgCAIAgCAIAgCAIAgCAIAgCAIAgM1vF+CZ/wB396xRv8tkr/AzObnf0r9x/VUcXv8AYji9zpC2Gs55vg96pvpyfZasmV0RlyuiL3dv8EQ98v3z1XH8tf8AdylHlo0ysWOKbxvheb9190xfOv8AMZ8+/wAxnaWcB3BfRPoH6QBAEAQBAEAQBAEAQBAEAQBAEAQBAEBmd4/wTN3x/esUcjy2Rv8AAzO7nf0r9x/VUcXv9iWL3OkLYazje2eKSYriIhpwXtYSyJrfju+O/wAbcept18+6TsnpGC2TsnpFtusx/I80Mp0cS6K+lncXx+OpHbm613jWa+FnePZ/FnTltNhxPeP8Lzd0X3TF87I8xnz7/MZ2mL0R3D2L6J9A/aAhASgCAhASgCAIAgCAIAgCAIAgCAIAgMzvI+CZu+P71ijkeWyN/gZndzv6V+4/qqOL3+xLF7mj3gYuaPD3lhs+U8kw9WYHM4dzQ7xsrXz4YFrp8MSl3V4E2OA1jxz5Ltj+bG02JHaSD4AdanjV6XETx4aXEUe8bCjQ1zKqDmiU5wR8SZhBJ8bh3fmUsiHDLiRK+PDLiR0vAcSFZSRVAFs7ASOpw0cPAghbIS4opmyEuKKZyPeP8LT90X3TFhyPMZhv8bO0xeiO4exfRPoH7QBAEBCAICUBCAlAEAQBAEAQBAEAQBAEBmN5PwTN3xfesUcjy2Rv8DMnuirGsqJ4XGzpGMc3t5MvzAdtn38Cs+K9SaI4z5tF5vXoHy0TJWC4hku4DoY4WzeBt4EquTFuO/Qpkx3Hfoe3dzisdRh8cTSOUhGR7emwJyu7iLa9dwuseacEvQ6oknHXoZ3exi8UnJ0rCHPY/O+2uTmloZ3nMTbsHWo5U09RJZM09RNjsZh76TDoYpBZ+UucPkl7i7Ke0ZreC00x4YJMvVHhgkzke2tY2oxOokYbtzBoI4Hk2NYSOy7SsFz3Nsw3Pc2zukPojuHsX0z6SP2gCAIAgCAIAgCAIAgCAIAgCAIAgCAIDMbyPgmbvi+9Yo5Hlsjf4GcZgnfE9r43FrmkFrgbEEdIXzk9c0YE9c0dg2N2tjxKPkJw0ThpDmn0ZW21c0Hzb/JfQquU1p9TdVaprT6mQ2u2YmwqX3VROe2En0mEh0N/ikjXIeg+B7c9tTrfFHp/RC2p1vij0LfYLYstLaytbzr5o43cQeIkkv8AG6QOjideFKKf5SKU0/ykfHbzbbNmpKJ+mrZJmnj1sjPtd6uteX3/AMYnl138YnOehYzIf0dD6A7h7F9g+sj9oCEBKAhASgCAhASgCAICCUB8aKsjqIxJC8OaekdBHEEdBHSDqF4pJraPE01tH3Xp6EAQBAEAQGZ3ji+Ezfu/vWKOR5bI3+BmT3XYbDVRVbJ4w9p5AWPRbldQeIOvEKGNBST38iOPFST2Vm12y0uEytnge4xF3MfwfE/iGuI8j2evi2p1va6HFtTre0dD2Kx/8JUmaQDlGHJILaE20cB1EeYK1U2cceZqqs448zP7zdpnw/4KB2UubeVw4hp4MB6L8T2W61LIta+FEsizXwo8mxGwjZGNqa1t2uALIeAI6HSdh+T6+pc00bXFL8HlVG+cjP7woWsxWZrAALRWAFgPxTAAB4KV6+Nkr18bO1xjmjuC+kfQP0gCAIAgCAIDzy1sbJWRF4zvuWs4khouXW6Gjr7QOlecS3o82t6PQvT0IAgCA5LtYanBsTdLSyFjJ/xgHFjnfnGuadDrr2BwWC3irnuPcxWcVc9x7lvhG86MgNrIC0/Li5ze8sOo8CVSGUv5I7jkr+SNbh+01DU25KqjJPxS7I76rrFXjbCXRl42RfRlrdUOyUAQBAUW3FM+bC6hkYJdkDrDiQxzXG3bZpUrluD0TtW4M55u1x6KiqJGTvDWTBlnn0WuYXWzHoBDzr2BZMexRb33MtE1F8+50HbVrJcJqDo4ckXAjUXaQ5pB7wFru51s026cGZTc9fNVdVof6ihi9yOL3KPbSMPx17H6h0kDT9EtjBHqJUrlu3n8idq/y/g67W1sNNGZJpGxsHS4gDuHWewL6DkorbNzaits4ljNWcTxRz4Wk8tIxsY6bANY0kdGjbnq1XzZPjntdz50nxz2u53UL6Z9IlAEAQH4kkawXc4NA6SQB6ygKHEdtMOp73qWvPyYvxh9bdB4lSlfBdyUroLuY7Gt5k0gLaOIRj5b7Of4N9Fp78yzTyW/CiE8lvwlpuwoJJOVr6hznvl5jHPJJLWnnuuegkAfslUx4t7mzvHi3ubN8tRpCAIAgKbazAW4jSuiNg8c6Nx+K8cL9h4HvU7a+OOidkOOOjh1RTOhlMUzSxzHWeLXI67C9j1jWx6181rT0z5zWnpl4NjamaETUhZUxngWOyuHWHMfazuy5VPYya3HmV9jJrceZXn3fQcfdFPb9ZG3/grn44eqOPjh6o99LtxiUfCqLh89rHedr+a6V813OlfNdy0p95lc304oX/svafJ38l2sqffR2smRZU29P/NovFkt/wCEtHtXayvVHayvVFzRbx8Pk9PlIj89lx62EqiyYPqUWRBldiuyVBil5sOqY2yHVzWkOY4n5TRqw9o9S4lTCznBnEqoT5wZjsRw3EsNjfFIJGwvBDspLoXA92g8bFZ5RnWtPp+iEozgtPp+jVbnRpVHth/qLRi9y2L3M9vDcWYxK5psRyJHeI2W81G/lYTv5WH0otlsTxR4knztB/OVBdwPyGHX1ADtXqqsse3+wqpze3+zX4XTYTgeslSx09rOeec8dYaxtywefWSrxVdXV8y8VXV1fMir3mUTNIopZO2zWD+I38keVHsHkx7FRUb0pD73RtHa6Qu8g0e1TeU+yJvKfZFbUbyMQf6IiZ9FhJ/icVy8mZy8iZVVe2GIy+nWPF+hmWP7IBU3dN9zh3Tfc+MOD4hXG4gnl6nPzW+u/TzXnBOXZs8UJy7M+2LbNSUMYdVysY9w5kLTykh7XW0a3tue4r2Vbgvi/B7KtxXxHz2XwGTEakRMuGCxkf8AIZ/2PAD/AIK8rrc3o8rg5vR3Olp2QxtjjaGsY0NaB0ACwC+mkktI+ilpaR9V6ekoAgCA8uKVRgp5Jg3MY2Ofl4Zg0XIB67Bcyek2eSek2ZbGMGpMfpm1FNIGygWD/wCnM0a6eXRccYzhG5cSIyhG1bRz6KavwSptzondLTzo5QOnqcO0ajsWTc6pGXc62bzBd49LMA2rYYXcCbF8Z8Rq3xFu1aoZMX4uRphkRfi5F9+C8Mrm52w08oPx2NYT9Zuqrw1z56TKcMJc9Irqnd7hsnoxPj+hI72OuFw8eDOXjwZU1W62E+81b2/Ta1/syqbxV2ZN4q7MpqzdnWs1ilikHe5jvUQR5qbxZroTeNLsZ2vwKuoTnlgkjy8JG6gdvKMNh61KUJx5tEpQlHm0aPZreFNCRHW3miOmf840dZ+WO/XtPBVryGuUuaLV5DXKR0vDKamaDLSxxgTBri6MAB41yu04+kde1bYqPWPc1xUeqPDjtVRYcHVk0TeUdYBwaDI9wFg1pPYO7RcTcIfEzmbjD4mctx7bKsrnFucxRk2EUZIv2OcNX93DsWKd0pmOd0pHyw7Y3EKgAspi1p+NJaMd9nc71BeRpm+iPI0zfYv6TdfUO9+qo2djGuk9uVVWLLuyqxn3Zc027Clb77USv7sjB7CfNUWLHuztY0e7Lal2Ew2P9Gznre97vK9vJUVEF2KKiC7HpnnwzDBd3IQHqa1gee5rRmK9brh6I9bhD0Rkce3l3BZQxkf6sg82M/m71KE8n/UhPJ/1M1gez1Zi8xkcXZSefPJc37G/KPYNB2KMK5WPf7IwrlY9/s6RTTUmEugoKduaWV7bi/OsdXyynuBsOyw0GmxONeoLqzWnGvUEaZWLBAEBKAID8yMDmlpFwQQR1g8UBwxtTVYLXSMhkLXMcWkHVsjBqzO3puCD1i+i+ZuVUmkfN3KuTSNrSbcYfXxcjiMAZfjmBfHfrDhzmHt6OtaVfCa1NGlXwmtTR5q3d7T1LeVw2raWng1zhIzuD26jxuuXjxlzgzl48XzgzN1Ox+KUjszYHm3x4HZj4ZTn8lF02R7fgk6rI9vwRDtZitGcr55Bb4s7M3rLxm809rZHv+QrbI9/yXVFvQqG25amjf2sLoz55lRZUu6KLJfdF7R7zKN/vsUsZ67B49bTfyVVlRfUosmPcv6DaagqtIqqMk/Fccjj+y+xKrG2EujKRshLozE7yNlYoY/dlMwMGYCVjdG842D2jo1IBA6wetZsipJcSM99SS4kWu6atdJRSRON+Sk5vY14zW+tmPiqYr3HRTGe46MzvUrXSYgIr82KNth85/OcfEZB4KOTLc9Ech/Fo2uyOzEGGwNlmDeXLQXyPt+Lv8RpPogdJ6VoqqUFt9TRVUoLb6nprttcNg0NU156owZPNoI81074Lueu6C7lDWb0KdvvNNI/teWxjyuVJ5S7Im8ldkUVbvMrX+9RxRDuc93rJt5KTypdiTyZdiqdiuL1+gkqJAeiJrmt8RGAPWuOOyXqccVkvU9eHbv8RnN3xtiB4mRwJ78rbm/fZexx5vryOo0TZoodlcJwyz8QqWyPGuRxsPCFt3O8bjsVvZVw8b/76FfZVw8TPLju8fm8lh0WQAWEjwBYf6cfAePqXM8ntA5nkdonm3YUT6nEH1cpLuTaee4kkyyacTx5uf1heY8eKfEzzHi5S4mdXW42kIAgJQBAEBgN5+zhmYKyFt3RttKBxdGODx2t1v2HsWXJr38SM2RXv4kYbZ3B469xhE4jm4xh45kgtq0EatcOPTcdyzVwU+W+ZmhBS5b5n3rNm8Sw92cRSC35yAlw9bNQO8BeuqyHPX4PXXOH/h96Db3EYNDM2UDolaHebbO9ZXscia7nsb5ruaCm3mteMtVRXHSWODgf2Hj+aqsr/ZFVk+qPt+FNnav32BsRPXG6M/Wi0817x0S6o94qZdUP7EYVV60daQepsjJQO9p53mnsK5eFj2NcvCypxHdnVx6wyxzDqN43HwNx5qcsWS6cziWNJdDP1hxCiY6nm5WNjxlMb7ljh82929HFqk+OPJknxxWmbbc+PxVSfnx/Zd/ytOL0ZoxejM5vFcWYxI4HUCFw6dQxtuPaFLI5WEr+Vh5IMMxPFjnyyyg8HyGzB9Eu0+quFGyz5nKjOw0VBuvlIvU1TGdYjaX/AMTrAeoq0cV92VWM+7PX/ZzAaP8AKKrlHDiHTXP1IrFdeypj1f7OvZ1R6sf2pwOk/JqPOR0thaP4pLFPa1R8K/Q9rVHojxVu8+Yi1PSsZ1F7i/T6LctvWVzLKfZHLyX2Rn6ranEq12Tl5Df83CMvhZgzHzUXbOXLf4JO2cuW/wAHpw7YWunu+VogZqXPmNjbiSW8fXZdRom+b5HsaJvm+RST0jX1PI0hdLdwYx1rGR3DMG/FaTwv0alTa56iTa56ids2VwRuHUjYRYu9KR3ynnj4DQDsAX0aocEdH0K4cEdFwqFCEBKAIAgCAEIDmO2Wwj43Gpw9pLb5nRN9JhvfNFbiPmjUdHUMV1GviiY7aNc4n52b3jPiAir2l4GnKtHPFv8AMb8bvGvYUrydcpCvI1ykbWL8G4o3MGwz97Wl47wRmatK4LPRmj4J/Mra3d3h0voMfEfmPPsfcLh48GcPHgyhrd1ruMFYD1NkZb+Jp/8AypPF9GTeL6Moa3d/iMWohbIB0xvB8nWKlLHmuxJ4812PPHiuK4aQHPnjHVKHOYewZwR6l5xWQ9Tzish6mswPb6Gr/wAPiULAH6Z7XjJ6ntdfL36juV4ZCl8M0Xhepcpo1+BYBBQOlNPcNlLXZCbhpAI5p42NxorwrUN6LwrUd6PDi2EUEE0mI1tnGzbZ9WsytDQGs+M4kdvYuZQgm5yOZQgm5yMXjW8mokJbSMELOhzgHPI67ei3u171nnkv+PIzyyW/DyKQ0WK4lq5lRMD8vMGeGazfUpcNk/Vk+GyfqWdFu3r5PfDFEPnOzH1MBHmqLGmdrHl3L6i3XRD3+re7sja1nm7MqLFXdlFiruy+othcNh/R8565HOf5E28lVUVrsVVEF2JxHaPDcMaWBzAR+aga0uv1EN0b4kJKyEP/AASshDkc+xvaWtxmQU9PGQxx0iZqXW6ZXdXqA7eKyztla9IyzslY9I3GxWx7MObystnzuFiR6MYPFrP5npWmmng5vqaaquDm+prFcsEAQBAEAQBAEAQGfx/Y+jryXPjySH85HZrj9IcHeIUp0xmSnTGRhcS3c1tO7PSyNltqMp5KQd1zb+JZZY01ziZpY8l0PHHtPi+HHLM59h8WoYXX7nnnH6y59rZDr+zz2tkOv7L7D96I4VNKfpROB/hdb2qscr1RSOT6o1GF7Z4fVEBtQGOPxZQYzfqBOhPcSrxvhLuWjdCXcvZY2yNLXtDmkWIIBBHaDxVOpXqcj3ibMMoZGzU7bRSkgs6GPtezfmkX06LHsWG+pQe10MN9Si9robfdxiLqnDWZzd0TnREnpDbFv8LmjwWjHluHM0US3Aye9vEXOqY6cHmMZyhHW95IBPcG/wARUMqXxKJDJlzSL7YDZOKCBlTPGHTSAPbmFxE06tDQeDrWJPHWyrRSkuJ9StNSS2+psamojhYXyvaxo4ucQ0DvJWhtLqXbS6mXxHeHh8OjHvmP+m3T6zrA+F1GWTBdOZGWRBfMzOI70J3aU9OyP50hLz6hYDzUZZT7IlLJfZFVnxrFdAZnsPV+Jit28Gu81P8Ay2ev9HH+Wwu8H3YONnVk4A+RFqfF7hp4DxVIYv8Asykcb/Zm+wjB6eiZkpogwdJGrndrnHU+K1xhGK0jTGCjyR710dEICUAQBAEAQBAEAQBAEB+ZI2uFnNBB6CLj1IClrtkMOnvnpGAnpjBjN+u7LXUpUwfYnKqD7GK2p3d8hE6aje5zWgudE+xdlGpLHDjbqIv2rPZjaW4mezH0txJ3WY5Ly5o3vLoywuYCb5HNtcN+aQTp2d6Y1j3wsY83vhNDvSYDhZJ+LLGR33I9hKrk+ArkeA8u6P8AIJf/ACHfdxrzF8L+p5jeF/UyW9P4Tf8Aqo/YVnyfG/oQyPGdka0NaANABbwC+gbzhuKV9TjFcGglxe8tijvZrG6206NBcnsK+bKUrJf0fOlKVkjd4Tu1pY2g1T3TO6QCY2dwy8499/Bao40f5czRHGiuppqHAKKn1hpYmn5WQF31jqrRrjHoiyriuiLJdnZKAICEAQEoCEBKAIAgCAIAgCAIAgCAgi4sUBxLd5UMhxOJ0j2saGyAuc4NA/Fm1ydONl83HaU1s+fQ0prZtt4+KU02GuZFURPdnj5rJGONg7XQG605Ek4cmaL5Jw5M/G6L8im/Xn7ti8xfC/qeY3hf1MlvPH/ykn6uP7Chk+NkcjxnVJ8do8jrVkF8p/Ox9Xet3HHXU2OcfU5buubfFGXHCOQ9xsB/MrDjeMx4/jOyr6JvJQEICUAQBAEAQBAEAQBAEAQBAEAQBAEAQHH/AO7bEOuH/cd/0Xz/AHafyMHu0/kP7tsQ64f9x3/RPdp/Ie7T+RutgsCmw6mfHPlzOlLxkJcLZGDpA1u0rVRW4JpmmmDgtModtNjKyurnTwcnkLGDnOIN2ix0DSpXUylLaJ20ylLaKL+7bEP9H/cd/wBFL3afyJ+7T+RfbFbG1lDXCafk8gY9vNeSbutbQtHUq00yhLbKVUyjLbOhrWaggCAIAgCAIAgIQEoAgCAIAgCAIAgCAIAgCAIAgCAIAgIQEoAgCAIAgCAIAgIQEoAgCAIAgCAIAgCAIAgCAICEAQEoAgCAIAgCAIAgCAhASgCAIAgCA82I10dLC6aZ2VjBcn2ADpJNgB2ryUlFbZ5KSits5XjW8KsqH5aT8SwmzbAOkdfQXJuAT1AeJWGeRJ+HkYp5En05HxZQbQSDOPdXXrLkP1S8HyXnDc+fM84bnz5mr3e1WIummirzLZjGFolbY3cXah1ruHN6yr0Oe2pF6XPbUi32u2qiwyMAjPK8cyO9tPlPPQ32+yltqgvmd22qC+ZzeTajFsQlywySX/y6dpbYdpGtu0lY/a2Tel+jJ7Wyb5fo9H4N2gZzv8V/vBx+rnPsXvDcvX8nvDd8zX7u66ul5dlc594zGGiRmRwvmv0AkaBaKJTe+I0USm98RXbzsZqqSeFtPO6MOY8kNtqQ4WOoXGROUWtM4yJyi1pmh2BrZajDY5J5C95dJdzuJtI4DyAVaJOUNsrTJuG2aFWKnItr9r6r3fK2mqXMjjPJgNtYlmjncPlX8AFgtulxvhfIw23S4npmk3Z7Qy1bZYamUvkaQ9rnWuWHQjTqIH11bHsctplcexy2mbpaTSc63m41VUtTE2nnfGHRkkNtqc1r8FkyJyi1pmXInKLWmZ2lxLHZoxLE+pew3s5rcwNiQbWHWCPBSUrmtrZJSta2tn7otvMSppLTO5Sxs6OVgY7uuAC099+5FkTj1CvmnzOsYRiLKynjnj9F7b2PEHgWntBBHgt0JKS2jbGSkto9a6OiUBCAlAEAQBAEBzPe7iLs8NMDpYyuHWSS1l+6z/WseVLpEyZMukT2bq8CYIPdr2gve5zYyfiMaS1xHUSQ4X6h2ldY0FriPceC1xHQFqNQQHBcerH1+IyPGpklyRj5ubJGPVbxJXy5tzmz5s25zOz7P4NFh9O2KIDQXe7pe62rnH/2wX0YQUFpG+EFBaR7vdEfy2/WC62jraP0yVrjZrge4gr3Z7s5hvf/ACin/Vv+0FiyvEjHldUajdn8ExfSl+9crY3lr7/2Wx/LRabU4p7ioZZr84Nszte7ms8zfwVLJ8MWzuyXDFs5fu7wRtdVSGUXYyJ179LpQWDxsXnvAWGiHFLmY6IcT5nh2frHYXijTIbcnI6KX6BOVx7ho7wC5g/Zz5nMHwT5nc19M+ics3vflcH6o/bKxZXiRjyeqNRu5nYzCIcz2ixmvcgW/HydarjP/Gvv/ZWh/wCNGH3l4hT1FcDA5rskYa97bEFwc42uONgRr4dCz5EouXIz5Ek5cjoO76kfBhcLZAQTmfY8QHvLm+RB8VqoTUFs1UpqC2aNWKhAQgJQBAEAQBAci3rsIxJpPAwMt4PkusGSvj+xhyfGbfdzO1+Ew24t5RpHURI72gg+K0473WjRQ9wRplYsQ4XCA/n/AAiQQ10LpNAyeMuv0ZZBmv6ivlR5SW/U+ZHlJfU77UMzxuaOlpHrC+oz6TOO4ju8q6WnfNJJAWxsLiGueSQ0a2uwar58saUY7euRhePKK3yPRumA/CT9P0eT7yJe4vj+3/w9xvH9j2b3/wAop/1b/tBd5XVHWV1RqN2fwTF9KX71ytjeWvv/AGWx/LRm97eKZpIqRp0aOVf9I3awerMf2go5U+aiRyZc1EnYHaHDsPoy2actlkeXPAjldYDmtF2tIOgv+0lNsIR0+v3FNkIR5sze3FXS1Nc6akkztka0u5r2WkHNOjgOIDT61G6UZS3Elc4yluJ0/YLFfdmHRlxu+P8AFP67sAsT3tLT4rdRPigbKZcUTG73vyuD9UftlZ8rxIhk9UUuF7E1dZSCqh5ItdnswuIecjnNI9HLe7T0qUaJTjxIlGmUo8SPhsjUwQV0YqoGvaXhpzg3idewdbhobXuNOyy8qaUlxIVNKXNHdF9M+iSgCAhASgCAIAgCAx28jZ59bTtlgbmlhvzRxfGfSA6yLAgd/Ws+RW5La6ohfXxLa7GD2O2qfhkjmuaXwvPPYNHNcNMzb9PQQeNhwsstVrg/kZqrXB/I6NDt9hjm3NQW/NdHJfyaQtiyK/U1K+HqezA9qKXEJXx0xc7I0OLi0tBubaX16OpdQtjN6R1C2M3pHN94mzr6SqdOxt4ZnF1xwY92rmO6rm5HfboWO+txlvszJfXwy32Zc7J7wmRxNhrg7mgBszRmu0cA8DW/aL3VKshJakUryElqRZ7T7Y4fPQTxRVGZ8kbmtAZINSNLktsF3ZdBwaTO7LoOLSZmd0/wk/8A8eT7yJRxvH9v/hHG8f2PXvf/ACin/Vv+0F1ldUdZXVGm3cSNZg8bnGzWmYknoAkeSVbH5V/krR5f5OZvdJi2J9N6iXT5rOj6rB5LFzsn9TJzsn9Te/3X0f8A9if1x/8ARavdY+rNPu0fVlbtJu9hpaOSeCWVzoxmyvyEFoPP4NB0Fz4LizHUYtpnFmOoxbR4d1eK8jWOp3Hmzt0/WMuR625vUFzjT1LXqc48tS16n33vflcH6o/bK6yvEjrJ6o1m7X4Hh75vv5FXG8tff+y2P5aOfbxsK9zYi8gWZMOUHVc6PH1tf2gs2RDhn9TLfHUvqdM2Kxb3bh8cjjd7Rycn02aXPeLHxWymfFBM2VT4opl4qlCUAQBAEAQBAEAQFDjWyFDWuL5YcrzxfGcjj2m2jj3gqU6YS6onOqMupQu3XUt9Kma3byZPryqXusfVkvdo+rL7ZvZSmw1znQukc5zQ0l7gdAb8AAFWumMOhWupQ6F3NC2RpY9oc0ixa4AgjqIPFUa2Ua2ZPEN3VBMSWCSEnojcMv1Xg28LKEsaD6ciEseDPEzdfSg86pmI6hyY88q591j6s592j6s0OBbK0eHvL4GHOWlpe5znEtJBItwGoHAdCtCqMHtFYVRhzR+dodlabEnsfOZAWAgZHAaE3N7g9S8nVGfUTqjPqfSn2chjoDQsdIInBwJzDPZ7i5wva2tyOHAr1VJR4ewVaUeE8mB7F0lBOJ4jIXhpaM7gQM1rkWaNbaeJXMKIwe0eQpjF7RpFYqfiRge0tcLgggg9IOhCAylHu8ooJGSRyTBzHNc0528Wm4+KoLHgntEFjxT2iw2h2UpsRka+d0gLG5RkcALE31uCup1Rm9s7nVGfUsMFwuOhp208JcWMzWzG55zi43IA6XFdwgoLSOoRUVpHl2i2cp8SawT5hyZJaWEA84C4uQdNB6gubK4z6nM61PqRs7s5DhoeIHyEPIJD3BwBFxcWAsdfIJXWodBCtQ6FyqFAgIQBASgCAIAgCAIAgCAIAgCAIAgCAICEBKAIAgCAhASgIQEoAgCAIAgCAIAgCAIAgCAIAgCAIAgCAIAgIQBAEBKAIAgIQBAEBKAIAgCAIAgCAIAgCAIAgCAhASgCAIAgCAIAgCAhASgCAIAgCAIAgCAIAgCAIAgCAIAgCAIAgCAhASgCAhAEBKAIAgC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7" name="Picture 7" descr="http://linkedup-challenge.okfn.org/files/2014/02/SemaGrow_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348743"/>
            <a:ext cx="1510953" cy="3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87" y="3429000"/>
            <a:ext cx="1202397" cy="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0" y="6288994"/>
            <a:ext cx="2575971" cy="4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5" y="6133440"/>
            <a:ext cx="2515059" cy="6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4" descr="http://readwrite.com/files/styles/630_0su/public/fields/app-icons-apple-app-store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552"/>
            <a:ext cx="3817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6"/>
          <p:cNvSpPr>
            <a:spLocks/>
          </p:cNvSpPr>
          <p:nvPr/>
        </p:nvSpPr>
        <p:spPr bwMode="auto">
          <a:xfrm rot="18994">
            <a:off x="3852863" y="6221413"/>
            <a:ext cx="532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>
            <a:spAutoFit/>
          </a:bodyPr>
          <a:lstStyle>
            <a:lvl1pPr marL="280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500" dirty="0">
                <a:latin typeface="Arial" charset="0"/>
              </a:rPr>
              <a:t>All the researchers of </a:t>
            </a:r>
            <a:r>
              <a:rPr lang="en-US" altLang="el-GR" sz="1500" dirty="0" smtClean="0">
                <a:latin typeface="Arial" charset="0"/>
              </a:rPr>
              <a:t> Europe waiting </a:t>
            </a:r>
            <a:r>
              <a:rPr lang="en-US" altLang="el-GR" sz="1500" dirty="0">
                <a:latin typeface="Arial" charset="0"/>
              </a:rPr>
              <a:t>eagerly to use </a:t>
            </a:r>
            <a:r>
              <a:rPr lang="en-US" altLang="el-GR" sz="1500" dirty="0" smtClean="0">
                <a:latin typeface="Arial" charset="0"/>
              </a:rPr>
              <a:t>research-oriented software </a:t>
            </a:r>
            <a:r>
              <a:rPr lang="en-US" altLang="el-GR" sz="1500" dirty="0">
                <a:latin typeface="Arial" charset="0"/>
              </a:rPr>
              <a:t>apps/tools/services</a:t>
            </a:r>
            <a:endParaRPr lang="en-US" altLang="el-GR" sz="24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913">
            <a:off x="2094970" y="3187768"/>
            <a:ext cx="3397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1"/>
          <p:cNvSpPr>
            <a:spLocks/>
          </p:cNvSpPr>
          <p:nvPr/>
        </p:nvSpPr>
        <p:spPr bwMode="auto">
          <a:xfrm>
            <a:off x="-13511" y="116632"/>
            <a:ext cx="9195259" cy="500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38" bIns="0"/>
          <a:lstStyle/>
          <a:p>
            <a:pPr marL="39688" algn="ctr">
              <a:defRPr/>
            </a:pPr>
            <a:r>
              <a:rPr lang="en-US" sz="4000" dirty="0" smtClean="0"/>
              <a:t>AGINFRA as the EOSC community node</a:t>
            </a:r>
            <a:endParaRPr lang="en-US" sz="4000" dirty="0">
              <a:latin typeface="+mj-lt"/>
            </a:endParaRPr>
          </a:p>
        </p:txBody>
      </p:sp>
      <p:pic>
        <p:nvPicPr>
          <p:cNvPr id="22534" name="Picture 13" descr="https://encrypted-tbn1.gstatic.com/images?q=tbn:ANd9GcQr8lobTKJaxt78ZAEX4kzP87iRwGQk3odqtqzKvS_1b_J_WmB_r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10372"/>
            <a:ext cx="631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8"/>
          <p:cNvSpPr>
            <a:spLocks/>
          </p:cNvSpPr>
          <p:nvPr/>
        </p:nvSpPr>
        <p:spPr bwMode="auto">
          <a:xfrm rot="18994">
            <a:off x="36109" y="5698992"/>
            <a:ext cx="3310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500" dirty="0" smtClean="0">
                <a:latin typeface="Arial" charset="0"/>
              </a:rPr>
              <a:t>Domain specific data management &amp; sharing infrastructure</a:t>
            </a:r>
            <a:endParaRPr lang="en-US" altLang="el-GR" sz="24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2536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777036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8" y="5229200"/>
            <a:ext cx="495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52" y="5195887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70" y="5195887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ttps://encrypted-tbn1.gstatic.com/images?q=tbn:ANd9GcQr8lobTKJaxt78ZAEX4kzP87iRwGQk3odqtqzKvS_1b_J_WmB_r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23034"/>
            <a:ext cx="6318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https://encrypted-tbn1.gstatic.com/images?q=tbn:ANd9GcQr8lobTKJaxt78ZAEX4kzP87iRwGQk3odqtqzKvS_1b_J_WmB_r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42172"/>
            <a:ext cx="631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4"/>
          <p:cNvSpPr>
            <a:spLocks/>
          </p:cNvSpPr>
          <p:nvPr/>
        </p:nvSpPr>
        <p:spPr bwMode="auto">
          <a:xfrm rot="18994">
            <a:off x="109538" y="3352752"/>
            <a:ext cx="201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>
            <a:spAutoFit/>
          </a:bodyPr>
          <a:lstStyle>
            <a:lvl1pPr marL="280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500" dirty="0" smtClean="0">
                <a:latin typeface="Arial" charset="0"/>
              </a:rPr>
              <a:t>European Open Science Cloud</a:t>
            </a:r>
            <a:endParaRPr lang="en-US" altLang="el-GR" sz="24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2544" name="Picture 2" descr="http://www.exponentcms.org/files/WIZARD12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74" y="2154337"/>
            <a:ext cx="17716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6909">
            <a:off x="5257800" y="1470026"/>
            <a:ext cx="3397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/>
          </p:cNvSpPr>
          <p:nvPr/>
        </p:nvSpPr>
        <p:spPr bwMode="auto">
          <a:xfrm rot="18994">
            <a:off x="4860079" y="1424506"/>
            <a:ext cx="4247819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8" bIns="0">
            <a:spAutoFit/>
          </a:bodyPr>
          <a:lstStyle/>
          <a:p>
            <a:pPr marL="280988" algn="ctr">
              <a:defRPr/>
            </a:pPr>
            <a:r>
              <a:rPr lang="en-US" sz="1500" dirty="0" smtClean="0"/>
              <a:t>Software apps/tools/services for research</a:t>
            </a:r>
          </a:p>
          <a:p>
            <a:pPr marL="280988" algn="ctr">
              <a:defRPr/>
            </a:pPr>
            <a:r>
              <a:rPr lang="en-US" sz="1500" dirty="0" smtClean="0"/>
              <a:t>(which may be powered by cloud &amp; grid hosting and computing services &amp; resources)</a:t>
            </a:r>
            <a:endParaRPr lang="en-US" sz="2400" dirty="0">
              <a:cs typeface="Arial" charset="0"/>
              <a:sym typeface="Arial" charset="0"/>
            </a:endParaRPr>
          </a:p>
        </p:txBody>
      </p:sp>
      <p:pic>
        <p:nvPicPr>
          <p:cNvPr id="22547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7207250" y="3817938"/>
            <a:ext cx="1809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8359775" y="3868738"/>
            <a:ext cx="1809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4975225" y="3797300"/>
            <a:ext cx="1809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5262563" y="3797300"/>
            <a:ext cx="1825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5767388" y="3797300"/>
            <a:ext cx="1809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6270625" y="3797300"/>
            <a:ext cx="1825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6775450" y="3797300"/>
            <a:ext cx="1809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7926388" y="3868738"/>
            <a:ext cx="1825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7713" flipH="1">
            <a:off x="7639050" y="3868738"/>
            <a:ext cx="1809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6" descr="http://blog.cimmyt.org/wp-content/uploads/2011/12/southasia.EQ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3926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5424">
            <a:off x="2020887" y="1937347"/>
            <a:ext cx="3397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84" y="4777036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21" y="47339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OSC logos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0" y="926495"/>
            <a:ext cx="4657518" cy="7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5424" flipH="1">
            <a:off x="2398100" y="1350553"/>
            <a:ext cx="314208" cy="155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0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07950" y="1720568"/>
            <a:ext cx="9036050" cy="4968552"/>
          </a:xfrm>
        </p:spPr>
        <p:txBody>
          <a:bodyPr>
            <a:normAutofit fontScale="92500" lnSpcReduction="20000"/>
          </a:bodyPr>
          <a:lstStyle/>
          <a:p>
            <a:pPr marL="273050" indent="-273050" eaLnBrk="1" hangingPunct="1">
              <a:buFont typeface="Arial" charset="0"/>
              <a:buNone/>
            </a:pPr>
            <a:r>
              <a:rPr lang="en-US" altLang="el-GR" dirty="0" smtClean="0">
                <a:solidFill>
                  <a:srgbClr val="006600"/>
                </a:solidFill>
              </a:rPr>
              <a:t>“...we will </a:t>
            </a:r>
            <a:r>
              <a:rPr lang="en-US" altLang="el-GR" b="1" dirty="0" smtClean="0">
                <a:solidFill>
                  <a:srgbClr val="006600"/>
                </a:solidFill>
              </a:rPr>
              <a:t>promote research </a:t>
            </a:r>
            <a:r>
              <a:rPr lang="en-US" altLang="el-GR" dirty="0" smtClean="0">
                <a:solidFill>
                  <a:srgbClr val="006600"/>
                </a:solidFill>
              </a:rPr>
              <a:t>for food and agriculture, including research to adapt to, and mitigate climate change, and </a:t>
            </a:r>
            <a:r>
              <a:rPr lang="en-US" altLang="el-GR" b="1" dirty="0" smtClean="0">
                <a:solidFill>
                  <a:srgbClr val="006600"/>
                </a:solidFill>
              </a:rPr>
              <a:t>access to research results and technologies </a:t>
            </a:r>
            <a:r>
              <a:rPr lang="en-US" altLang="el-GR" dirty="0" smtClean="0">
                <a:solidFill>
                  <a:srgbClr val="006600"/>
                </a:solidFill>
              </a:rPr>
              <a:t>at national, regional and international levels...</a:t>
            </a:r>
            <a:br>
              <a:rPr lang="en-US" altLang="el-GR" dirty="0" smtClean="0">
                <a:solidFill>
                  <a:srgbClr val="006600"/>
                </a:solidFill>
              </a:rPr>
            </a:br>
            <a:endParaRPr lang="en-US" altLang="el-GR" dirty="0" smtClean="0">
              <a:solidFill>
                <a:srgbClr val="006600"/>
              </a:solidFill>
            </a:endParaRPr>
          </a:p>
          <a:p>
            <a:pPr marL="273050" indent="-273050" eaLnBrk="1" hangingPunct="1">
              <a:buFont typeface="Arial" charset="0"/>
              <a:buNone/>
            </a:pPr>
            <a:r>
              <a:rPr lang="en-US" altLang="el-GR" dirty="0" smtClean="0">
                <a:solidFill>
                  <a:srgbClr val="006600"/>
                </a:solidFill>
              </a:rPr>
              <a:t>...we will reinvigorate national research systems and will</a:t>
            </a:r>
            <a:r>
              <a:rPr lang="en-US" altLang="el-GR" b="1" dirty="0" smtClean="0">
                <a:solidFill>
                  <a:srgbClr val="006600"/>
                </a:solidFill>
              </a:rPr>
              <a:t> share information and best practices</a:t>
            </a:r>
            <a:r>
              <a:rPr lang="en-US" altLang="el-GR" dirty="0" smtClean="0">
                <a:solidFill>
                  <a:srgbClr val="006600"/>
                </a:solidFill>
              </a:rPr>
              <a:t>... </a:t>
            </a:r>
            <a:br>
              <a:rPr lang="en-US" altLang="el-GR" dirty="0" smtClean="0">
                <a:solidFill>
                  <a:srgbClr val="006600"/>
                </a:solidFill>
              </a:rPr>
            </a:br>
            <a:endParaRPr lang="en-US" altLang="el-GR" dirty="0" smtClean="0">
              <a:solidFill>
                <a:srgbClr val="006600"/>
              </a:solidFill>
            </a:endParaRPr>
          </a:p>
          <a:p>
            <a:pPr marL="273050" indent="-273050" eaLnBrk="1" hangingPunct="1">
              <a:buFont typeface="Arial" charset="0"/>
              <a:buNone/>
            </a:pPr>
            <a:r>
              <a:rPr lang="en-US" altLang="el-GR" dirty="0" smtClean="0">
                <a:solidFill>
                  <a:srgbClr val="006600"/>
                </a:solidFill>
              </a:rPr>
              <a:t>...we will </a:t>
            </a:r>
            <a:r>
              <a:rPr lang="en-US" altLang="el-GR" b="1" dirty="0" smtClean="0">
                <a:solidFill>
                  <a:srgbClr val="006600"/>
                </a:solidFill>
              </a:rPr>
              <a:t>improve access to knowledge...</a:t>
            </a:r>
            <a:r>
              <a:rPr lang="en-US" altLang="el-GR" dirty="0" smtClean="0">
                <a:solidFill>
                  <a:srgbClr val="006600"/>
                </a:solidFill>
              </a:rPr>
              <a:t>”</a:t>
            </a:r>
          </a:p>
          <a:p>
            <a:pPr marL="273050" indent="-273050" eaLnBrk="1" hangingPunct="1">
              <a:buFont typeface="Arial" charset="0"/>
              <a:buNone/>
            </a:pPr>
            <a:endParaRPr lang="en-US" altLang="el-GR" sz="2000" b="1" dirty="0" smtClean="0"/>
          </a:p>
          <a:p>
            <a:pPr marL="273050" indent="-273050" eaLnBrk="1" hangingPunct="1">
              <a:buFont typeface="Arial" charset="0"/>
              <a:buNone/>
            </a:pPr>
            <a:r>
              <a:rPr lang="en-US" altLang="el-GR" sz="1800" dirty="0" smtClean="0">
                <a:solidFill>
                  <a:srgbClr val="006600"/>
                </a:solidFill>
              </a:rPr>
              <a:t>Heads of State and Government, World Summit on Food Security, Rome, November 2009</a:t>
            </a:r>
            <a:endParaRPr lang="en-GB" altLang="el-GR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19113" y="132665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800" dirty="0">
                <a:latin typeface="+mj-lt"/>
                <a:ea typeface="+mj-ea"/>
                <a:cs typeface="+mj-cs"/>
              </a:rPr>
              <a:t>World Food </a:t>
            </a:r>
            <a:r>
              <a:rPr lang="en-GB" sz="4800" dirty="0" smtClean="0">
                <a:latin typeface="+mj-lt"/>
                <a:ea typeface="+mj-ea"/>
                <a:cs typeface="+mj-cs"/>
              </a:rPr>
              <a:t>Summit </a:t>
            </a:r>
          </a:p>
          <a:p>
            <a:pPr algn="ctr">
              <a:defRPr/>
            </a:pPr>
            <a:r>
              <a:rPr lang="en-GB" sz="4800" dirty="0" smtClean="0">
                <a:latin typeface="+mj-lt"/>
                <a:ea typeface="+mj-ea"/>
                <a:cs typeface="+mj-cs"/>
              </a:rPr>
              <a:t>declaration, 2009</a:t>
            </a:r>
            <a:endParaRPr lang="el-GR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64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welcome </a:t>
            </a:r>
            <a:r>
              <a:rPr lang="en-US" b="1" dirty="0" smtClean="0">
                <a:solidFill>
                  <a:srgbClr val="00B050"/>
                </a:solidFill>
              </a:rPr>
              <a:t>aginfra.org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512" y="1152128"/>
            <a:ext cx="9144000" cy="544522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data management &amp; sharing infrastructure for agriculture &amp; food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 smtClean="0"/>
              <a:t>a global atlas of agricultural research &amp; extension (including institutions, people, publications, data sets, projects, courses, OERs)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 smtClean="0"/>
              <a:t>a semantic layer for processing, enriching &amp; interlinking research information from distributed, heterogeneous sources &amp; formats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 smtClean="0"/>
              <a:t>a catalogue of software components (open source software stack &amp; APIs) that anyone may use to process research information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a help desk service to support institutions &amp; projects that wish to publish their research information openly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 smtClean="0"/>
              <a:t>a set of data-rich service and application demonstrators for specific case studies (food safety, </a:t>
            </a:r>
            <a:r>
              <a:rPr lang="en-US" sz="2400" dirty="0" err="1" smtClean="0"/>
              <a:t>viti</a:t>
            </a:r>
            <a:r>
              <a:rPr lang="en-US" sz="2400" dirty="0" smtClean="0"/>
              <a:t>, crop composition, …)</a:t>
            </a:r>
          </a:p>
        </p:txBody>
      </p:sp>
    </p:spTree>
    <p:extLst>
      <p:ext uri="{BB962C8B-B14F-4D97-AF65-F5344CB8AC3E}">
        <p14:creationId xmlns:p14="http://schemas.microsoft.com/office/powerpoint/2010/main" val="18434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8"/>
          <p:cNvSpPr>
            <a:spLocks/>
          </p:cNvSpPr>
          <p:nvPr/>
        </p:nvSpPr>
        <p:spPr bwMode="auto">
          <a:xfrm rot="18994">
            <a:off x="4357998" y="6172258"/>
            <a:ext cx="25187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smtClean="0"/>
              <a:t>CIARD RING providers (</a:t>
            </a:r>
            <a:r>
              <a:rPr lang="en-US" altLang="el-GR" dirty="0" err="1" smtClean="0"/>
              <a:t>agri</a:t>
            </a:r>
            <a:r>
              <a:rPr lang="en-US" altLang="el-GR" dirty="0" smtClean="0"/>
              <a:t>-food data, OERs &amp; software)</a:t>
            </a:r>
            <a:endParaRPr lang="en-US" altLang="el-GR" dirty="0"/>
          </a:p>
        </p:txBody>
      </p:sp>
      <p:sp>
        <p:nvSpPr>
          <p:cNvPr id="9227" name="Rectangle 11"/>
          <p:cNvSpPr>
            <a:spLocks/>
          </p:cNvSpPr>
          <p:nvPr/>
        </p:nvSpPr>
        <p:spPr bwMode="auto">
          <a:xfrm>
            <a:off x="0" y="44624"/>
            <a:ext cx="9144000" cy="500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38" bIns="0"/>
          <a:lstStyle/>
          <a:p>
            <a:pPr marL="39688" algn="ctr">
              <a:defRPr/>
            </a:pPr>
            <a:r>
              <a:rPr lang="en-US" sz="3600" dirty="0" smtClean="0">
                <a:latin typeface="+mj-lt"/>
              </a:rPr>
              <a:t>    AGINFRA as a global </a:t>
            </a:r>
            <a:r>
              <a:rPr lang="en-US" sz="3600" dirty="0" err="1" smtClean="0">
                <a:latin typeface="+mj-lt"/>
              </a:rPr>
              <a:t>agri</a:t>
            </a:r>
            <a:r>
              <a:rPr lang="en-US" sz="3600" dirty="0" smtClean="0">
                <a:latin typeface="+mj-lt"/>
              </a:rPr>
              <a:t>-food research &amp; extension atlas</a:t>
            </a:r>
            <a:endParaRPr lang="en-US" sz="3600" dirty="0"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100" y="1279174"/>
            <a:ext cx="1502881" cy="799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3987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22" y="567000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79" y="4688929"/>
            <a:ext cx="493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ttp://jss.uk.com/images/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20" y="2879383"/>
            <a:ext cx="1854044" cy="134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06" y="515337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69" y="4648547"/>
            <a:ext cx="493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06" y="4578697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8"/>
          <p:cNvSpPr>
            <a:spLocks/>
          </p:cNvSpPr>
          <p:nvPr/>
        </p:nvSpPr>
        <p:spPr bwMode="auto">
          <a:xfrm rot="18994">
            <a:off x="3104484" y="5902312"/>
            <a:ext cx="149816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smtClean="0"/>
              <a:t>AGRIS providers (</a:t>
            </a:r>
            <a:r>
              <a:rPr lang="en-US" altLang="el-GR" dirty="0" err="1" smtClean="0"/>
              <a:t>agri</a:t>
            </a:r>
            <a:r>
              <a:rPr lang="en-US" altLang="el-GR" dirty="0" smtClean="0"/>
              <a:t>-food publications)</a:t>
            </a:r>
            <a:endParaRPr lang="en-US" altLang="el-GR" dirty="0"/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890">
            <a:off x="3948254" y="4113866"/>
            <a:ext cx="339725" cy="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105">
            <a:off x="4749095" y="2278390"/>
            <a:ext cx="339725" cy="5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4306">
            <a:off x="4924558" y="4047785"/>
            <a:ext cx="211851" cy="128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97" y="1201123"/>
            <a:ext cx="1476698" cy="799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2" y="1199654"/>
            <a:ext cx="1512168" cy="834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Rectangle 8"/>
          <p:cNvSpPr>
            <a:spLocks/>
          </p:cNvSpPr>
          <p:nvPr/>
        </p:nvSpPr>
        <p:spPr bwMode="auto">
          <a:xfrm rot="18994">
            <a:off x="4506825" y="2111126"/>
            <a:ext cx="2030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smtClean="0"/>
              <a:t>CIARD RING site</a:t>
            </a:r>
            <a:endParaRPr lang="en-US" altLang="el-GR" dirty="0"/>
          </a:p>
        </p:txBody>
      </p:sp>
      <p:sp>
        <p:nvSpPr>
          <p:cNvPr id="57" name="Rectangle 8"/>
          <p:cNvSpPr>
            <a:spLocks/>
          </p:cNvSpPr>
          <p:nvPr/>
        </p:nvSpPr>
        <p:spPr bwMode="auto">
          <a:xfrm rot="18994">
            <a:off x="3013666" y="2038709"/>
            <a:ext cx="1770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smtClean="0"/>
              <a:t>E-infrastructure micro-sites</a:t>
            </a:r>
            <a:endParaRPr lang="en-US" altLang="el-GR" dirty="0"/>
          </a:p>
        </p:txBody>
      </p:sp>
      <p:sp>
        <p:nvSpPr>
          <p:cNvPr id="58" name="Rectangle 8"/>
          <p:cNvSpPr>
            <a:spLocks/>
          </p:cNvSpPr>
          <p:nvPr/>
        </p:nvSpPr>
        <p:spPr bwMode="auto">
          <a:xfrm rot="18994">
            <a:off x="6537603" y="2136563"/>
            <a:ext cx="2229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smtClean="0"/>
              <a:t>FAO’s AGRIS search</a:t>
            </a:r>
            <a:endParaRPr lang="en-US" altLang="el-GR" dirty="0"/>
          </a:p>
        </p:txBody>
      </p:sp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8789">
            <a:off x="5839356" y="2171334"/>
            <a:ext cx="343793" cy="8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040">
            <a:off x="3875373" y="2457445"/>
            <a:ext cx="339725" cy="5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9702"/>
            <a:ext cx="1249965" cy="82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Rectangle 8"/>
          <p:cNvSpPr>
            <a:spLocks/>
          </p:cNvSpPr>
          <p:nvPr/>
        </p:nvSpPr>
        <p:spPr bwMode="auto">
          <a:xfrm rot="18994">
            <a:off x="1560066" y="2078006"/>
            <a:ext cx="1499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err="1" smtClean="0"/>
              <a:t>AgriProfiles</a:t>
            </a:r>
            <a:endParaRPr lang="en-US" altLang="el-GR" dirty="0"/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689">
            <a:off x="2949529" y="2418269"/>
            <a:ext cx="523332" cy="8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04" y="515337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54" y="538197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67" y="4648547"/>
            <a:ext cx="493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8"/>
          <p:cNvSpPr>
            <a:spLocks/>
          </p:cNvSpPr>
          <p:nvPr/>
        </p:nvSpPr>
        <p:spPr bwMode="auto">
          <a:xfrm rot="18994">
            <a:off x="849468" y="5956233"/>
            <a:ext cx="25187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err="1" smtClean="0"/>
              <a:t>AgriProfiles</a:t>
            </a:r>
            <a:r>
              <a:rPr lang="en-US" altLang="el-GR" dirty="0" smtClean="0"/>
              <a:t> providers (</a:t>
            </a:r>
            <a:r>
              <a:rPr lang="en-US" altLang="el-GR" dirty="0" err="1" smtClean="0"/>
              <a:t>agri</a:t>
            </a:r>
            <a:r>
              <a:rPr lang="en-US" altLang="el-GR" dirty="0" smtClean="0"/>
              <a:t>-food people, </a:t>
            </a:r>
            <a:r>
              <a:rPr lang="en-US" altLang="el-GR" dirty="0" err="1" smtClean="0"/>
              <a:t>organisations</a:t>
            </a:r>
            <a:r>
              <a:rPr lang="en-US" altLang="el-GR" dirty="0" smtClean="0"/>
              <a:t>)</a:t>
            </a:r>
            <a:endParaRPr lang="en-US" altLang="el-GR" dirty="0"/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576">
            <a:off x="2894936" y="3746093"/>
            <a:ext cx="654329" cy="101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2962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83" y="5262961"/>
            <a:ext cx="493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23" y="5073997"/>
            <a:ext cx="493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 descr="http://cdn1.iconfinder.com/data/icons/ie_Bright/512/database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10" y="5151253"/>
            <a:ext cx="493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8"/>
          <p:cNvSpPr>
            <a:spLocks/>
          </p:cNvSpPr>
          <p:nvPr/>
        </p:nvSpPr>
        <p:spPr bwMode="auto">
          <a:xfrm rot="18994">
            <a:off x="6630950" y="6241970"/>
            <a:ext cx="25187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smtClean="0"/>
              <a:t>VEST registry (schemas, ontologies)</a:t>
            </a:r>
            <a:endParaRPr lang="en-US" altLang="el-GR" dirty="0"/>
          </a:p>
        </p:txBody>
      </p:sp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689">
            <a:off x="6074910" y="4117065"/>
            <a:ext cx="760379" cy="15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" y="1779471"/>
            <a:ext cx="1573706" cy="797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Rectangle 8"/>
          <p:cNvSpPr>
            <a:spLocks/>
          </p:cNvSpPr>
          <p:nvPr/>
        </p:nvSpPr>
        <p:spPr bwMode="auto">
          <a:xfrm rot="18994">
            <a:off x="-265606" y="2621418"/>
            <a:ext cx="23879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err="1" smtClean="0"/>
              <a:t>AgriSemantics</a:t>
            </a:r>
            <a:r>
              <a:rPr lang="en-US" altLang="el-GR" dirty="0" smtClean="0"/>
              <a:t>/ GACS/ AGROVOC</a:t>
            </a:r>
            <a:endParaRPr lang="en-US" altLang="el-GR" dirty="0"/>
          </a:p>
        </p:txBody>
      </p:sp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0683">
            <a:off x="2360485" y="2525190"/>
            <a:ext cx="763410" cy="12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6657">
            <a:off x="6186908" y="2267750"/>
            <a:ext cx="468236" cy="11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31" y="3717032"/>
            <a:ext cx="1872117" cy="45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3" y="3181969"/>
            <a:ext cx="1630237" cy="862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Rectangle 8"/>
          <p:cNvSpPr>
            <a:spLocks/>
          </p:cNvSpPr>
          <p:nvPr/>
        </p:nvSpPr>
        <p:spPr bwMode="auto">
          <a:xfrm rot="18994">
            <a:off x="-138900" y="4081923"/>
            <a:ext cx="1757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smtClean="0"/>
              <a:t>GODAN data registry</a:t>
            </a:r>
            <a:endParaRPr lang="en-US" altLang="el-GR" dirty="0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4210">
            <a:off x="2248739" y="3193399"/>
            <a:ext cx="523332" cy="8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65" y="2448716"/>
            <a:ext cx="1598075" cy="679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3" name="Rectangle 8"/>
          <p:cNvSpPr>
            <a:spLocks/>
          </p:cNvSpPr>
          <p:nvPr/>
        </p:nvSpPr>
        <p:spPr bwMode="auto">
          <a:xfrm rot="18994">
            <a:off x="6846766" y="3190309"/>
            <a:ext cx="23029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/>
              <a:t>I</a:t>
            </a:r>
            <a:r>
              <a:rPr lang="en-US" altLang="el-GR" dirty="0" smtClean="0"/>
              <a:t>CT-AGRI ERANET OA search</a:t>
            </a:r>
            <a:endParaRPr lang="en-US" alt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62" y="3763770"/>
            <a:ext cx="1614926" cy="74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6657">
            <a:off x="6214604" y="2989084"/>
            <a:ext cx="468236" cy="11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8"/>
          <p:cNvSpPr>
            <a:spLocks/>
          </p:cNvSpPr>
          <p:nvPr/>
        </p:nvSpPr>
        <p:spPr bwMode="auto">
          <a:xfrm rot="18994">
            <a:off x="6877599" y="4514374"/>
            <a:ext cx="23029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>
            <a:lvl1pPr marL="280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dirty="0" err="1" smtClean="0"/>
              <a:t>Agri</a:t>
            </a:r>
            <a:r>
              <a:rPr lang="en-US" altLang="el-GR" dirty="0" smtClean="0"/>
              <a:t>-food relevant </a:t>
            </a:r>
            <a:r>
              <a:rPr lang="en-US" altLang="el-GR" dirty="0" err="1" smtClean="0"/>
              <a:t>IoT</a:t>
            </a:r>
            <a:r>
              <a:rPr lang="en-US" altLang="el-GR" dirty="0" smtClean="0"/>
              <a:t> data points map</a:t>
            </a:r>
            <a:endParaRPr lang="en-US" altLang="el-GR" dirty="0"/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12" y="2788267"/>
            <a:ext cx="1049364" cy="980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2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AGINFRA as an enabler of communities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452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a</a:t>
            </a:r>
            <a:r>
              <a:rPr lang="en-US" dirty="0" smtClean="0"/>
              <a:t>ctively supporting global “data-providing &amp; consuming” communities of practice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smtClean="0"/>
              <a:t>advocacy &amp; decision making stakeholders (CIARD, GODAN)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smtClean="0"/>
              <a:t>agricultural data/knowledge managers, data scientists (e.g. FAO’s AIMS, RDA IGAD, ODI)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err="1" smtClean="0"/>
              <a:t>agri</a:t>
            </a:r>
            <a:r>
              <a:rPr lang="en-US" dirty="0" smtClean="0"/>
              <a:t>-tech software developers &amp; companies (OADA, FIWARE)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7" y="4005064"/>
            <a:ext cx="3240360" cy="7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Open Ag Data Alli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3176"/>
            <a:ext cx="360040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lobal Open Data for Agriculture and Nutr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58710"/>
            <a:ext cx="3275856" cy="10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59976"/>
            <a:ext cx="3960440" cy="8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93" y="5877272"/>
            <a:ext cx="3419103" cy="8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0" y="5229200"/>
            <a:ext cx="1818202" cy="81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 descr="Αποτέλεσμα εικόνας για fi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03" y="4246073"/>
            <a:ext cx="2367233" cy="76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AGINFRA as a resource for open research data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08" y="1556792"/>
            <a:ext cx="9129192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cataloguing public and private research outcomes published as open data</a:t>
            </a:r>
          </a:p>
          <a:p>
            <a:r>
              <a:rPr lang="en-US" dirty="0" smtClean="0"/>
              <a:t>joining forces with global stakeholders advocating &amp; supporting the publication of </a:t>
            </a:r>
            <a:r>
              <a:rPr lang="en-US" dirty="0" err="1" smtClean="0"/>
              <a:t>agri</a:t>
            </a:r>
            <a:r>
              <a:rPr lang="en-US" dirty="0" smtClean="0"/>
              <a:t>-food research data by the public &amp; private sector</a:t>
            </a:r>
          </a:p>
        </p:txBody>
      </p:sp>
      <p:pic>
        <p:nvPicPr>
          <p:cNvPr id="9218" name="Picture 2" descr="Global Open Data for Agriculture and Nutr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05" y="4427398"/>
            <a:ext cx="3225155" cy="10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earch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02830"/>
            <a:ext cx="2016224" cy="13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SD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87" y="5914894"/>
            <a:ext cx="42767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Αποτέλεσμα εικόνας για european com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8" y="4233061"/>
            <a:ext cx="2270026" cy="157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Αποτέλεσμα εικόνας για cgi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15" y="4024208"/>
            <a:ext cx="1475801" cy="174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AGINFRA as a resource for open educational resources (OERs)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08" y="1556792"/>
            <a:ext cx="9129192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cataloguing public and private training &amp; capacity building offerings</a:t>
            </a:r>
          </a:p>
          <a:p>
            <a:r>
              <a:rPr lang="en-US" dirty="0" smtClean="0"/>
              <a:t>joining forces with global stakeholders advocating &amp; supporting the publication of </a:t>
            </a:r>
            <a:r>
              <a:rPr lang="en-US" dirty="0" err="1" smtClean="0"/>
              <a:t>agri</a:t>
            </a:r>
            <a:r>
              <a:rPr lang="en-US" dirty="0" smtClean="0"/>
              <a:t>-food education as OERs</a:t>
            </a:r>
          </a:p>
        </p:txBody>
      </p:sp>
      <p:sp>
        <p:nvSpPr>
          <p:cNvPr id="4" name="AutoShape 6" descr="Αποτέλεσμα εικόνας για european com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11" descr="Αποτέλεσμα εικόνας για cgi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Picture 2" descr="eX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916822" cy="1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64857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opendiscoveryspace.eu/sites/all/themes/open_discovery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916884"/>
            <a:ext cx="28575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Αποτέλεσμα εικόνας για creative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5" y="6090614"/>
            <a:ext cx="2583013" cy="61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http://msuglobal.com/wp-content/uploads/Spartan-helmet-Green-150-pxls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49" y="3887277"/>
            <a:ext cx="984991" cy="11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http://www.iica.int/sites/all/themes/custom/iica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83" y="3933056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http://www.european-net.org/wp-content/uploads/2015/06/Open-Education-Europ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90168"/>
            <a:ext cx="1297775" cy="16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937279"/>
            <a:ext cx="1872208" cy="13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AGINFRA as a registry of </a:t>
            </a:r>
            <a:r>
              <a:rPr lang="en-US" dirty="0" err="1" smtClean="0"/>
              <a:t>IoT</a:t>
            </a:r>
            <a:r>
              <a:rPr lang="en-US" dirty="0" smtClean="0"/>
              <a:t> data points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08" y="1556792"/>
            <a:ext cx="9129192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federating existing catalogues of Internet of Things (</a:t>
            </a:r>
            <a:r>
              <a:rPr lang="en-US" dirty="0" err="1" smtClean="0"/>
              <a:t>IoT</a:t>
            </a:r>
            <a:r>
              <a:rPr lang="en-US" dirty="0" smtClean="0"/>
              <a:t>) data measurement &amp; broadcasting stations</a:t>
            </a:r>
          </a:p>
          <a:p>
            <a:pPr lvl="1"/>
            <a:r>
              <a:rPr lang="en-US" dirty="0" smtClean="0"/>
              <a:t>Such as </a:t>
            </a:r>
            <a:r>
              <a:rPr lang="en-US" dirty="0">
                <a:hlinkClick r:id="rId2"/>
              </a:rPr>
              <a:t>Weather Underground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Smart Citizen</a:t>
            </a:r>
            <a:r>
              <a:rPr lang="en-US" dirty="0"/>
              <a:t>, the </a:t>
            </a:r>
            <a:r>
              <a:rPr lang="en-US" dirty="0">
                <a:hlinkClick r:id="rId4"/>
              </a:rPr>
              <a:t>UK Met Office Weather Observations Website</a:t>
            </a:r>
            <a:r>
              <a:rPr lang="en-US" dirty="0"/>
              <a:t>, </a:t>
            </a:r>
            <a:r>
              <a:rPr lang="en-US" dirty="0" err="1" smtClean="0">
                <a:hlinkClick r:id="rId5"/>
              </a:rPr>
              <a:t>Netatmo</a:t>
            </a:r>
            <a:r>
              <a:rPr lang="en-US" dirty="0"/>
              <a:t>, </a:t>
            </a:r>
            <a:r>
              <a:rPr lang="en-US" dirty="0" err="1" smtClean="0">
                <a:hlinkClick r:id="rId6"/>
              </a:rPr>
              <a:t>Thingspeak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Air Quality Egg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The International Soil Moisture Network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>
                <a:hlinkClick r:id="rId9"/>
              </a:rPr>
              <a:t>The Sea Turtle Conservancy</a:t>
            </a:r>
            <a:endParaRPr lang="en-US" dirty="0" smtClean="0"/>
          </a:p>
          <a:p>
            <a:r>
              <a:rPr lang="en-US" dirty="0" smtClean="0"/>
              <a:t>supporting search &amp; </a:t>
            </a:r>
            <a:r>
              <a:rPr lang="en-US" dirty="0" err="1" smtClean="0"/>
              <a:t>visualisation</a:t>
            </a:r>
            <a:r>
              <a:rPr lang="en-US" dirty="0" smtClean="0"/>
              <a:t> of various data end points from </a:t>
            </a:r>
            <a:r>
              <a:rPr lang="en-US" dirty="0" err="1" smtClean="0"/>
              <a:t>IoT</a:t>
            </a:r>
            <a:r>
              <a:rPr lang="en-US" dirty="0" smtClean="0"/>
              <a:t> sources</a:t>
            </a:r>
          </a:p>
          <a:p>
            <a:pPr lvl="1"/>
            <a:r>
              <a:rPr lang="en-US" dirty="0" smtClean="0"/>
              <a:t>similar to the way that the generic </a:t>
            </a:r>
            <a:r>
              <a:rPr lang="en-US" dirty="0" err="1" smtClean="0"/>
              <a:t>IoT</a:t>
            </a:r>
            <a:r>
              <a:rPr lang="en-US" dirty="0" smtClean="0"/>
              <a:t> search engine Thingful.net does </a:t>
            </a:r>
          </a:p>
        </p:txBody>
      </p:sp>
      <p:sp>
        <p:nvSpPr>
          <p:cNvPr id="4" name="AutoShape 6" descr="Αποτέλεσμα εικόνας για european com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11" descr="Αποτέλεσμα εικόνας για cgi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8" descr="Αποτέλεσμα εικόνας για creative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4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AGINFRA as an Open Access Help Desk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08" y="1351309"/>
            <a:ext cx="9129192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 domain-specific Open Access Desk for research &amp; academic institutions carrying out work with funding from various donors with an open policy (e.g. H2020, CGIAR OA/OD, USDA/USAID, Gates…)</a:t>
            </a:r>
          </a:p>
          <a:p>
            <a:pPr lvl="1"/>
            <a:r>
              <a:rPr lang="en-US" dirty="0" smtClean="0"/>
              <a:t>domain-specific &amp; cross-donor support on Open Access requirements, Data Management Plans, etc.</a:t>
            </a:r>
          </a:p>
          <a:p>
            <a:pPr lvl="1"/>
            <a:r>
              <a:rPr lang="en-US" dirty="0" smtClean="0"/>
              <a:t>help publishing &amp; linking research outcomes from projects (esp. publications, research data sets) using domain ontologies &amp; authority services</a:t>
            </a:r>
          </a:p>
          <a:p>
            <a:pPr lvl="1"/>
            <a:r>
              <a:rPr lang="en-US" dirty="0" smtClean="0"/>
              <a:t>single point of service to disseminate through multiple channels (i.e. </a:t>
            </a:r>
            <a:r>
              <a:rPr lang="en-US" dirty="0" err="1" smtClean="0"/>
              <a:t>OpenAIRE</a:t>
            </a:r>
            <a:r>
              <a:rPr lang="en-US" dirty="0" smtClean="0"/>
              <a:t>, FAO’s AGRIS, USDA’s AGRICOLA)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37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632</Words>
  <Application>Microsoft Office PowerPoint</Application>
  <PresentationFormat>On-screen Show (4:3)</PresentationFormat>
  <Paragraphs>66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Θέμα του Office</vt:lpstr>
      <vt:lpstr>   from               to</vt:lpstr>
      <vt:lpstr>PowerPoint Presentation</vt:lpstr>
      <vt:lpstr>welcome aginfra.org</vt:lpstr>
      <vt:lpstr>PowerPoint Presentation</vt:lpstr>
      <vt:lpstr>AGINFRA as an enabler of communities</vt:lpstr>
      <vt:lpstr>AGINFRA as a resource for open research data</vt:lpstr>
      <vt:lpstr>AGINFRA as a resource for open educational resources (OERs)</vt:lpstr>
      <vt:lpstr>AGINFRA as a registry of IoT data points</vt:lpstr>
      <vt:lpstr>AGINFRA as an Open Access Help Desk</vt:lpstr>
      <vt:lpstr>AGINFRA as an open stack of software for big data analytics &amp; text/data mining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vision for the future</dc:title>
  <dc:creator>Nikos Manouselis</dc:creator>
  <cp:lastModifiedBy>Lokers, Rob</cp:lastModifiedBy>
  <cp:revision>62</cp:revision>
  <cp:lastPrinted>2015-10-20T11:07:40Z</cp:lastPrinted>
  <dcterms:created xsi:type="dcterms:W3CDTF">2015-03-06T07:03:27Z</dcterms:created>
  <dcterms:modified xsi:type="dcterms:W3CDTF">2016-02-23T10:50:41Z</dcterms:modified>
</cp:coreProperties>
</file>