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4"/>
  </p:notesMasterIdLst>
  <p:handoutMasterIdLst>
    <p:handoutMasterId r:id="rId25"/>
  </p:handoutMasterIdLst>
  <p:sldIdLst>
    <p:sldId id="280" r:id="rId4"/>
    <p:sldId id="289" r:id="rId5"/>
    <p:sldId id="308" r:id="rId6"/>
    <p:sldId id="291" r:id="rId7"/>
    <p:sldId id="316" r:id="rId8"/>
    <p:sldId id="311" r:id="rId9"/>
    <p:sldId id="327" r:id="rId10"/>
    <p:sldId id="326" r:id="rId11"/>
    <p:sldId id="321" r:id="rId12"/>
    <p:sldId id="295" r:id="rId13"/>
    <p:sldId id="296" r:id="rId14"/>
    <p:sldId id="329" r:id="rId15"/>
    <p:sldId id="330" r:id="rId16"/>
    <p:sldId id="297" r:id="rId17"/>
    <p:sldId id="299" r:id="rId18"/>
    <p:sldId id="300" r:id="rId19"/>
    <p:sldId id="332" r:id="rId20"/>
    <p:sldId id="331" r:id="rId21"/>
    <p:sldId id="328" r:id="rId22"/>
    <p:sldId id="334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7" autoAdjust="0"/>
    <p:restoredTop sz="93366" autoAdjust="0"/>
  </p:normalViewPr>
  <p:slideViewPr>
    <p:cSldViewPr showGuides="1">
      <p:cViewPr>
        <p:scale>
          <a:sx n="94" d="100"/>
          <a:sy n="94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63734-4223-384D-BB73-8FDC85B6F14F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E1C90E09-C917-B849-B24F-12D96372DF70}">
      <dgm:prSet phldrT="[Text]"/>
      <dgm:spPr/>
      <dgm:t>
        <a:bodyPr/>
        <a:lstStyle/>
        <a:p>
          <a:r>
            <a:rPr lang="en-US" dirty="0" smtClean="0"/>
            <a:t>Digital services and applications</a:t>
          </a:r>
          <a:endParaRPr lang="en-US" dirty="0"/>
        </a:p>
      </dgm:t>
    </dgm:pt>
    <dgm:pt modelId="{C086AE25-53F0-8E43-97C8-F88243710E02}" type="parTrans" cxnId="{8D708366-BB80-1C49-8B58-1D36732C0F76}">
      <dgm:prSet/>
      <dgm:spPr/>
      <dgm:t>
        <a:bodyPr/>
        <a:lstStyle/>
        <a:p>
          <a:endParaRPr lang="en-US"/>
        </a:p>
      </dgm:t>
    </dgm:pt>
    <dgm:pt modelId="{92A074D1-A6D9-884B-9F96-EDCC8D71A0C9}" type="sibTrans" cxnId="{8D708366-BB80-1C49-8B58-1D36732C0F76}">
      <dgm:prSet/>
      <dgm:spPr/>
      <dgm:t>
        <a:bodyPr/>
        <a:lstStyle/>
        <a:p>
          <a:endParaRPr lang="en-US"/>
        </a:p>
      </dgm:t>
    </dgm:pt>
    <dgm:pt modelId="{4D9988C4-7199-0B43-9C82-8A259D07FE61}">
      <dgm:prSet phldrT="[Text]"/>
      <dgm:spPr/>
      <dgm:t>
        <a:bodyPr/>
        <a:lstStyle/>
        <a:p>
          <a:r>
            <a:rPr lang="en-US" dirty="0" smtClean="0"/>
            <a:t>Knowledge &amp; Expertise </a:t>
          </a:r>
          <a:endParaRPr lang="en-US" dirty="0"/>
        </a:p>
      </dgm:t>
    </dgm:pt>
    <dgm:pt modelId="{872148A2-B4CF-174D-B410-92959343C740}" type="parTrans" cxnId="{0153E863-3D74-284F-BC19-0C3B1B881668}">
      <dgm:prSet/>
      <dgm:spPr/>
      <dgm:t>
        <a:bodyPr/>
        <a:lstStyle/>
        <a:p>
          <a:endParaRPr lang="en-US"/>
        </a:p>
      </dgm:t>
    </dgm:pt>
    <dgm:pt modelId="{BE5603BA-DF71-6E4F-83C8-AA7BAA34C9E0}" type="sibTrans" cxnId="{0153E863-3D74-284F-BC19-0C3B1B881668}">
      <dgm:prSet/>
      <dgm:spPr/>
      <dgm:t>
        <a:bodyPr/>
        <a:lstStyle/>
        <a:p>
          <a:endParaRPr lang="en-US"/>
        </a:p>
      </dgm:t>
    </dgm:pt>
    <dgm:pt modelId="{C5D6E171-67F4-BA43-A075-DC000649FE3B}">
      <dgm:prSet phldrT="[Text]"/>
      <dgm:spPr/>
      <dgm:t>
        <a:bodyPr/>
        <a:lstStyle/>
        <a:p>
          <a:r>
            <a:rPr lang="en-US" dirty="0" smtClean="0"/>
            <a:t>Research Data</a:t>
          </a:r>
          <a:endParaRPr lang="en-US" dirty="0"/>
        </a:p>
      </dgm:t>
    </dgm:pt>
    <dgm:pt modelId="{BD6C7A58-FD2B-5640-91EE-B46A32A77726}" type="parTrans" cxnId="{D9BEDDA0-C231-4442-B064-99A365E9C26D}">
      <dgm:prSet/>
      <dgm:spPr/>
      <dgm:t>
        <a:bodyPr/>
        <a:lstStyle/>
        <a:p>
          <a:endParaRPr lang="en-US"/>
        </a:p>
      </dgm:t>
    </dgm:pt>
    <dgm:pt modelId="{FCA5927C-CEB6-E04C-A191-C20C9DD69478}" type="sibTrans" cxnId="{D9BEDDA0-C231-4442-B064-99A365E9C26D}">
      <dgm:prSet/>
      <dgm:spPr/>
      <dgm:t>
        <a:bodyPr/>
        <a:lstStyle/>
        <a:p>
          <a:endParaRPr lang="en-US"/>
        </a:p>
      </dgm:t>
    </dgm:pt>
    <dgm:pt modelId="{FE1742C4-3829-6146-AF38-53D4B2DF571D}">
      <dgm:prSet phldrT="[Text]"/>
      <dgm:spPr/>
      <dgm:t>
        <a:bodyPr/>
        <a:lstStyle/>
        <a:p>
          <a:r>
            <a:rPr lang="en-US" dirty="0" smtClean="0"/>
            <a:t>Instruments</a:t>
          </a:r>
          <a:endParaRPr lang="en-US" dirty="0"/>
        </a:p>
      </dgm:t>
    </dgm:pt>
    <dgm:pt modelId="{2B71EEC6-BD89-E244-8040-066697B5777C}" type="parTrans" cxnId="{E7065203-D549-DC4D-A6DC-CE89F72F1D3E}">
      <dgm:prSet/>
      <dgm:spPr/>
      <dgm:t>
        <a:bodyPr/>
        <a:lstStyle/>
        <a:p>
          <a:endParaRPr lang="en-US"/>
        </a:p>
      </dgm:t>
    </dgm:pt>
    <dgm:pt modelId="{11046F24-AC71-FE49-ABD7-6663F671A289}" type="sibTrans" cxnId="{E7065203-D549-DC4D-A6DC-CE89F72F1D3E}">
      <dgm:prSet/>
      <dgm:spPr/>
      <dgm:t>
        <a:bodyPr/>
        <a:lstStyle/>
        <a:p>
          <a:endParaRPr lang="en-US"/>
        </a:p>
      </dgm:t>
    </dgm:pt>
    <dgm:pt modelId="{7D1082C6-F142-EF4A-9E90-E00F5D2CDA01}" type="pres">
      <dgm:prSet presAssocID="{B7163734-4223-384D-BB73-8FDC85B6F14F}" presName="compositeShape" presStyleCnt="0">
        <dgm:presLayoutVars>
          <dgm:chMax val="7"/>
          <dgm:dir/>
          <dgm:resizeHandles val="exact"/>
        </dgm:presLayoutVars>
      </dgm:prSet>
      <dgm:spPr/>
    </dgm:pt>
    <dgm:pt modelId="{21A2794E-C0D9-A646-B100-EE4427322501}" type="pres">
      <dgm:prSet presAssocID="{B7163734-4223-384D-BB73-8FDC85B6F14F}" presName="wedge1" presStyleLbl="node1" presStyleIdx="0" presStyleCnt="4"/>
      <dgm:spPr/>
      <dgm:t>
        <a:bodyPr/>
        <a:lstStyle/>
        <a:p>
          <a:endParaRPr lang="en-US"/>
        </a:p>
      </dgm:t>
    </dgm:pt>
    <dgm:pt modelId="{BC8AA35F-2DF1-0943-AFD0-E85CFC6E85DA}" type="pres">
      <dgm:prSet presAssocID="{B7163734-4223-384D-BB73-8FDC85B6F14F}" presName="dummy1a" presStyleCnt="0"/>
      <dgm:spPr/>
    </dgm:pt>
    <dgm:pt modelId="{900BBC29-EAEC-2F42-934C-30FFBAC45041}" type="pres">
      <dgm:prSet presAssocID="{B7163734-4223-384D-BB73-8FDC85B6F14F}" presName="dummy1b" presStyleCnt="0"/>
      <dgm:spPr/>
    </dgm:pt>
    <dgm:pt modelId="{AA265B1F-3F0A-FF4D-B986-924029DAF346}" type="pres">
      <dgm:prSet presAssocID="{B7163734-4223-384D-BB73-8FDC85B6F14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3854-C70B-CE43-93B0-5606D2784C31}" type="pres">
      <dgm:prSet presAssocID="{B7163734-4223-384D-BB73-8FDC85B6F14F}" presName="wedge2" presStyleLbl="node1" presStyleIdx="1" presStyleCnt="4"/>
      <dgm:spPr/>
      <dgm:t>
        <a:bodyPr/>
        <a:lstStyle/>
        <a:p>
          <a:endParaRPr lang="en-US"/>
        </a:p>
      </dgm:t>
    </dgm:pt>
    <dgm:pt modelId="{4BB72B7A-2238-6A4E-BB48-05EA9DB47E5D}" type="pres">
      <dgm:prSet presAssocID="{B7163734-4223-384D-BB73-8FDC85B6F14F}" presName="dummy2a" presStyleCnt="0"/>
      <dgm:spPr/>
    </dgm:pt>
    <dgm:pt modelId="{2F33967B-6A9B-7946-ABFF-3C06EE351026}" type="pres">
      <dgm:prSet presAssocID="{B7163734-4223-384D-BB73-8FDC85B6F14F}" presName="dummy2b" presStyleCnt="0"/>
      <dgm:spPr/>
    </dgm:pt>
    <dgm:pt modelId="{71813CBC-D473-1E40-8C0B-F411C6B26471}" type="pres">
      <dgm:prSet presAssocID="{B7163734-4223-384D-BB73-8FDC85B6F14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13A2-DF39-1C49-843F-2C882A4EE95D}" type="pres">
      <dgm:prSet presAssocID="{B7163734-4223-384D-BB73-8FDC85B6F14F}" presName="wedge3" presStyleLbl="node1" presStyleIdx="2" presStyleCnt="4"/>
      <dgm:spPr/>
      <dgm:t>
        <a:bodyPr/>
        <a:lstStyle/>
        <a:p>
          <a:endParaRPr lang="en-US"/>
        </a:p>
      </dgm:t>
    </dgm:pt>
    <dgm:pt modelId="{B462CC66-18F8-CF4B-9C8D-DED01D4636A4}" type="pres">
      <dgm:prSet presAssocID="{B7163734-4223-384D-BB73-8FDC85B6F14F}" presName="dummy3a" presStyleCnt="0"/>
      <dgm:spPr/>
    </dgm:pt>
    <dgm:pt modelId="{BC8C1A65-A6F4-0847-955F-EC9BBFFFF517}" type="pres">
      <dgm:prSet presAssocID="{B7163734-4223-384D-BB73-8FDC85B6F14F}" presName="dummy3b" presStyleCnt="0"/>
      <dgm:spPr/>
    </dgm:pt>
    <dgm:pt modelId="{0D362D03-A98C-BC44-871A-0ADECFE403E5}" type="pres">
      <dgm:prSet presAssocID="{B7163734-4223-384D-BB73-8FDC85B6F14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2E81-AA73-1F4A-98CA-1184B3B4DFCB}" type="pres">
      <dgm:prSet presAssocID="{B7163734-4223-384D-BB73-8FDC85B6F14F}" presName="wedge4" presStyleLbl="node1" presStyleIdx="3" presStyleCnt="4"/>
      <dgm:spPr/>
      <dgm:t>
        <a:bodyPr/>
        <a:lstStyle/>
        <a:p>
          <a:endParaRPr lang="en-US"/>
        </a:p>
      </dgm:t>
    </dgm:pt>
    <dgm:pt modelId="{652E1456-0763-0748-8955-9B45B007AFD4}" type="pres">
      <dgm:prSet presAssocID="{B7163734-4223-384D-BB73-8FDC85B6F14F}" presName="dummy4a" presStyleCnt="0"/>
      <dgm:spPr/>
    </dgm:pt>
    <dgm:pt modelId="{47CFF650-7783-C14A-AC3D-72BB74ABAD3B}" type="pres">
      <dgm:prSet presAssocID="{B7163734-4223-384D-BB73-8FDC85B6F14F}" presName="dummy4b" presStyleCnt="0"/>
      <dgm:spPr/>
    </dgm:pt>
    <dgm:pt modelId="{B660DC6F-0949-194D-879B-CC02654F04EE}" type="pres">
      <dgm:prSet presAssocID="{B7163734-4223-384D-BB73-8FDC85B6F14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97ED-54C0-894E-A00B-23412484953B}" type="pres">
      <dgm:prSet presAssocID="{92A074D1-A6D9-884B-9F96-EDCC8D71A0C9}" presName="arrowWedge1" presStyleLbl="fgSibTrans2D1" presStyleIdx="0" presStyleCnt="4" custLinFactNeighborX="-1110" custLinFactNeighborY="-1377"/>
      <dgm:spPr/>
      <dgm:t>
        <a:bodyPr/>
        <a:lstStyle/>
        <a:p>
          <a:endParaRPr lang="en-US"/>
        </a:p>
      </dgm:t>
    </dgm:pt>
    <dgm:pt modelId="{74597F99-C2A7-2F4D-AE3E-A21057B466E3}" type="pres">
      <dgm:prSet presAssocID="{BE5603BA-DF71-6E4F-83C8-AA7BAA34C9E0}" presName="arrowWedge2" presStyleLbl="fgSibTrans2D1" presStyleIdx="1" presStyleCnt="4"/>
      <dgm:spPr/>
    </dgm:pt>
    <dgm:pt modelId="{B89005AB-3938-B64C-A9F8-8E15D7493512}" type="pres">
      <dgm:prSet presAssocID="{11046F24-AC71-FE49-ABD7-6663F671A289}" presName="arrowWedge3" presStyleLbl="fgSibTrans2D1" presStyleIdx="2" presStyleCnt="4"/>
      <dgm:spPr/>
    </dgm:pt>
    <dgm:pt modelId="{D228FD8C-E5CF-4544-B185-55ECED793398}" type="pres">
      <dgm:prSet presAssocID="{FCA5927C-CEB6-E04C-A191-C20C9DD69478}" presName="arrowWedge4" presStyleLbl="fgSibTrans2D1" presStyleIdx="3" presStyleCnt="4"/>
      <dgm:spPr/>
    </dgm:pt>
  </dgm:ptLst>
  <dgm:cxnLst>
    <dgm:cxn modelId="{71D084CC-A5C5-BC4C-832A-DC12B20A90AB}" type="presOf" srcId="{C5D6E171-67F4-BA43-A075-DC000649FE3B}" destId="{B660DC6F-0949-194D-879B-CC02654F04EE}" srcOrd="1" destOrd="0" presId="urn:microsoft.com/office/officeart/2005/8/layout/cycle8"/>
    <dgm:cxn modelId="{D9BEDDA0-C231-4442-B064-99A365E9C26D}" srcId="{B7163734-4223-384D-BB73-8FDC85B6F14F}" destId="{C5D6E171-67F4-BA43-A075-DC000649FE3B}" srcOrd="3" destOrd="0" parTransId="{BD6C7A58-FD2B-5640-91EE-B46A32A77726}" sibTransId="{FCA5927C-CEB6-E04C-A191-C20C9DD69478}"/>
    <dgm:cxn modelId="{93777E21-A10F-914E-8F8E-A84DF5B1EDFA}" type="presOf" srcId="{C5D6E171-67F4-BA43-A075-DC000649FE3B}" destId="{4E032E81-AA73-1F4A-98CA-1184B3B4DFCB}" srcOrd="0" destOrd="0" presId="urn:microsoft.com/office/officeart/2005/8/layout/cycle8"/>
    <dgm:cxn modelId="{451F1F73-564B-F043-9BF8-F482799FFEF9}" type="presOf" srcId="{E1C90E09-C917-B849-B24F-12D96372DF70}" destId="{21A2794E-C0D9-A646-B100-EE4427322501}" srcOrd="0" destOrd="0" presId="urn:microsoft.com/office/officeart/2005/8/layout/cycle8"/>
    <dgm:cxn modelId="{EDB5A05A-AB43-5A40-9B12-841D47FC7CA9}" type="presOf" srcId="{E1C90E09-C917-B849-B24F-12D96372DF70}" destId="{AA265B1F-3F0A-FF4D-B986-924029DAF346}" srcOrd="1" destOrd="0" presId="urn:microsoft.com/office/officeart/2005/8/layout/cycle8"/>
    <dgm:cxn modelId="{7BDC7420-149F-C146-97E5-53F8CE50CF97}" type="presOf" srcId="{B7163734-4223-384D-BB73-8FDC85B6F14F}" destId="{7D1082C6-F142-EF4A-9E90-E00F5D2CDA01}" srcOrd="0" destOrd="0" presId="urn:microsoft.com/office/officeart/2005/8/layout/cycle8"/>
    <dgm:cxn modelId="{8D708366-BB80-1C49-8B58-1D36732C0F76}" srcId="{B7163734-4223-384D-BB73-8FDC85B6F14F}" destId="{E1C90E09-C917-B849-B24F-12D96372DF70}" srcOrd="0" destOrd="0" parTransId="{C086AE25-53F0-8E43-97C8-F88243710E02}" sibTransId="{92A074D1-A6D9-884B-9F96-EDCC8D71A0C9}"/>
    <dgm:cxn modelId="{D3C1BA16-EA49-7240-9BE2-BF9C1BC0A4DE}" type="presOf" srcId="{FE1742C4-3829-6146-AF38-53D4B2DF571D}" destId="{0D362D03-A98C-BC44-871A-0ADECFE403E5}" srcOrd="1" destOrd="0" presId="urn:microsoft.com/office/officeart/2005/8/layout/cycle8"/>
    <dgm:cxn modelId="{0153E863-3D74-284F-BC19-0C3B1B881668}" srcId="{B7163734-4223-384D-BB73-8FDC85B6F14F}" destId="{4D9988C4-7199-0B43-9C82-8A259D07FE61}" srcOrd="1" destOrd="0" parTransId="{872148A2-B4CF-174D-B410-92959343C740}" sibTransId="{BE5603BA-DF71-6E4F-83C8-AA7BAA34C9E0}"/>
    <dgm:cxn modelId="{86FA89D5-3095-4841-A01F-9CA4DAC154D2}" type="presOf" srcId="{4D9988C4-7199-0B43-9C82-8A259D07FE61}" destId="{CFA63854-C70B-CE43-93B0-5606D2784C31}" srcOrd="0" destOrd="0" presId="urn:microsoft.com/office/officeart/2005/8/layout/cycle8"/>
    <dgm:cxn modelId="{4B4ABAD1-384D-EF48-BCC0-ACE5BE40D505}" type="presOf" srcId="{FE1742C4-3829-6146-AF38-53D4B2DF571D}" destId="{754413A2-DF39-1C49-843F-2C882A4EE95D}" srcOrd="0" destOrd="0" presId="urn:microsoft.com/office/officeart/2005/8/layout/cycle8"/>
    <dgm:cxn modelId="{02229EAE-7395-D64F-BF21-E42FEFF72424}" type="presOf" srcId="{4D9988C4-7199-0B43-9C82-8A259D07FE61}" destId="{71813CBC-D473-1E40-8C0B-F411C6B26471}" srcOrd="1" destOrd="0" presId="urn:microsoft.com/office/officeart/2005/8/layout/cycle8"/>
    <dgm:cxn modelId="{E7065203-D549-DC4D-A6DC-CE89F72F1D3E}" srcId="{B7163734-4223-384D-BB73-8FDC85B6F14F}" destId="{FE1742C4-3829-6146-AF38-53D4B2DF571D}" srcOrd="2" destOrd="0" parTransId="{2B71EEC6-BD89-E244-8040-066697B5777C}" sibTransId="{11046F24-AC71-FE49-ABD7-6663F671A289}"/>
    <dgm:cxn modelId="{91F103C3-7FE4-C74C-9A0F-4A6F23106DDF}" type="presParOf" srcId="{7D1082C6-F142-EF4A-9E90-E00F5D2CDA01}" destId="{21A2794E-C0D9-A646-B100-EE4427322501}" srcOrd="0" destOrd="0" presId="urn:microsoft.com/office/officeart/2005/8/layout/cycle8"/>
    <dgm:cxn modelId="{947F8431-A2E7-674E-89BB-CE8982A1C715}" type="presParOf" srcId="{7D1082C6-F142-EF4A-9E90-E00F5D2CDA01}" destId="{BC8AA35F-2DF1-0943-AFD0-E85CFC6E85DA}" srcOrd="1" destOrd="0" presId="urn:microsoft.com/office/officeart/2005/8/layout/cycle8"/>
    <dgm:cxn modelId="{652E2DBB-C24D-104B-A311-19E5DB3BD64F}" type="presParOf" srcId="{7D1082C6-F142-EF4A-9E90-E00F5D2CDA01}" destId="{900BBC29-EAEC-2F42-934C-30FFBAC45041}" srcOrd="2" destOrd="0" presId="urn:microsoft.com/office/officeart/2005/8/layout/cycle8"/>
    <dgm:cxn modelId="{63FBA464-B16E-8B42-AC0A-93469F43E60D}" type="presParOf" srcId="{7D1082C6-F142-EF4A-9E90-E00F5D2CDA01}" destId="{AA265B1F-3F0A-FF4D-B986-924029DAF346}" srcOrd="3" destOrd="0" presId="urn:microsoft.com/office/officeart/2005/8/layout/cycle8"/>
    <dgm:cxn modelId="{1E92234F-76D7-864D-9184-89E5828F313C}" type="presParOf" srcId="{7D1082C6-F142-EF4A-9E90-E00F5D2CDA01}" destId="{CFA63854-C70B-CE43-93B0-5606D2784C31}" srcOrd="4" destOrd="0" presId="urn:microsoft.com/office/officeart/2005/8/layout/cycle8"/>
    <dgm:cxn modelId="{9A33DA28-0401-7645-8F63-D1FB774B089F}" type="presParOf" srcId="{7D1082C6-F142-EF4A-9E90-E00F5D2CDA01}" destId="{4BB72B7A-2238-6A4E-BB48-05EA9DB47E5D}" srcOrd="5" destOrd="0" presId="urn:microsoft.com/office/officeart/2005/8/layout/cycle8"/>
    <dgm:cxn modelId="{455F20B8-4EC8-3941-B1EF-7F6E149CC8E2}" type="presParOf" srcId="{7D1082C6-F142-EF4A-9E90-E00F5D2CDA01}" destId="{2F33967B-6A9B-7946-ABFF-3C06EE351026}" srcOrd="6" destOrd="0" presId="urn:microsoft.com/office/officeart/2005/8/layout/cycle8"/>
    <dgm:cxn modelId="{3A30189F-E8F2-DC46-A874-BFDEC5BE6DE1}" type="presParOf" srcId="{7D1082C6-F142-EF4A-9E90-E00F5D2CDA01}" destId="{71813CBC-D473-1E40-8C0B-F411C6B26471}" srcOrd="7" destOrd="0" presId="urn:microsoft.com/office/officeart/2005/8/layout/cycle8"/>
    <dgm:cxn modelId="{E16CDB3C-7250-C44A-9FD1-DFED5A07272D}" type="presParOf" srcId="{7D1082C6-F142-EF4A-9E90-E00F5D2CDA01}" destId="{754413A2-DF39-1C49-843F-2C882A4EE95D}" srcOrd="8" destOrd="0" presId="urn:microsoft.com/office/officeart/2005/8/layout/cycle8"/>
    <dgm:cxn modelId="{E76D9F4E-5C5C-0B41-A6C4-E542B55304DF}" type="presParOf" srcId="{7D1082C6-F142-EF4A-9E90-E00F5D2CDA01}" destId="{B462CC66-18F8-CF4B-9C8D-DED01D4636A4}" srcOrd="9" destOrd="0" presId="urn:microsoft.com/office/officeart/2005/8/layout/cycle8"/>
    <dgm:cxn modelId="{8B64E655-A69E-0844-B72C-FAAC8CA18DA4}" type="presParOf" srcId="{7D1082C6-F142-EF4A-9E90-E00F5D2CDA01}" destId="{BC8C1A65-A6F4-0847-955F-EC9BBFFFF517}" srcOrd="10" destOrd="0" presId="urn:microsoft.com/office/officeart/2005/8/layout/cycle8"/>
    <dgm:cxn modelId="{D4FBB783-7C71-4B43-BCC3-5AAA4511F5B6}" type="presParOf" srcId="{7D1082C6-F142-EF4A-9E90-E00F5D2CDA01}" destId="{0D362D03-A98C-BC44-871A-0ADECFE403E5}" srcOrd="11" destOrd="0" presId="urn:microsoft.com/office/officeart/2005/8/layout/cycle8"/>
    <dgm:cxn modelId="{7351B596-3300-4849-B846-8EF69A8C98D1}" type="presParOf" srcId="{7D1082C6-F142-EF4A-9E90-E00F5D2CDA01}" destId="{4E032E81-AA73-1F4A-98CA-1184B3B4DFCB}" srcOrd="12" destOrd="0" presId="urn:microsoft.com/office/officeart/2005/8/layout/cycle8"/>
    <dgm:cxn modelId="{537304B2-CA63-1D46-A737-C481DA10A89F}" type="presParOf" srcId="{7D1082C6-F142-EF4A-9E90-E00F5D2CDA01}" destId="{652E1456-0763-0748-8955-9B45B007AFD4}" srcOrd="13" destOrd="0" presId="urn:microsoft.com/office/officeart/2005/8/layout/cycle8"/>
    <dgm:cxn modelId="{7EA26606-E08C-3F42-A34E-0FCE82E5A0BF}" type="presParOf" srcId="{7D1082C6-F142-EF4A-9E90-E00F5D2CDA01}" destId="{47CFF650-7783-C14A-AC3D-72BB74ABAD3B}" srcOrd="14" destOrd="0" presId="urn:microsoft.com/office/officeart/2005/8/layout/cycle8"/>
    <dgm:cxn modelId="{7A8A81DF-38A1-594D-8423-3DA53362436E}" type="presParOf" srcId="{7D1082C6-F142-EF4A-9E90-E00F5D2CDA01}" destId="{B660DC6F-0949-194D-879B-CC02654F04EE}" srcOrd="15" destOrd="0" presId="urn:microsoft.com/office/officeart/2005/8/layout/cycle8"/>
    <dgm:cxn modelId="{755CC654-F5A6-2640-A150-EDA6784AAA60}" type="presParOf" srcId="{7D1082C6-F142-EF4A-9E90-E00F5D2CDA01}" destId="{6BEB97ED-54C0-894E-A00B-23412484953B}" srcOrd="16" destOrd="0" presId="urn:microsoft.com/office/officeart/2005/8/layout/cycle8"/>
    <dgm:cxn modelId="{D5EA49CE-6877-4B44-9398-807CA69E21EB}" type="presParOf" srcId="{7D1082C6-F142-EF4A-9E90-E00F5D2CDA01}" destId="{74597F99-C2A7-2F4D-AE3E-A21057B466E3}" srcOrd="17" destOrd="0" presId="urn:microsoft.com/office/officeart/2005/8/layout/cycle8"/>
    <dgm:cxn modelId="{8FA0CAF8-1A04-B64A-8F17-E3DD8A70E32D}" type="presParOf" srcId="{7D1082C6-F142-EF4A-9E90-E00F5D2CDA01}" destId="{B89005AB-3938-B64C-A9F8-8E15D7493512}" srcOrd="18" destOrd="0" presId="urn:microsoft.com/office/officeart/2005/8/layout/cycle8"/>
    <dgm:cxn modelId="{960FFEF4-D23D-AE40-A7E4-2620382A80C0}" type="presParOf" srcId="{7D1082C6-F142-EF4A-9E90-E00F5D2CDA01}" destId="{D228FD8C-E5CF-4544-B185-55ECED79339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163734-4223-384D-BB73-8FDC85B6F14F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E1C90E09-C917-B849-B24F-12D96372DF70}">
      <dgm:prSet phldrT="[Text]"/>
      <dgm:spPr/>
      <dgm:t>
        <a:bodyPr/>
        <a:lstStyle/>
        <a:p>
          <a:r>
            <a:rPr lang="en-US" dirty="0" smtClean="0"/>
            <a:t>Digital services and applications</a:t>
          </a:r>
          <a:endParaRPr lang="en-US" dirty="0"/>
        </a:p>
      </dgm:t>
    </dgm:pt>
    <dgm:pt modelId="{C086AE25-53F0-8E43-97C8-F88243710E02}" type="parTrans" cxnId="{8D708366-BB80-1C49-8B58-1D36732C0F76}">
      <dgm:prSet/>
      <dgm:spPr/>
      <dgm:t>
        <a:bodyPr/>
        <a:lstStyle/>
        <a:p>
          <a:endParaRPr lang="en-US"/>
        </a:p>
      </dgm:t>
    </dgm:pt>
    <dgm:pt modelId="{92A074D1-A6D9-884B-9F96-EDCC8D71A0C9}" type="sibTrans" cxnId="{8D708366-BB80-1C49-8B58-1D36732C0F76}">
      <dgm:prSet/>
      <dgm:spPr/>
      <dgm:t>
        <a:bodyPr/>
        <a:lstStyle/>
        <a:p>
          <a:endParaRPr lang="en-US"/>
        </a:p>
      </dgm:t>
    </dgm:pt>
    <dgm:pt modelId="{4D9988C4-7199-0B43-9C82-8A259D07FE61}">
      <dgm:prSet phldrT="[Text]"/>
      <dgm:spPr/>
      <dgm:t>
        <a:bodyPr/>
        <a:lstStyle/>
        <a:p>
          <a:r>
            <a:rPr lang="en-US" dirty="0" smtClean="0"/>
            <a:t>Knowledge &amp; Expertise </a:t>
          </a:r>
          <a:endParaRPr lang="en-US" dirty="0"/>
        </a:p>
      </dgm:t>
    </dgm:pt>
    <dgm:pt modelId="{872148A2-B4CF-174D-B410-92959343C740}" type="parTrans" cxnId="{0153E863-3D74-284F-BC19-0C3B1B881668}">
      <dgm:prSet/>
      <dgm:spPr/>
      <dgm:t>
        <a:bodyPr/>
        <a:lstStyle/>
        <a:p>
          <a:endParaRPr lang="en-US"/>
        </a:p>
      </dgm:t>
    </dgm:pt>
    <dgm:pt modelId="{BE5603BA-DF71-6E4F-83C8-AA7BAA34C9E0}" type="sibTrans" cxnId="{0153E863-3D74-284F-BC19-0C3B1B881668}">
      <dgm:prSet/>
      <dgm:spPr/>
      <dgm:t>
        <a:bodyPr/>
        <a:lstStyle/>
        <a:p>
          <a:endParaRPr lang="en-US"/>
        </a:p>
      </dgm:t>
    </dgm:pt>
    <dgm:pt modelId="{C5D6E171-67F4-BA43-A075-DC000649FE3B}">
      <dgm:prSet phldrT="[Text]"/>
      <dgm:spPr/>
      <dgm:t>
        <a:bodyPr/>
        <a:lstStyle/>
        <a:p>
          <a:r>
            <a:rPr lang="en-US" dirty="0" smtClean="0"/>
            <a:t>Research data</a:t>
          </a:r>
          <a:endParaRPr lang="en-US" dirty="0"/>
        </a:p>
      </dgm:t>
    </dgm:pt>
    <dgm:pt modelId="{BD6C7A58-FD2B-5640-91EE-B46A32A77726}" type="parTrans" cxnId="{D9BEDDA0-C231-4442-B064-99A365E9C26D}">
      <dgm:prSet/>
      <dgm:spPr/>
      <dgm:t>
        <a:bodyPr/>
        <a:lstStyle/>
        <a:p>
          <a:endParaRPr lang="en-US"/>
        </a:p>
      </dgm:t>
    </dgm:pt>
    <dgm:pt modelId="{FCA5927C-CEB6-E04C-A191-C20C9DD69478}" type="sibTrans" cxnId="{D9BEDDA0-C231-4442-B064-99A365E9C26D}">
      <dgm:prSet/>
      <dgm:spPr/>
      <dgm:t>
        <a:bodyPr/>
        <a:lstStyle/>
        <a:p>
          <a:endParaRPr lang="en-US"/>
        </a:p>
      </dgm:t>
    </dgm:pt>
    <dgm:pt modelId="{FE1742C4-3829-6146-AF38-53D4B2DF571D}">
      <dgm:prSet phldrT="[Text]"/>
      <dgm:spPr/>
      <dgm:t>
        <a:bodyPr/>
        <a:lstStyle/>
        <a:p>
          <a:r>
            <a:rPr lang="en-US" dirty="0" smtClean="0"/>
            <a:t>Instruments</a:t>
          </a:r>
          <a:endParaRPr lang="en-US" dirty="0"/>
        </a:p>
      </dgm:t>
    </dgm:pt>
    <dgm:pt modelId="{2B71EEC6-BD89-E244-8040-066697B5777C}" type="parTrans" cxnId="{E7065203-D549-DC4D-A6DC-CE89F72F1D3E}">
      <dgm:prSet/>
      <dgm:spPr/>
      <dgm:t>
        <a:bodyPr/>
        <a:lstStyle/>
        <a:p>
          <a:endParaRPr lang="en-US"/>
        </a:p>
      </dgm:t>
    </dgm:pt>
    <dgm:pt modelId="{11046F24-AC71-FE49-ABD7-6663F671A289}" type="sibTrans" cxnId="{E7065203-D549-DC4D-A6DC-CE89F72F1D3E}">
      <dgm:prSet/>
      <dgm:spPr/>
      <dgm:t>
        <a:bodyPr/>
        <a:lstStyle/>
        <a:p>
          <a:endParaRPr lang="en-US"/>
        </a:p>
      </dgm:t>
    </dgm:pt>
    <dgm:pt modelId="{7D1082C6-F142-EF4A-9E90-E00F5D2CDA01}" type="pres">
      <dgm:prSet presAssocID="{B7163734-4223-384D-BB73-8FDC85B6F14F}" presName="compositeShape" presStyleCnt="0">
        <dgm:presLayoutVars>
          <dgm:chMax val="7"/>
          <dgm:dir/>
          <dgm:resizeHandles val="exact"/>
        </dgm:presLayoutVars>
      </dgm:prSet>
      <dgm:spPr/>
    </dgm:pt>
    <dgm:pt modelId="{21A2794E-C0D9-A646-B100-EE4427322501}" type="pres">
      <dgm:prSet presAssocID="{B7163734-4223-384D-BB73-8FDC85B6F14F}" presName="wedge1" presStyleLbl="node1" presStyleIdx="0" presStyleCnt="4"/>
      <dgm:spPr/>
      <dgm:t>
        <a:bodyPr/>
        <a:lstStyle/>
        <a:p>
          <a:endParaRPr lang="en-US"/>
        </a:p>
      </dgm:t>
    </dgm:pt>
    <dgm:pt modelId="{BC8AA35F-2DF1-0943-AFD0-E85CFC6E85DA}" type="pres">
      <dgm:prSet presAssocID="{B7163734-4223-384D-BB73-8FDC85B6F14F}" presName="dummy1a" presStyleCnt="0"/>
      <dgm:spPr/>
    </dgm:pt>
    <dgm:pt modelId="{900BBC29-EAEC-2F42-934C-30FFBAC45041}" type="pres">
      <dgm:prSet presAssocID="{B7163734-4223-384D-BB73-8FDC85B6F14F}" presName="dummy1b" presStyleCnt="0"/>
      <dgm:spPr/>
    </dgm:pt>
    <dgm:pt modelId="{AA265B1F-3F0A-FF4D-B986-924029DAF346}" type="pres">
      <dgm:prSet presAssocID="{B7163734-4223-384D-BB73-8FDC85B6F14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3854-C70B-CE43-93B0-5606D2784C31}" type="pres">
      <dgm:prSet presAssocID="{B7163734-4223-384D-BB73-8FDC85B6F14F}" presName="wedge2" presStyleLbl="node1" presStyleIdx="1" presStyleCnt="4"/>
      <dgm:spPr/>
      <dgm:t>
        <a:bodyPr/>
        <a:lstStyle/>
        <a:p>
          <a:endParaRPr lang="en-US"/>
        </a:p>
      </dgm:t>
    </dgm:pt>
    <dgm:pt modelId="{4BB72B7A-2238-6A4E-BB48-05EA9DB47E5D}" type="pres">
      <dgm:prSet presAssocID="{B7163734-4223-384D-BB73-8FDC85B6F14F}" presName="dummy2a" presStyleCnt="0"/>
      <dgm:spPr/>
    </dgm:pt>
    <dgm:pt modelId="{2F33967B-6A9B-7946-ABFF-3C06EE351026}" type="pres">
      <dgm:prSet presAssocID="{B7163734-4223-384D-BB73-8FDC85B6F14F}" presName="dummy2b" presStyleCnt="0"/>
      <dgm:spPr/>
    </dgm:pt>
    <dgm:pt modelId="{71813CBC-D473-1E40-8C0B-F411C6B26471}" type="pres">
      <dgm:prSet presAssocID="{B7163734-4223-384D-BB73-8FDC85B6F14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13A2-DF39-1C49-843F-2C882A4EE95D}" type="pres">
      <dgm:prSet presAssocID="{B7163734-4223-384D-BB73-8FDC85B6F14F}" presName="wedge3" presStyleLbl="node1" presStyleIdx="2" presStyleCnt="4"/>
      <dgm:spPr/>
      <dgm:t>
        <a:bodyPr/>
        <a:lstStyle/>
        <a:p>
          <a:endParaRPr lang="en-US"/>
        </a:p>
      </dgm:t>
    </dgm:pt>
    <dgm:pt modelId="{B462CC66-18F8-CF4B-9C8D-DED01D4636A4}" type="pres">
      <dgm:prSet presAssocID="{B7163734-4223-384D-BB73-8FDC85B6F14F}" presName="dummy3a" presStyleCnt="0"/>
      <dgm:spPr/>
    </dgm:pt>
    <dgm:pt modelId="{BC8C1A65-A6F4-0847-955F-EC9BBFFFF517}" type="pres">
      <dgm:prSet presAssocID="{B7163734-4223-384D-BB73-8FDC85B6F14F}" presName="dummy3b" presStyleCnt="0"/>
      <dgm:spPr/>
    </dgm:pt>
    <dgm:pt modelId="{0D362D03-A98C-BC44-871A-0ADECFE403E5}" type="pres">
      <dgm:prSet presAssocID="{B7163734-4223-384D-BB73-8FDC85B6F14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2E81-AA73-1F4A-98CA-1184B3B4DFCB}" type="pres">
      <dgm:prSet presAssocID="{B7163734-4223-384D-BB73-8FDC85B6F14F}" presName="wedge4" presStyleLbl="node1" presStyleIdx="3" presStyleCnt="4"/>
      <dgm:spPr/>
      <dgm:t>
        <a:bodyPr/>
        <a:lstStyle/>
        <a:p>
          <a:endParaRPr lang="en-US"/>
        </a:p>
      </dgm:t>
    </dgm:pt>
    <dgm:pt modelId="{652E1456-0763-0748-8955-9B45B007AFD4}" type="pres">
      <dgm:prSet presAssocID="{B7163734-4223-384D-BB73-8FDC85B6F14F}" presName="dummy4a" presStyleCnt="0"/>
      <dgm:spPr/>
    </dgm:pt>
    <dgm:pt modelId="{47CFF650-7783-C14A-AC3D-72BB74ABAD3B}" type="pres">
      <dgm:prSet presAssocID="{B7163734-4223-384D-BB73-8FDC85B6F14F}" presName="dummy4b" presStyleCnt="0"/>
      <dgm:spPr/>
    </dgm:pt>
    <dgm:pt modelId="{B660DC6F-0949-194D-879B-CC02654F04EE}" type="pres">
      <dgm:prSet presAssocID="{B7163734-4223-384D-BB73-8FDC85B6F14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97ED-54C0-894E-A00B-23412484953B}" type="pres">
      <dgm:prSet presAssocID="{92A074D1-A6D9-884B-9F96-EDCC8D71A0C9}" presName="arrowWedge1" presStyleLbl="fgSibTrans2D1" presStyleIdx="0" presStyleCnt="4" custLinFactNeighborX="-1110" custLinFactNeighborY="-1377"/>
      <dgm:spPr/>
      <dgm:t>
        <a:bodyPr/>
        <a:lstStyle/>
        <a:p>
          <a:endParaRPr lang="en-US"/>
        </a:p>
      </dgm:t>
    </dgm:pt>
    <dgm:pt modelId="{74597F99-C2A7-2F4D-AE3E-A21057B466E3}" type="pres">
      <dgm:prSet presAssocID="{BE5603BA-DF71-6E4F-83C8-AA7BAA34C9E0}" presName="arrowWedge2" presStyleLbl="fgSibTrans2D1" presStyleIdx="1" presStyleCnt="4"/>
      <dgm:spPr/>
    </dgm:pt>
    <dgm:pt modelId="{B89005AB-3938-B64C-A9F8-8E15D7493512}" type="pres">
      <dgm:prSet presAssocID="{11046F24-AC71-FE49-ABD7-6663F671A289}" presName="arrowWedge3" presStyleLbl="fgSibTrans2D1" presStyleIdx="2" presStyleCnt="4"/>
      <dgm:spPr/>
    </dgm:pt>
    <dgm:pt modelId="{D228FD8C-E5CF-4544-B185-55ECED793398}" type="pres">
      <dgm:prSet presAssocID="{FCA5927C-CEB6-E04C-A191-C20C9DD69478}" presName="arrowWedge4" presStyleLbl="fgSibTrans2D1" presStyleIdx="3" presStyleCnt="4"/>
      <dgm:spPr/>
    </dgm:pt>
  </dgm:ptLst>
  <dgm:cxnLst>
    <dgm:cxn modelId="{0153E863-3D74-284F-BC19-0C3B1B881668}" srcId="{B7163734-4223-384D-BB73-8FDC85B6F14F}" destId="{4D9988C4-7199-0B43-9C82-8A259D07FE61}" srcOrd="1" destOrd="0" parTransId="{872148A2-B4CF-174D-B410-92959343C740}" sibTransId="{BE5603BA-DF71-6E4F-83C8-AA7BAA34C9E0}"/>
    <dgm:cxn modelId="{66158812-EBA7-1F42-8CE8-5326EDAFEA46}" type="presOf" srcId="{C5D6E171-67F4-BA43-A075-DC000649FE3B}" destId="{4E032E81-AA73-1F4A-98CA-1184B3B4DFCB}" srcOrd="0" destOrd="0" presId="urn:microsoft.com/office/officeart/2005/8/layout/cycle8"/>
    <dgm:cxn modelId="{33E0AFD4-5274-D243-B3F7-1B2A26E517A4}" type="presOf" srcId="{FE1742C4-3829-6146-AF38-53D4B2DF571D}" destId="{0D362D03-A98C-BC44-871A-0ADECFE403E5}" srcOrd="1" destOrd="0" presId="urn:microsoft.com/office/officeart/2005/8/layout/cycle8"/>
    <dgm:cxn modelId="{8D708366-BB80-1C49-8B58-1D36732C0F76}" srcId="{B7163734-4223-384D-BB73-8FDC85B6F14F}" destId="{E1C90E09-C917-B849-B24F-12D96372DF70}" srcOrd="0" destOrd="0" parTransId="{C086AE25-53F0-8E43-97C8-F88243710E02}" sibTransId="{92A074D1-A6D9-884B-9F96-EDCC8D71A0C9}"/>
    <dgm:cxn modelId="{DD044263-8BAA-B248-B660-EDC73054CDFD}" type="presOf" srcId="{B7163734-4223-384D-BB73-8FDC85B6F14F}" destId="{7D1082C6-F142-EF4A-9E90-E00F5D2CDA01}" srcOrd="0" destOrd="0" presId="urn:microsoft.com/office/officeart/2005/8/layout/cycle8"/>
    <dgm:cxn modelId="{D56681F2-2B0C-CA44-9152-A21FC4FB17C3}" type="presOf" srcId="{E1C90E09-C917-B849-B24F-12D96372DF70}" destId="{AA265B1F-3F0A-FF4D-B986-924029DAF346}" srcOrd="1" destOrd="0" presId="urn:microsoft.com/office/officeart/2005/8/layout/cycle8"/>
    <dgm:cxn modelId="{FD7323F2-C491-B645-AC9C-7D49243C3DB8}" type="presOf" srcId="{C5D6E171-67F4-BA43-A075-DC000649FE3B}" destId="{B660DC6F-0949-194D-879B-CC02654F04EE}" srcOrd="1" destOrd="0" presId="urn:microsoft.com/office/officeart/2005/8/layout/cycle8"/>
    <dgm:cxn modelId="{F8320F7A-79D9-3345-825C-4BB0C685210C}" type="presOf" srcId="{4D9988C4-7199-0B43-9C82-8A259D07FE61}" destId="{CFA63854-C70B-CE43-93B0-5606D2784C31}" srcOrd="0" destOrd="0" presId="urn:microsoft.com/office/officeart/2005/8/layout/cycle8"/>
    <dgm:cxn modelId="{D9BEDDA0-C231-4442-B064-99A365E9C26D}" srcId="{B7163734-4223-384D-BB73-8FDC85B6F14F}" destId="{C5D6E171-67F4-BA43-A075-DC000649FE3B}" srcOrd="3" destOrd="0" parTransId="{BD6C7A58-FD2B-5640-91EE-B46A32A77726}" sibTransId="{FCA5927C-CEB6-E04C-A191-C20C9DD69478}"/>
    <dgm:cxn modelId="{E7065203-D549-DC4D-A6DC-CE89F72F1D3E}" srcId="{B7163734-4223-384D-BB73-8FDC85B6F14F}" destId="{FE1742C4-3829-6146-AF38-53D4B2DF571D}" srcOrd="2" destOrd="0" parTransId="{2B71EEC6-BD89-E244-8040-066697B5777C}" sibTransId="{11046F24-AC71-FE49-ABD7-6663F671A289}"/>
    <dgm:cxn modelId="{0D591602-D0C5-9E4B-A4A3-B8FB3CA884FC}" type="presOf" srcId="{4D9988C4-7199-0B43-9C82-8A259D07FE61}" destId="{71813CBC-D473-1E40-8C0B-F411C6B26471}" srcOrd="1" destOrd="0" presId="urn:microsoft.com/office/officeart/2005/8/layout/cycle8"/>
    <dgm:cxn modelId="{EF78BAD1-9AD8-6A46-B718-835B08E22A8B}" type="presOf" srcId="{FE1742C4-3829-6146-AF38-53D4B2DF571D}" destId="{754413A2-DF39-1C49-843F-2C882A4EE95D}" srcOrd="0" destOrd="0" presId="urn:microsoft.com/office/officeart/2005/8/layout/cycle8"/>
    <dgm:cxn modelId="{29009D4F-9872-034A-BBB1-E7E3BECDBF8B}" type="presOf" srcId="{E1C90E09-C917-B849-B24F-12D96372DF70}" destId="{21A2794E-C0D9-A646-B100-EE4427322501}" srcOrd="0" destOrd="0" presId="urn:microsoft.com/office/officeart/2005/8/layout/cycle8"/>
    <dgm:cxn modelId="{51012103-00F9-BF4C-A200-F982079107FE}" type="presParOf" srcId="{7D1082C6-F142-EF4A-9E90-E00F5D2CDA01}" destId="{21A2794E-C0D9-A646-B100-EE4427322501}" srcOrd="0" destOrd="0" presId="urn:microsoft.com/office/officeart/2005/8/layout/cycle8"/>
    <dgm:cxn modelId="{9B57DF2F-BCD8-494C-A315-9CEBDCD967E9}" type="presParOf" srcId="{7D1082C6-F142-EF4A-9E90-E00F5D2CDA01}" destId="{BC8AA35F-2DF1-0943-AFD0-E85CFC6E85DA}" srcOrd="1" destOrd="0" presId="urn:microsoft.com/office/officeart/2005/8/layout/cycle8"/>
    <dgm:cxn modelId="{D9F81343-5718-7145-B945-4AC789D52BBA}" type="presParOf" srcId="{7D1082C6-F142-EF4A-9E90-E00F5D2CDA01}" destId="{900BBC29-EAEC-2F42-934C-30FFBAC45041}" srcOrd="2" destOrd="0" presId="urn:microsoft.com/office/officeart/2005/8/layout/cycle8"/>
    <dgm:cxn modelId="{00721355-02F8-F24D-89C9-ABA45D154378}" type="presParOf" srcId="{7D1082C6-F142-EF4A-9E90-E00F5D2CDA01}" destId="{AA265B1F-3F0A-FF4D-B986-924029DAF346}" srcOrd="3" destOrd="0" presId="urn:microsoft.com/office/officeart/2005/8/layout/cycle8"/>
    <dgm:cxn modelId="{024BECFD-0733-1B49-9C7D-B5F93CA5CF49}" type="presParOf" srcId="{7D1082C6-F142-EF4A-9E90-E00F5D2CDA01}" destId="{CFA63854-C70B-CE43-93B0-5606D2784C31}" srcOrd="4" destOrd="0" presId="urn:microsoft.com/office/officeart/2005/8/layout/cycle8"/>
    <dgm:cxn modelId="{3CAC8220-528C-9C40-9E6D-EAC6613492DF}" type="presParOf" srcId="{7D1082C6-F142-EF4A-9E90-E00F5D2CDA01}" destId="{4BB72B7A-2238-6A4E-BB48-05EA9DB47E5D}" srcOrd="5" destOrd="0" presId="urn:microsoft.com/office/officeart/2005/8/layout/cycle8"/>
    <dgm:cxn modelId="{548D0039-146A-6E43-96E6-3117B406DD1F}" type="presParOf" srcId="{7D1082C6-F142-EF4A-9E90-E00F5D2CDA01}" destId="{2F33967B-6A9B-7946-ABFF-3C06EE351026}" srcOrd="6" destOrd="0" presId="urn:microsoft.com/office/officeart/2005/8/layout/cycle8"/>
    <dgm:cxn modelId="{1AD937E0-C432-2149-B9D5-8975E982C2A4}" type="presParOf" srcId="{7D1082C6-F142-EF4A-9E90-E00F5D2CDA01}" destId="{71813CBC-D473-1E40-8C0B-F411C6B26471}" srcOrd="7" destOrd="0" presId="urn:microsoft.com/office/officeart/2005/8/layout/cycle8"/>
    <dgm:cxn modelId="{80F035FC-79C4-6B41-A3D9-9763C5780DD6}" type="presParOf" srcId="{7D1082C6-F142-EF4A-9E90-E00F5D2CDA01}" destId="{754413A2-DF39-1C49-843F-2C882A4EE95D}" srcOrd="8" destOrd="0" presId="urn:microsoft.com/office/officeart/2005/8/layout/cycle8"/>
    <dgm:cxn modelId="{665FF65D-F4FB-AB4E-9C52-4F38DC762317}" type="presParOf" srcId="{7D1082C6-F142-EF4A-9E90-E00F5D2CDA01}" destId="{B462CC66-18F8-CF4B-9C8D-DED01D4636A4}" srcOrd="9" destOrd="0" presId="urn:microsoft.com/office/officeart/2005/8/layout/cycle8"/>
    <dgm:cxn modelId="{820BA69C-10CD-A54B-A988-3B743DFEB5B9}" type="presParOf" srcId="{7D1082C6-F142-EF4A-9E90-E00F5D2CDA01}" destId="{BC8C1A65-A6F4-0847-955F-EC9BBFFFF517}" srcOrd="10" destOrd="0" presId="urn:microsoft.com/office/officeart/2005/8/layout/cycle8"/>
    <dgm:cxn modelId="{ABC961BB-4FAB-9142-B99A-AD1DBFE3A10E}" type="presParOf" srcId="{7D1082C6-F142-EF4A-9E90-E00F5D2CDA01}" destId="{0D362D03-A98C-BC44-871A-0ADECFE403E5}" srcOrd="11" destOrd="0" presId="urn:microsoft.com/office/officeart/2005/8/layout/cycle8"/>
    <dgm:cxn modelId="{4501EC14-8B00-1C46-BE33-BE64A0264653}" type="presParOf" srcId="{7D1082C6-F142-EF4A-9E90-E00F5D2CDA01}" destId="{4E032E81-AA73-1F4A-98CA-1184B3B4DFCB}" srcOrd="12" destOrd="0" presId="urn:microsoft.com/office/officeart/2005/8/layout/cycle8"/>
    <dgm:cxn modelId="{FB2FED3B-35B2-D34C-B604-5B29FE094E66}" type="presParOf" srcId="{7D1082C6-F142-EF4A-9E90-E00F5D2CDA01}" destId="{652E1456-0763-0748-8955-9B45B007AFD4}" srcOrd="13" destOrd="0" presId="urn:microsoft.com/office/officeart/2005/8/layout/cycle8"/>
    <dgm:cxn modelId="{C2E8A8E6-C635-924C-AFAE-0245464A6F3A}" type="presParOf" srcId="{7D1082C6-F142-EF4A-9E90-E00F5D2CDA01}" destId="{47CFF650-7783-C14A-AC3D-72BB74ABAD3B}" srcOrd="14" destOrd="0" presId="urn:microsoft.com/office/officeart/2005/8/layout/cycle8"/>
    <dgm:cxn modelId="{D60A3151-62C7-4D41-A38E-A9F862624268}" type="presParOf" srcId="{7D1082C6-F142-EF4A-9E90-E00F5D2CDA01}" destId="{B660DC6F-0949-194D-879B-CC02654F04EE}" srcOrd="15" destOrd="0" presId="urn:microsoft.com/office/officeart/2005/8/layout/cycle8"/>
    <dgm:cxn modelId="{934AECC0-8BB7-254C-8840-CEFA33BA4B12}" type="presParOf" srcId="{7D1082C6-F142-EF4A-9E90-E00F5D2CDA01}" destId="{6BEB97ED-54C0-894E-A00B-23412484953B}" srcOrd="16" destOrd="0" presId="urn:microsoft.com/office/officeart/2005/8/layout/cycle8"/>
    <dgm:cxn modelId="{03258EBA-FBB9-EB4B-99B7-8A2ABF31627B}" type="presParOf" srcId="{7D1082C6-F142-EF4A-9E90-E00F5D2CDA01}" destId="{74597F99-C2A7-2F4D-AE3E-A21057B466E3}" srcOrd="17" destOrd="0" presId="urn:microsoft.com/office/officeart/2005/8/layout/cycle8"/>
    <dgm:cxn modelId="{F8ACCD8A-34CD-6346-ABD2-29887C8EA62A}" type="presParOf" srcId="{7D1082C6-F142-EF4A-9E90-E00F5D2CDA01}" destId="{B89005AB-3938-B64C-A9F8-8E15D7493512}" srcOrd="18" destOrd="0" presId="urn:microsoft.com/office/officeart/2005/8/layout/cycle8"/>
    <dgm:cxn modelId="{935AF102-18D5-844C-818E-64BB8E4E8766}" type="presParOf" srcId="{7D1082C6-F142-EF4A-9E90-E00F5D2CDA01}" destId="{D228FD8C-E5CF-4544-B185-55ECED79339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163734-4223-384D-BB73-8FDC85B6F14F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E1C90E09-C917-B849-B24F-12D96372DF70}">
      <dgm:prSet phldrT="[Text]"/>
      <dgm:spPr/>
      <dgm:t>
        <a:bodyPr/>
        <a:lstStyle/>
        <a:p>
          <a:r>
            <a:rPr lang="en-US" dirty="0" smtClean="0"/>
            <a:t>Digital services and applications</a:t>
          </a:r>
          <a:endParaRPr lang="en-US" dirty="0"/>
        </a:p>
      </dgm:t>
    </dgm:pt>
    <dgm:pt modelId="{C086AE25-53F0-8E43-97C8-F88243710E02}" type="parTrans" cxnId="{8D708366-BB80-1C49-8B58-1D36732C0F76}">
      <dgm:prSet/>
      <dgm:spPr/>
      <dgm:t>
        <a:bodyPr/>
        <a:lstStyle/>
        <a:p>
          <a:endParaRPr lang="en-US"/>
        </a:p>
      </dgm:t>
    </dgm:pt>
    <dgm:pt modelId="{92A074D1-A6D9-884B-9F96-EDCC8D71A0C9}" type="sibTrans" cxnId="{8D708366-BB80-1C49-8B58-1D36732C0F76}">
      <dgm:prSet/>
      <dgm:spPr/>
      <dgm:t>
        <a:bodyPr/>
        <a:lstStyle/>
        <a:p>
          <a:endParaRPr lang="en-US"/>
        </a:p>
      </dgm:t>
    </dgm:pt>
    <dgm:pt modelId="{4D9988C4-7199-0B43-9C82-8A259D07FE61}">
      <dgm:prSet phldrT="[Text]"/>
      <dgm:spPr/>
      <dgm:t>
        <a:bodyPr/>
        <a:lstStyle/>
        <a:p>
          <a:r>
            <a:rPr lang="en-US" dirty="0" smtClean="0"/>
            <a:t>Knowledge &amp; Expertise </a:t>
          </a:r>
          <a:endParaRPr lang="en-US" dirty="0"/>
        </a:p>
      </dgm:t>
    </dgm:pt>
    <dgm:pt modelId="{872148A2-B4CF-174D-B410-92959343C740}" type="parTrans" cxnId="{0153E863-3D74-284F-BC19-0C3B1B881668}">
      <dgm:prSet/>
      <dgm:spPr/>
      <dgm:t>
        <a:bodyPr/>
        <a:lstStyle/>
        <a:p>
          <a:endParaRPr lang="en-US"/>
        </a:p>
      </dgm:t>
    </dgm:pt>
    <dgm:pt modelId="{BE5603BA-DF71-6E4F-83C8-AA7BAA34C9E0}" type="sibTrans" cxnId="{0153E863-3D74-284F-BC19-0C3B1B881668}">
      <dgm:prSet/>
      <dgm:spPr/>
      <dgm:t>
        <a:bodyPr/>
        <a:lstStyle/>
        <a:p>
          <a:endParaRPr lang="en-US"/>
        </a:p>
      </dgm:t>
    </dgm:pt>
    <dgm:pt modelId="{C5D6E171-67F4-BA43-A075-DC000649FE3B}">
      <dgm:prSet phldrT="[Text]"/>
      <dgm:spPr/>
      <dgm:t>
        <a:bodyPr/>
        <a:lstStyle/>
        <a:p>
          <a:r>
            <a:rPr lang="en-US" dirty="0" smtClean="0"/>
            <a:t>Research Data</a:t>
          </a:r>
          <a:endParaRPr lang="en-US" dirty="0"/>
        </a:p>
      </dgm:t>
    </dgm:pt>
    <dgm:pt modelId="{BD6C7A58-FD2B-5640-91EE-B46A32A77726}" type="parTrans" cxnId="{D9BEDDA0-C231-4442-B064-99A365E9C26D}">
      <dgm:prSet/>
      <dgm:spPr/>
      <dgm:t>
        <a:bodyPr/>
        <a:lstStyle/>
        <a:p>
          <a:endParaRPr lang="en-US"/>
        </a:p>
      </dgm:t>
    </dgm:pt>
    <dgm:pt modelId="{FCA5927C-CEB6-E04C-A191-C20C9DD69478}" type="sibTrans" cxnId="{D9BEDDA0-C231-4442-B064-99A365E9C26D}">
      <dgm:prSet/>
      <dgm:spPr/>
      <dgm:t>
        <a:bodyPr/>
        <a:lstStyle/>
        <a:p>
          <a:endParaRPr lang="en-US"/>
        </a:p>
      </dgm:t>
    </dgm:pt>
    <dgm:pt modelId="{FE1742C4-3829-6146-AF38-53D4B2DF571D}">
      <dgm:prSet phldrT="[Text]"/>
      <dgm:spPr/>
      <dgm:t>
        <a:bodyPr/>
        <a:lstStyle/>
        <a:p>
          <a:r>
            <a:rPr lang="en-US" dirty="0" smtClean="0"/>
            <a:t>Instruments</a:t>
          </a:r>
          <a:endParaRPr lang="en-US" dirty="0"/>
        </a:p>
      </dgm:t>
    </dgm:pt>
    <dgm:pt modelId="{2B71EEC6-BD89-E244-8040-066697B5777C}" type="parTrans" cxnId="{E7065203-D549-DC4D-A6DC-CE89F72F1D3E}">
      <dgm:prSet/>
      <dgm:spPr/>
      <dgm:t>
        <a:bodyPr/>
        <a:lstStyle/>
        <a:p>
          <a:endParaRPr lang="en-US"/>
        </a:p>
      </dgm:t>
    </dgm:pt>
    <dgm:pt modelId="{11046F24-AC71-FE49-ABD7-6663F671A289}" type="sibTrans" cxnId="{E7065203-D549-DC4D-A6DC-CE89F72F1D3E}">
      <dgm:prSet/>
      <dgm:spPr/>
      <dgm:t>
        <a:bodyPr/>
        <a:lstStyle/>
        <a:p>
          <a:endParaRPr lang="en-US"/>
        </a:p>
      </dgm:t>
    </dgm:pt>
    <dgm:pt modelId="{7D1082C6-F142-EF4A-9E90-E00F5D2CDA01}" type="pres">
      <dgm:prSet presAssocID="{B7163734-4223-384D-BB73-8FDC85B6F14F}" presName="compositeShape" presStyleCnt="0">
        <dgm:presLayoutVars>
          <dgm:chMax val="7"/>
          <dgm:dir/>
          <dgm:resizeHandles val="exact"/>
        </dgm:presLayoutVars>
      </dgm:prSet>
      <dgm:spPr/>
    </dgm:pt>
    <dgm:pt modelId="{21A2794E-C0D9-A646-B100-EE4427322501}" type="pres">
      <dgm:prSet presAssocID="{B7163734-4223-384D-BB73-8FDC85B6F14F}" presName="wedge1" presStyleLbl="node1" presStyleIdx="0" presStyleCnt="4"/>
      <dgm:spPr/>
      <dgm:t>
        <a:bodyPr/>
        <a:lstStyle/>
        <a:p>
          <a:endParaRPr lang="en-US"/>
        </a:p>
      </dgm:t>
    </dgm:pt>
    <dgm:pt modelId="{BC8AA35F-2DF1-0943-AFD0-E85CFC6E85DA}" type="pres">
      <dgm:prSet presAssocID="{B7163734-4223-384D-BB73-8FDC85B6F14F}" presName="dummy1a" presStyleCnt="0"/>
      <dgm:spPr/>
    </dgm:pt>
    <dgm:pt modelId="{900BBC29-EAEC-2F42-934C-30FFBAC45041}" type="pres">
      <dgm:prSet presAssocID="{B7163734-4223-384D-BB73-8FDC85B6F14F}" presName="dummy1b" presStyleCnt="0"/>
      <dgm:spPr/>
    </dgm:pt>
    <dgm:pt modelId="{AA265B1F-3F0A-FF4D-B986-924029DAF346}" type="pres">
      <dgm:prSet presAssocID="{B7163734-4223-384D-BB73-8FDC85B6F14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3854-C70B-CE43-93B0-5606D2784C31}" type="pres">
      <dgm:prSet presAssocID="{B7163734-4223-384D-BB73-8FDC85B6F14F}" presName="wedge2" presStyleLbl="node1" presStyleIdx="1" presStyleCnt="4"/>
      <dgm:spPr/>
      <dgm:t>
        <a:bodyPr/>
        <a:lstStyle/>
        <a:p>
          <a:endParaRPr lang="en-US"/>
        </a:p>
      </dgm:t>
    </dgm:pt>
    <dgm:pt modelId="{4BB72B7A-2238-6A4E-BB48-05EA9DB47E5D}" type="pres">
      <dgm:prSet presAssocID="{B7163734-4223-384D-BB73-8FDC85B6F14F}" presName="dummy2a" presStyleCnt="0"/>
      <dgm:spPr/>
    </dgm:pt>
    <dgm:pt modelId="{2F33967B-6A9B-7946-ABFF-3C06EE351026}" type="pres">
      <dgm:prSet presAssocID="{B7163734-4223-384D-BB73-8FDC85B6F14F}" presName="dummy2b" presStyleCnt="0"/>
      <dgm:spPr/>
    </dgm:pt>
    <dgm:pt modelId="{71813CBC-D473-1E40-8C0B-F411C6B26471}" type="pres">
      <dgm:prSet presAssocID="{B7163734-4223-384D-BB73-8FDC85B6F14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13A2-DF39-1C49-843F-2C882A4EE95D}" type="pres">
      <dgm:prSet presAssocID="{B7163734-4223-384D-BB73-8FDC85B6F14F}" presName="wedge3" presStyleLbl="node1" presStyleIdx="2" presStyleCnt="4"/>
      <dgm:spPr/>
      <dgm:t>
        <a:bodyPr/>
        <a:lstStyle/>
        <a:p>
          <a:endParaRPr lang="en-US"/>
        </a:p>
      </dgm:t>
    </dgm:pt>
    <dgm:pt modelId="{B462CC66-18F8-CF4B-9C8D-DED01D4636A4}" type="pres">
      <dgm:prSet presAssocID="{B7163734-4223-384D-BB73-8FDC85B6F14F}" presName="dummy3a" presStyleCnt="0"/>
      <dgm:spPr/>
    </dgm:pt>
    <dgm:pt modelId="{BC8C1A65-A6F4-0847-955F-EC9BBFFFF517}" type="pres">
      <dgm:prSet presAssocID="{B7163734-4223-384D-BB73-8FDC85B6F14F}" presName="dummy3b" presStyleCnt="0"/>
      <dgm:spPr/>
    </dgm:pt>
    <dgm:pt modelId="{0D362D03-A98C-BC44-871A-0ADECFE403E5}" type="pres">
      <dgm:prSet presAssocID="{B7163734-4223-384D-BB73-8FDC85B6F14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2E81-AA73-1F4A-98CA-1184B3B4DFCB}" type="pres">
      <dgm:prSet presAssocID="{B7163734-4223-384D-BB73-8FDC85B6F14F}" presName="wedge4" presStyleLbl="node1" presStyleIdx="3" presStyleCnt="4"/>
      <dgm:spPr/>
      <dgm:t>
        <a:bodyPr/>
        <a:lstStyle/>
        <a:p>
          <a:endParaRPr lang="en-US"/>
        </a:p>
      </dgm:t>
    </dgm:pt>
    <dgm:pt modelId="{652E1456-0763-0748-8955-9B45B007AFD4}" type="pres">
      <dgm:prSet presAssocID="{B7163734-4223-384D-BB73-8FDC85B6F14F}" presName="dummy4a" presStyleCnt="0"/>
      <dgm:spPr/>
    </dgm:pt>
    <dgm:pt modelId="{47CFF650-7783-C14A-AC3D-72BB74ABAD3B}" type="pres">
      <dgm:prSet presAssocID="{B7163734-4223-384D-BB73-8FDC85B6F14F}" presName="dummy4b" presStyleCnt="0"/>
      <dgm:spPr/>
    </dgm:pt>
    <dgm:pt modelId="{B660DC6F-0949-194D-879B-CC02654F04EE}" type="pres">
      <dgm:prSet presAssocID="{B7163734-4223-384D-BB73-8FDC85B6F14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97ED-54C0-894E-A00B-23412484953B}" type="pres">
      <dgm:prSet presAssocID="{92A074D1-A6D9-884B-9F96-EDCC8D71A0C9}" presName="arrowWedge1" presStyleLbl="fgSibTrans2D1" presStyleIdx="0" presStyleCnt="4" custLinFactNeighborX="-1110" custLinFactNeighborY="-1377"/>
      <dgm:spPr/>
      <dgm:t>
        <a:bodyPr/>
        <a:lstStyle/>
        <a:p>
          <a:endParaRPr lang="en-US"/>
        </a:p>
      </dgm:t>
    </dgm:pt>
    <dgm:pt modelId="{74597F99-C2A7-2F4D-AE3E-A21057B466E3}" type="pres">
      <dgm:prSet presAssocID="{BE5603BA-DF71-6E4F-83C8-AA7BAA34C9E0}" presName="arrowWedge2" presStyleLbl="fgSibTrans2D1" presStyleIdx="1" presStyleCnt="4"/>
      <dgm:spPr/>
    </dgm:pt>
    <dgm:pt modelId="{B89005AB-3938-B64C-A9F8-8E15D7493512}" type="pres">
      <dgm:prSet presAssocID="{11046F24-AC71-FE49-ABD7-6663F671A289}" presName="arrowWedge3" presStyleLbl="fgSibTrans2D1" presStyleIdx="2" presStyleCnt="4"/>
      <dgm:spPr/>
    </dgm:pt>
    <dgm:pt modelId="{D228FD8C-E5CF-4544-B185-55ECED793398}" type="pres">
      <dgm:prSet presAssocID="{FCA5927C-CEB6-E04C-A191-C20C9DD69478}" presName="arrowWedge4" presStyleLbl="fgSibTrans2D1" presStyleIdx="3" presStyleCnt="4"/>
      <dgm:spPr/>
    </dgm:pt>
  </dgm:ptLst>
  <dgm:cxnLst>
    <dgm:cxn modelId="{FE659650-15C3-C54C-A316-68A4FB1444BC}" type="presOf" srcId="{4D9988C4-7199-0B43-9C82-8A259D07FE61}" destId="{71813CBC-D473-1E40-8C0B-F411C6B26471}" srcOrd="1" destOrd="0" presId="urn:microsoft.com/office/officeart/2005/8/layout/cycle8"/>
    <dgm:cxn modelId="{0153E863-3D74-284F-BC19-0C3B1B881668}" srcId="{B7163734-4223-384D-BB73-8FDC85B6F14F}" destId="{4D9988C4-7199-0B43-9C82-8A259D07FE61}" srcOrd="1" destOrd="0" parTransId="{872148A2-B4CF-174D-B410-92959343C740}" sibTransId="{BE5603BA-DF71-6E4F-83C8-AA7BAA34C9E0}"/>
    <dgm:cxn modelId="{5B59BC69-0555-8F4E-A97F-B674B3D2B66D}" type="presOf" srcId="{C5D6E171-67F4-BA43-A075-DC000649FE3B}" destId="{B660DC6F-0949-194D-879B-CC02654F04EE}" srcOrd="1" destOrd="0" presId="urn:microsoft.com/office/officeart/2005/8/layout/cycle8"/>
    <dgm:cxn modelId="{0AD4105B-A0A9-744B-A809-D07C6A5C752C}" type="presOf" srcId="{FE1742C4-3829-6146-AF38-53D4B2DF571D}" destId="{0D362D03-A98C-BC44-871A-0ADECFE403E5}" srcOrd="1" destOrd="0" presId="urn:microsoft.com/office/officeart/2005/8/layout/cycle8"/>
    <dgm:cxn modelId="{E689AD11-508E-F042-AF04-6FC9FB0AE493}" type="presOf" srcId="{B7163734-4223-384D-BB73-8FDC85B6F14F}" destId="{7D1082C6-F142-EF4A-9E90-E00F5D2CDA01}" srcOrd="0" destOrd="0" presId="urn:microsoft.com/office/officeart/2005/8/layout/cycle8"/>
    <dgm:cxn modelId="{A050492F-2881-6941-B082-AFA1A50A1B9F}" type="presOf" srcId="{C5D6E171-67F4-BA43-A075-DC000649FE3B}" destId="{4E032E81-AA73-1F4A-98CA-1184B3B4DFCB}" srcOrd="0" destOrd="0" presId="urn:microsoft.com/office/officeart/2005/8/layout/cycle8"/>
    <dgm:cxn modelId="{D37D95AA-5B55-0F43-832A-37FB5676AE20}" type="presOf" srcId="{FE1742C4-3829-6146-AF38-53D4B2DF571D}" destId="{754413A2-DF39-1C49-843F-2C882A4EE95D}" srcOrd="0" destOrd="0" presId="urn:microsoft.com/office/officeart/2005/8/layout/cycle8"/>
    <dgm:cxn modelId="{8D708366-BB80-1C49-8B58-1D36732C0F76}" srcId="{B7163734-4223-384D-BB73-8FDC85B6F14F}" destId="{E1C90E09-C917-B849-B24F-12D96372DF70}" srcOrd="0" destOrd="0" parTransId="{C086AE25-53F0-8E43-97C8-F88243710E02}" sibTransId="{92A074D1-A6D9-884B-9F96-EDCC8D71A0C9}"/>
    <dgm:cxn modelId="{ABF08918-B6C0-924F-A474-6436D801F4E0}" type="presOf" srcId="{E1C90E09-C917-B849-B24F-12D96372DF70}" destId="{AA265B1F-3F0A-FF4D-B986-924029DAF346}" srcOrd="1" destOrd="0" presId="urn:microsoft.com/office/officeart/2005/8/layout/cycle8"/>
    <dgm:cxn modelId="{65BD3087-085B-B340-A2F6-536DBFF4C44A}" type="presOf" srcId="{E1C90E09-C917-B849-B24F-12D96372DF70}" destId="{21A2794E-C0D9-A646-B100-EE4427322501}" srcOrd="0" destOrd="0" presId="urn:microsoft.com/office/officeart/2005/8/layout/cycle8"/>
    <dgm:cxn modelId="{D9BEDDA0-C231-4442-B064-99A365E9C26D}" srcId="{B7163734-4223-384D-BB73-8FDC85B6F14F}" destId="{C5D6E171-67F4-BA43-A075-DC000649FE3B}" srcOrd="3" destOrd="0" parTransId="{BD6C7A58-FD2B-5640-91EE-B46A32A77726}" sibTransId="{FCA5927C-CEB6-E04C-A191-C20C9DD69478}"/>
    <dgm:cxn modelId="{E7065203-D549-DC4D-A6DC-CE89F72F1D3E}" srcId="{B7163734-4223-384D-BB73-8FDC85B6F14F}" destId="{FE1742C4-3829-6146-AF38-53D4B2DF571D}" srcOrd="2" destOrd="0" parTransId="{2B71EEC6-BD89-E244-8040-066697B5777C}" sibTransId="{11046F24-AC71-FE49-ABD7-6663F671A289}"/>
    <dgm:cxn modelId="{804A220F-A5D8-9144-907C-D8453A654CA1}" type="presOf" srcId="{4D9988C4-7199-0B43-9C82-8A259D07FE61}" destId="{CFA63854-C70B-CE43-93B0-5606D2784C31}" srcOrd="0" destOrd="0" presId="urn:microsoft.com/office/officeart/2005/8/layout/cycle8"/>
    <dgm:cxn modelId="{0D875CCB-9E3B-6F4B-B134-159067918154}" type="presParOf" srcId="{7D1082C6-F142-EF4A-9E90-E00F5D2CDA01}" destId="{21A2794E-C0D9-A646-B100-EE4427322501}" srcOrd="0" destOrd="0" presId="urn:microsoft.com/office/officeart/2005/8/layout/cycle8"/>
    <dgm:cxn modelId="{491E0418-8BC1-3545-8509-F8B76BF4A26E}" type="presParOf" srcId="{7D1082C6-F142-EF4A-9E90-E00F5D2CDA01}" destId="{BC8AA35F-2DF1-0943-AFD0-E85CFC6E85DA}" srcOrd="1" destOrd="0" presId="urn:microsoft.com/office/officeart/2005/8/layout/cycle8"/>
    <dgm:cxn modelId="{A905415A-4449-3042-869B-7453E0C3F03A}" type="presParOf" srcId="{7D1082C6-F142-EF4A-9E90-E00F5D2CDA01}" destId="{900BBC29-EAEC-2F42-934C-30FFBAC45041}" srcOrd="2" destOrd="0" presId="urn:microsoft.com/office/officeart/2005/8/layout/cycle8"/>
    <dgm:cxn modelId="{ED0817EE-F25D-AC41-AB5A-299148666FD4}" type="presParOf" srcId="{7D1082C6-F142-EF4A-9E90-E00F5D2CDA01}" destId="{AA265B1F-3F0A-FF4D-B986-924029DAF346}" srcOrd="3" destOrd="0" presId="urn:microsoft.com/office/officeart/2005/8/layout/cycle8"/>
    <dgm:cxn modelId="{711B1182-F6C1-A84B-A87E-964DE7F2D3DB}" type="presParOf" srcId="{7D1082C6-F142-EF4A-9E90-E00F5D2CDA01}" destId="{CFA63854-C70B-CE43-93B0-5606D2784C31}" srcOrd="4" destOrd="0" presId="urn:microsoft.com/office/officeart/2005/8/layout/cycle8"/>
    <dgm:cxn modelId="{C7CB85A1-6880-B04E-9836-FBFC511E1E8B}" type="presParOf" srcId="{7D1082C6-F142-EF4A-9E90-E00F5D2CDA01}" destId="{4BB72B7A-2238-6A4E-BB48-05EA9DB47E5D}" srcOrd="5" destOrd="0" presId="urn:microsoft.com/office/officeart/2005/8/layout/cycle8"/>
    <dgm:cxn modelId="{FE7D9BFD-5415-F14D-A4D8-B7DB240F4598}" type="presParOf" srcId="{7D1082C6-F142-EF4A-9E90-E00F5D2CDA01}" destId="{2F33967B-6A9B-7946-ABFF-3C06EE351026}" srcOrd="6" destOrd="0" presId="urn:microsoft.com/office/officeart/2005/8/layout/cycle8"/>
    <dgm:cxn modelId="{1054327B-FD17-C145-8871-5951D20781B5}" type="presParOf" srcId="{7D1082C6-F142-EF4A-9E90-E00F5D2CDA01}" destId="{71813CBC-D473-1E40-8C0B-F411C6B26471}" srcOrd="7" destOrd="0" presId="urn:microsoft.com/office/officeart/2005/8/layout/cycle8"/>
    <dgm:cxn modelId="{136AF538-8FF5-0A42-B4BB-53E6A5546BC0}" type="presParOf" srcId="{7D1082C6-F142-EF4A-9E90-E00F5D2CDA01}" destId="{754413A2-DF39-1C49-843F-2C882A4EE95D}" srcOrd="8" destOrd="0" presId="urn:microsoft.com/office/officeart/2005/8/layout/cycle8"/>
    <dgm:cxn modelId="{E9E6141A-5FBF-8841-B98E-6008094080E0}" type="presParOf" srcId="{7D1082C6-F142-EF4A-9E90-E00F5D2CDA01}" destId="{B462CC66-18F8-CF4B-9C8D-DED01D4636A4}" srcOrd="9" destOrd="0" presId="urn:microsoft.com/office/officeart/2005/8/layout/cycle8"/>
    <dgm:cxn modelId="{E855C07A-8E37-CE4F-B0F4-59168034A918}" type="presParOf" srcId="{7D1082C6-F142-EF4A-9E90-E00F5D2CDA01}" destId="{BC8C1A65-A6F4-0847-955F-EC9BBFFFF517}" srcOrd="10" destOrd="0" presId="urn:microsoft.com/office/officeart/2005/8/layout/cycle8"/>
    <dgm:cxn modelId="{39D2D508-414A-0E4A-8455-B430DE67710B}" type="presParOf" srcId="{7D1082C6-F142-EF4A-9E90-E00F5D2CDA01}" destId="{0D362D03-A98C-BC44-871A-0ADECFE403E5}" srcOrd="11" destOrd="0" presId="urn:microsoft.com/office/officeart/2005/8/layout/cycle8"/>
    <dgm:cxn modelId="{2CD2404F-5B44-A14A-A744-1375B01F63C2}" type="presParOf" srcId="{7D1082C6-F142-EF4A-9E90-E00F5D2CDA01}" destId="{4E032E81-AA73-1F4A-98CA-1184B3B4DFCB}" srcOrd="12" destOrd="0" presId="urn:microsoft.com/office/officeart/2005/8/layout/cycle8"/>
    <dgm:cxn modelId="{BEE32688-73E3-1243-BA72-28F97C6D7FA4}" type="presParOf" srcId="{7D1082C6-F142-EF4A-9E90-E00F5D2CDA01}" destId="{652E1456-0763-0748-8955-9B45B007AFD4}" srcOrd="13" destOrd="0" presId="urn:microsoft.com/office/officeart/2005/8/layout/cycle8"/>
    <dgm:cxn modelId="{9DE9C9BC-0ED3-AB4D-A5F7-935CA7B65142}" type="presParOf" srcId="{7D1082C6-F142-EF4A-9E90-E00F5D2CDA01}" destId="{47CFF650-7783-C14A-AC3D-72BB74ABAD3B}" srcOrd="14" destOrd="0" presId="urn:microsoft.com/office/officeart/2005/8/layout/cycle8"/>
    <dgm:cxn modelId="{BA276156-5C21-6848-AE00-0DA2B346E515}" type="presParOf" srcId="{7D1082C6-F142-EF4A-9E90-E00F5D2CDA01}" destId="{B660DC6F-0949-194D-879B-CC02654F04EE}" srcOrd="15" destOrd="0" presId="urn:microsoft.com/office/officeart/2005/8/layout/cycle8"/>
    <dgm:cxn modelId="{1C402642-F849-E24F-AFC9-889E10FADE1C}" type="presParOf" srcId="{7D1082C6-F142-EF4A-9E90-E00F5D2CDA01}" destId="{6BEB97ED-54C0-894E-A00B-23412484953B}" srcOrd="16" destOrd="0" presId="urn:microsoft.com/office/officeart/2005/8/layout/cycle8"/>
    <dgm:cxn modelId="{BBA10B6C-6404-A04C-8ABB-32E9B16A1C10}" type="presParOf" srcId="{7D1082C6-F142-EF4A-9E90-E00F5D2CDA01}" destId="{74597F99-C2A7-2F4D-AE3E-A21057B466E3}" srcOrd="17" destOrd="0" presId="urn:microsoft.com/office/officeart/2005/8/layout/cycle8"/>
    <dgm:cxn modelId="{E9121D6B-07FB-074D-A976-808D95F6F5B0}" type="presParOf" srcId="{7D1082C6-F142-EF4A-9E90-E00F5D2CDA01}" destId="{B89005AB-3938-B64C-A9F8-8E15D7493512}" srcOrd="18" destOrd="0" presId="urn:microsoft.com/office/officeart/2005/8/layout/cycle8"/>
    <dgm:cxn modelId="{5A214876-724C-B045-8FA1-9D04449F7BA0}" type="presParOf" srcId="{7D1082C6-F142-EF4A-9E90-E00F5D2CDA01}" destId="{D228FD8C-E5CF-4544-B185-55ECED79339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13E62D-4595-3C4D-9AC2-87B15C3AB51D}" type="doc">
      <dgm:prSet loTypeId="urn:microsoft.com/office/officeart/2005/8/layout/funnel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509907-3966-2F40-9DC6-E17316A0847F}">
      <dgm:prSet phldrT="[Text]"/>
      <dgm:spPr/>
      <dgm:t>
        <a:bodyPr/>
        <a:lstStyle/>
        <a:p>
          <a:r>
            <a:rPr lang="en-US" dirty="0" smtClean="0"/>
            <a:t>Distributed Competence Centres</a:t>
          </a:r>
          <a:endParaRPr lang="en-US" dirty="0"/>
        </a:p>
      </dgm:t>
    </dgm:pt>
    <dgm:pt modelId="{533A628E-5FD8-7143-B133-CCD6A9B07A64}" type="parTrans" cxnId="{3C99B055-C46D-0E4B-A5E7-C1B92D415586}">
      <dgm:prSet/>
      <dgm:spPr/>
      <dgm:t>
        <a:bodyPr/>
        <a:lstStyle/>
        <a:p>
          <a:endParaRPr lang="en-US"/>
        </a:p>
      </dgm:t>
    </dgm:pt>
    <dgm:pt modelId="{4DC02733-8F9A-E147-8D92-38F79C876536}" type="sibTrans" cxnId="{3C99B055-C46D-0E4B-A5E7-C1B92D415586}">
      <dgm:prSet/>
      <dgm:spPr/>
      <dgm:t>
        <a:bodyPr/>
        <a:lstStyle/>
        <a:p>
          <a:endParaRPr lang="en-US"/>
        </a:p>
      </dgm:t>
    </dgm:pt>
    <dgm:pt modelId="{D0DA0A33-15D0-654A-8429-380B25015824}">
      <dgm:prSet phldrT="[Text]"/>
      <dgm:spPr/>
      <dgm:t>
        <a:bodyPr/>
        <a:lstStyle/>
        <a:p>
          <a:r>
            <a:rPr lang="en-US" dirty="0" smtClean="0"/>
            <a:t>Training and education from ESFRI RIs and VRE projects</a:t>
          </a:r>
          <a:endParaRPr lang="en-US" dirty="0"/>
        </a:p>
      </dgm:t>
    </dgm:pt>
    <dgm:pt modelId="{475FD9DB-7989-C542-9110-8136162C9301}" type="parTrans" cxnId="{0468146B-6860-9A4F-ACDF-CEC907A12274}">
      <dgm:prSet/>
      <dgm:spPr/>
      <dgm:t>
        <a:bodyPr/>
        <a:lstStyle/>
        <a:p>
          <a:endParaRPr lang="en-US"/>
        </a:p>
      </dgm:t>
    </dgm:pt>
    <dgm:pt modelId="{5E781D2C-0140-3B4C-AB59-7E6E8A3CCBAF}" type="sibTrans" cxnId="{0468146B-6860-9A4F-ACDF-CEC907A12274}">
      <dgm:prSet/>
      <dgm:spPr/>
      <dgm:t>
        <a:bodyPr/>
        <a:lstStyle/>
        <a:p>
          <a:endParaRPr lang="en-US"/>
        </a:p>
      </dgm:t>
    </dgm:pt>
    <dgm:pt modelId="{ECAA6E54-729B-244E-8528-F7E0A244E3C5}">
      <dgm:prSet phldrT="[Text]"/>
      <dgm:spPr/>
      <dgm:t>
        <a:bodyPr/>
        <a:lstStyle/>
        <a:p>
          <a:r>
            <a:rPr lang="en-US" dirty="0" smtClean="0"/>
            <a:t>e-Infrastructure support and training</a:t>
          </a:r>
          <a:endParaRPr lang="en-US" dirty="0"/>
        </a:p>
      </dgm:t>
    </dgm:pt>
    <dgm:pt modelId="{5531F463-63B2-F74B-87C2-1367EA951D70}" type="parTrans" cxnId="{1C3CA583-B4E0-DD40-8376-1EE0B9A50523}">
      <dgm:prSet/>
      <dgm:spPr/>
      <dgm:t>
        <a:bodyPr/>
        <a:lstStyle/>
        <a:p>
          <a:endParaRPr lang="en-US"/>
        </a:p>
      </dgm:t>
    </dgm:pt>
    <dgm:pt modelId="{366D70EC-3DD0-3C48-85C8-6FAD2D5EF931}" type="sibTrans" cxnId="{1C3CA583-B4E0-DD40-8376-1EE0B9A50523}">
      <dgm:prSet/>
      <dgm:spPr/>
      <dgm:t>
        <a:bodyPr/>
        <a:lstStyle/>
        <a:p>
          <a:endParaRPr lang="en-US"/>
        </a:p>
      </dgm:t>
    </dgm:pt>
    <dgm:pt modelId="{85BBAB72-0EC7-B34C-9284-CAC02D8B8A98}">
      <dgm:prSet phldrT="[Text]"/>
      <dgm:spPr/>
      <dgm:t>
        <a:bodyPr/>
        <a:lstStyle/>
        <a:p>
          <a:r>
            <a:rPr lang="en-US" dirty="0" smtClean="0"/>
            <a:t>Open Knowledge Hub</a:t>
          </a:r>
          <a:endParaRPr lang="en-US" dirty="0"/>
        </a:p>
      </dgm:t>
    </dgm:pt>
    <dgm:pt modelId="{A6943DD7-0429-9045-BB3E-B257089699D8}" type="parTrans" cxnId="{217AC483-6FC1-114D-8A13-04E36BA5E69A}">
      <dgm:prSet/>
      <dgm:spPr/>
      <dgm:t>
        <a:bodyPr/>
        <a:lstStyle/>
        <a:p>
          <a:endParaRPr lang="en-US"/>
        </a:p>
      </dgm:t>
    </dgm:pt>
    <dgm:pt modelId="{57F10B5E-C47B-6744-8154-6DF397F7E4CB}" type="sibTrans" cxnId="{217AC483-6FC1-114D-8A13-04E36BA5E69A}">
      <dgm:prSet/>
      <dgm:spPr/>
      <dgm:t>
        <a:bodyPr/>
        <a:lstStyle/>
        <a:p>
          <a:endParaRPr lang="en-US"/>
        </a:p>
      </dgm:t>
    </dgm:pt>
    <dgm:pt modelId="{3C1FC089-FF13-6E4E-AC85-83970C88B7A1}" type="pres">
      <dgm:prSet presAssocID="{1313E62D-4595-3C4D-9AC2-87B15C3AB51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611D3-1A37-5640-BBB2-D01BC0D6B36F}" type="pres">
      <dgm:prSet presAssocID="{1313E62D-4595-3C4D-9AC2-87B15C3AB51D}" presName="ellipse" presStyleLbl="trBgShp" presStyleIdx="0" presStyleCnt="1"/>
      <dgm:spPr/>
    </dgm:pt>
    <dgm:pt modelId="{DADE730F-B079-3B40-853A-9BD3E750353B}" type="pres">
      <dgm:prSet presAssocID="{1313E62D-4595-3C4D-9AC2-87B15C3AB51D}" presName="arrow1" presStyleLbl="fgShp" presStyleIdx="0" presStyleCnt="1"/>
      <dgm:spPr/>
    </dgm:pt>
    <dgm:pt modelId="{884C7375-C21D-D54B-80BC-B4FB5AC01702}" type="pres">
      <dgm:prSet presAssocID="{1313E62D-4595-3C4D-9AC2-87B15C3AB51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A1E03-A202-394A-8461-BE70FF731BC1}" type="pres">
      <dgm:prSet presAssocID="{D0DA0A33-15D0-654A-8429-380B2501582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9263-0B55-F246-8683-58B0E65F1D5D}" type="pres">
      <dgm:prSet presAssocID="{ECAA6E54-729B-244E-8528-F7E0A244E3C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B74BC-C340-C147-9BCF-60975E3D34A1}" type="pres">
      <dgm:prSet presAssocID="{85BBAB72-0EC7-B34C-9284-CAC02D8B8A9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D376B-4B73-C143-8B1A-17CD6A11D2F2}" type="pres">
      <dgm:prSet presAssocID="{1313E62D-4595-3C4D-9AC2-87B15C3AB51D}" presName="funnel" presStyleLbl="trAlignAcc1" presStyleIdx="0" presStyleCnt="1" custLinFactNeighborX="-492" custLinFactNeighborY="1377"/>
      <dgm:spPr/>
    </dgm:pt>
  </dgm:ptLst>
  <dgm:cxnLst>
    <dgm:cxn modelId="{A1D43BBA-A020-3C4B-AA66-563A5FA88381}" type="presOf" srcId="{B2509907-3966-2F40-9DC6-E17316A0847F}" destId="{017B74BC-C340-C147-9BCF-60975E3D34A1}" srcOrd="0" destOrd="0" presId="urn:microsoft.com/office/officeart/2005/8/layout/funnel1"/>
    <dgm:cxn modelId="{1C3CA583-B4E0-DD40-8376-1EE0B9A50523}" srcId="{1313E62D-4595-3C4D-9AC2-87B15C3AB51D}" destId="{ECAA6E54-729B-244E-8528-F7E0A244E3C5}" srcOrd="2" destOrd="0" parTransId="{5531F463-63B2-F74B-87C2-1367EA951D70}" sibTransId="{366D70EC-3DD0-3C48-85C8-6FAD2D5EF931}"/>
    <dgm:cxn modelId="{3AB6D7B6-B931-8D4B-8FBE-14477516C1C5}" type="presOf" srcId="{1313E62D-4595-3C4D-9AC2-87B15C3AB51D}" destId="{3C1FC089-FF13-6E4E-AC85-83970C88B7A1}" srcOrd="0" destOrd="0" presId="urn:microsoft.com/office/officeart/2005/8/layout/funnel1"/>
    <dgm:cxn modelId="{08B5C5E1-DC78-CB4D-BF64-EAC0C24E4C13}" type="presOf" srcId="{D0DA0A33-15D0-654A-8429-380B25015824}" destId="{DCD19263-0B55-F246-8683-58B0E65F1D5D}" srcOrd="0" destOrd="0" presId="urn:microsoft.com/office/officeart/2005/8/layout/funnel1"/>
    <dgm:cxn modelId="{0468146B-6860-9A4F-ACDF-CEC907A12274}" srcId="{1313E62D-4595-3C4D-9AC2-87B15C3AB51D}" destId="{D0DA0A33-15D0-654A-8429-380B25015824}" srcOrd="1" destOrd="0" parTransId="{475FD9DB-7989-C542-9110-8136162C9301}" sibTransId="{5E781D2C-0140-3B4C-AB59-7E6E8A3CCBAF}"/>
    <dgm:cxn modelId="{217AC483-6FC1-114D-8A13-04E36BA5E69A}" srcId="{1313E62D-4595-3C4D-9AC2-87B15C3AB51D}" destId="{85BBAB72-0EC7-B34C-9284-CAC02D8B8A98}" srcOrd="3" destOrd="0" parTransId="{A6943DD7-0429-9045-BB3E-B257089699D8}" sibTransId="{57F10B5E-C47B-6744-8154-6DF397F7E4CB}"/>
    <dgm:cxn modelId="{8B63D4CC-48E3-EC44-AC95-AAD0353E8C85}" type="presOf" srcId="{ECAA6E54-729B-244E-8528-F7E0A244E3C5}" destId="{443A1E03-A202-394A-8461-BE70FF731BC1}" srcOrd="0" destOrd="0" presId="urn:microsoft.com/office/officeart/2005/8/layout/funnel1"/>
    <dgm:cxn modelId="{3C99B055-C46D-0E4B-A5E7-C1B92D415586}" srcId="{1313E62D-4595-3C4D-9AC2-87B15C3AB51D}" destId="{B2509907-3966-2F40-9DC6-E17316A0847F}" srcOrd="0" destOrd="0" parTransId="{533A628E-5FD8-7143-B133-CCD6A9B07A64}" sibTransId="{4DC02733-8F9A-E147-8D92-38F79C876536}"/>
    <dgm:cxn modelId="{25D385BB-A348-9143-9F41-4A55F6A6155A}" type="presOf" srcId="{85BBAB72-0EC7-B34C-9284-CAC02D8B8A98}" destId="{884C7375-C21D-D54B-80BC-B4FB5AC01702}" srcOrd="0" destOrd="0" presId="urn:microsoft.com/office/officeart/2005/8/layout/funnel1"/>
    <dgm:cxn modelId="{2151BE1D-A303-0740-9ADE-B9DD0CF4E026}" type="presParOf" srcId="{3C1FC089-FF13-6E4E-AC85-83970C88B7A1}" destId="{B41611D3-1A37-5640-BBB2-D01BC0D6B36F}" srcOrd="0" destOrd="0" presId="urn:microsoft.com/office/officeart/2005/8/layout/funnel1"/>
    <dgm:cxn modelId="{95FA3D4D-B9A6-E04E-86E6-8F4A13117910}" type="presParOf" srcId="{3C1FC089-FF13-6E4E-AC85-83970C88B7A1}" destId="{DADE730F-B079-3B40-853A-9BD3E750353B}" srcOrd="1" destOrd="0" presId="urn:microsoft.com/office/officeart/2005/8/layout/funnel1"/>
    <dgm:cxn modelId="{217F3D75-9C81-0447-923C-687CACFDD375}" type="presParOf" srcId="{3C1FC089-FF13-6E4E-AC85-83970C88B7A1}" destId="{884C7375-C21D-D54B-80BC-B4FB5AC01702}" srcOrd="2" destOrd="0" presId="urn:microsoft.com/office/officeart/2005/8/layout/funnel1"/>
    <dgm:cxn modelId="{68FE4EB0-9649-0246-A4E6-20D5F00397C7}" type="presParOf" srcId="{3C1FC089-FF13-6E4E-AC85-83970C88B7A1}" destId="{443A1E03-A202-394A-8461-BE70FF731BC1}" srcOrd="3" destOrd="0" presId="urn:microsoft.com/office/officeart/2005/8/layout/funnel1"/>
    <dgm:cxn modelId="{C6C6E9B2-F27B-7B44-99FB-DAD497F372E7}" type="presParOf" srcId="{3C1FC089-FF13-6E4E-AC85-83970C88B7A1}" destId="{DCD19263-0B55-F246-8683-58B0E65F1D5D}" srcOrd="4" destOrd="0" presId="urn:microsoft.com/office/officeart/2005/8/layout/funnel1"/>
    <dgm:cxn modelId="{0CBC5287-99CF-7949-A5A2-612E22A23A23}" type="presParOf" srcId="{3C1FC089-FF13-6E4E-AC85-83970C88B7A1}" destId="{017B74BC-C340-C147-9BCF-60975E3D34A1}" srcOrd="5" destOrd="0" presId="urn:microsoft.com/office/officeart/2005/8/layout/funnel1"/>
    <dgm:cxn modelId="{E5581C52-B91C-DF4E-B909-435EB51002CA}" type="presParOf" srcId="{3C1FC089-FF13-6E4E-AC85-83970C88B7A1}" destId="{DE3D376B-4B73-C143-8B1A-17CD6A11D2F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794E-C0D9-A646-B100-EE4427322501}">
      <dsp:nvSpPr>
        <dsp:cNvPr id="0" name=""/>
        <dsp:cNvSpPr/>
      </dsp:nvSpPr>
      <dsp:spPr>
        <a:xfrm>
          <a:off x="307245" y="353791"/>
          <a:ext cx="2903362" cy="290336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services and applications</a:t>
          </a:r>
          <a:endParaRPr lang="en-US" sz="1600" kern="1200" dirty="0"/>
        </a:p>
      </dsp:txBody>
      <dsp:txXfrm>
        <a:off x="1848447" y="955548"/>
        <a:ext cx="1071479" cy="794968"/>
      </dsp:txXfrm>
    </dsp:sp>
    <dsp:sp modelId="{CFA63854-C70B-CE43-93B0-5606D2784C31}">
      <dsp:nvSpPr>
        <dsp:cNvPr id="0" name=""/>
        <dsp:cNvSpPr/>
      </dsp:nvSpPr>
      <dsp:spPr>
        <a:xfrm>
          <a:off x="307245" y="451261"/>
          <a:ext cx="2903362" cy="290336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Knowledge &amp; Expertise </a:t>
          </a:r>
          <a:endParaRPr lang="en-US" sz="1600" kern="1200" dirty="0"/>
        </a:p>
      </dsp:txBody>
      <dsp:txXfrm>
        <a:off x="1848447" y="1957899"/>
        <a:ext cx="1071479" cy="794968"/>
      </dsp:txXfrm>
    </dsp:sp>
    <dsp:sp modelId="{754413A2-DF39-1C49-843F-2C882A4EE95D}">
      <dsp:nvSpPr>
        <dsp:cNvPr id="0" name=""/>
        <dsp:cNvSpPr/>
      </dsp:nvSpPr>
      <dsp:spPr>
        <a:xfrm>
          <a:off x="209775" y="451261"/>
          <a:ext cx="2903362" cy="290336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Instruments</a:t>
          </a:r>
          <a:endParaRPr lang="en-US" sz="1600" kern="1200" dirty="0"/>
        </a:p>
      </dsp:txBody>
      <dsp:txXfrm>
        <a:off x="500457" y="1957899"/>
        <a:ext cx="1071479" cy="794968"/>
      </dsp:txXfrm>
    </dsp:sp>
    <dsp:sp modelId="{4E032E81-AA73-1F4A-98CA-1184B3B4DFCB}">
      <dsp:nvSpPr>
        <dsp:cNvPr id="0" name=""/>
        <dsp:cNvSpPr/>
      </dsp:nvSpPr>
      <dsp:spPr>
        <a:xfrm>
          <a:off x="209775" y="353791"/>
          <a:ext cx="2903362" cy="290336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Research Data</a:t>
          </a:r>
          <a:endParaRPr lang="en-US" sz="1600" kern="1200" dirty="0"/>
        </a:p>
      </dsp:txBody>
      <dsp:txXfrm>
        <a:off x="500457" y="955548"/>
        <a:ext cx="1071479" cy="794968"/>
      </dsp:txXfrm>
    </dsp:sp>
    <dsp:sp modelId="{6BEB97ED-54C0-894E-A00B-23412484953B}">
      <dsp:nvSpPr>
        <dsp:cNvPr id="0" name=""/>
        <dsp:cNvSpPr/>
      </dsp:nvSpPr>
      <dsp:spPr>
        <a:xfrm>
          <a:off x="91296" y="129130"/>
          <a:ext cx="3262826" cy="326282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97F99-C2A7-2F4D-AE3E-A21057B466E3}">
      <dsp:nvSpPr>
        <dsp:cNvPr id="0" name=""/>
        <dsp:cNvSpPr/>
      </dsp:nvSpPr>
      <dsp:spPr>
        <a:xfrm>
          <a:off x="127513" y="271529"/>
          <a:ext cx="3262826" cy="326282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05AB-3938-B64C-A9F8-8E15D7493512}">
      <dsp:nvSpPr>
        <dsp:cNvPr id="0" name=""/>
        <dsp:cNvSpPr/>
      </dsp:nvSpPr>
      <dsp:spPr>
        <a:xfrm>
          <a:off x="30043" y="271529"/>
          <a:ext cx="3262826" cy="326282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8FD8C-E5CF-4544-B185-55ECED793398}">
      <dsp:nvSpPr>
        <dsp:cNvPr id="0" name=""/>
        <dsp:cNvSpPr/>
      </dsp:nvSpPr>
      <dsp:spPr>
        <a:xfrm>
          <a:off x="30043" y="174059"/>
          <a:ext cx="3262826" cy="326282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794E-C0D9-A646-B100-EE4427322501}">
      <dsp:nvSpPr>
        <dsp:cNvPr id="0" name=""/>
        <dsp:cNvSpPr/>
      </dsp:nvSpPr>
      <dsp:spPr>
        <a:xfrm>
          <a:off x="530448" y="290446"/>
          <a:ext cx="3931636" cy="3931636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Digital services and applications</a:t>
          </a:r>
          <a:endParaRPr lang="en-US" sz="2200" kern="1200" dirty="0"/>
        </a:p>
      </dsp:txBody>
      <dsp:txXfrm>
        <a:off x="2617492" y="1105324"/>
        <a:ext cx="1450961" cy="1076519"/>
      </dsp:txXfrm>
    </dsp:sp>
    <dsp:sp modelId="{CFA63854-C70B-CE43-93B0-5606D2784C31}">
      <dsp:nvSpPr>
        <dsp:cNvPr id="0" name=""/>
        <dsp:cNvSpPr/>
      </dsp:nvSpPr>
      <dsp:spPr>
        <a:xfrm>
          <a:off x="530448" y="422436"/>
          <a:ext cx="3931636" cy="3931636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Knowledge &amp; Expertise </a:t>
          </a:r>
          <a:endParaRPr lang="en-US" sz="2200" kern="1200" dirty="0"/>
        </a:p>
      </dsp:txBody>
      <dsp:txXfrm>
        <a:off x="2617492" y="2462675"/>
        <a:ext cx="1450961" cy="1076519"/>
      </dsp:txXfrm>
    </dsp:sp>
    <dsp:sp modelId="{754413A2-DF39-1C49-843F-2C882A4EE95D}">
      <dsp:nvSpPr>
        <dsp:cNvPr id="0" name=""/>
        <dsp:cNvSpPr/>
      </dsp:nvSpPr>
      <dsp:spPr>
        <a:xfrm>
          <a:off x="398458" y="422436"/>
          <a:ext cx="3931636" cy="3931636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Instruments</a:t>
          </a:r>
          <a:endParaRPr lang="en-US" sz="2200" kern="1200" dirty="0"/>
        </a:p>
      </dsp:txBody>
      <dsp:txXfrm>
        <a:off x="792089" y="2462675"/>
        <a:ext cx="1450961" cy="1076519"/>
      </dsp:txXfrm>
    </dsp:sp>
    <dsp:sp modelId="{4E032E81-AA73-1F4A-98CA-1184B3B4DFCB}">
      <dsp:nvSpPr>
        <dsp:cNvPr id="0" name=""/>
        <dsp:cNvSpPr/>
      </dsp:nvSpPr>
      <dsp:spPr>
        <a:xfrm>
          <a:off x="398458" y="290446"/>
          <a:ext cx="3931636" cy="3931636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Research data</a:t>
          </a:r>
          <a:endParaRPr lang="en-US" sz="2200" kern="1200" dirty="0"/>
        </a:p>
      </dsp:txBody>
      <dsp:txXfrm>
        <a:off x="792089" y="1105324"/>
        <a:ext cx="1450961" cy="1076519"/>
      </dsp:txXfrm>
    </dsp:sp>
    <dsp:sp modelId="{6BEB97ED-54C0-894E-A00B-23412484953B}">
      <dsp:nvSpPr>
        <dsp:cNvPr id="0" name=""/>
        <dsp:cNvSpPr/>
      </dsp:nvSpPr>
      <dsp:spPr>
        <a:xfrm>
          <a:off x="238017" y="-13782"/>
          <a:ext cx="4418410" cy="441841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97F99-C2A7-2F4D-AE3E-A21057B466E3}">
      <dsp:nvSpPr>
        <dsp:cNvPr id="0" name=""/>
        <dsp:cNvSpPr/>
      </dsp:nvSpPr>
      <dsp:spPr>
        <a:xfrm>
          <a:off x="287061" y="179049"/>
          <a:ext cx="4418410" cy="441841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05AB-3938-B64C-A9F8-8E15D7493512}">
      <dsp:nvSpPr>
        <dsp:cNvPr id="0" name=""/>
        <dsp:cNvSpPr/>
      </dsp:nvSpPr>
      <dsp:spPr>
        <a:xfrm>
          <a:off x="155071" y="179049"/>
          <a:ext cx="4418410" cy="441841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8FD8C-E5CF-4544-B185-55ECED793398}">
      <dsp:nvSpPr>
        <dsp:cNvPr id="0" name=""/>
        <dsp:cNvSpPr/>
      </dsp:nvSpPr>
      <dsp:spPr>
        <a:xfrm>
          <a:off x="155071" y="47059"/>
          <a:ext cx="4418410" cy="441841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794E-C0D9-A646-B100-EE4427322501}">
      <dsp:nvSpPr>
        <dsp:cNvPr id="0" name=""/>
        <dsp:cNvSpPr/>
      </dsp:nvSpPr>
      <dsp:spPr>
        <a:xfrm>
          <a:off x="441958" y="152831"/>
          <a:ext cx="2177521" cy="2177521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Digital services and applications</a:t>
          </a:r>
          <a:endParaRPr lang="en-US" sz="1200" kern="1200" dirty="0"/>
        </a:p>
      </dsp:txBody>
      <dsp:txXfrm>
        <a:off x="1597859" y="604149"/>
        <a:ext cx="803609" cy="596226"/>
      </dsp:txXfrm>
    </dsp:sp>
    <dsp:sp modelId="{CFA63854-C70B-CE43-93B0-5606D2784C31}">
      <dsp:nvSpPr>
        <dsp:cNvPr id="0" name=""/>
        <dsp:cNvSpPr/>
      </dsp:nvSpPr>
      <dsp:spPr>
        <a:xfrm>
          <a:off x="441958" y="225934"/>
          <a:ext cx="2177521" cy="2177521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Knowledge &amp; Expertise </a:t>
          </a:r>
          <a:endParaRPr lang="en-US" sz="1200" kern="1200" dirty="0"/>
        </a:p>
      </dsp:txBody>
      <dsp:txXfrm>
        <a:off x="1597859" y="1355912"/>
        <a:ext cx="803609" cy="596226"/>
      </dsp:txXfrm>
    </dsp:sp>
    <dsp:sp modelId="{754413A2-DF39-1C49-843F-2C882A4EE95D}">
      <dsp:nvSpPr>
        <dsp:cNvPr id="0" name=""/>
        <dsp:cNvSpPr/>
      </dsp:nvSpPr>
      <dsp:spPr>
        <a:xfrm>
          <a:off x="368855" y="225934"/>
          <a:ext cx="2177521" cy="2177521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Instruments</a:t>
          </a:r>
          <a:endParaRPr lang="en-US" sz="1200" kern="1200" dirty="0"/>
        </a:p>
      </dsp:txBody>
      <dsp:txXfrm>
        <a:off x="586867" y="1355912"/>
        <a:ext cx="803609" cy="596226"/>
      </dsp:txXfrm>
    </dsp:sp>
    <dsp:sp modelId="{4E032E81-AA73-1F4A-98CA-1184B3B4DFCB}">
      <dsp:nvSpPr>
        <dsp:cNvPr id="0" name=""/>
        <dsp:cNvSpPr/>
      </dsp:nvSpPr>
      <dsp:spPr>
        <a:xfrm>
          <a:off x="368855" y="152831"/>
          <a:ext cx="2177521" cy="2177521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Research Data</a:t>
          </a:r>
          <a:endParaRPr lang="en-US" sz="1200" kern="1200" dirty="0"/>
        </a:p>
      </dsp:txBody>
      <dsp:txXfrm>
        <a:off x="586867" y="604149"/>
        <a:ext cx="803609" cy="596226"/>
      </dsp:txXfrm>
    </dsp:sp>
    <dsp:sp modelId="{6BEB97ED-54C0-894E-A00B-23412484953B}">
      <dsp:nvSpPr>
        <dsp:cNvPr id="0" name=""/>
        <dsp:cNvSpPr/>
      </dsp:nvSpPr>
      <dsp:spPr>
        <a:xfrm>
          <a:off x="279996" y="-15664"/>
          <a:ext cx="2447119" cy="244711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97F99-C2A7-2F4D-AE3E-A21057B466E3}">
      <dsp:nvSpPr>
        <dsp:cNvPr id="0" name=""/>
        <dsp:cNvSpPr/>
      </dsp:nvSpPr>
      <dsp:spPr>
        <a:xfrm>
          <a:off x="307159" y="91135"/>
          <a:ext cx="2447119" cy="244711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05AB-3938-B64C-A9F8-8E15D7493512}">
      <dsp:nvSpPr>
        <dsp:cNvPr id="0" name=""/>
        <dsp:cNvSpPr/>
      </dsp:nvSpPr>
      <dsp:spPr>
        <a:xfrm>
          <a:off x="234056" y="91135"/>
          <a:ext cx="2447119" cy="244711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8FD8C-E5CF-4544-B185-55ECED793398}">
      <dsp:nvSpPr>
        <dsp:cNvPr id="0" name=""/>
        <dsp:cNvSpPr/>
      </dsp:nvSpPr>
      <dsp:spPr>
        <a:xfrm>
          <a:off x="234056" y="18032"/>
          <a:ext cx="2447119" cy="244711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611D3-1A37-5640-BBB2-D01BC0D6B36F}">
      <dsp:nvSpPr>
        <dsp:cNvPr id="0" name=""/>
        <dsp:cNvSpPr/>
      </dsp:nvSpPr>
      <dsp:spPr>
        <a:xfrm>
          <a:off x="876949" y="658333"/>
          <a:ext cx="3204716" cy="111295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E730F-B079-3B40-853A-9BD3E750353B}">
      <dsp:nvSpPr>
        <dsp:cNvPr id="0" name=""/>
        <dsp:cNvSpPr/>
      </dsp:nvSpPr>
      <dsp:spPr>
        <a:xfrm>
          <a:off x="2173741" y="3383583"/>
          <a:ext cx="621069" cy="397484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4C7375-C21D-D54B-80BC-B4FB5AC01702}">
      <dsp:nvSpPr>
        <dsp:cNvPr id="0" name=""/>
        <dsp:cNvSpPr/>
      </dsp:nvSpPr>
      <dsp:spPr>
        <a:xfrm>
          <a:off x="993710" y="3701571"/>
          <a:ext cx="2981131" cy="74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Open Knowledge Hub</a:t>
          </a:r>
          <a:endParaRPr lang="en-US" sz="2300" kern="1200" dirty="0"/>
        </a:p>
      </dsp:txBody>
      <dsp:txXfrm>
        <a:off x="993710" y="3701571"/>
        <a:ext cx="2981131" cy="745282"/>
      </dsp:txXfrm>
    </dsp:sp>
    <dsp:sp modelId="{443A1E03-A202-394A-8461-BE70FF731BC1}">
      <dsp:nvSpPr>
        <dsp:cNvPr id="0" name=""/>
        <dsp:cNvSpPr/>
      </dsp:nvSpPr>
      <dsp:spPr>
        <a:xfrm>
          <a:off x="2042074" y="1857244"/>
          <a:ext cx="1117924" cy="11179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e-Infrastructure support and training</a:t>
          </a:r>
          <a:endParaRPr lang="en-US" sz="1000" kern="1200" dirty="0"/>
        </a:p>
      </dsp:txBody>
      <dsp:txXfrm>
        <a:off x="2205790" y="2020960"/>
        <a:ext cx="790492" cy="790492"/>
      </dsp:txXfrm>
    </dsp:sp>
    <dsp:sp modelId="{DCD19263-0B55-F246-8683-58B0E65F1D5D}">
      <dsp:nvSpPr>
        <dsp:cNvPr id="0" name=""/>
        <dsp:cNvSpPr/>
      </dsp:nvSpPr>
      <dsp:spPr>
        <a:xfrm>
          <a:off x="1242137" y="1018553"/>
          <a:ext cx="1117924" cy="11179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Training and education from ESFRI RIs and VRE projects</a:t>
          </a:r>
          <a:endParaRPr lang="en-US" sz="1000" kern="1200" dirty="0"/>
        </a:p>
      </dsp:txBody>
      <dsp:txXfrm>
        <a:off x="1405853" y="1182269"/>
        <a:ext cx="790492" cy="790492"/>
      </dsp:txXfrm>
    </dsp:sp>
    <dsp:sp modelId="{017B74BC-C340-C147-9BCF-60975E3D34A1}">
      <dsp:nvSpPr>
        <dsp:cNvPr id="0" name=""/>
        <dsp:cNvSpPr/>
      </dsp:nvSpPr>
      <dsp:spPr>
        <a:xfrm>
          <a:off x="2384904" y="748263"/>
          <a:ext cx="1117924" cy="11179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Distributed Competence Centres</a:t>
          </a:r>
          <a:endParaRPr lang="en-US" sz="1000" kern="1200" dirty="0"/>
        </a:p>
      </dsp:txBody>
      <dsp:txXfrm>
        <a:off x="2548620" y="911979"/>
        <a:ext cx="790492" cy="790492"/>
      </dsp:txXfrm>
    </dsp:sp>
    <dsp:sp modelId="{DE3D376B-4B73-C143-8B1A-17CD6A11D2F2}">
      <dsp:nvSpPr>
        <dsp:cNvPr id="0" name=""/>
        <dsp:cNvSpPr/>
      </dsp:nvSpPr>
      <dsp:spPr>
        <a:xfrm>
          <a:off x="728171" y="560011"/>
          <a:ext cx="3477986" cy="27823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23/02/16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23/02/16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126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94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22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87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51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34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48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11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49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94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vision for the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vision for the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vision for the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AA264-474B-4FCF-BC4F-D5F43632E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1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EGI vision for the EOSC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2136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papers.ssrn.com/sol3/papers.cfm?abstract_id=2474405" TargetMode="External"/><Relationship Id="rId5" Type="http://schemas.openxmlformats.org/officeDocument/2006/relationships/hyperlink" Target="http://cordis.europa.eu/fp7/ict/e-infrastructure/docs/geg-report.pdf" TargetMode="External"/><Relationship Id="rId6" Type="http://schemas.openxmlformats.org/officeDocument/2006/relationships/hyperlink" Target="http://e-irg.eu/documents/10920/11274/e-irg-white-paper-2013-final.pdf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4.png"/><Relationship Id="rId8" Type="http://schemas.openxmlformats.org/officeDocument/2006/relationships/image" Target="../media/image35.jpeg"/><Relationship Id="rId9" Type="http://schemas.openxmlformats.org/officeDocument/2006/relationships/image" Target="../media/image36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7411" y="3645024"/>
            <a:ext cx="5689178" cy="4314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40000"/>
          </a:xfrm>
        </p:spPr>
        <p:txBody>
          <a:bodyPr/>
          <a:lstStyle/>
          <a:p>
            <a:r>
              <a:rPr lang="en-GB" dirty="0" smtClean="0"/>
              <a:t>EGI vision for the EOSC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141619"/>
            <a:ext cx="6400800" cy="504056"/>
          </a:xfrm>
        </p:spPr>
        <p:txBody>
          <a:bodyPr/>
          <a:lstStyle/>
          <a:p>
            <a:r>
              <a:rPr lang="en-GB" dirty="0" smtClean="0"/>
              <a:t>Tiziana Ferrari/EGI.eu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5157192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EGI Conference 2015</a:t>
            </a:r>
          </a:p>
          <a:p>
            <a:r>
              <a:rPr lang="en-US" dirty="0" smtClean="0"/>
              <a:t>19 May 2015, Lisbon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159" y="1988840"/>
            <a:ext cx="3776081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practices: </a:t>
            </a:r>
            <a:r>
              <a:rPr lang="en-US" dirty="0" err="1" smtClean="0"/>
              <a:t>Commoning</a:t>
            </a:r>
            <a:r>
              <a:rPr lang="en-US" dirty="0" smtClean="0"/>
              <a:t> </a:t>
            </a:r>
            <a:r>
              <a:rPr lang="en-US" dirty="0" smtClean="0"/>
              <a:t>in 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4536504" cy="504056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4F81BD"/>
                </a:solidFill>
              </a:rPr>
              <a:t>Types of shared resources</a:t>
            </a:r>
          </a:p>
          <a:p>
            <a:pPr lvl="1"/>
            <a:r>
              <a:rPr lang="en-GB" sz="2000" dirty="0" smtClean="0">
                <a:solidFill>
                  <a:srgbClr val="4F81BD"/>
                </a:solidFill>
              </a:rPr>
              <a:t>Large-scale computing/storage/cloud </a:t>
            </a:r>
            <a:r>
              <a:rPr lang="en-GB" sz="2000" dirty="0" err="1" smtClean="0">
                <a:solidFill>
                  <a:srgbClr val="4F81BD"/>
                </a:solidFill>
              </a:rPr>
              <a:t>IaaS-PaaS-SaaS</a:t>
            </a:r>
            <a:r>
              <a:rPr lang="en-GB" sz="2000" dirty="0" smtClean="0">
                <a:solidFill>
                  <a:srgbClr val="4F81BD"/>
                </a:solidFill>
              </a:rPr>
              <a:t>/data services</a:t>
            </a:r>
          </a:p>
          <a:p>
            <a:pPr lvl="1"/>
            <a:r>
              <a:rPr lang="en-GB" sz="2000" dirty="0" smtClean="0">
                <a:solidFill>
                  <a:srgbClr val="4F81BD"/>
                </a:solidFill>
              </a:rPr>
              <a:t>Applications, tools, science gateways</a:t>
            </a:r>
          </a:p>
          <a:p>
            <a:pPr lvl="1"/>
            <a:r>
              <a:rPr lang="en-GB" sz="2000" dirty="0" smtClean="0">
                <a:solidFill>
                  <a:srgbClr val="4F81BD"/>
                </a:solidFill>
              </a:rPr>
              <a:t>Knowledge, expertise, training</a:t>
            </a:r>
          </a:p>
          <a:p>
            <a:r>
              <a:rPr lang="en-GB" sz="2400" b="1" dirty="0" smtClean="0">
                <a:solidFill>
                  <a:srgbClr val="4F81BD"/>
                </a:solidFill>
              </a:rPr>
              <a:t>Rules</a:t>
            </a:r>
          </a:p>
          <a:p>
            <a:pPr lvl="1"/>
            <a:r>
              <a:rPr lang="en-GB" sz="2000" dirty="0" smtClean="0">
                <a:solidFill>
                  <a:srgbClr val="4F81BD"/>
                </a:solidFill>
              </a:rPr>
              <a:t>Various types of access modes </a:t>
            </a:r>
          </a:p>
          <a:p>
            <a:pPr lvl="1"/>
            <a:r>
              <a:rPr lang="en-GB" sz="2000" dirty="0" smtClean="0">
                <a:solidFill>
                  <a:srgbClr val="4F81BD"/>
                </a:solidFill>
              </a:rPr>
              <a:t>e.g., policy-based, excellence-driven, membership-based</a:t>
            </a:r>
          </a:p>
          <a:p>
            <a:pPr lvl="2"/>
            <a:r>
              <a:rPr lang="en-GB" sz="1600" dirty="0" smtClean="0">
                <a:solidFill>
                  <a:srgbClr val="4F81BD"/>
                </a:solidFill>
              </a:rPr>
              <a:t>Not yet fully harmonized across Member States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19464" y="1135285"/>
            <a:ext cx="482453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Governance</a:t>
            </a:r>
          </a:p>
          <a:p>
            <a:pPr lvl="1"/>
            <a:r>
              <a:rPr lang="en-US" sz="1600" dirty="0" smtClean="0"/>
              <a:t>Mainly service providers at the moment</a:t>
            </a:r>
          </a:p>
          <a:p>
            <a:pPr lvl="1"/>
            <a:r>
              <a:rPr lang="en-US" sz="1600" dirty="0" smtClean="0"/>
              <a:t>Evolving to include research infrastructures</a:t>
            </a:r>
          </a:p>
          <a:p>
            <a:pPr lvl="1"/>
            <a:r>
              <a:rPr lang="en-US" sz="1600" dirty="0" smtClean="0"/>
              <a:t>Advisory board for user communities</a:t>
            </a:r>
          </a:p>
          <a:p>
            <a:pPr lvl="1"/>
            <a:endParaRPr lang="en-US" sz="1600" dirty="0" smtClean="0"/>
          </a:p>
          <a:p>
            <a:r>
              <a:rPr lang="en-US" sz="1800" b="1" dirty="0" smtClean="0"/>
              <a:t>Funding</a:t>
            </a:r>
          </a:p>
          <a:p>
            <a:pPr lvl="1"/>
            <a:r>
              <a:rPr lang="en-US" sz="1600" dirty="0" smtClean="0"/>
              <a:t>National funding agencies, EC, service providers, user communities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6" name="Picture 5" descr="EGI Infrastructure 2015-05-14 19.25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4176464" cy="26964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9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Developing an OSC (1):</a:t>
            </a:r>
            <a:br>
              <a:rPr lang="en-US" sz="2400" dirty="0" smtClean="0"/>
            </a:br>
            <a:r>
              <a:rPr lang="en-US" sz="2400" dirty="0" smtClean="0"/>
              <a:t>Governance structure and funding models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608512"/>
          </a:xfrm>
        </p:spPr>
        <p:txBody>
          <a:bodyPr/>
          <a:lstStyle/>
          <a:p>
            <a:r>
              <a:rPr lang="en-GB" sz="2400" dirty="0" smtClean="0">
                <a:solidFill>
                  <a:srgbClr val="558ED5"/>
                </a:solidFill>
              </a:rPr>
              <a:t>Analyse governance structure </a:t>
            </a:r>
            <a:r>
              <a:rPr lang="en-GB" sz="2400" dirty="0" smtClean="0"/>
              <a:t>of </a:t>
            </a:r>
            <a:r>
              <a:rPr lang="en-GB" sz="2400" dirty="0" smtClean="0">
                <a:solidFill>
                  <a:srgbClr val="558ED5"/>
                </a:solidFill>
              </a:rPr>
              <a:t>existing</a:t>
            </a:r>
            <a:r>
              <a:rPr lang="en-GB" sz="2400" dirty="0" smtClean="0"/>
              <a:t> infrastructure/knowledge </a:t>
            </a:r>
            <a:r>
              <a:rPr lang="en-GB" sz="2400" dirty="0" smtClean="0">
                <a:solidFill>
                  <a:srgbClr val="558ED5"/>
                </a:solidFill>
              </a:rPr>
              <a:t>resource systems </a:t>
            </a:r>
            <a:r>
              <a:rPr lang="en-GB" sz="2400" dirty="0" smtClean="0"/>
              <a:t>in open science </a:t>
            </a:r>
          </a:p>
          <a:p>
            <a:pPr lvl="1"/>
            <a:r>
              <a:rPr lang="en-GB" sz="2000" dirty="0" smtClean="0"/>
              <a:t>Identify best practices and patterns for </a:t>
            </a:r>
            <a:r>
              <a:rPr lang="en-GB" sz="2000" dirty="0" err="1" smtClean="0"/>
              <a:t>commoning</a:t>
            </a:r>
            <a:endParaRPr lang="en-GB" sz="2000" dirty="0"/>
          </a:p>
          <a:p>
            <a:pPr lvl="1"/>
            <a:r>
              <a:rPr lang="en-GB" sz="2000" dirty="0" smtClean="0"/>
              <a:t>Develop guidelines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Define a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-stakeholders governance </a:t>
            </a:r>
            <a:r>
              <a:rPr lang="en-GB" sz="2400" dirty="0"/>
              <a:t>– European and national – bringing together the different stakeholders including </a:t>
            </a:r>
            <a:r>
              <a:rPr lang="en-GB" sz="2400" dirty="0" smtClean="0"/>
              <a:t>communities</a:t>
            </a:r>
          </a:p>
          <a:p>
            <a:endParaRPr lang="en-GB" sz="2400" dirty="0"/>
          </a:p>
          <a:p>
            <a:r>
              <a:rPr lang="en-GB" sz="2400" dirty="0" smtClean="0"/>
              <a:t>Identify </a:t>
            </a:r>
            <a:r>
              <a:rPr lang="en-GB" sz="2400" dirty="0" smtClean="0">
                <a:solidFill>
                  <a:srgbClr val="558ED5"/>
                </a:solidFill>
              </a:rPr>
              <a:t>funding </a:t>
            </a:r>
            <a:r>
              <a:rPr lang="en-GB" sz="2400" dirty="0">
                <a:solidFill>
                  <a:srgbClr val="558ED5"/>
                </a:solidFill>
              </a:rPr>
              <a:t>models </a:t>
            </a:r>
            <a:r>
              <a:rPr lang="en-GB" sz="2400" dirty="0"/>
              <a:t>for sustainability and capacity building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pPr lvl="1"/>
            <a:endParaRPr lang="en-GB" sz="2400" i="1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8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 open science commons to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5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EOSC principles?</a:t>
            </a:r>
            <a:endParaRPr lang="en-US" dirty="0"/>
          </a:p>
        </p:txBody>
      </p:sp>
      <p:pic>
        <p:nvPicPr>
          <p:cNvPr id="8" name="Picture 7" descr="Screen Shot 2016-02-22 at 01.4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2160240" cy="3022612"/>
          </a:xfrm>
          <a:prstGeom prst="rect">
            <a:avLst/>
          </a:prstGeom>
        </p:spPr>
      </p:pic>
      <p:pic>
        <p:nvPicPr>
          <p:cNvPr id="9" name="Picture 8" descr="Screen Shot 2016-02-22 at 01.53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446"/>
            <a:ext cx="9144000" cy="2385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77" y="2132856"/>
            <a:ext cx="4674735" cy="106973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vision for the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74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850106"/>
          </a:xfrm>
        </p:spPr>
        <p:txBody>
          <a:bodyPr>
            <a:noAutofit/>
          </a:bodyPr>
          <a:lstStyle/>
          <a:p>
            <a:r>
              <a:rPr lang="en-US" sz="2600" dirty="0"/>
              <a:t>Developing an </a:t>
            </a:r>
            <a:r>
              <a:rPr lang="en-US" sz="2600" dirty="0" smtClean="0"/>
              <a:t>OSC (1):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Open Science network of Research Objects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525963"/>
          </a:xfrm>
        </p:spPr>
        <p:txBody>
          <a:bodyPr/>
          <a:lstStyle/>
          <a:p>
            <a:r>
              <a:rPr lang="en-GB" sz="2400" dirty="0" smtClean="0"/>
              <a:t>The set of </a:t>
            </a:r>
            <a:r>
              <a:rPr lang="en-GB" sz="2400" dirty="0" smtClean="0">
                <a:solidFill>
                  <a:srgbClr val="558ED5"/>
                </a:solidFill>
              </a:rPr>
              <a:t>generic </a:t>
            </a:r>
            <a:r>
              <a:rPr lang="en-GB" sz="2400" dirty="0"/>
              <a:t>ICT </a:t>
            </a:r>
            <a:r>
              <a:rPr lang="en-GB" sz="2400" dirty="0" smtClean="0"/>
              <a:t>capabilities </a:t>
            </a:r>
            <a:r>
              <a:rPr lang="en-GB" sz="2400" dirty="0" smtClean="0">
                <a:solidFill>
                  <a:srgbClr val="558ED5"/>
                </a:solidFill>
              </a:rPr>
              <a:t>(research objects) </a:t>
            </a:r>
            <a:r>
              <a:rPr lang="en-GB" sz="2400" dirty="0"/>
              <a:t>across countries and </a:t>
            </a:r>
            <a:r>
              <a:rPr lang="en-GB" sz="2400" dirty="0" smtClean="0"/>
              <a:t>communities offering </a:t>
            </a:r>
          </a:p>
          <a:p>
            <a:pPr lvl="1"/>
            <a:r>
              <a:rPr lang="en-GB" sz="2000" dirty="0" smtClean="0"/>
              <a:t>Compute/Data intensive capabilities</a:t>
            </a:r>
          </a:p>
          <a:p>
            <a:pPr lvl="1"/>
            <a:r>
              <a:rPr lang="en-GB" sz="2000" dirty="0" smtClean="0"/>
              <a:t>Easy </a:t>
            </a:r>
            <a:r>
              <a:rPr lang="en-GB" sz="2000" dirty="0"/>
              <a:t>discovery, access, use and </a:t>
            </a:r>
            <a:r>
              <a:rPr lang="en-GB" sz="2000" dirty="0" smtClean="0"/>
              <a:t>reuse</a:t>
            </a:r>
          </a:p>
          <a:p>
            <a:pPr lvl="1"/>
            <a:r>
              <a:rPr lang="en-GB" sz="2000" dirty="0" smtClean="0"/>
              <a:t>Shared capacity </a:t>
            </a:r>
          </a:p>
          <a:p>
            <a:r>
              <a:rPr lang="en-GB" sz="2400" dirty="0" smtClean="0"/>
              <a:t>The set of </a:t>
            </a:r>
            <a:r>
              <a:rPr lang="en-GB" sz="2400" dirty="0" smtClean="0">
                <a:solidFill>
                  <a:schemeClr val="accent1"/>
                </a:solidFill>
              </a:rPr>
              <a:t>specialized</a:t>
            </a:r>
            <a:r>
              <a:rPr lang="en-GB" sz="2400" dirty="0" smtClean="0"/>
              <a:t> ICT capabilities provided by research communities, platform providers, </a:t>
            </a:r>
            <a:r>
              <a:rPr lang="en-GB" sz="2400" dirty="0" err="1" smtClean="0"/>
              <a:t>Ris</a:t>
            </a:r>
            <a:endParaRPr lang="en-GB" sz="2400" dirty="0" smtClean="0"/>
          </a:p>
          <a:p>
            <a:r>
              <a:rPr lang="en-GB" sz="2400" dirty="0" smtClean="0"/>
              <a:t>Required </a:t>
            </a:r>
            <a:r>
              <a:rPr lang="en-GB" sz="2400" dirty="0" smtClean="0">
                <a:solidFill>
                  <a:srgbClr val="558ED5"/>
                </a:solidFill>
              </a:rPr>
              <a:t>open </a:t>
            </a:r>
            <a:r>
              <a:rPr lang="en-GB" sz="2400" dirty="0">
                <a:solidFill>
                  <a:srgbClr val="558ED5"/>
                </a:solidFill>
              </a:rPr>
              <a:t>standards </a:t>
            </a:r>
            <a:r>
              <a:rPr lang="en-GB" sz="2400" dirty="0" smtClean="0">
                <a:solidFill>
                  <a:srgbClr val="558ED5"/>
                </a:solidFill>
              </a:rPr>
              <a:t>and policies</a:t>
            </a:r>
            <a:endParaRPr lang="en-GB" sz="2400" dirty="0"/>
          </a:p>
          <a:p>
            <a:r>
              <a:rPr lang="en-GB" sz="2400" dirty="0" smtClean="0"/>
              <a:t>The </a:t>
            </a:r>
            <a:r>
              <a:rPr lang="en-GB" sz="2400" dirty="0" smtClean="0">
                <a:solidFill>
                  <a:srgbClr val="4F81BD"/>
                </a:solidFill>
              </a:rPr>
              <a:t>federated service management processes and services </a:t>
            </a:r>
            <a:r>
              <a:rPr lang="en-GB" sz="2400" dirty="0" smtClean="0"/>
              <a:t>to orchestrate different service “domains”</a:t>
            </a:r>
          </a:p>
          <a:p>
            <a:r>
              <a:rPr lang="en-GB" sz="2400" dirty="0" smtClean="0"/>
              <a:t>The business processes for service delivery and consumption</a:t>
            </a:r>
          </a:p>
          <a:p>
            <a:pPr marL="0" indent="0">
              <a:buNone/>
            </a:pPr>
            <a:endParaRPr lang="en-GB" sz="2400" dirty="0" smtClean="0"/>
          </a:p>
          <a:p>
            <a:pPr marL="57150" indent="0">
              <a:buNone/>
            </a:pPr>
            <a:endParaRPr lang="en-GB" sz="14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5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32848" cy="850106"/>
          </a:xfrm>
        </p:spPr>
        <p:txBody>
          <a:bodyPr>
            <a:noAutofit/>
          </a:bodyPr>
          <a:lstStyle/>
          <a:p>
            <a:r>
              <a:rPr lang="en-US" sz="2600" dirty="0"/>
              <a:t>Developing an </a:t>
            </a:r>
            <a:r>
              <a:rPr lang="en-US" sz="2600" dirty="0" smtClean="0"/>
              <a:t>OSC (2):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Research data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896544"/>
          </a:xfrm>
        </p:spPr>
        <p:txBody>
          <a:bodyPr/>
          <a:lstStyle/>
          <a:p>
            <a:r>
              <a:rPr lang="en-US" sz="2800" dirty="0" smtClean="0"/>
              <a:t>Bridge preservation and data use/reuse infrastructures 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timulate the </a:t>
            </a:r>
            <a:r>
              <a:rPr lang="en-US" sz="2400" dirty="0" smtClean="0">
                <a:solidFill>
                  <a:srgbClr val="558ED5"/>
                </a:solidFill>
              </a:rPr>
              <a:t>creation of networked repositories of open research data coupled with diverse computing capabilities, software, applications, workflows, publications </a:t>
            </a:r>
            <a:r>
              <a:rPr lang="en-US" sz="2400" dirty="0" smtClean="0"/>
              <a:t>for Data as a Service</a:t>
            </a:r>
          </a:p>
          <a:p>
            <a:pPr lvl="1"/>
            <a:r>
              <a:rPr lang="en-US" sz="2400" dirty="0" smtClean="0"/>
              <a:t>Scalable reuse of big open data repositories</a:t>
            </a:r>
            <a:endParaRPr lang="en-US" sz="2400" dirty="0"/>
          </a:p>
          <a:p>
            <a:r>
              <a:rPr lang="en-US" sz="2800" dirty="0" smtClean="0">
                <a:solidFill>
                  <a:srgbClr val="000000"/>
                </a:solidFill>
              </a:rPr>
              <a:t>Develop a </a:t>
            </a:r>
            <a:r>
              <a:rPr lang="en-US" sz="2800" dirty="0">
                <a:solidFill>
                  <a:srgbClr val="558ED5"/>
                </a:solidFill>
              </a:rPr>
              <a:t>c</a:t>
            </a:r>
            <a:r>
              <a:rPr lang="en-US" sz="2800" dirty="0" smtClean="0">
                <a:solidFill>
                  <a:srgbClr val="558ED5"/>
                </a:solidFill>
              </a:rPr>
              <a:t>ulture of sharing </a:t>
            </a:r>
            <a:r>
              <a:rPr lang="en-US" sz="2800" dirty="0" smtClean="0"/>
              <a:t>and the </a:t>
            </a:r>
            <a:r>
              <a:rPr lang="en-US" sz="2800" dirty="0" smtClean="0">
                <a:solidFill>
                  <a:srgbClr val="558ED5"/>
                </a:solidFill>
              </a:rPr>
              <a:t>right incentives to contribute and maintain data</a:t>
            </a:r>
            <a:endParaRPr lang="en-US" sz="2000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Address data </a:t>
            </a:r>
            <a:r>
              <a:rPr lang="en-US" sz="2800" dirty="0">
                <a:solidFill>
                  <a:srgbClr val="558ED5"/>
                </a:solidFill>
              </a:rPr>
              <a:t>legal and policy </a:t>
            </a:r>
            <a:r>
              <a:rPr lang="en-US" sz="2800" dirty="0" smtClean="0">
                <a:solidFill>
                  <a:srgbClr val="558ED5"/>
                </a:solidFill>
              </a:rPr>
              <a:t>issues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Prefer minimal IPR or non-exclusive licensing </a:t>
            </a:r>
          </a:p>
          <a:p>
            <a:pPr lvl="1"/>
            <a:r>
              <a:rPr lang="en-GB" sz="2400" dirty="0" smtClean="0"/>
              <a:t>Many initiatives exist (e.g. RDA, CODATA)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0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Developing an </a:t>
            </a:r>
            <a:r>
              <a:rPr lang="en-US" sz="2800" dirty="0" smtClean="0"/>
              <a:t>OSC (3):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European open knowledge hubs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129614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4F81BD"/>
                </a:solidFill>
              </a:rPr>
              <a:t>A</a:t>
            </a:r>
            <a:r>
              <a:rPr lang="en-GB" sz="2400" dirty="0" smtClean="0"/>
              <a:t> </a:t>
            </a:r>
            <a:r>
              <a:rPr lang="en-GB" sz="2400" i="1" dirty="0" smtClean="0"/>
              <a:t>coordinated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4F81BD"/>
                </a:solidFill>
              </a:rPr>
              <a:t>network of competence </a:t>
            </a:r>
            <a:r>
              <a:rPr lang="en-GB" sz="2400" dirty="0" err="1" smtClean="0">
                <a:solidFill>
                  <a:srgbClr val="4F81BD"/>
                </a:solidFill>
              </a:rPr>
              <a:t>centers</a:t>
            </a:r>
            <a:endParaRPr lang="en-GB" sz="2400" dirty="0" smtClean="0">
              <a:solidFill>
                <a:srgbClr val="4F81BD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504" y="1988840"/>
            <a:ext cx="5328592" cy="430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000000"/>
                </a:solidFill>
              </a:rPr>
              <a:t>Offering knowledge and expertise for scientific software, applications, tools</a:t>
            </a:r>
          </a:p>
          <a:p>
            <a:pPr lvl="1"/>
            <a:r>
              <a:rPr lang="en-GB" sz="1800" dirty="0">
                <a:solidFill>
                  <a:srgbClr val="000000"/>
                </a:solidFill>
              </a:rPr>
              <a:t>Knowledge and expertise from a network of European training and education centres</a:t>
            </a:r>
          </a:p>
          <a:p>
            <a:pPr lvl="1"/>
            <a:r>
              <a:rPr lang="en-GB" sz="1800" dirty="0" smtClean="0"/>
              <a:t>Scientific software is open, documented, discoverable, supported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Support to access different capabilities (HTC, HPC, cloud, open research data, tools, applications, software…)</a:t>
            </a:r>
            <a:endParaRPr lang="en-US" sz="2400" dirty="0" smtClean="0"/>
          </a:p>
          <a:p>
            <a:pPr marL="457200" lvl="1" indent="0">
              <a:buNone/>
            </a:pPr>
            <a:endParaRPr lang="en-GB" sz="1400" dirty="0" smtClean="0"/>
          </a:p>
          <a:p>
            <a:endParaRPr lang="en-US" sz="2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720383"/>
              </p:ext>
            </p:extLst>
          </p:nvPr>
        </p:nvGraphicFramePr>
        <p:xfrm>
          <a:off x="4788024" y="1412776"/>
          <a:ext cx="49685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1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EOSC Research Objects Hub</a:t>
            </a:r>
            <a:endParaRPr lang="en-US" dirty="0"/>
          </a:p>
        </p:txBody>
      </p:sp>
      <p:pic>
        <p:nvPicPr>
          <p:cNvPr id="20" name="Picture 19" descr="VMW-ICON-Clo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595" y="1215289"/>
            <a:ext cx="7555288" cy="4950015"/>
          </a:xfrm>
          <a:prstGeom prst="rect">
            <a:avLst/>
          </a:prstGeom>
        </p:spPr>
      </p:pic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473717" y="5640522"/>
            <a:ext cx="3821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EOSC Research Objects Hub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22" name="Picture 21" descr="VMW_ICON_cluster1_2D(F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02" y="3366389"/>
            <a:ext cx="1276116" cy="1325197"/>
          </a:xfrm>
          <a:prstGeom prst="rect">
            <a:avLst/>
          </a:prstGeom>
        </p:spPr>
      </p:pic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005687" y="5038187"/>
            <a:ext cx="2124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Storage/data management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130001" y="4691586"/>
            <a:ext cx="3053998" cy="8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Cloud compute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Cloud container compute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HTC  and HPC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" name="Picture 14" descr="ICON_Storage_3up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320" y="3861619"/>
            <a:ext cx="1274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4" descr="ICON_OSWindows_Q3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6237" y="4652564"/>
            <a:ext cx="10652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72865" y="2921304"/>
            <a:ext cx="3288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esearch outputs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 descr="C:\Users\testuser\AppData\Local\Temp\VMwareDnD\1ba05a9b\ICON_Gear_Flat_Q109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0392" y="2004024"/>
            <a:ext cx="864688" cy="860540"/>
          </a:xfrm>
          <a:prstGeom prst="rect">
            <a:avLst/>
          </a:prstGeom>
          <a:noFill/>
        </p:spPr>
      </p:pic>
      <p:pic>
        <p:nvPicPr>
          <p:cNvPr id="29" name="Picture 28" descr="C:\Users\testuser\AppData\Local\Temp\VMwareDnD\1ba05a9b\ICON_Gear_Flat_Q109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0511" y="2169000"/>
            <a:ext cx="864688" cy="860540"/>
          </a:xfrm>
          <a:prstGeom prst="rect">
            <a:avLst/>
          </a:prstGeom>
          <a:noFill/>
        </p:spPr>
      </p:pic>
      <p:pic>
        <p:nvPicPr>
          <p:cNvPr id="30" name="Picture 29" descr="C:\Users\testuser\AppData\Local\Temp\VMwareDnD\1ba05a9b\ICON_Gear_Flat_Q109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5484" y="2321400"/>
            <a:ext cx="864688" cy="860540"/>
          </a:xfrm>
          <a:prstGeom prst="rect">
            <a:avLst/>
          </a:prstGeom>
          <a:noFill/>
        </p:spPr>
      </p:pic>
      <p:pic>
        <p:nvPicPr>
          <p:cNvPr id="31" name="Picture 30" descr="C:\Users\testuser\AppData\Local\Temp\VMwareDnD\1ba05a9b\ICON_Gear_Flat_Q109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2911" y="2321400"/>
            <a:ext cx="864688" cy="860540"/>
          </a:xfrm>
          <a:prstGeom prst="rect">
            <a:avLst/>
          </a:prstGeom>
          <a:noFill/>
        </p:spPr>
      </p:pic>
      <p:pic>
        <p:nvPicPr>
          <p:cNvPr id="32" name="Picture 31" descr="C:\Users\testuser\AppData\Local\Temp\VMwareDnD\1ba05a9b\ICON_Gear_Flat_Q109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0749" y="2473800"/>
            <a:ext cx="864688" cy="860540"/>
          </a:xfrm>
          <a:prstGeom prst="rect">
            <a:avLst/>
          </a:prstGeom>
          <a:noFill/>
        </p:spPr>
      </p:pic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4368901" y="1831438"/>
            <a:ext cx="28485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Thematic services (data products, pipelines, software, virtual appliances..)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3192" y="1962770"/>
            <a:ext cx="1305497" cy="901794"/>
          </a:xfrm>
          <a:prstGeom prst="rect">
            <a:avLst/>
          </a:prstGeom>
        </p:spPr>
      </p:pic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6126014" y="3658674"/>
            <a:ext cx="31002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accent1"/>
                </a:solidFill>
              </a:rPr>
              <a:t>Hub</a:t>
            </a:r>
            <a:r>
              <a:rPr lang="en-US" sz="2000" dirty="0">
                <a:solidFill>
                  <a:schemeClr val="accent1"/>
                </a:solidFill>
              </a:rPr>
              <a:t>-</a:t>
            </a:r>
            <a:r>
              <a:rPr lang="en-US" sz="2000" dirty="0" smtClean="0">
                <a:solidFill>
                  <a:schemeClr val="accent1"/>
                </a:solidFill>
              </a:rPr>
              <a:t>specific </a:t>
            </a:r>
            <a:r>
              <a:rPr lang="en-US" sz="2000" dirty="0" smtClean="0">
                <a:solidFill>
                  <a:srgbClr val="000000"/>
                </a:solidFill>
              </a:rPr>
              <a:t>service management processes, business processes, policies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services and processes</a:t>
            </a:r>
            <a:endParaRPr lang="en-US" dirty="0"/>
          </a:p>
        </p:txBody>
      </p:sp>
      <p:pic>
        <p:nvPicPr>
          <p:cNvPr id="5" name="Picture 14" descr="C:\Users\Abject-3D\Desktop\VMWare Files\FINAL diagrams\Basic Virtualization\3D PNGs\VMW_09Q2_DGRM_CapacityIQ_R2_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6" y="1359347"/>
            <a:ext cx="6973017" cy="47762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2858" y="3460383"/>
            <a:ext cx="1612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Research objects libraries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3838" y="5194285"/>
            <a:ext cx="16013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Research Object Indexing</a:t>
            </a:r>
          </a:p>
          <a:p>
            <a:pPr algn="l"/>
            <a:r>
              <a:rPr lang="en-US" sz="1050" b="1" dirty="0">
                <a:solidFill>
                  <a:srgbClr val="333333"/>
                </a:solidFill>
              </a:rPr>
              <a:t>a</a:t>
            </a:r>
            <a:r>
              <a:rPr lang="en-US" sz="1050" b="1" dirty="0" smtClean="0">
                <a:solidFill>
                  <a:srgbClr val="333333"/>
                </a:solidFill>
              </a:rPr>
              <a:t>nd discovery services</a:t>
            </a:r>
            <a:endParaRPr lang="en-US" sz="1050" b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5887" y="1477391"/>
            <a:ext cx="50552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Core EOSC services and activities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(examples)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9915" y="4583347"/>
            <a:ext cx="8987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rgbClr val="333333"/>
                </a:solidFill>
                <a:latin typeface="+mn-lt"/>
                <a:ea typeface="+mn-ea"/>
              </a:rPr>
              <a:t>Markeplaces</a:t>
            </a:r>
            <a:endParaRPr lang="en-US" sz="1050" b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0514" y="4639413"/>
            <a:ext cx="14414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Standards and policies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3123" y="3284984"/>
            <a:ext cx="200871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333333"/>
                </a:solidFill>
              </a:rPr>
              <a:t>Federation services/processes</a:t>
            </a:r>
          </a:p>
          <a:p>
            <a:pPr algn="ctr"/>
            <a:r>
              <a:rPr lang="en-US" sz="1050" b="1" dirty="0" smtClean="0">
                <a:solidFill>
                  <a:srgbClr val="333333"/>
                </a:solidFill>
              </a:rPr>
              <a:t>(accounting, monitoring,..</a:t>
            </a:r>
          </a:p>
          <a:p>
            <a:pPr algn="ctr"/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Business processes and channels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6084" y="5728906"/>
            <a:ext cx="1545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Knowledge an d training</a:t>
            </a:r>
          </a:p>
        </p:txBody>
      </p:sp>
      <p:pic>
        <p:nvPicPr>
          <p:cNvPr id="13" name="Picture 6" descr="C:\Users\Abject-3D\Desktop\VMWare Files\FINAL diagrams\Basic Virtualization\3D PNGs\DGRM_vCenter_Overview_R3_Q109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196" y="2688231"/>
            <a:ext cx="697581" cy="760285"/>
          </a:xfrm>
          <a:prstGeom prst="rect">
            <a:avLst/>
          </a:prstGeom>
          <a:noFill/>
        </p:spPr>
      </p:pic>
      <p:pic>
        <p:nvPicPr>
          <p:cNvPr id="14" name="Picture 6" descr="C:\Users\Abject-3D\Desktop\VMWare Files\FINAL diagrams\Basic Virtualization\3D PNGs\DGRM_vCenter_Overview_R3_Q109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596" y="2570871"/>
            <a:ext cx="697581" cy="760285"/>
          </a:xfrm>
          <a:prstGeom prst="rect">
            <a:avLst/>
          </a:prstGeom>
          <a:noFill/>
        </p:spPr>
      </p:pic>
      <p:pic>
        <p:nvPicPr>
          <p:cNvPr id="15" name="Picture 6" descr="C:\Users\Abject-3D\Desktop\VMWare Files\FINAL diagrams\Basic Virtualization\3D PNGs\DGRM_vCenter_Overview_R3_Q109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342" y="2565911"/>
            <a:ext cx="697581" cy="760285"/>
          </a:xfrm>
          <a:prstGeom prst="rect">
            <a:avLst/>
          </a:prstGeom>
          <a:noFill/>
        </p:spPr>
      </p:pic>
      <p:pic>
        <p:nvPicPr>
          <p:cNvPr id="16" name="Picture 2" descr="C:\Users\Abject-3D\Desktop\VMWare Files\FINAL diagrams\Basic Virtualization\3D PNGs\ICON_ThinApp_3D_Q408_Comm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6971" y="4045395"/>
            <a:ext cx="786588" cy="564237"/>
          </a:xfrm>
          <a:prstGeom prst="rect">
            <a:avLst/>
          </a:prstGeom>
          <a:noFill/>
        </p:spPr>
      </p:pic>
      <p:pic>
        <p:nvPicPr>
          <p:cNvPr id="17" name="Picture 2" descr="C:\Users\Abject-3D\Desktop\VMWare Files\FINAL diagrams\Basic Virtualization\3D PNGs\ICON_ThinApp_3D_Q408_Comm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6971" y="3850468"/>
            <a:ext cx="786588" cy="564237"/>
          </a:xfrm>
          <a:prstGeom prst="rect">
            <a:avLst/>
          </a:prstGeom>
          <a:noFill/>
        </p:spPr>
      </p:pic>
      <p:pic>
        <p:nvPicPr>
          <p:cNvPr id="18" name="Picture 2" descr="C:\Users\Abject-3D\Desktop\VMWare Files\FINAL diagrams\Basic Virtualization\3D PNGs\ICON_ThinApp_3D_Q408_Comm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6971" y="3634652"/>
            <a:ext cx="786588" cy="564237"/>
          </a:xfrm>
          <a:prstGeom prst="rect">
            <a:avLst/>
          </a:prstGeom>
          <a:noFill/>
        </p:spPr>
      </p:pic>
      <p:pic>
        <p:nvPicPr>
          <p:cNvPr id="19" name="Picture 18" descr="VMW_ICON_MonitorWide_2D(F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5" y="2615491"/>
            <a:ext cx="869793" cy="707923"/>
          </a:xfrm>
          <a:prstGeom prst="rect">
            <a:avLst/>
          </a:prstGeom>
        </p:spPr>
      </p:pic>
      <p:pic>
        <p:nvPicPr>
          <p:cNvPr id="20" name="Picture 25" descr="ICON_Script_Q3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5943" y="3910039"/>
            <a:ext cx="720945" cy="81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U00521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41" y="3965318"/>
            <a:ext cx="1192481" cy="334538"/>
          </a:xfrm>
          <a:prstGeom prst="rect">
            <a:avLst/>
          </a:prstGeom>
        </p:spPr>
      </p:pic>
      <p:pic>
        <p:nvPicPr>
          <p:cNvPr id="22" name="Picture 21" descr="VMW-ICON_execution_threa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98" y="4478356"/>
            <a:ext cx="750550" cy="5966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26143" y="4329431"/>
            <a:ext cx="16979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Federated </a:t>
            </a:r>
            <a:r>
              <a:rPr lang="en-US" sz="1050" b="1" dirty="0" err="1" smtClean="0">
                <a:solidFill>
                  <a:srgbClr val="333333"/>
                </a:solidFill>
                <a:latin typeface="+mn-lt"/>
                <a:ea typeface="+mn-ea"/>
              </a:rPr>
              <a:t>IdP</a:t>
            </a:r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, </a:t>
            </a:r>
            <a:r>
              <a:rPr lang="en-US" sz="1050" b="1" dirty="0" err="1" smtClean="0">
                <a:solidFill>
                  <a:srgbClr val="333333"/>
                </a:solidFill>
                <a:latin typeface="+mn-lt"/>
                <a:ea typeface="+mn-ea"/>
              </a:rPr>
              <a:t>Auth</a:t>
            </a:r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, </a:t>
            </a:r>
            <a:r>
              <a:rPr lang="en-US" sz="1050" b="1" dirty="0" err="1" smtClean="0">
                <a:solidFill>
                  <a:srgbClr val="333333"/>
                </a:solidFill>
                <a:latin typeface="+mn-lt"/>
                <a:ea typeface="+mn-ea"/>
              </a:rPr>
              <a:t>Authz</a:t>
            </a:r>
            <a:endParaRPr lang="en-US" sz="1050" b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pic>
        <p:nvPicPr>
          <p:cNvPr id="24" name="Picture 23" descr="ED00008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05" y="5191470"/>
            <a:ext cx="682847" cy="636168"/>
          </a:xfrm>
          <a:prstGeom prst="rect">
            <a:avLst/>
          </a:prstGeom>
        </p:spPr>
      </p:pic>
      <p:pic>
        <p:nvPicPr>
          <p:cNvPr id="25" name="Picture 24" descr="VMW-ICON-Clou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6092475" cy="3991621"/>
          </a:xfrm>
          <a:prstGeom prst="rect">
            <a:avLst/>
          </a:prstGeom>
        </p:spPr>
      </p:pic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258435" y="4069023"/>
            <a:ext cx="2465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OSC Core Hub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8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worldwide OSC</a:t>
            </a:r>
            <a:endParaRPr lang="en-US" dirty="0"/>
          </a:p>
        </p:txBody>
      </p:sp>
      <p:pic>
        <p:nvPicPr>
          <p:cNvPr id="5" name="Picture 4" descr="Screen Shot 2016-02-22 at 02.2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458815"/>
          </a:xfrm>
          <a:prstGeom prst="rect">
            <a:avLst/>
          </a:prstGeom>
        </p:spPr>
      </p:pic>
      <p:pic>
        <p:nvPicPr>
          <p:cNvPr id="6" name="Picture 5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7" y="2328166"/>
            <a:ext cx="1528655" cy="880529"/>
          </a:xfrm>
          <a:prstGeom prst="rect">
            <a:avLst/>
          </a:prstGeom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11588" y="2601483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OSC Core Hub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" y="2798757"/>
            <a:ext cx="1528655" cy="880529"/>
          </a:xfrm>
          <a:prstGeom prst="rect">
            <a:avLst/>
          </a:prstGeom>
        </p:spPr>
      </p:pic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70891" y="3119114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OSC Hub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Picture 9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70" y="3774392"/>
            <a:ext cx="1528655" cy="880529"/>
          </a:xfrm>
          <a:prstGeom prst="rect">
            <a:avLst/>
          </a:prstGeom>
        </p:spPr>
      </p:pic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1069931" y="4091271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604A7B"/>
                </a:solidFill>
              </a:rPr>
              <a:t>OSC Hub</a:t>
            </a:r>
            <a:endParaRPr lang="en-US" sz="1600" b="1" dirty="0">
              <a:solidFill>
                <a:srgbClr val="604A7B"/>
              </a:solidFill>
            </a:endParaRPr>
          </a:p>
        </p:txBody>
      </p:sp>
      <p:pic>
        <p:nvPicPr>
          <p:cNvPr id="12" name="Picture 11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24" y="4331086"/>
            <a:ext cx="1528655" cy="880529"/>
          </a:xfrm>
          <a:prstGeom prst="rect">
            <a:avLst/>
          </a:prstGeom>
        </p:spPr>
      </p:pic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552285" y="4651443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660066"/>
                </a:solidFill>
              </a:rPr>
              <a:t>OSC Hub</a:t>
            </a:r>
            <a:endParaRPr lang="en-US" sz="1600" b="1" dirty="0">
              <a:solidFill>
                <a:srgbClr val="660066"/>
              </a:solidFill>
            </a:endParaRPr>
          </a:p>
        </p:txBody>
      </p:sp>
      <p:pic>
        <p:nvPicPr>
          <p:cNvPr id="14" name="Picture 13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0" y="5043658"/>
            <a:ext cx="1528655" cy="880529"/>
          </a:xfrm>
          <a:prstGeom prst="rect">
            <a:avLst/>
          </a:prstGeom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1222571" y="5364015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3366FF"/>
                </a:solidFill>
              </a:rPr>
              <a:t>OSC Hub</a:t>
            </a:r>
            <a:endParaRPr lang="en-US" sz="1600" b="1" dirty="0">
              <a:solidFill>
                <a:srgbClr val="3366FF"/>
              </a:solidFill>
            </a:endParaRPr>
          </a:p>
        </p:txBody>
      </p:sp>
      <p:pic>
        <p:nvPicPr>
          <p:cNvPr id="16" name="Picture 15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04" y="3137311"/>
            <a:ext cx="1528655" cy="880529"/>
          </a:xfrm>
          <a:prstGeom prst="rect">
            <a:avLst/>
          </a:prstGeom>
        </p:spPr>
      </p:pic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703965" y="3457668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OSC Hub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" name="Picture 17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01" y="3940191"/>
            <a:ext cx="1528655" cy="880529"/>
          </a:xfrm>
          <a:prstGeom prst="rect">
            <a:avLst/>
          </a:prstGeom>
        </p:spPr>
      </p:pic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3444662" y="4260548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OSC Hub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20" name="Picture 19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78" y="2882713"/>
            <a:ext cx="1528655" cy="880529"/>
          </a:xfrm>
          <a:prstGeom prst="rect">
            <a:avLst/>
          </a:prstGeom>
        </p:spPr>
      </p:pic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4337759" y="3169356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OSC Hub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2" name="Picture 21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64" y="2546812"/>
            <a:ext cx="1528655" cy="880529"/>
          </a:xfrm>
          <a:prstGeom prst="rect">
            <a:avLst/>
          </a:prstGeom>
        </p:spPr>
      </p:pic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348557" y="2870141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OSC Hub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" name="Picture 23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06" y="3950458"/>
            <a:ext cx="1528655" cy="880529"/>
          </a:xfrm>
          <a:prstGeom prst="rect">
            <a:avLst/>
          </a:prstGeom>
        </p:spPr>
      </p:pic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41667" y="4270815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OSC Hub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" name="Picture 25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11" y="1602561"/>
            <a:ext cx="1528655" cy="880529"/>
          </a:xfrm>
          <a:prstGeom prst="rect">
            <a:avLst/>
          </a:prstGeom>
        </p:spPr>
      </p:pic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032833" y="1939255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4F81BD"/>
                </a:solidFill>
              </a:rPr>
              <a:t>EOSC Hub</a:t>
            </a:r>
            <a:endParaRPr lang="en-US" sz="1600" b="1" dirty="0">
              <a:solidFill>
                <a:srgbClr val="4F81BD"/>
              </a:solidFill>
            </a:endParaRPr>
          </a:p>
        </p:txBody>
      </p:sp>
      <p:pic>
        <p:nvPicPr>
          <p:cNvPr id="28" name="Picture 27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04" y="1767994"/>
            <a:ext cx="1528655" cy="880529"/>
          </a:xfrm>
          <a:prstGeom prst="rect">
            <a:avLst/>
          </a:prstGeom>
        </p:spPr>
      </p:pic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383314" y="2328166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4F81BD"/>
                </a:solidFill>
              </a:rPr>
              <a:t>EOSC Hub</a:t>
            </a:r>
            <a:endParaRPr lang="en-US" sz="1600" b="1" dirty="0">
              <a:solidFill>
                <a:srgbClr val="4F81BD"/>
              </a:solidFill>
            </a:endParaRPr>
          </a:p>
        </p:txBody>
      </p:sp>
      <p:pic>
        <p:nvPicPr>
          <p:cNvPr id="30" name="Picture 29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86" y="2277809"/>
            <a:ext cx="1528655" cy="880529"/>
          </a:xfrm>
          <a:prstGeom prst="rect">
            <a:avLst/>
          </a:prstGeom>
        </p:spPr>
      </p:pic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441642" y="2762806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accent1"/>
                </a:solidFill>
              </a:rPr>
              <a:t>EOSC Hub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 rot="15603297">
            <a:off x="4649837" y="4333463"/>
            <a:ext cx="2156085" cy="657706"/>
          </a:xfrm>
          <a:prstGeom prst="curved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Up Arrow 32"/>
          <p:cNvSpPr/>
          <p:nvPr/>
        </p:nvSpPr>
        <p:spPr>
          <a:xfrm rot="9726453">
            <a:off x="2530812" y="4120475"/>
            <a:ext cx="1475853" cy="311793"/>
          </a:xfrm>
          <a:prstGeom prst="curved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Up Arrow 33"/>
          <p:cNvSpPr/>
          <p:nvPr/>
        </p:nvSpPr>
        <p:spPr>
          <a:xfrm rot="13243923">
            <a:off x="3620311" y="4048137"/>
            <a:ext cx="2569502" cy="657706"/>
          </a:xfrm>
          <a:prstGeom prst="curved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 flipV="1">
            <a:off x="3629677" y="2692082"/>
            <a:ext cx="1726978" cy="620296"/>
          </a:xfrm>
          <a:prstGeom prst="curved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58" y="5063070"/>
            <a:ext cx="1528655" cy="880529"/>
          </a:xfrm>
          <a:prstGeom prst="rect">
            <a:avLst/>
          </a:prstGeom>
        </p:spPr>
      </p:pic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32128" y="5399295"/>
            <a:ext cx="14813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Private cloud</a:t>
            </a:r>
          </a:p>
          <a:p>
            <a:pPr algn="ctr">
              <a:spcBef>
                <a:spcPct val="50000"/>
              </a:spcBef>
            </a:pPr>
            <a:endParaRPr lang="en-US" sz="1600" b="1" dirty="0"/>
          </a:p>
        </p:txBody>
      </p:sp>
      <p:pic>
        <p:nvPicPr>
          <p:cNvPr id="38" name="Picture 37" descr="7288396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34" y="5265192"/>
            <a:ext cx="1216930" cy="745286"/>
          </a:xfrm>
          <a:prstGeom prst="rect">
            <a:avLst/>
          </a:prstGeom>
        </p:spPr>
      </p:pic>
      <p:sp>
        <p:nvSpPr>
          <p:cNvPr id="39" name="Curved Up Arrow 38"/>
          <p:cNvSpPr/>
          <p:nvPr/>
        </p:nvSpPr>
        <p:spPr>
          <a:xfrm rot="18794386">
            <a:off x="5903668" y="4893605"/>
            <a:ext cx="2156085" cy="411816"/>
          </a:xfrm>
          <a:prstGeom prst="curved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2971860" y="2039858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EOSC core Hub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551324" y="1731468"/>
            <a:ext cx="2810503" cy="13698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5400000">
            <a:off x="140752" y="2506719"/>
            <a:ext cx="2810503" cy="231592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5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8424936" cy="4641054"/>
          </a:xfrm>
        </p:spPr>
        <p:txBody>
          <a:bodyPr/>
          <a:lstStyle/>
          <a:p>
            <a:r>
              <a:rPr lang="en-US" dirty="0" smtClean="0"/>
              <a:t>Open Science and Open Science Commons</a:t>
            </a:r>
          </a:p>
          <a:p>
            <a:endParaRPr lang="en-US" dirty="0" smtClean="0"/>
          </a:p>
          <a:p>
            <a:r>
              <a:rPr lang="en-US" dirty="0" smtClean="0"/>
              <a:t>Open Science Cloud principles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mtClean="0"/>
              <a:t>EOSC Vision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vision for the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57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7236296" y="1772816"/>
            <a:ext cx="864096" cy="273630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Science Commons </a:t>
            </a:r>
            <a:br>
              <a:rPr lang="en-US" dirty="0" smtClean="0"/>
            </a:br>
            <a:r>
              <a:rPr lang="en-US" dirty="0" smtClean="0"/>
              <a:t>and service providers/</a:t>
            </a:r>
            <a:r>
              <a:rPr lang="en-US" dirty="0" smtClean="0"/>
              <a:t>consumers business relationships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Developing an Open Science Commons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9512" y="1844824"/>
            <a:ext cx="6984776" cy="15748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2996952"/>
            <a:ext cx="1512168" cy="122413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Reserch</a:t>
            </a:r>
            <a:endParaRPr lang="en-US" dirty="0" smtClean="0"/>
          </a:p>
          <a:p>
            <a:pPr algn="ctr"/>
            <a:r>
              <a:rPr lang="en-US" dirty="0" smtClean="0"/>
              <a:t>Community services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56176" y="2996952"/>
            <a:ext cx="936104" cy="1224136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63888" y="2996952"/>
            <a:ext cx="1224136" cy="1358860"/>
          </a:xfrm>
          <a:prstGeom prst="round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</a:t>
            </a:r>
            <a:r>
              <a:rPr lang="en-US" dirty="0" err="1" smtClean="0"/>
              <a:t>Infras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860032" y="2996952"/>
            <a:ext cx="1224136" cy="1358860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providers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84168" y="3635732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907704" y="2996952"/>
            <a:ext cx="1512168" cy="122413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Composite service providers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47864" y="3995772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95536" y="5229200"/>
            <a:ext cx="6768752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Service providers (publicly funded/commercial)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83568" y="4509120"/>
            <a:ext cx="5976664" cy="86409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B2B Relationships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8218" y="1340768"/>
            <a:ext cx="189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B2C </a:t>
            </a:r>
            <a:r>
              <a:rPr lang="en-US" b="1" dirty="0">
                <a:solidFill>
                  <a:srgbClr val="FF0000"/>
                </a:solidFill>
              </a:rPr>
              <a:t>Relationships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40352" y="1700808"/>
            <a:ext cx="1922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Public&amp;</a:t>
            </a:r>
          </a:p>
          <a:p>
            <a:r>
              <a:rPr lang="en-US" sz="2400" b="1" dirty="0" smtClean="0"/>
              <a:t>private research/</a:t>
            </a:r>
          </a:p>
          <a:p>
            <a:r>
              <a:rPr lang="en-US" sz="2400" b="1" dirty="0" smtClean="0"/>
              <a:t>Educators/</a:t>
            </a:r>
          </a:p>
          <a:p>
            <a:r>
              <a:rPr lang="en-US" sz="2400" b="1" dirty="0"/>
              <a:t>C</a:t>
            </a:r>
            <a:r>
              <a:rPr lang="en-US" sz="2400" b="1" dirty="0" smtClean="0"/>
              <a:t>itizen science/</a:t>
            </a:r>
          </a:p>
          <a:p>
            <a:r>
              <a:rPr lang="en-US" sz="2400" b="1" dirty="0" smtClean="0"/>
              <a:t>E-</a:t>
            </a:r>
            <a:r>
              <a:rPr lang="en-US" sz="2400" b="1" dirty="0" err="1" smtClean="0"/>
              <a:t>gov</a:t>
            </a:r>
            <a:r>
              <a:rPr lang="en-US" sz="2400" b="1" dirty="0" smtClean="0"/>
              <a:t>/</a:t>
            </a:r>
          </a:p>
          <a:p>
            <a:r>
              <a:rPr lang="en-US" sz="2400" b="1" dirty="0" smtClean="0"/>
              <a:t>Innovators</a:t>
            </a:r>
            <a:endParaRPr lang="en-US" sz="2400" b="1" dirty="0"/>
          </a:p>
        </p:txBody>
      </p:sp>
      <p:sp>
        <p:nvSpPr>
          <p:cNvPr id="7" name="Left-Right Arrow 6"/>
          <p:cNvSpPr/>
          <p:nvPr/>
        </p:nvSpPr>
        <p:spPr>
          <a:xfrm>
            <a:off x="251520" y="4024488"/>
            <a:ext cx="6840760" cy="484632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B2B Relationships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988840"/>
            <a:ext cx="1073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EOSC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629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Open Science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734148"/>
            <a:ext cx="3131840" cy="6223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b="1" dirty="0" smtClean="0"/>
              <a:t>Opening</a:t>
            </a:r>
            <a:r>
              <a:rPr lang="en-GB" dirty="0" smtClean="0"/>
              <a:t> </a:t>
            </a:r>
            <a:r>
              <a:rPr lang="en-GB" dirty="0"/>
              <a:t>of the </a:t>
            </a:r>
            <a:r>
              <a:rPr lang="en-GB" b="1" dirty="0"/>
              <a:t>creation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b="1" dirty="0" smtClean="0"/>
              <a:t>dissemination</a:t>
            </a:r>
            <a:r>
              <a:rPr lang="en-GB" dirty="0" smtClean="0"/>
              <a:t> </a:t>
            </a:r>
            <a:r>
              <a:rPr lang="en-GB" dirty="0"/>
              <a:t>of</a:t>
            </a:r>
            <a:r>
              <a:rPr lang="en-GB" b="1" dirty="0"/>
              <a:t> </a:t>
            </a:r>
            <a:r>
              <a:rPr lang="en-GB" b="1" dirty="0" smtClean="0"/>
              <a:t>scholarly knowledge</a:t>
            </a:r>
            <a:r>
              <a:rPr lang="en-GB" dirty="0" smtClean="0"/>
              <a:t> </a:t>
            </a:r>
            <a:r>
              <a:rPr lang="en-GB" dirty="0"/>
              <a:t>towards a multitude of stakeholders, from professional researchers to citizens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lnSpc>
                <a:spcPct val="130000"/>
              </a:lnSpc>
            </a:pPr>
            <a:r>
              <a:rPr lang="en-US" dirty="0" smtClean="0"/>
              <a:t>Openness</a:t>
            </a:r>
          </a:p>
          <a:p>
            <a:pPr algn="ctr">
              <a:lnSpc>
                <a:spcPct val="130000"/>
              </a:lnSpc>
            </a:pPr>
            <a:r>
              <a:rPr lang="en-US" dirty="0" smtClean="0"/>
              <a:t>Participation</a:t>
            </a:r>
          </a:p>
          <a:p>
            <a:pPr algn="ctr">
              <a:lnSpc>
                <a:spcPct val="130000"/>
              </a:lnSpc>
            </a:pPr>
            <a:r>
              <a:rPr lang="en-US" dirty="0" smtClean="0"/>
              <a:t>Collaboration</a:t>
            </a:r>
          </a:p>
          <a:p>
            <a:pPr algn="ctr">
              <a:lnSpc>
                <a:spcPct val="130000"/>
              </a:lnSpc>
            </a:pPr>
            <a:r>
              <a:rPr lang="en-US" dirty="0" smtClean="0"/>
              <a:t>Sharing</a:t>
            </a:r>
          </a:p>
          <a:p>
            <a:pPr algn="ctr">
              <a:lnSpc>
                <a:spcPct val="130000"/>
              </a:lnSpc>
            </a:pPr>
            <a:r>
              <a:rPr lang="en-US" dirty="0" smtClean="0"/>
              <a:t>Re-use</a:t>
            </a:r>
          </a:p>
          <a:p>
            <a:pPr algn="ctr">
              <a:lnSpc>
                <a:spcPct val="130000"/>
              </a:lnSpc>
            </a:pPr>
            <a:endParaRPr lang="en-US" dirty="0" smtClean="0"/>
          </a:p>
          <a:p>
            <a:pPr algn="ctr">
              <a:lnSpc>
                <a:spcPct val="130000"/>
              </a:lnSpc>
            </a:pPr>
            <a:endParaRPr lang="en-US" dirty="0" smtClean="0"/>
          </a:p>
          <a:p>
            <a:pPr algn="ctr">
              <a:lnSpc>
                <a:spcPct val="130000"/>
              </a:lnSpc>
            </a:pPr>
            <a:r>
              <a:rPr lang="en-US" dirty="0" smtClean="0"/>
              <a:t>Greater social value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960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47864" y="58052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Source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goo.gl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/uO9MK5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41910"/>
            <a:ext cx="6048672" cy="4203314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7308304" y="5085184"/>
            <a:ext cx="360040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Open Science:</a:t>
            </a:r>
            <a:br>
              <a:rPr lang="en-US" sz="3600" dirty="0" smtClean="0"/>
            </a:br>
            <a:r>
              <a:rPr lang="en-US" sz="3600" dirty="0" smtClean="0"/>
              <a:t>a Complex Resource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5472608" cy="3456384"/>
          </a:xfrm>
        </p:spPr>
        <p:txBody>
          <a:bodyPr/>
          <a:lstStyle/>
          <a:p>
            <a:r>
              <a:rPr lang="en-US" sz="2400" dirty="0" smtClean="0"/>
              <a:t>Shared resources</a:t>
            </a:r>
          </a:p>
          <a:p>
            <a:pPr lvl="1"/>
            <a:r>
              <a:rPr lang="en-US" sz="2000" dirty="0" smtClean="0"/>
              <a:t>Integrated, easy and fair access</a:t>
            </a:r>
          </a:p>
          <a:p>
            <a:r>
              <a:rPr lang="en-US" sz="2400" dirty="0" smtClean="0"/>
              <a:t>Engaged communities</a:t>
            </a:r>
          </a:p>
          <a:p>
            <a:pPr lvl="1"/>
            <a:r>
              <a:rPr lang="en-US" sz="2000" dirty="0" smtClean="0"/>
              <a:t>Participating in the process</a:t>
            </a:r>
          </a:p>
          <a:p>
            <a:pPr lvl="1"/>
            <a:r>
              <a:rPr lang="en-US" sz="2000" dirty="0" smtClean="0"/>
              <a:t>Culture of sharing</a:t>
            </a:r>
          </a:p>
          <a:p>
            <a:pPr lvl="1"/>
            <a:r>
              <a:rPr lang="en-US" sz="2000" dirty="0" smtClean="0"/>
              <a:t>Collaborating in the management and stewardship</a:t>
            </a:r>
          </a:p>
          <a:p>
            <a:r>
              <a:rPr lang="en-US" sz="2400" dirty="0" smtClean="0"/>
              <a:t>Governance</a:t>
            </a:r>
          </a:p>
          <a:p>
            <a:pPr lvl="1"/>
            <a:r>
              <a:rPr lang="en-US" sz="2000" dirty="0" smtClean="0"/>
              <a:t>Rules to access</a:t>
            </a:r>
          </a:p>
          <a:p>
            <a:pPr lvl="1"/>
            <a:r>
              <a:rPr lang="en-US" sz="2000" dirty="0" smtClean="0"/>
              <a:t>Rules to resolve conflicts</a:t>
            </a:r>
          </a:p>
          <a:p>
            <a:pPr lvl="1"/>
            <a:r>
              <a:rPr lang="en-US" sz="2000" dirty="0" smtClean="0"/>
              <a:t>Rules to balance quality vs. openness</a:t>
            </a:r>
          </a:p>
          <a:p>
            <a:r>
              <a:rPr lang="en-US" sz="2400" dirty="0" smtClean="0"/>
              <a:t>Financial support</a:t>
            </a:r>
          </a:p>
          <a:p>
            <a:pPr lvl="1"/>
            <a:r>
              <a:rPr lang="en-US" sz="2000" dirty="0" smtClean="0"/>
              <a:t>For long-term availability</a:t>
            </a:r>
            <a:endParaRPr lang="en-US" sz="3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5710586"/>
              </p:ext>
            </p:extLst>
          </p:nvPr>
        </p:nvGraphicFramePr>
        <p:xfrm>
          <a:off x="5580112" y="1700808"/>
          <a:ext cx="345638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5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multi-stakeholder endeavor </a:t>
            </a:r>
            <a:br>
              <a:rPr lang="en-US" dirty="0" smtClean="0"/>
            </a:br>
            <a:r>
              <a:rPr lang="en-US" dirty="0" smtClean="0"/>
              <a:t>(EU perspective)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50180684"/>
              </p:ext>
            </p:extLst>
          </p:nvPr>
        </p:nvGraphicFramePr>
        <p:xfrm>
          <a:off x="2123728" y="1412776"/>
          <a:ext cx="48965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Screen Shot 2015-02-26 at 09.31.1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1872208" cy="795468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Screen Shot 2015-02-26 at 09.30.5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653136"/>
            <a:ext cx="1008112" cy="527256"/>
          </a:xfrm>
          <a:prstGeom prst="rect">
            <a:avLst/>
          </a:prstGeom>
        </p:spPr>
      </p:pic>
      <p:pic>
        <p:nvPicPr>
          <p:cNvPr id="10" name="Picture 9" descr="Screen Shot 2015-02-26 at 09.30.1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05064"/>
            <a:ext cx="1426342" cy="634628"/>
          </a:xfrm>
          <a:prstGeom prst="rect">
            <a:avLst/>
          </a:prstGeom>
        </p:spPr>
      </p:pic>
      <p:pic>
        <p:nvPicPr>
          <p:cNvPr id="12" name="Picture 11" descr="Screen Shot 2015-02-26 at 09.30.4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1088493" cy="800089"/>
          </a:xfrm>
          <a:prstGeom prst="rect">
            <a:avLst/>
          </a:prstGeom>
        </p:spPr>
      </p:pic>
      <p:pic>
        <p:nvPicPr>
          <p:cNvPr id="13" name="Picture 12" descr="Screen Shot 2015-02-26 at 09.30.3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157192"/>
            <a:ext cx="2016224" cy="676288"/>
          </a:xfrm>
          <a:prstGeom prst="rect">
            <a:avLst/>
          </a:prstGeom>
        </p:spPr>
      </p:pic>
      <p:pic>
        <p:nvPicPr>
          <p:cNvPr id="15" name="Picture 14" descr="Screen Shot 2015-04-20 at 19.45.2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3256"/>
            <a:ext cx="1595760" cy="606182"/>
          </a:xfrm>
          <a:prstGeom prst="rect">
            <a:avLst/>
          </a:prstGeom>
        </p:spPr>
      </p:pic>
      <p:pic>
        <p:nvPicPr>
          <p:cNvPr id="16" name="Picture 15" descr="Screen Shot 2015-04-20 at 19.57.0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2578100" cy="419100"/>
          </a:xfrm>
          <a:prstGeom prst="rect">
            <a:avLst/>
          </a:prstGeom>
        </p:spPr>
      </p:pic>
      <p:pic>
        <p:nvPicPr>
          <p:cNvPr id="17" name="Picture 16" descr="Screen Shot 2015-04-20 at 19.57.57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1104900" cy="914400"/>
          </a:xfrm>
          <a:prstGeom prst="rect">
            <a:avLst/>
          </a:prstGeom>
        </p:spPr>
      </p:pic>
      <p:pic>
        <p:nvPicPr>
          <p:cNvPr id="18" name="Picture 17" descr="Screen Shot 2015-04-20 at 19.58.38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1896740" cy="681886"/>
          </a:xfrm>
          <a:prstGeom prst="rect">
            <a:avLst/>
          </a:prstGeom>
        </p:spPr>
      </p:pic>
      <p:pic>
        <p:nvPicPr>
          <p:cNvPr id="19" name="Picture 18" descr="Screen Shot 2015-04-20 at 20.02.23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2082800" cy="762000"/>
          </a:xfrm>
          <a:prstGeom prst="rect">
            <a:avLst/>
          </a:prstGeom>
        </p:spPr>
      </p:pic>
      <p:pic>
        <p:nvPicPr>
          <p:cNvPr id="20" name="Picture 19" descr="Screen Shot 2015-04-21 at 06.51.44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88840"/>
            <a:ext cx="1266807" cy="720080"/>
          </a:xfrm>
          <a:prstGeom prst="rect">
            <a:avLst/>
          </a:prstGeom>
        </p:spPr>
      </p:pic>
      <p:pic>
        <p:nvPicPr>
          <p:cNvPr id="21" name="Picture 20" descr="Screen Shot 2015-04-21 at 06.54.12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80928"/>
            <a:ext cx="2044700" cy="508000"/>
          </a:xfrm>
          <a:prstGeom prst="rect">
            <a:avLst/>
          </a:prstGeom>
        </p:spPr>
      </p:pic>
      <p:pic>
        <p:nvPicPr>
          <p:cNvPr id="22" name="Picture 21" descr="Screen Shot 2015-04-21 at 06.55.07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1052827" cy="1011808"/>
          </a:xfrm>
          <a:prstGeom prst="rect">
            <a:avLst/>
          </a:prstGeom>
        </p:spPr>
      </p:pic>
      <p:pic>
        <p:nvPicPr>
          <p:cNvPr id="23" name="Picture 22" descr="Screen Shot 2015-04-21 at 06.57.50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68760"/>
            <a:ext cx="1371724" cy="896897"/>
          </a:xfrm>
          <a:prstGeom prst="rect">
            <a:avLst/>
          </a:prstGeom>
        </p:spPr>
      </p:pic>
      <p:pic>
        <p:nvPicPr>
          <p:cNvPr id="24" name="Picture 23" descr="Screen Shot 2015-04-21 at 07.00.47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2107828" cy="554948"/>
          </a:xfrm>
          <a:prstGeom prst="rect">
            <a:avLst/>
          </a:prstGeom>
        </p:spPr>
      </p:pic>
      <p:pic>
        <p:nvPicPr>
          <p:cNvPr id="26" name="Picture 25" descr="Screen Shot 2015-04-21 at 07.00.27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88840"/>
            <a:ext cx="1130061" cy="821060"/>
          </a:xfrm>
          <a:prstGeom prst="rect">
            <a:avLst/>
          </a:prstGeom>
        </p:spPr>
      </p:pic>
      <p:pic>
        <p:nvPicPr>
          <p:cNvPr id="27" name="Picture 26" descr="Screen Shot 2015-04-21 at 07.09.32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229200"/>
            <a:ext cx="2448272" cy="7049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148064" y="4869160"/>
            <a:ext cx="223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Centres of Excellence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30447" y="4437112"/>
            <a:ext cx="212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Innovation Centres</a:t>
            </a:r>
            <a:endParaRPr lang="en-US" dirty="0"/>
          </a:p>
        </p:txBody>
      </p:sp>
      <p:pic>
        <p:nvPicPr>
          <p:cNvPr id="31" name="Picture 30" descr="Screen Shot 2015-04-21 at 07.13.35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05064"/>
            <a:ext cx="2088232" cy="484384"/>
          </a:xfrm>
          <a:prstGeom prst="rect">
            <a:avLst/>
          </a:prstGeom>
        </p:spPr>
      </p:pic>
      <p:pic>
        <p:nvPicPr>
          <p:cNvPr id="32" name="Picture 31" descr="Screen Shot 2015-04-21 at 08.07.14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1512168" cy="596908"/>
          </a:xfrm>
          <a:prstGeom prst="rect">
            <a:avLst/>
          </a:prstGeom>
        </p:spPr>
      </p:pic>
      <p:pic>
        <p:nvPicPr>
          <p:cNvPr id="33" name="Picture 32" descr="Screen Shot 2015-04-21 at 08.07.58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1567417" cy="664716"/>
          </a:xfrm>
          <a:prstGeom prst="rect">
            <a:avLst/>
          </a:prstGeom>
        </p:spPr>
      </p:pic>
      <p:pic>
        <p:nvPicPr>
          <p:cNvPr id="35" name="Picture 34" descr="Screen Shot 2015-04-21 at 08.12.31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97152"/>
            <a:ext cx="952500" cy="1181100"/>
          </a:xfrm>
          <a:prstGeom prst="rect">
            <a:avLst/>
          </a:prstGeom>
        </p:spPr>
      </p:pic>
      <p:pic>
        <p:nvPicPr>
          <p:cNvPr id="14" name="Picture 13" descr="Screen Shot 2015-04-20 at 19.36.50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5224"/>
            <a:ext cx="1368152" cy="558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508104" y="5949280"/>
            <a:ext cx="3201886" cy="28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491880" y="5517232"/>
            <a:ext cx="864096" cy="86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851920" y="1052736"/>
            <a:ext cx="1024650" cy="8332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120249" y="3203684"/>
            <a:ext cx="248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 Infrastructures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72649" y="3491716"/>
            <a:ext cx="288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Virt</a:t>
            </a:r>
            <a:r>
              <a:rPr lang="en-US" dirty="0" smtClean="0"/>
              <a:t>. Research </a:t>
            </a:r>
            <a:r>
              <a:rPr lang="en-US" dirty="0" err="1" smtClean="0"/>
              <a:t>Env</a:t>
            </a:r>
            <a:r>
              <a:rPr lang="en-US" dirty="0" smtClean="0"/>
              <a:t>. providers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1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4-20 at 16.48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276872"/>
            <a:ext cx="84836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3024336"/>
          </a:xfrm>
        </p:spPr>
        <p:txBody>
          <a:bodyPr/>
          <a:lstStyle/>
          <a:p>
            <a:pPr marL="457200" lvl="1" indent="0">
              <a:buNone/>
            </a:pPr>
            <a:r>
              <a:rPr lang="en-GB" sz="2400" dirty="0" smtClean="0"/>
              <a:t>Institutionalised community governance of the </a:t>
            </a:r>
            <a:r>
              <a:rPr lang="en-GB" sz="2400" dirty="0" smtClean="0">
                <a:solidFill>
                  <a:srgbClr val="4F81BD"/>
                </a:solidFill>
              </a:rPr>
              <a:t>production</a:t>
            </a:r>
            <a:r>
              <a:rPr lang="en-GB" sz="2400" dirty="0" smtClean="0"/>
              <a:t> and/or </a:t>
            </a:r>
            <a:r>
              <a:rPr lang="en-GB" sz="2400" dirty="0" smtClean="0">
                <a:solidFill>
                  <a:srgbClr val="4F81BD"/>
                </a:solidFill>
              </a:rPr>
              <a:t>sharing</a:t>
            </a:r>
            <a:r>
              <a:rPr lang="en-GB" sz="2400" dirty="0" smtClean="0"/>
              <a:t> of a particular type of resource (from natural to intellectual)</a:t>
            </a:r>
          </a:p>
          <a:p>
            <a:pPr marL="457200" lvl="1" indent="0">
              <a:buNone/>
            </a:pPr>
            <a:endParaRPr lang="en-GB" sz="2400" dirty="0" smtClean="0"/>
          </a:p>
          <a:p>
            <a:pPr marL="457200" lvl="1" indent="0">
              <a:buNone/>
            </a:pPr>
            <a:endParaRPr lang="en-GB" sz="2400" dirty="0" smtClean="0"/>
          </a:p>
          <a:p>
            <a:pPr lvl="1"/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131840" y="4365104"/>
            <a:ext cx="2304256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/>
              </a:rPr>
              <a:t>Constructing Genome Commons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3568" y="4365104"/>
            <a:ext cx="230425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5"/>
              </a:rPr>
              <a:t>GÉANT: European Communications Commons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35696" y="5301208"/>
            <a:ext cx="2304256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6"/>
              </a:rPr>
              <a:t>e</a:t>
            </a:r>
            <a:r>
              <a:rPr lang="en-US" dirty="0" smtClean="0">
                <a:hlinkClick r:id="rId6"/>
              </a:rPr>
              <a:t>-Infrastructure Commons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283968" y="5301208"/>
            <a:ext cx="2304256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580112" y="4365104"/>
            <a:ext cx="1872208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40352" y="4437112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6732240" y="5301208"/>
            <a:ext cx="18722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6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 2014. Open Science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3240360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dirty="0"/>
              <a:t>set of </a:t>
            </a:r>
            <a:r>
              <a:rPr lang="en-US" sz="2400" dirty="0">
                <a:solidFill>
                  <a:schemeClr val="accent1"/>
                </a:solidFill>
              </a:rPr>
              <a:t>interrelated resource systems </a:t>
            </a:r>
            <a:r>
              <a:rPr lang="en-US" sz="2400" dirty="0" smtClean="0"/>
              <a:t>governed </a:t>
            </a:r>
            <a:r>
              <a:rPr lang="en-US" sz="2400" dirty="0"/>
              <a:t>as commons that support the open creation and dissemination of scholarly </a:t>
            </a:r>
            <a:r>
              <a:rPr lang="en-US" sz="2400" dirty="0" smtClean="0"/>
              <a:t>knowledge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36552833"/>
              </p:ext>
            </p:extLst>
          </p:nvPr>
        </p:nvGraphicFramePr>
        <p:xfrm>
          <a:off x="6012160" y="3212976"/>
          <a:ext cx="302433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259632" y="5939988"/>
            <a:ext cx="68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ebsite: www.opensciencecommons.org - paper: http://</a:t>
            </a:r>
            <a:r>
              <a:rPr lang="en-US" dirty="0" err="1" smtClean="0"/>
              <a:t>go.egi.eu</a:t>
            </a:r>
            <a:r>
              <a:rPr lang="en-US" dirty="0" smtClean="0"/>
              <a:t>/</a:t>
            </a:r>
            <a:r>
              <a:rPr lang="en-US" dirty="0" err="1" smtClean="0"/>
              <a:t>osc</a:t>
            </a:r>
            <a:endParaRPr lang="en-US" dirty="0"/>
          </a:p>
        </p:txBody>
      </p:sp>
      <p:pic>
        <p:nvPicPr>
          <p:cNvPr id="7" name="Picture 6" descr="Screen Shot 2015-02-04 at 01.09.0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1800200" cy="241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1584176" cy="240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356992"/>
            <a:ext cx="150811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5537" y="2359261"/>
            <a:ext cx="4674735" cy="1069739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3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44624"/>
            <a:ext cx="7092279" cy="865187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Open Science Commons:</a:t>
            </a:r>
            <a:br>
              <a:rPr lang="en-US" sz="2800" dirty="0" smtClean="0"/>
            </a:br>
            <a:r>
              <a:rPr lang="en-US" sz="2800" dirty="0" smtClean="0"/>
              <a:t>When implemented…</a:t>
            </a:r>
            <a:endParaRPr lang="en-US" sz="28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95536" y="1052736"/>
            <a:ext cx="856895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i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752"/>
            <a:ext cx="807561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/>
              <a:t>Researchers from </a:t>
            </a:r>
            <a:r>
              <a:rPr lang="en-US" sz="2800" i="1" dirty="0">
                <a:solidFill>
                  <a:srgbClr val="4F81BD"/>
                </a:solidFill>
              </a:rPr>
              <a:t>all disciplines</a:t>
            </a:r>
            <a:r>
              <a:rPr lang="en-US" sz="2800" i="1" dirty="0"/>
              <a:t> </a:t>
            </a: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/>
              <a:t>have </a:t>
            </a:r>
            <a:r>
              <a:rPr lang="en-US" sz="2800" i="1" dirty="0"/>
              <a:t>easy, integrated and open access </a:t>
            </a:r>
          </a:p>
          <a:p>
            <a:pPr marL="0" indent="0" algn="ctr">
              <a:buNone/>
            </a:pPr>
            <a:r>
              <a:rPr lang="en-US" sz="2800" i="1" dirty="0"/>
              <a:t>to the advanced </a:t>
            </a:r>
            <a:r>
              <a:rPr lang="en-US" sz="2800" i="1" dirty="0">
                <a:solidFill>
                  <a:srgbClr val="4F81BD"/>
                </a:solidFill>
              </a:rPr>
              <a:t>digital services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4F81BD"/>
                </a:solidFill>
              </a:rPr>
              <a:t>scientific instruments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4F81BD"/>
                </a:solidFill>
              </a:rPr>
              <a:t>data, knowledge and expertise </a:t>
            </a:r>
            <a:endParaRPr lang="en-US" sz="2800" i="1" dirty="0" smtClean="0">
              <a:solidFill>
                <a:srgbClr val="4F81BD"/>
              </a:solidFill>
            </a:endParaRPr>
          </a:p>
          <a:p>
            <a:pPr marL="0" indent="0" algn="ctr">
              <a:buNone/>
            </a:pPr>
            <a:r>
              <a:rPr lang="en-US" sz="2800" i="1" dirty="0" smtClean="0"/>
              <a:t>they </a:t>
            </a:r>
            <a:r>
              <a:rPr lang="en-US" sz="2800" i="1" dirty="0"/>
              <a:t>need to collaborate and achieve </a:t>
            </a: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>
                <a:solidFill>
                  <a:srgbClr val="4F81BD"/>
                </a:solidFill>
              </a:rPr>
              <a:t>excellence </a:t>
            </a:r>
            <a:r>
              <a:rPr lang="en-US" sz="2800" i="1" dirty="0">
                <a:solidFill>
                  <a:srgbClr val="4F81BD"/>
                </a:solidFill>
              </a:rPr>
              <a:t>in science, research and innovation</a:t>
            </a:r>
            <a:r>
              <a:rPr lang="en-US" sz="2800" i="1" dirty="0" smtClean="0">
                <a:solidFill>
                  <a:srgbClr val="4F81BD"/>
                </a:solidFill>
              </a:rPr>
              <a:t>.</a:t>
            </a:r>
          </a:p>
          <a:p>
            <a:pPr marL="0" indent="0" algn="ctr">
              <a:buNone/>
            </a:pPr>
            <a:endParaRPr lang="en-US" sz="2800" i="1" dirty="0">
              <a:solidFill>
                <a:srgbClr val="4F81BD"/>
              </a:solidFill>
            </a:endParaRPr>
          </a:p>
          <a:p>
            <a:pPr marL="0" indent="0" algn="ctr">
              <a:buNone/>
            </a:pPr>
            <a:r>
              <a:rPr lang="en-GB" sz="2800" i="1" dirty="0"/>
              <a:t>They </a:t>
            </a:r>
            <a:r>
              <a:rPr lang="en-GB" sz="2800" i="1" dirty="0">
                <a:solidFill>
                  <a:schemeClr val="accent1"/>
                </a:solidFill>
              </a:rPr>
              <a:t>feel engaged </a:t>
            </a:r>
            <a:r>
              <a:rPr lang="en-GB" sz="2800" i="1" dirty="0"/>
              <a:t>in </a:t>
            </a:r>
            <a:r>
              <a:rPr lang="en-GB" sz="2800" i="1" dirty="0">
                <a:solidFill>
                  <a:srgbClr val="4F81BD"/>
                </a:solidFill>
              </a:rPr>
              <a:t>governing</a:t>
            </a:r>
            <a:r>
              <a:rPr lang="en-GB" sz="2800" i="1" dirty="0"/>
              <a:t>, </a:t>
            </a:r>
            <a:r>
              <a:rPr lang="en-GB" sz="2800" i="1" dirty="0">
                <a:solidFill>
                  <a:srgbClr val="4F81BD"/>
                </a:solidFill>
              </a:rPr>
              <a:t>managing </a:t>
            </a:r>
            <a:r>
              <a:rPr lang="en-GB" sz="2800" i="1" dirty="0"/>
              <a:t>and </a:t>
            </a:r>
            <a:r>
              <a:rPr lang="en-GB" sz="2800" i="1" dirty="0">
                <a:solidFill>
                  <a:srgbClr val="4F81BD"/>
                </a:solidFill>
              </a:rPr>
              <a:t>preserving</a:t>
            </a:r>
            <a:r>
              <a:rPr lang="en-GB" sz="2800" i="1" dirty="0"/>
              <a:t> these resources for everyone’s benefit, with the support of all stakeholders.</a:t>
            </a:r>
            <a:endParaRPr lang="en-US" sz="2800" dirty="0"/>
          </a:p>
          <a:p>
            <a:pPr marL="0" indent="0" algn="ctr">
              <a:buNone/>
            </a:pPr>
            <a:r>
              <a:rPr lang="en-US" i="1" dirty="0">
                <a:solidFill>
                  <a:srgbClr val="4F81BD"/>
                </a:solidFill>
              </a:rPr>
              <a:t> 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aspects in Open Science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4991"/>
              </p:ext>
            </p:extLst>
          </p:nvPr>
        </p:nvGraphicFramePr>
        <p:xfrm>
          <a:off x="-20902" y="1109913"/>
          <a:ext cx="9144000" cy="173736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419872"/>
                <a:gridCol w="5724128"/>
              </a:tblGrid>
              <a:tr h="32199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Principles of the Commons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What</a:t>
                      </a:r>
                      <a:r>
                        <a:rPr lang="en-US" sz="2200" baseline="0" dirty="0" smtClean="0"/>
                        <a:t> it means to the Open Science Commons</a:t>
                      </a:r>
                      <a:endParaRPr lang="en-US" sz="2200" dirty="0"/>
                    </a:p>
                  </a:txBody>
                  <a:tcPr/>
                </a:tc>
              </a:tr>
              <a:tr h="98898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Shared community resources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baseline="0" dirty="0" smtClean="0">
                          <a:effectLst/>
                        </a:rPr>
                        <a:t>R</a:t>
                      </a:r>
                      <a:r>
                        <a:rPr lang="en-GB" sz="2000" kern="1200" dirty="0" smtClean="0">
                          <a:effectLst/>
                        </a:rPr>
                        <a:t>esearch data, scientific instruments, digital services,</a:t>
                      </a:r>
                      <a:r>
                        <a:rPr lang="en-GB" sz="2000" kern="1200" baseline="0" dirty="0" smtClean="0">
                          <a:effectLst/>
                        </a:rPr>
                        <a:t> </a:t>
                      </a:r>
                      <a:r>
                        <a:rPr lang="en-GB" sz="2000" kern="1200" dirty="0" smtClean="0">
                          <a:effectLst/>
                        </a:rPr>
                        <a:t>software, scientific publications, educational and training, expertise (aka Research</a:t>
                      </a:r>
                      <a:r>
                        <a:rPr lang="en-GB" sz="2000" kern="1200" baseline="0" dirty="0" smtClean="0">
                          <a:effectLst/>
                        </a:rPr>
                        <a:t> Objects)</a:t>
                      </a:r>
                      <a:endParaRPr lang="en-GB" sz="2000" kern="1200" dirty="0" smtClean="0">
                        <a:effectLst/>
                      </a:endParaRPr>
                    </a:p>
                    <a:p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02085"/>
              </p:ext>
            </p:extLst>
          </p:nvPr>
        </p:nvGraphicFramePr>
        <p:xfrm>
          <a:off x="-20902" y="2564904"/>
          <a:ext cx="9144000" cy="1310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19872"/>
                <a:gridCol w="5724128"/>
              </a:tblGrid>
              <a:tr h="1239516">
                <a:tc>
                  <a:txBody>
                    <a:bodyPr/>
                    <a:lstStyle/>
                    <a:p>
                      <a:r>
                        <a:rPr lang="en-GB" sz="2000" b="1" kern="1200" dirty="0" smtClean="0">
                          <a:effectLst/>
                        </a:rPr>
                        <a:t>Community-based rules and procedures with incentives for sharing and responsible use</a:t>
                      </a: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endParaRPr lang="en-US" sz="20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kern="1200" dirty="0" smtClean="0">
                          <a:solidFill>
                            <a:schemeClr val="accent1"/>
                          </a:solidFill>
                          <a:effectLst/>
                        </a:rPr>
                        <a:t>Access modes </a:t>
                      </a:r>
                      <a:r>
                        <a:rPr lang="en-GB" sz="2000" b="0" kern="1200" dirty="0" smtClean="0">
                          <a:effectLst/>
                        </a:rPr>
                        <a:t>are </a:t>
                      </a:r>
                      <a:r>
                        <a:rPr lang="en-GB" sz="2000" b="0" kern="1200" dirty="0" smtClean="0">
                          <a:solidFill>
                            <a:srgbClr val="4F81BD"/>
                          </a:solidFill>
                          <a:effectLst/>
                        </a:rPr>
                        <a:t>well defined </a:t>
                      </a:r>
                      <a:r>
                        <a:rPr lang="en-GB" sz="2000" b="0" kern="1200" dirty="0" smtClean="0">
                          <a:effectLst/>
                        </a:rPr>
                        <a:t>and non-discriminatory (e.g. see charter for open access</a:t>
                      </a:r>
                      <a:r>
                        <a:rPr lang="en-GB" sz="2000" b="0" kern="1200" baseline="0" dirty="0" smtClean="0">
                          <a:effectLst/>
                        </a:rPr>
                        <a:t> to RIs)</a:t>
                      </a:r>
                      <a:endParaRPr lang="en-GB" sz="2000" b="0" kern="1200" dirty="0" smtClean="0">
                        <a:effectLst/>
                      </a:endParaRPr>
                    </a:p>
                    <a:p>
                      <a:endParaRPr lang="en-US" sz="2000" dirty="0" smtClean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89160"/>
              </p:ext>
            </p:extLst>
          </p:nvPr>
        </p:nvGraphicFramePr>
        <p:xfrm>
          <a:off x="-20902" y="3861048"/>
          <a:ext cx="9144000" cy="1280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19872"/>
                <a:gridCol w="5724128"/>
              </a:tblGrid>
              <a:tr h="128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Governance: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effectLst/>
                        </a:rPr>
                        <a:t>the community is part</a:t>
                      </a:r>
                      <a:endParaRPr lang="en-US" sz="2000" b="1" dirty="0" smtClean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rgbClr val="4F81BD"/>
                          </a:solidFill>
                          <a:effectLst/>
                        </a:rPr>
                        <a:t>Governance</a:t>
                      </a:r>
                      <a:r>
                        <a:rPr lang="en-GB" sz="2000" b="0" kern="1200" dirty="0" smtClean="0">
                          <a:effectLst/>
                        </a:rPr>
                        <a:t> model with </a:t>
                      </a:r>
                      <a:r>
                        <a:rPr lang="en-GB" sz="2000" b="0" kern="1200" dirty="0" smtClean="0">
                          <a:solidFill>
                            <a:srgbClr val="4F81BD"/>
                          </a:solidFill>
                          <a:effectLst/>
                        </a:rPr>
                        <a:t>multiple stakeholders</a:t>
                      </a:r>
                      <a:r>
                        <a:rPr lang="en-GB" sz="2000" b="0" kern="1200" dirty="0" smtClean="0">
                          <a:effectLst/>
                        </a:rPr>
                        <a:t>, it should include the users of the</a:t>
                      </a:r>
                      <a:r>
                        <a:rPr lang="en-GB" sz="2000" b="0" kern="1200" baseline="0" dirty="0" smtClean="0">
                          <a:effectLst/>
                        </a:rPr>
                        <a:t> resources</a:t>
                      </a:r>
                      <a:endParaRPr lang="en-GB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28544"/>
              </p:ext>
            </p:extLst>
          </p:nvPr>
        </p:nvGraphicFramePr>
        <p:xfrm>
          <a:off x="-20902" y="5157192"/>
          <a:ext cx="9144000" cy="1005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19872"/>
                <a:gridCol w="5724128"/>
              </a:tblGrid>
              <a:tr h="982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effectLst/>
                        </a:rPr>
                        <a:t>Long-term, persistent care of resources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rgbClr val="4F81BD"/>
                          </a:solidFill>
                          <a:effectLst/>
                        </a:rPr>
                        <a:t>Long-term support </a:t>
                      </a:r>
                      <a:r>
                        <a:rPr lang="en-GB" sz="2000" b="0" kern="1200" dirty="0" smtClean="0">
                          <a:effectLst/>
                        </a:rPr>
                        <a:t>of funding agencies for stability and sustainability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effectLst/>
                        </a:rPr>
                        <a:t>Community committed to manage,</a:t>
                      </a:r>
                      <a:r>
                        <a:rPr lang="en-GB" sz="2000" b="0" kern="1200" baseline="0" dirty="0" smtClean="0">
                          <a:effectLst/>
                        </a:rPr>
                        <a:t> preserve</a:t>
                      </a:r>
                      <a:endParaRPr lang="en-US" sz="20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vision for the EOSC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3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I-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EGI-Engage.potx</Template>
  <TotalTime>22353</TotalTime>
  <Words>1124</Words>
  <Application>Microsoft Macintosh PowerPoint</Application>
  <PresentationFormat>On-screen Show (4:3)</PresentationFormat>
  <Paragraphs>228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EGI-Engage</vt:lpstr>
      <vt:lpstr>EGI Powerpoint Presentation (body)</vt:lpstr>
      <vt:lpstr>EGI Powerpoint Presentation (closing)</vt:lpstr>
      <vt:lpstr>EGI vision for the EOSC</vt:lpstr>
      <vt:lpstr>Outline</vt:lpstr>
      <vt:lpstr>Open Science</vt:lpstr>
      <vt:lpstr>Open Science: a Complex Resource System</vt:lpstr>
      <vt:lpstr>A multi-stakeholder endeavor  (EU perspective)</vt:lpstr>
      <vt:lpstr>Commons</vt:lpstr>
      <vt:lpstr>Nov 2014. Open Science Commons</vt:lpstr>
      <vt:lpstr>Open Science Commons: When implemented…</vt:lpstr>
      <vt:lpstr>Key aspects in Open Science</vt:lpstr>
      <vt:lpstr>Best practices: Commoning in EGI</vt:lpstr>
      <vt:lpstr>Developing an OSC (1): Governance structure and funding models</vt:lpstr>
      <vt:lpstr>Form open science commons to EOSC</vt:lpstr>
      <vt:lpstr>EOSC principles?</vt:lpstr>
      <vt:lpstr>Developing an OSC (1): Open Science network of Research Objects</vt:lpstr>
      <vt:lpstr>Developing an OSC (2): Research data</vt:lpstr>
      <vt:lpstr>Developing an OSC (3): European open knowledge hubs</vt:lpstr>
      <vt:lpstr>EOSC Research Objects Hub</vt:lpstr>
      <vt:lpstr>Federation services and processes</vt:lpstr>
      <vt:lpstr>A worldwide OSC</vt:lpstr>
      <vt:lpstr>Open Science Commons  and service providers/consumers business relationships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Tiziana Ferrari</cp:lastModifiedBy>
  <cp:revision>142</cp:revision>
  <cp:lastPrinted>2015-05-17T18:27:10Z</cp:lastPrinted>
  <dcterms:created xsi:type="dcterms:W3CDTF">2015-05-07T09:24:15Z</dcterms:created>
  <dcterms:modified xsi:type="dcterms:W3CDTF">2016-03-01T11:08:38Z</dcterms:modified>
</cp:coreProperties>
</file>