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6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62B6"/>
    <a:srgbClr val="9BBE53"/>
    <a:srgbClr val="4180CE"/>
    <a:srgbClr val="99322F"/>
    <a:srgbClr val="A4CF51"/>
    <a:srgbClr val="F17D7C"/>
    <a:srgbClr val="85B1F4"/>
    <a:srgbClr val="DED1BF"/>
    <a:srgbClr val="00FF00"/>
    <a:srgbClr val="E7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1505" autoAdjust="0"/>
  </p:normalViewPr>
  <p:slideViewPr>
    <p:cSldViewPr snapToGrid="0" snapToObjects="1">
      <p:cViewPr>
        <p:scale>
          <a:sx n="98" d="100"/>
          <a:sy n="98" d="100"/>
        </p:scale>
        <p:origin x="14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C11D8E1-8AEE-2F44-9876-3AF68CE9AB10}" type="datetimeFigureOut">
              <a:rPr lang="en-US"/>
              <a:pPr>
                <a:defRPr/>
              </a:pPr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8AE301A-BA3B-E445-B05A-F60389B9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80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64C6B7A-0E63-DF44-9014-E8E3550910EE}" type="datetime1">
              <a:rPr lang="en-US"/>
              <a:pPr>
                <a:defRPr/>
              </a:pPr>
              <a:t>2/22/16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51DD6BC-95F5-2B46-9B5F-ED7F54BCC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28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9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2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792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9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3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16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579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66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52888" cy="399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H2020-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1" y="6525065"/>
            <a:ext cx="2094771" cy="299944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3606" y="6425186"/>
            <a:ext cx="1015786" cy="41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vent.twgrid.org/isgc2016/cryo.html" TargetMode="External"/><Relationship Id="rId3" Type="http://schemas.openxmlformats.org/officeDocument/2006/relationships/hyperlink" Target="http://www.bonvinlab.org/education/INSTRUCT-practical-course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254288"/>
            <a:ext cx="7772400" cy="1470025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b="1" dirty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/>
            </a:r>
            <a:br>
              <a:rPr lang="en-US" sz="4800" b="1" dirty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</a:br>
            <a:r>
              <a:rPr lang="en-US" sz="48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An Open Education Cloud</a:t>
            </a:r>
            <a:endParaRPr lang="en-US" sz="48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190452"/>
            <a:ext cx="6400800" cy="17526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Alexandre Bonvin, </a:t>
            </a:r>
            <a:r>
              <a:rPr lang="en-US" sz="28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Utrecht University</a:t>
            </a:r>
          </a:p>
          <a:p>
            <a:pPr>
              <a:spcBef>
                <a:spcPct val="0"/>
              </a:spcBef>
            </a:pPr>
            <a:endParaRPr lang="en-US" sz="2400" dirty="0" smtClean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WeNMR</a:t>
            </a:r>
            <a:r>
              <a:rPr lang="en-US" sz="2400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 VRC / </a:t>
            </a:r>
            <a:r>
              <a:rPr lang="en-US" sz="2400" dirty="0" err="1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WestLife</a:t>
            </a:r>
            <a:r>
              <a:rPr lang="en-US" sz="2400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 VRE /</a:t>
            </a:r>
            <a:r>
              <a:rPr lang="en-US" sz="2400" dirty="0" err="1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MoBrain</a:t>
            </a:r>
            <a:r>
              <a:rPr lang="en-US" sz="2400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 CC</a:t>
            </a:r>
          </a:p>
          <a:p>
            <a:pPr>
              <a:spcBef>
                <a:spcPct val="0"/>
              </a:spcBef>
            </a:pPr>
            <a:endParaRPr lang="en-US" sz="2400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 sz="2400" b="1" i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But today mainly wearing a lecturer’s hat</a:t>
            </a:r>
            <a:endParaRPr lang="en-US" sz="2400" b="1" i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5396633" y="5722703"/>
            <a:ext cx="2688269" cy="74364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Open Science Retreat</a:t>
            </a:r>
          </a:p>
          <a:p>
            <a:pPr algn="l">
              <a:spcBef>
                <a:spcPct val="0"/>
              </a:spcBef>
            </a:pPr>
            <a:r>
              <a:rPr lang="en-US" sz="1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Amsterdam, Feb. 22-23, 2016</a:t>
            </a:r>
            <a:endParaRPr lang="en-US" sz="1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pic>
        <p:nvPicPr>
          <p:cNvPr id="2" name="Picture 1" descr="E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549" y="5604876"/>
            <a:ext cx="749302" cy="829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254287"/>
            <a:ext cx="7772400" cy="4127609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/>
            </a:r>
            <a:br>
              <a:rPr lang="en-US" sz="3600" b="1" dirty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</a:br>
            <a:r>
              <a:rPr lang="en-US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To make sure the next generation of (citizen) scientists </a:t>
            </a:r>
            <a:r>
              <a:rPr lang="en-US" sz="3600" b="1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uses top of the line </a:t>
            </a:r>
            <a:r>
              <a:rPr lang="en-US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e-Science solutions, hook them from the start, during their education!</a:t>
            </a:r>
            <a:endParaRPr lang="en-US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5396633" y="5722703"/>
            <a:ext cx="2688269" cy="74364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Open Science Retreat</a:t>
            </a:r>
          </a:p>
          <a:p>
            <a:pPr algn="l">
              <a:spcBef>
                <a:spcPct val="0"/>
              </a:spcBef>
            </a:pPr>
            <a:r>
              <a:rPr lang="en-US" sz="1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Amsterdam, Feb. 22-23, 2016</a:t>
            </a:r>
            <a:endParaRPr lang="en-US" sz="1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pic>
        <p:nvPicPr>
          <p:cNvPr id="2" name="Picture 1" descr="E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549" y="5604876"/>
            <a:ext cx="749302" cy="8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7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The academic IT landscape for students</a:t>
            </a:r>
            <a:endParaRPr lang="en-GB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800" b="1" dirty="0" smtClean="0"/>
              <a:t>IT for teaching usually centered around Windows</a:t>
            </a:r>
          </a:p>
          <a:p>
            <a:pPr lvl="1">
              <a:lnSpc>
                <a:spcPct val="120000"/>
              </a:lnSpc>
            </a:pPr>
            <a:r>
              <a:rPr lang="en-US" sz="2400" b="1" dirty="0" smtClean="0"/>
              <a:t>Fine for Word &amp; Excel</a:t>
            </a:r>
          </a:p>
          <a:p>
            <a:pPr lvl="1">
              <a:lnSpc>
                <a:spcPct val="120000"/>
              </a:lnSpc>
            </a:pPr>
            <a:r>
              <a:rPr lang="en-US" sz="2400" b="1" dirty="0" smtClean="0"/>
              <a:t>Limited for scientific applications required in some courses</a:t>
            </a:r>
            <a:r>
              <a:rPr lang="en-US" sz="2400" dirty="0" smtClean="0"/>
              <a:t> (more a problem on the hard sciences side  where Linux-type environments are often required)</a:t>
            </a:r>
          </a:p>
          <a:p>
            <a:pPr lvl="1">
              <a:lnSpc>
                <a:spcPct val="120000"/>
              </a:lnSpc>
            </a:pPr>
            <a:r>
              <a:rPr lang="en-US" sz="2400" b="1" dirty="0" smtClean="0"/>
              <a:t>Computer rooms (if existing) usually do not offer any flexibility with respect to software (</a:t>
            </a:r>
            <a:r>
              <a:rPr lang="en-US" sz="2400" b="1" dirty="0" err="1" smtClean="0"/>
              <a:t>dictature</a:t>
            </a:r>
            <a:r>
              <a:rPr lang="en-US" sz="2400" b="1" dirty="0" smtClean="0"/>
              <a:t> of central IT)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The academic IT landscape for students</a:t>
            </a:r>
            <a:endParaRPr lang="en-GB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2800" b="1" dirty="0"/>
              <a:t>Bring your own device becomes a standard with as implications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Students have diverse operating systems (mainly Windows, OSX, and very rarely Linux)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Students might also have rather old systems</a:t>
            </a:r>
          </a:p>
          <a:p>
            <a:pPr lvl="1">
              <a:lnSpc>
                <a:spcPct val="120000"/>
              </a:lnSpc>
            </a:pPr>
            <a:endParaRPr lang="en-US" sz="2400" b="1" dirty="0"/>
          </a:p>
          <a:p>
            <a:pPr>
              <a:lnSpc>
                <a:spcPct val="120000"/>
              </a:lnSpc>
            </a:pPr>
            <a:r>
              <a:rPr lang="en-US" sz="2800" b="1" dirty="0"/>
              <a:t>This causes challenges to run any computer-related practical</a:t>
            </a:r>
          </a:p>
          <a:p>
            <a:pPr lvl="1">
              <a:lnSpc>
                <a:spcPct val="12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663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Our daily practice</a:t>
            </a:r>
            <a:endParaRPr lang="en-GB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2800" b="1" dirty="0"/>
              <a:t>Provide pre-packed VMs with required software / data to run a given practical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Usually we ask students to install </a:t>
            </a:r>
            <a:r>
              <a:rPr lang="en-US" sz="2400" b="1" dirty="0" err="1"/>
              <a:t>VirtualBox</a:t>
            </a:r>
            <a:r>
              <a:rPr lang="en-US" sz="2400" b="1" dirty="0"/>
              <a:t> (free for all systems)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Causes problems with old systems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Only for analysis / pre-calculated data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Not a solution for real computing</a:t>
            </a:r>
          </a:p>
          <a:p>
            <a:pPr lvl="1">
              <a:lnSpc>
                <a:spcPct val="12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7487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Our examples</a:t>
            </a:r>
            <a:endParaRPr lang="en-GB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2800" b="1" dirty="0"/>
              <a:t>Molecular Modelling courses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Chemistry bachelor – 2nd year: Molecular Modelling and NMR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Master course: Structural Bioinformatics and Modelling</a:t>
            </a:r>
          </a:p>
          <a:p>
            <a:pPr lvl="1">
              <a:lnSpc>
                <a:spcPct val="120000"/>
              </a:lnSpc>
            </a:pPr>
            <a:endParaRPr lang="en-US" sz="2400" b="1" dirty="0"/>
          </a:p>
          <a:p>
            <a:pPr>
              <a:lnSpc>
                <a:spcPct val="120000"/>
              </a:lnSpc>
            </a:pPr>
            <a:r>
              <a:rPr lang="en-US" sz="2800" b="1" dirty="0"/>
              <a:t>VM with preinstall software built using Vagrant:</a:t>
            </a:r>
          </a:p>
          <a:p>
            <a:pPr lvl="1">
              <a:lnSpc>
                <a:spcPct val="120000"/>
              </a:lnSpc>
            </a:pPr>
            <a:r>
              <a:rPr lang="en-US" sz="2400" b="1" dirty="0"/>
              <a:t>https://</a:t>
            </a:r>
            <a:r>
              <a:rPr lang="en-US" sz="2400" b="1" dirty="0" err="1"/>
              <a:t>github.com</a:t>
            </a:r>
            <a:r>
              <a:rPr lang="en-US" sz="2400" b="1" dirty="0"/>
              <a:t>/</a:t>
            </a:r>
            <a:r>
              <a:rPr lang="en-US" sz="2400" b="1" dirty="0" err="1"/>
              <a:t>haddocking</a:t>
            </a:r>
            <a:r>
              <a:rPr lang="en-US" sz="2400" b="1" dirty="0"/>
              <a:t>/</a:t>
            </a:r>
            <a:r>
              <a:rPr lang="en-US" sz="2400" b="1" dirty="0" err="1"/>
              <a:t>molmod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26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A Cloud for Education</a:t>
            </a:r>
            <a:endParaRPr lang="en-GB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/>
              <a:t>In the past we already used the </a:t>
            </a:r>
            <a:r>
              <a:rPr lang="en-US" sz="2800" b="1" dirty="0" err="1"/>
              <a:t>SURFSara</a:t>
            </a:r>
            <a:r>
              <a:rPr lang="en-US" sz="2800" b="1" dirty="0"/>
              <a:t> HPC cloud for running bachelor </a:t>
            </a:r>
            <a:r>
              <a:rPr lang="en-US" sz="2800" b="1" dirty="0" err="1"/>
              <a:t>practicals</a:t>
            </a:r>
            <a:endParaRPr lang="en-US" sz="2800" b="1" dirty="0"/>
          </a:p>
          <a:p>
            <a:endParaRPr lang="en-US" sz="1200" b="1" dirty="0"/>
          </a:p>
          <a:p>
            <a:r>
              <a:rPr lang="en-US" sz="2800" b="1" dirty="0" smtClean="0"/>
              <a:t>Cloud resources </a:t>
            </a:r>
            <a:r>
              <a:rPr lang="en-US" sz="2800" b="1" dirty="0"/>
              <a:t>will be used in </a:t>
            </a:r>
            <a:r>
              <a:rPr lang="en-US" sz="2800" b="1" dirty="0" smtClean="0"/>
              <a:t>upcoming workshops, e.g. </a:t>
            </a:r>
            <a:endParaRPr lang="en-US" sz="2800" b="1" dirty="0"/>
          </a:p>
          <a:p>
            <a:pPr lvl="1"/>
            <a:r>
              <a:rPr lang="en-US" sz="2400" b="1" dirty="0" smtClean="0">
                <a:hlinkClick r:id="rId2"/>
              </a:rPr>
              <a:t>http</a:t>
            </a:r>
            <a:r>
              <a:rPr lang="en-US" sz="2400" b="1" dirty="0">
                <a:hlinkClick r:id="rId2"/>
              </a:rPr>
              <a:t>://</a:t>
            </a:r>
            <a:r>
              <a:rPr lang="en-US" sz="2400" b="1" dirty="0" smtClean="0">
                <a:hlinkClick r:id="rId2"/>
              </a:rPr>
              <a:t>event.twgrid.org/isgc2016/cryo.html</a:t>
            </a:r>
            <a:r>
              <a:rPr lang="en-US" sz="2400" b="1" dirty="0" smtClean="0"/>
              <a:t> (</a:t>
            </a:r>
            <a:r>
              <a:rPr lang="en-US" sz="2400" b="1" dirty="0"/>
              <a:t>CESNET + Academia </a:t>
            </a:r>
            <a:r>
              <a:rPr lang="en-US" sz="2400" b="1" dirty="0" err="1"/>
              <a:t>Sinica</a:t>
            </a:r>
            <a:r>
              <a:rPr lang="en-US" sz="2400" b="1" dirty="0" smtClean="0"/>
              <a:t>)</a:t>
            </a:r>
            <a:endParaRPr lang="en-US" sz="2400" b="1" dirty="0" smtClean="0">
              <a:hlinkClick r:id="rId3"/>
            </a:endParaRPr>
          </a:p>
          <a:p>
            <a:pPr lvl="1"/>
            <a:r>
              <a:rPr lang="en-US" sz="2400" b="1" dirty="0" smtClean="0">
                <a:hlinkClick r:id="rId3"/>
              </a:rPr>
              <a:t>http</a:t>
            </a:r>
            <a:r>
              <a:rPr lang="en-US" sz="2400" b="1" dirty="0">
                <a:hlinkClick r:id="rId3"/>
              </a:rPr>
              <a:t>://www.bonvinlab.org/education/INSTRUCT-practical-course</a:t>
            </a:r>
            <a:r>
              <a:rPr lang="en-US" sz="2400" b="1" dirty="0" smtClean="0">
                <a:hlinkClick r:id="rId3"/>
              </a:rPr>
              <a:t>/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SURFSara</a:t>
            </a:r>
            <a:r>
              <a:rPr lang="en-US" sz="2400" b="1" dirty="0" smtClean="0"/>
              <a:t> HPC cloud)</a:t>
            </a:r>
            <a:endParaRPr lang="en-US" sz="2400" b="1" dirty="0"/>
          </a:p>
          <a:p>
            <a:pPr lvl="1"/>
            <a:r>
              <a:rPr lang="en-US" sz="2400" b="1" dirty="0" smtClean="0"/>
              <a:t>Usually national </a:t>
            </a:r>
            <a:r>
              <a:rPr lang="en-US" sz="2400" b="1" dirty="0"/>
              <a:t>and not EU infrastructure</a:t>
            </a:r>
          </a:p>
          <a:p>
            <a:pPr lvl="1"/>
            <a:endParaRPr lang="en-US" sz="24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401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An Open Education Cloud</a:t>
            </a:r>
            <a:endParaRPr lang="en-GB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sz="2800" b="1" dirty="0" smtClean="0"/>
              <a:t>Expose </a:t>
            </a:r>
            <a:r>
              <a:rPr lang="en-US" sz="2800" b="1" dirty="0"/>
              <a:t>students from the start of their academic education </a:t>
            </a:r>
            <a:r>
              <a:rPr lang="en-US" sz="2800" b="1" dirty="0" smtClean="0"/>
              <a:t>to </a:t>
            </a:r>
            <a:r>
              <a:rPr lang="en-US" sz="2800" b="1" dirty="0"/>
              <a:t>the best e-Science solutions </a:t>
            </a:r>
          </a:p>
          <a:p>
            <a:pPr>
              <a:lnSpc>
                <a:spcPct val="110000"/>
              </a:lnSpc>
            </a:pPr>
            <a:endParaRPr lang="en-US" sz="1400" b="1" dirty="0" smtClean="0"/>
          </a:p>
          <a:p>
            <a:pPr>
              <a:lnSpc>
                <a:spcPct val="110000"/>
              </a:lnSpc>
            </a:pPr>
            <a:r>
              <a:rPr lang="en-US" sz="2800" b="1" dirty="0" smtClean="0"/>
              <a:t>Provide an Open Education Cloud for teaching at bachelor / master and more advanced courses</a:t>
            </a:r>
          </a:p>
          <a:p>
            <a:pPr>
              <a:lnSpc>
                <a:spcPct val="110000"/>
              </a:lnSpc>
            </a:pPr>
            <a:endParaRPr lang="en-US" sz="1400" b="1" dirty="0"/>
          </a:p>
          <a:p>
            <a:pPr>
              <a:lnSpc>
                <a:spcPct val="110000"/>
              </a:lnSpc>
            </a:pPr>
            <a:r>
              <a:rPr lang="en-US" sz="2800" b="1" dirty="0" err="1" smtClean="0"/>
              <a:t>AppDB</a:t>
            </a:r>
            <a:r>
              <a:rPr lang="en-US" sz="2800" b="1" dirty="0" smtClean="0"/>
              <a:t> repository for educational resources</a:t>
            </a:r>
          </a:p>
          <a:p>
            <a:pPr>
              <a:lnSpc>
                <a:spcPct val="110000"/>
              </a:lnSpc>
            </a:pPr>
            <a:endParaRPr lang="en-US" sz="1400" b="1" dirty="0" smtClean="0"/>
          </a:p>
          <a:p>
            <a:pPr>
              <a:lnSpc>
                <a:spcPct val="110000"/>
              </a:lnSpc>
            </a:pPr>
            <a:r>
              <a:rPr lang="en-US" sz="2800" b="1" dirty="0" err="1" smtClean="0"/>
              <a:t>eLabjournals</a:t>
            </a:r>
            <a:r>
              <a:rPr lang="en-US" sz="2800" b="1" dirty="0" smtClean="0"/>
              <a:t> in the Cloud?</a:t>
            </a:r>
            <a:endParaRPr lang="en-US" sz="2400" b="1" dirty="0"/>
          </a:p>
          <a:p>
            <a:pPr>
              <a:lnSpc>
                <a:spcPct val="110000"/>
              </a:lnSpc>
            </a:pPr>
            <a:endParaRPr lang="en-US" sz="2800" b="1" dirty="0"/>
          </a:p>
          <a:p>
            <a:pPr>
              <a:lnSpc>
                <a:spcPct val="110000"/>
              </a:lnSpc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171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>
                <a:solidFill>
                  <a:srgbClr val="1F497D"/>
                </a:solidFill>
                <a:latin typeface="Calibri" charset="0"/>
                <a:ea typeface="ヒラギノ角ゴ Pro W3" charset="0"/>
                <a:cs typeface="Arial" charset="0"/>
              </a:rPr>
              <a:t>An Open Education Cloud</a:t>
            </a:r>
            <a:endParaRPr lang="en-GB" sz="3600" b="1" dirty="0">
              <a:solidFill>
                <a:srgbClr val="1F497D"/>
              </a:solidFill>
              <a:latin typeface="Calibri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Light AAI is a must – X509 certificates are not a viable option for students - rather </a:t>
            </a:r>
            <a:r>
              <a:rPr lang="en-US" sz="2800" b="1" dirty="0" err="1" smtClean="0"/>
              <a:t>eduroam</a:t>
            </a:r>
            <a:r>
              <a:rPr lang="en-US" sz="2800" b="1" dirty="0" smtClean="0"/>
              <a:t>-like</a:t>
            </a:r>
          </a:p>
          <a:p>
            <a:endParaRPr lang="en-US" sz="1400" b="1" dirty="0"/>
          </a:p>
          <a:p>
            <a:r>
              <a:rPr lang="en-US" sz="2800" b="1" dirty="0" smtClean="0"/>
              <a:t>Computational requirements might not always be light </a:t>
            </a:r>
            <a:r>
              <a:rPr lang="en-US" sz="2800" dirty="0" smtClean="0"/>
              <a:t>(e.g. in our previous Education in the Cloud project we had 20 VMs up for two months!)</a:t>
            </a:r>
          </a:p>
          <a:p>
            <a:endParaRPr lang="en-US" sz="1400" dirty="0"/>
          </a:p>
          <a:p>
            <a:r>
              <a:rPr lang="en-US" sz="2800" b="1" dirty="0" smtClean="0"/>
              <a:t>(Simple </a:t>
            </a:r>
            <a:r>
              <a:rPr lang="en-US" sz="2800" b="1" dirty="0"/>
              <a:t>mechanisms for migrating </a:t>
            </a:r>
            <a:r>
              <a:rPr lang="en-US" sz="2800" b="1" dirty="0" smtClean="0"/>
              <a:t>VMs</a:t>
            </a:r>
            <a:r>
              <a:rPr lang="en-US" sz="2800" dirty="0" smtClean="0"/>
              <a:t> – probably a detail</a:t>
            </a:r>
            <a:r>
              <a:rPr lang="en-US" sz="2800" b="1" dirty="0" smtClean="0"/>
              <a:t>) </a:t>
            </a:r>
            <a:endParaRPr lang="en-US" sz="24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388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6170</TotalTime>
  <Words>386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ＭＳ Ｐゴシック</vt:lpstr>
      <vt:lpstr>ヒラギノ角ゴ Pro W3</vt:lpstr>
      <vt:lpstr>Office Theme</vt:lpstr>
      <vt:lpstr> An Open Education Cloud</vt:lpstr>
      <vt:lpstr> To make sure the next generation of (citizen) scientists uses top of the line e-Science solutions, hook them from the start, during their education!</vt:lpstr>
      <vt:lpstr>The academic IT landscape for students</vt:lpstr>
      <vt:lpstr>The academic IT landscape for students</vt:lpstr>
      <vt:lpstr>Our daily practice</vt:lpstr>
      <vt:lpstr>Our examples</vt:lpstr>
      <vt:lpstr>A Cloud for Education</vt:lpstr>
      <vt:lpstr>An Open Education Cloud</vt:lpstr>
      <vt:lpstr>An Open Education Cloud</vt:lpstr>
    </vt:vector>
  </TitlesOfParts>
  <Company>NMR Spectroscopy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 Schmitz</dc:creator>
  <cp:lastModifiedBy>Alexandre Bonvin</cp:lastModifiedBy>
  <cp:revision>372</cp:revision>
  <cp:lastPrinted>2014-05-19T12:18:41Z</cp:lastPrinted>
  <dcterms:created xsi:type="dcterms:W3CDTF">2011-06-14T13:35:07Z</dcterms:created>
  <dcterms:modified xsi:type="dcterms:W3CDTF">2016-02-22T16:17:24Z</dcterms:modified>
</cp:coreProperties>
</file>