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  <p:sldMasterId id="2147483780" r:id="rId2"/>
  </p:sldMasterIdLst>
  <p:notesMasterIdLst>
    <p:notesMasterId r:id="rId14"/>
  </p:notesMasterIdLst>
  <p:handoutMasterIdLst>
    <p:handoutMasterId r:id="rId15"/>
  </p:handoutMasterIdLst>
  <p:sldIdLst>
    <p:sldId id="557" r:id="rId3"/>
    <p:sldId id="558" r:id="rId4"/>
    <p:sldId id="573" r:id="rId5"/>
    <p:sldId id="570" r:id="rId6"/>
    <p:sldId id="580" r:id="rId7"/>
    <p:sldId id="581" r:id="rId8"/>
    <p:sldId id="576" r:id="rId9"/>
    <p:sldId id="575" r:id="rId10"/>
    <p:sldId id="578" r:id="rId11"/>
    <p:sldId id="579" r:id="rId12"/>
    <p:sldId id="572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6" autoAdjust="0"/>
    <p:restoredTop sz="91422" autoAdjust="0"/>
  </p:normalViewPr>
  <p:slideViewPr>
    <p:cSldViewPr>
      <p:cViewPr>
        <p:scale>
          <a:sx n="59" d="100"/>
          <a:sy n="59" d="100"/>
        </p:scale>
        <p:origin x="-1704" y="-21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7578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EE1C8-6CAF-D340-9C5D-1E65FACF25EA}" type="doc">
      <dgm:prSet loTypeId="urn:microsoft.com/office/officeart/2008/layout/BendingPictureCaption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CE24BC-CDA4-4949-B5E0-3E2EC205656D}">
      <dgm:prSet phldrT="[Texte]"/>
      <dgm:spPr/>
      <dgm:t>
        <a:bodyPr/>
        <a:lstStyle/>
        <a:p>
          <a:r>
            <a:rPr lang="fr-FR" dirty="0" smtClean="0"/>
            <a:t>Aydat</a:t>
          </a:r>
          <a:endParaRPr lang="fr-FR" dirty="0"/>
        </a:p>
      </dgm:t>
    </dgm:pt>
    <dgm:pt modelId="{98A54AFF-94BB-004D-BB53-2B80012CF582}" type="parTrans" cxnId="{14710159-219E-0C44-AEF9-362070E32172}">
      <dgm:prSet/>
      <dgm:spPr/>
      <dgm:t>
        <a:bodyPr/>
        <a:lstStyle/>
        <a:p>
          <a:endParaRPr lang="fr-FR"/>
        </a:p>
      </dgm:t>
    </dgm:pt>
    <dgm:pt modelId="{741BA08F-812A-CA44-A9C6-26F2F020066E}" type="sibTrans" cxnId="{14710159-219E-0C44-AEF9-362070E32172}">
      <dgm:prSet/>
      <dgm:spPr/>
      <dgm:t>
        <a:bodyPr/>
        <a:lstStyle/>
        <a:p>
          <a:endParaRPr lang="fr-FR"/>
        </a:p>
      </dgm:t>
    </dgm:pt>
    <dgm:pt modelId="{CD4C09F3-D6D3-354A-BB8A-D0FCC7D75B71}">
      <dgm:prSet phldrT="[Texte]"/>
      <dgm:spPr/>
      <dgm:t>
        <a:bodyPr/>
        <a:lstStyle/>
        <a:p>
          <a:r>
            <a:rPr lang="fr-FR" dirty="0" err="1" smtClean="0"/>
            <a:t>Montoldre</a:t>
          </a:r>
          <a:endParaRPr lang="fr-FR" dirty="0"/>
        </a:p>
      </dgm:t>
    </dgm:pt>
    <dgm:pt modelId="{5F758B4A-B39D-0A46-80B6-5F6C09401172}" type="parTrans" cxnId="{21C6C1E7-A034-5B44-85F4-331E4B65E712}">
      <dgm:prSet/>
      <dgm:spPr/>
      <dgm:t>
        <a:bodyPr/>
        <a:lstStyle/>
        <a:p>
          <a:endParaRPr lang="fr-FR"/>
        </a:p>
      </dgm:t>
    </dgm:pt>
    <dgm:pt modelId="{DA092B99-62D8-4741-B873-9657448D699E}" type="sibTrans" cxnId="{21C6C1E7-A034-5B44-85F4-331E4B65E712}">
      <dgm:prSet/>
      <dgm:spPr/>
      <dgm:t>
        <a:bodyPr/>
        <a:lstStyle/>
        <a:p>
          <a:endParaRPr lang="fr-FR"/>
        </a:p>
      </dgm:t>
    </dgm:pt>
    <dgm:pt modelId="{32BA7C98-1E37-E341-950F-505FD3772BCE}">
      <dgm:prSet phldrT="[Texte]"/>
      <dgm:spPr/>
      <dgm:t>
        <a:bodyPr/>
        <a:lstStyle/>
        <a:p>
          <a:r>
            <a:rPr lang="fr-FR" dirty="0" smtClean="0"/>
            <a:t>Auzon</a:t>
          </a:r>
          <a:endParaRPr lang="fr-FR" dirty="0"/>
        </a:p>
      </dgm:t>
    </dgm:pt>
    <dgm:pt modelId="{D0BF57A9-28E9-0744-8DC0-9DF72F82E36D}" type="parTrans" cxnId="{9A348137-32CE-7C43-BAC0-9BFCB39C8B2C}">
      <dgm:prSet/>
      <dgm:spPr/>
      <dgm:t>
        <a:bodyPr/>
        <a:lstStyle/>
        <a:p>
          <a:endParaRPr lang="fr-FR"/>
        </a:p>
      </dgm:t>
    </dgm:pt>
    <dgm:pt modelId="{A187F82E-D400-8548-9A35-A61E82F71B8A}" type="sibTrans" cxnId="{9A348137-32CE-7C43-BAC0-9BFCB39C8B2C}">
      <dgm:prSet/>
      <dgm:spPr/>
      <dgm:t>
        <a:bodyPr/>
        <a:lstStyle/>
        <a:p>
          <a:endParaRPr lang="fr-FR"/>
        </a:p>
      </dgm:t>
    </dgm:pt>
    <dgm:pt modelId="{22BB1CBC-F649-A648-9DF0-097E5B16D162}">
      <dgm:prSet phldrT="[Texte]"/>
      <dgm:spPr/>
      <dgm:t>
        <a:bodyPr/>
        <a:lstStyle/>
        <a:p>
          <a:r>
            <a:rPr lang="fr-FR" dirty="0" err="1" smtClean="0"/>
            <a:t>Roffin</a:t>
          </a:r>
          <a:endParaRPr lang="fr-FR" dirty="0"/>
        </a:p>
      </dgm:t>
    </dgm:pt>
    <dgm:pt modelId="{9189BBD5-B35B-E84C-8277-21B05B66B896}" type="parTrans" cxnId="{7B8640CD-D341-634C-A7CA-A8532FCC784D}">
      <dgm:prSet/>
      <dgm:spPr/>
      <dgm:t>
        <a:bodyPr/>
        <a:lstStyle/>
        <a:p>
          <a:endParaRPr lang="fr-FR"/>
        </a:p>
      </dgm:t>
    </dgm:pt>
    <dgm:pt modelId="{0903D7F7-F9F8-8D42-8162-58646680F9F5}" type="sibTrans" cxnId="{7B8640CD-D341-634C-A7CA-A8532FCC784D}">
      <dgm:prSet/>
      <dgm:spPr/>
      <dgm:t>
        <a:bodyPr/>
        <a:lstStyle/>
        <a:p>
          <a:endParaRPr lang="fr-FR"/>
        </a:p>
      </dgm:t>
    </dgm:pt>
    <dgm:pt modelId="{2928908B-88BC-0B4E-B43B-01847F20C882}" type="pres">
      <dgm:prSet presAssocID="{C51EE1C8-6CAF-D340-9C5D-1E65FACF25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059503-F7AC-394B-959F-82D7BA2BD948}" type="pres">
      <dgm:prSet presAssocID="{5ACE24BC-CDA4-4949-B5E0-3E2EC205656D}" presName="composite" presStyleCnt="0"/>
      <dgm:spPr/>
    </dgm:pt>
    <dgm:pt modelId="{4A853720-17CD-CC41-B7D7-273D85362362}" type="pres">
      <dgm:prSet presAssocID="{5ACE24BC-CDA4-4949-B5E0-3E2EC205656D}" presName="rect1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213731-A519-E949-BA62-E295E7E9C4B0}" type="pres">
      <dgm:prSet presAssocID="{5ACE24BC-CDA4-4949-B5E0-3E2EC205656D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1F8F02-D78D-8B4F-A881-816014F8B0F7}" type="pres">
      <dgm:prSet presAssocID="{741BA08F-812A-CA44-A9C6-26F2F020066E}" presName="sibTrans" presStyleCnt="0"/>
      <dgm:spPr/>
    </dgm:pt>
    <dgm:pt modelId="{A706396B-D9BA-004D-94AD-BE31F6427CCC}" type="pres">
      <dgm:prSet presAssocID="{CD4C09F3-D6D3-354A-BB8A-D0FCC7D75B71}" presName="composite" presStyleCnt="0"/>
      <dgm:spPr/>
    </dgm:pt>
    <dgm:pt modelId="{B605CD2D-BB66-204E-B7F9-10CF369CDE9A}" type="pres">
      <dgm:prSet presAssocID="{CD4C09F3-D6D3-354A-BB8A-D0FCC7D75B71}" presName="rect1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E3EBE89-BA7C-574C-9DB4-C2E70C672854}" type="pres">
      <dgm:prSet presAssocID="{CD4C09F3-D6D3-354A-BB8A-D0FCC7D75B71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872BFA-6230-D641-95F6-5B49954E74B5}" type="pres">
      <dgm:prSet presAssocID="{DA092B99-62D8-4741-B873-9657448D699E}" presName="sibTrans" presStyleCnt="0"/>
      <dgm:spPr/>
    </dgm:pt>
    <dgm:pt modelId="{AEC5D053-16E2-E84A-B992-B7DBCCCA3093}" type="pres">
      <dgm:prSet presAssocID="{32BA7C98-1E37-E341-950F-505FD3772BCE}" presName="composite" presStyleCnt="0"/>
      <dgm:spPr/>
    </dgm:pt>
    <dgm:pt modelId="{143E0A53-287E-2B4F-BACA-4987590C129B}" type="pres">
      <dgm:prSet presAssocID="{32BA7C98-1E37-E341-950F-505FD3772BCE}" presName="rect1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3668D55-6903-D840-A96D-F681215581CC}" type="pres">
      <dgm:prSet presAssocID="{32BA7C98-1E37-E341-950F-505FD3772BCE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7F72ED-546F-E74D-9914-87DBF26B069F}" type="pres">
      <dgm:prSet presAssocID="{A187F82E-D400-8548-9A35-A61E82F71B8A}" presName="sibTrans" presStyleCnt="0"/>
      <dgm:spPr/>
    </dgm:pt>
    <dgm:pt modelId="{BA31D30D-1859-5544-AFEC-936527728E9A}" type="pres">
      <dgm:prSet presAssocID="{22BB1CBC-F649-A648-9DF0-097E5B16D162}" presName="composite" presStyleCnt="0"/>
      <dgm:spPr/>
    </dgm:pt>
    <dgm:pt modelId="{3681140B-F60B-6E4E-8152-BA3AE623AE97}" type="pres">
      <dgm:prSet presAssocID="{22BB1CBC-F649-A648-9DF0-097E5B16D162}" presName="rect1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DB77B4A-AF5E-9249-84F4-94CC9CF35806}" type="pres">
      <dgm:prSet presAssocID="{22BB1CBC-F649-A648-9DF0-097E5B16D162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442D467-8F94-714D-ABD8-7EA5002D8FCC}" type="presOf" srcId="{5ACE24BC-CDA4-4949-B5E0-3E2EC205656D}" destId="{39213731-A519-E949-BA62-E295E7E9C4B0}" srcOrd="0" destOrd="0" presId="urn:microsoft.com/office/officeart/2008/layout/BendingPictureCaptionList"/>
    <dgm:cxn modelId="{650E81F1-B971-C045-8583-E18CD46F0F68}" type="presOf" srcId="{C51EE1C8-6CAF-D340-9C5D-1E65FACF25EA}" destId="{2928908B-88BC-0B4E-B43B-01847F20C882}" srcOrd="0" destOrd="0" presId="urn:microsoft.com/office/officeart/2008/layout/BendingPictureCaptionList"/>
    <dgm:cxn modelId="{2D6DE181-A1D5-8D44-81E7-A5AE760A5E63}" type="presOf" srcId="{CD4C09F3-D6D3-354A-BB8A-D0FCC7D75B71}" destId="{9E3EBE89-BA7C-574C-9DB4-C2E70C672854}" srcOrd="0" destOrd="0" presId="urn:microsoft.com/office/officeart/2008/layout/BendingPictureCaptionList"/>
    <dgm:cxn modelId="{7B8640CD-D341-634C-A7CA-A8532FCC784D}" srcId="{C51EE1C8-6CAF-D340-9C5D-1E65FACF25EA}" destId="{22BB1CBC-F649-A648-9DF0-097E5B16D162}" srcOrd="3" destOrd="0" parTransId="{9189BBD5-B35B-E84C-8277-21B05B66B896}" sibTransId="{0903D7F7-F9F8-8D42-8162-58646680F9F5}"/>
    <dgm:cxn modelId="{9A348137-32CE-7C43-BAC0-9BFCB39C8B2C}" srcId="{C51EE1C8-6CAF-D340-9C5D-1E65FACF25EA}" destId="{32BA7C98-1E37-E341-950F-505FD3772BCE}" srcOrd="2" destOrd="0" parTransId="{D0BF57A9-28E9-0744-8DC0-9DF72F82E36D}" sibTransId="{A187F82E-D400-8548-9A35-A61E82F71B8A}"/>
    <dgm:cxn modelId="{3CF4815B-9A40-3849-ACEB-4BA0B30DE39B}" type="presOf" srcId="{32BA7C98-1E37-E341-950F-505FD3772BCE}" destId="{53668D55-6903-D840-A96D-F681215581CC}" srcOrd="0" destOrd="0" presId="urn:microsoft.com/office/officeart/2008/layout/BendingPictureCaptionList"/>
    <dgm:cxn modelId="{21C6C1E7-A034-5B44-85F4-331E4B65E712}" srcId="{C51EE1C8-6CAF-D340-9C5D-1E65FACF25EA}" destId="{CD4C09F3-D6D3-354A-BB8A-D0FCC7D75B71}" srcOrd="1" destOrd="0" parTransId="{5F758B4A-B39D-0A46-80B6-5F6C09401172}" sibTransId="{DA092B99-62D8-4741-B873-9657448D699E}"/>
    <dgm:cxn modelId="{14710159-219E-0C44-AEF9-362070E32172}" srcId="{C51EE1C8-6CAF-D340-9C5D-1E65FACF25EA}" destId="{5ACE24BC-CDA4-4949-B5E0-3E2EC205656D}" srcOrd="0" destOrd="0" parTransId="{98A54AFF-94BB-004D-BB53-2B80012CF582}" sibTransId="{741BA08F-812A-CA44-A9C6-26F2F020066E}"/>
    <dgm:cxn modelId="{C9F6C6C5-C195-4C43-B9EE-D90984D5FEB1}" type="presOf" srcId="{22BB1CBC-F649-A648-9DF0-097E5B16D162}" destId="{2DB77B4A-AF5E-9249-84F4-94CC9CF35806}" srcOrd="0" destOrd="0" presId="urn:microsoft.com/office/officeart/2008/layout/BendingPictureCaptionList"/>
    <dgm:cxn modelId="{86AAB071-A6CF-ED46-85E3-017445588C08}" type="presParOf" srcId="{2928908B-88BC-0B4E-B43B-01847F20C882}" destId="{B0059503-F7AC-394B-959F-82D7BA2BD948}" srcOrd="0" destOrd="0" presId="urn:microsoft.com/office/officeart/2008/layout/BendingPictureCaptionList"/>
    <dgm:cxn modelId="{A3CF7150-06CD-B742-912B-E809E6935841}" type="presParOf" srcId="{B0059503-F7AC-394B-959F-82D7BA2BD948}" destId="{4A853720-17CD-CC41-B7D7-273D85362362}" srcOrd="0" destOrd="0" presId="urn:microsoft.com/office/officeart/2008/layout/BendingPictureCaptionList"/>
    <dgm:cxn modelId="{73D31E31-2413-5044-A08B-DFCE5FFA9886}" type="presParOf" srcId="{B0059503-F7AC-394B-959F-82D7BA2BD948}" destId="{39213731-A519-E949-BA62-E295E7E9C4B0}" srcOrd="1" destOrd="0" presId="urn:microsoft.com/office/officeart/2008/layout/BendingPictureCaptionList"/>
    <dgm:cxn modelId="{A8528B21-6157-054B-8A0E-5FEFB695A8DF}" type="presParOf" srcId="{2928908B-88BC-0B4E-B43B-01847F20C882}" destId="{E51F8F02-D78D-8B4F-A881-816014F8B0F7}" srcOrd="1" destOrd="0" presId="urn:microsoft.com/office/officeart/2008/layout/BendingPictureCaptionList"/>
    <dgm:cxn modelId="{4EA06BF2-8675-D94B-B93E-CFB244A0B927}" type="presParOf" srcId="{2928908B-88BC-0B4E-B43B-01847F20C882}" destId="{A706396B-D9BA-004D-94AD-BE31F6427CCC}" srcOrd="2" destOrd="0" presId="urn:microsoft.com/office/officeart/2008/layout/BendingPictureCaptionList"/>
    <dgm:cxn modelId="{C4899808-D5A3-2043-BADE-E27FEB74B33D}" type="presParOf" srcId="{A706396B-D9BA-004D-94AD-BE31F6427CCC}" destId="{B605CD2D-BB66-204E-B7F9-10CF369CDE9A}" srcOrd="0" destOrd="0" presId="urn:microsoft.com/office/officeart/2008/layout/BendingPictureCaptionList"/>
    <dgm:cxn modelId="{8F24035C-2536-D345-80BF-B131119898CF}" type="presParOf" srcId="{A706396B-D9BA-004D-94AD-BE31F6427CCC}" destId="{9E3EBE89-BA7C-574C-9DB4-C2E70C672854}" srcOrd="1" destOrd="0" presId="urn:microsoft.com/office/officeart/2008/layout/BendingPictureCaptionList"/>
    <dgm:cxn modelId="{52A0A8FB-E8C5-ED49-8980-C20DDC1AFF39}" type="presParOf" srcId="{2928908B-88BC-0B4E-B43B-01847F20C882}" destId="{C8872BFA-6230-D641-95F6-5B49954E74B5}" srcOrd="3" destOrd="0" presId="urn:microsoft.com/office/officeart/2008/layout/BendingPictureCaptionList"/>
    <dgm:cxn modelId="{CDC1542C-A037-6A46-A37D-463EE57C4A94}" type="presParOf" srcId="{2928908B-88BC-0B4E-B43B-01847F20C882}" destId="{AEC5D053-16E2-E84A-B992-B7DBCCCA3093}" srcOrd="4" destOrd="0" presId="urn:microsoft.com/office/officeart/2008/layout/BendingPictureCaptionList"/>
    <dgm:cxn modelId="{6BC74DE3-8A6A-6F47-A701-CE5BCC62FFE9}" type="presParOf" srcId="{AEC5D053-16E2-E84A-B992-B7DBCCCA3093}" destId="{143E0A53-287E-2B4F-BACA-4987590C129B}" srcOrd="0" destOrd="0" presId="urn:microsoft.com/office/officeart/2008/layout/BendingPictureCaptionList"/>
    <dgm:cxn modelId="{E8EC09B5-9969-8F45-9D2F-9C85521A5732}" type="presParOf" srcId="{AEC5D053-16E2-E84A-B992-B7DBCCCA3093}" destId="{53668D55-6903-D840-A96D-F681215581CC}" srcOrd="1" destOrd="0" presId="urn:microsoft.com/office/officeart/2008/layout/BendingPictureCaptionList"/>
    <dgm:cxn modelId="{0FCFBC29-83C2-4340-92D0-C0B84ED77D34}" type="presParOf" srcId="{2928908B-88BC-0B4E-B43B-01847F20C882}" destId="{BA7F72ED-546F-E74D-9914-87DBF26B069F}" srcOrd="5" destOrd="0" presId="urn:microsoft.com/office/officeart/2008/layout/BendingPictureCaptionList"/>
    <dgm:cxn modelId="{A1D0EF13-CE4F-C14E-B66B-17565F4A0735}" type="presParOf" srcId="{2928908B-88BC-0B4E-B43B-01847F20C882}" destId="{BA31D30D-1859-5544-AFEC-936527728E9A}" srcOrd="6" destOrd="0" presId="urn:microsoft.com/office/officeart/2008/layout/BendingPictureCaptionList"/>
    <dgm:cxn modelId="{78A695D4-67EA-9141-B8D0-90910B2780A2}" type="presParOf" srcId="{BA31D30D-1859-5544-AFEC-936527728E9A}" destId="{3681140B-F60B-6E4E-8152-BA3AE623AE97}" srcOrd="0" destOrd="0" presId="urn:microsoft.com/office/officeart/2008/layout/BendingPictureCaptionList"/>
    <dgm:cxn modelId="{98B85739-E17F-BA41-A03A-8FCFED8B1A84}" type="presParOf" srcId="{BA31D30D-1859-5544-AFEC-936527728E9A}" destId="{2DB77B4A-AF5E-9249-84F4-94CC9CF3580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EE1C8-6CAF-D340-9C5D-1E65FACF25EA}" type="doc">
      <dgm:prSet loTypeId="urn:microsoft.com/office/officeart/2008/layout/BendingPictureCaption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CE24BC-CDA4-4949-B5E0-3E2EC205656D}">
      <dgm:prSet phldrT="[Texte]"/>
      <dgm:spPr/>
      <dgm:t>
        <a:bodyPr/>
        <a:lstStyle/>
        <a:p>
          <a:r>
            <a:rPr lang="fr-FR" dirty="0" smtClean="0"/>
            <a:t>Aydat</a:t>
          </a:r>
          <a:endParaRPr lang="fr-FR" dirty="0"/>
        </a:p>
      </dgm:t>
    </dgm:pt>
    <dgm:pt modelId="{98A54AFF-94BB-004D-BB53-2B80012CF582}" type="parTrans" cxnId="{14710159-219E-0C44-AEF9-362070E32172}">
      <dgm:prSet/>
      <dgm:spPr/>
      <dgm:t>
        <a:bodyPr/>
        <a:lstStyle/>
        <a:p>
          <a:endParaRPr lang="fr-FR"/>
        </a:p>
      </dgm:t>
    </dgm:pt>
    <dgm:pt modelId="{741BA08F-812A-CA44-A9C6-26F2F020066E}" type="sibTrans" cxnId="{14710159-219E-0C44-AEF9-362070E32172}">
      <dgm:prSet/>
      <dgm:spPr/>
      <dgm:t>
        <a:bodyPr/>
        <a:lstStyle/>
        <a:p>
          <a:endParaRPr lang="fr-FR"/>
        </a:p>
      </dgm:t>
    </dgm:pt>
    <dgm:pt modelId="{CD4C09F3-D6D3-354A-BB8A-D0FCC7D75B71}">
      <dgm:prSet phldrT="[Texte]"/>
      <dgm:spPr/>
      <dgm:t>
        <a:bodyPr/>
        <a:lstStyle/>
        <a:p>
          <a:r>
            <a:rPr lang="fr-FR" dirty="0" err="1" smtClean="0"/>
            <a:t>Montoldre</a:t>
          </a:r>
          <a:endParaRPr lang="fr-FR" dirty="0"/>
        </a:p>
      </dgm:t>
    </dgm:pt>
    <dgm:pt modelId="{5F758B4A-B39D-0A46-80B6-5F6C09401172}" type="parTrans" cxnId="{21C6C1E7-A034-5B44-85F4-331E4B65E712}">
      <dgm:prSet/>
      <dgm:spPr/>
      <dgm:t>
        <a:bodyPr/>
        <a:lstStyle/>
        <a:p>
          <a:endParaRPr lang="fr-FR"/>
        </a:p>
      </dgm:t>
    </dgm:pt>
    <dgm:pt modelId="{DA092B99-62D8-4741-B873-9657448D699E}" type="sibTrans" cxnId="{21C6C1E7-A034-5B44-85F4-331E4B65E712}">
      <dgm:prSet/>
      <dgm:spPr/>
      <dgm:t>
        <a:bodyPr/>
        <a:lstStyle/>
        <a:p>
          <a:endParaRPr lang="fr-FR"/>
        </a:p>
      </dgm:t>
    </dgm:pt>
    <dgm:pt modelId="{32BA7C98-1E37-E341-950F-505FD3772BCE}">
      <dgm:prSet phldrT="[Texte]"/>
      <dgm:spPr/>
      <dgm:t>
        <a:bodyPr/>
        <a:lstStyle/>
        <a:p>
          <a:r>
            <a:rPr lang="fr-FR" dirty="0" smtClean="0"/>
            <a:t>Auzon</a:t>
          </a:r>
          <a:endParaRPr lang="fr-FR" dirty="0"/>
        </a:p>
      </dgm:t>
    </dgm:pt>
    <dgm:pt modelId="{D0BF57A9-28E9-0744-8DC0-9DF72F82E36D}" type="parTrans" cxnId="{9A348137-32CE-7C43-BAC0-9BFCB39C8B2C}">
      <dgm:prSet/>
      <dgm:spPr/>
      <dgm:t>
        <a:bodyPr/>
        <a:lstStyle/>
        <a:p>
          <a:endParaRPr lang="fr-FR"/>
        </a:p>
      </dgm:t>
    </dgm:pt>
    <dgm:pt modelId="{A187F82E-D400-8548-9A35-A61E82F71B8A}" type="sibTrans" cxnId="{9A348137-32CE-7C43-BAC0-9BFCB39C8B2C}">
      <dgm:prSet/>
      <dgm:spPr/>
      <dgm:t>
        <a:bodyPr/>
        <a:lstStyle/>
        <a:p>
          <a:endParaRPr lang="fr-FR"/>
        </a:p>
      </dgm:t>
    </dgm:pt>
    <dgm:pt modelId="{22BB1CBC-F649-A648-9DF0-097E5B16D162}">
      <dgm:prSet phldrT="[Texte]"/>
      <dgm:spPr/>
      <dgm:t>
        <a:bodyPr/>
        <a:lstStyle/>
        <a:p>
          <a:r>
            <a:rPr lang="fr-FR" dirty="0" err="1" smtClean="0"/>
            <a:t>Roffin</a:t>
          </a:r>
          <a:endParaRPr lang="fr-FR" dirty="0"/>
        </a:p>
      </dgm:t>
    </dgm:pt>
    <dgm:pt modelId="{9189BBD5-B35B-E84C-8277-21B05B66B896}" type="parTrans" cxnId="{7B8640CD-D341-634C-A7CA-A8532FCC784D}">
      <dgm:prSet/>
      <dgm:spPr/>
      <dgm:t>
        <a:bodyPr/>
        <a:lstStyle/>
        <a:p>
          <a:endParaRPr lang="fr-FR"/>
        </a:p>
      </dgm:t>
    </dgm:pt>
    <dgm:pt modelId="{0903D7F7-F9F8-8D42-8162-58646680F9F5}" type="sibTrans" cxnId="{7B8640CD-D341-634C-A7CA-A8532FCC784D}">
      <dgm:prSet/>
      <dgm:spPr/>
      <dgm:t>
        <a:bodyPr/>
        <a:lstStyle/>
        <a:p>
          <a:endParaRPr lang="fr-FR"/>
        </a:p>
      </dgm:t>
    </dgm:pt>
    <dgm:pt modelId="{2928908B-88BC-0B4E-B43B-01847F20C882}" type="pres">
      <dgm:prSet presAssocID="{C51EE1C8-6CAF-D340-9C5D-1E65FACF25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059503-F7AC-394B-959F-82D7BA2BD948}" type="pres">
      <dgm:prSet presAssocID="{5ACE24BC-CDA4-4949-B5E0-3E2EC205656D}" presName="composite" presStyleCnt="0"/>
      <dgm:spPr/>
    </dgm:pt>
    <dgm:pt modelId="{4A853720-17CD-CC41-B7D7-273D85362362}" type="pres">
      <dgm:prSet presAssocID="{5ACE24BC-CDA4-4949-B5E0-3E2EC205656D}" presName="rect1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213731-A519-E949-BA62-E295E7E9C4B0}" type="pres">
      <dgm:prSet presAssocID="{5ACE24BC-CDA4-4949-B5E0-3E2EC205656D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1F8F02-D78D-8B4F-A881-816014F8B0F7}" type="pres">
      <dgm:prSet presAssocID="{741BA08F-812A-CA44-A9C6-26F2F020066E}" presName="sibTrans" presStyleCnt="0"/>
      <dgm:spPr/>
    </dgm:pt>
    <dgm:pt modelId="{A706396B-D9BA-004D-94AD-BE31F6427CCC}" type="pres">
      <dgm:prSet presAssocID="{CD4C09F3-D6D3-354A-BB8A-D0FCC7D75B71}" presName="composite" presStyleCnt="0"/>
      <dgm:spPr/>
    </dgm:pt>
    <dgm:pt modelId="{B605CD2D-BB66-204E-B7F9-10CF369CDE9A}" type="pres">
      <dgm:prSet presAssocID="{CD4C09F3-D6D3-354A-BB8A-D0FCC7D75B71}" presName="rect1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E3EBE89-BA7C-574C-9DB4-C2E70C672854}" type="pres">
      <dgm:prSet presAssocID="{CD4C09F3-D6D3-354A-BB8A-D0FCC7D75B71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872BFA-6230-D641-95F6-5B49954E74B5}" type="pres">
      <dgm:prSet presAssocID="{DA092B99-62D8-4741-B873-9657448D699E}" presName="sibTrans" presStyleCnt="0"/>
      <dgm:spPr/>
    </dgm:pt>
    <dgm:pt modelId="{AEC5D053-16E2-E84A-B992-B7DBCCCA3093}" type="pres">
      <dgm:prSet presAssocID="{32BA7C98-1E37-E341-950F-505FD3772BCE}" presName="composite" presStyleCnt="0"/>
      <dgm:spPr/>
    </dgm:pt>
    <dgm:pt modelId="{143E0A53-287E-2B4F-BACA-4987590C129B}" type="pres">
      <dgm:prSet presAssocID="{32BA7C98-1E37-E341-950F-505FD3772BCE}" presName="rect1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3668D55-6903-D840-A96D-F681215581CC}" type="pres">
      <dgm:prSet presAssocID="{32BA7C98-1E37-E341-950F-505FD3772BCE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7F72ED-546F-E74D-9914-87DBF26B069F}" type="pres">
      <dgm:prSet presAssocID="{A187F82E-D400-8548-9A35-A61E82F71B8A}" presName="sibTrans" presStyleCnt="0"/>
      <dgm:spPr/>
    </dgm:pt>
    <dgm:pt modelId="{BA31D30D-1859-5544-AFEC-936527728E9A}" type="pres">
      <dgm:prSet presAssocID="{22BB1CBC-F649-A648-9DF0-097E5B16D162}" presName="composite" presStyleCnt="0"/>
      <dgm:spPr/>
    </dgm:pt>
    <dgm:pt modelId="{3681140B-F60B-6E4E-8152-BA3AE623AE97}" type="pres">
      <dgm:prSet presAssocID="{22BB1CBC-F649-A648-9DF0-097E5B16D162}" presName="rect1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DB77B4A-AF5E-9249-84F4-94CC9CF35806}" type="pres">
      <dgm:prSet presAssocID="{22BB1CBC-F649-A648-9DF0-097E5B16D162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21ECD6-8B50-F643-82F7-3E90A3651D65}" type="presOf" srcId="{C51EE1C8-6CAF-D340-9C5D-1E65FACF25EA}" destId="{2928908B-88BC-0B4E-B43B-01847F20C882}" srcOrd="0" destOrd="0" presId="urn:microsoft.com/office/officeart/2008/layout/BendingPictureCaptionList"/>
    <dgm:cxn modelId="{14710159-219E-0C44-AEF9-362070E32172}" srcId="{C51EE1C8-6CAF-D340-9C5D-1E65FACF25EA}" destId="{5ACE24BC-CDA4-4949-B5E0-3E2EC205656D}" srcOrd="0" destOrd="0" parTransId="{98A54AFF-94BB-004D-BB53-2B80012CF582}" sibTransId="{741BA08F-812A-CA44-A9C6-26F2F020066E}"/>
    <dgm:cxn modelId="{D8EDF4B5-3B1F-E148-BF7E-D43D6A0A54F6}" type="presOf" srcId="{CD4C09F3-D6D3-354A-BB8A-D0FCC7D75B71}" destId="{9E3EBE89-BA7C-574C-9DB4-C2E70C672854}" srcOrd="0" destOrd="0" presId="urn:microsoft.com/office/officeart/2008/layout/BendingPictureCaptionList"/>
    <dgm:cxn modelId="{16FEED96-B610-4742-9FF5-934A5B269A51}" type="presOf" srcId="{32BA7C98-1E37-E341-950F-505FD3772BCE}" destId="{53668D55-6903-D840-A96D-F681215581CC}" srcOrd="0" destOrd="0" presId="urn:microsoft.com/office/officeart/2008/layout/BendingPictureCaptionList"/>
    <dgm:cxn modelId="{5BDFD1BC-D3D7-4047-BB2E-D47F4656CFF6}" type="presOf" srcId="{22BB1CBC-F649-A648-9DF0-097E5B16D162}" destId="{2DB77B4A-AF5E-9249-84F4-94CC9CF35806}" srcOrd="0" destOrd="0" presId="urn:microsoft.com/office/officeart/2008/layout/BendingPictureCaptionList"/>
    <dgm:cxn modelId="{21C6C1E7-A034-5B44-85F4-331E4B65E712}" srcId="{C51EE1C8-6CAF-D340-9C5D-1E65FACF25EA}" destId="{CD4C09F3-D6D3-354A-BB8A-D0FCC7D75B71}" srcOrd="1" destOrd="0" parTransId="{5F758B4A-B39D-0A46-80B6-5F6C09401172}" sibTransId="{DA092B99-62D8-4741-B873-9657448D699E}"/>
    <dgm:cxn modelId="{8EE10ED3-B9E9-D247-B6E9-9F12B1AC1111}" type="presOf" srcId="{5ACE24BC-CDA4-4949-B5E0-3E2EC205656D}" destId="{39213731-A519-E949-BA62-E295E7E9C4B0}" srcOrd="0" destOrd="0" presId="urn:microsoft.com/office/officeart/2008/layout/BendingPictureCaptionList"/>
    <dgm:cxn modelId="{9A348137-32CE-7C43-BAC0-9BFCB39C8B2C}" srcId="{C51EE1C8-6CAF-D340-9C5D-1E65FACF25EA}" destId="{32BA7C98-1E37-E341-950F-505FD3772BCE}" srcOrd="2" destOrd="0" parTransId="{D0BF57A9-28E9-0744-8DC0-9DF72F82E36D}" sibTransId="{A187F82E-D400-8548-9A35-A61E82F71B8A}"/>
    <dgm:cxn modelId="{7B8640CD-D341-634C-A7CA-A8532FCC784D}" srcId="{C51EE1C8-6CAF-D340-9C5D-1E65FACF25EA}" destId="{22BB1CBC-F649-A648-9DF0-097E5B16D162}" srcOrd="3" destOrd="0" parTransId="{9189BBD5-B35B-E84C-8277-21B05B66B896}" sibTransId="{0903D7F7-F9F8-8D42-8162-58646680F9F5}"/>
    <dgm:cxn modelId="{EFE5EA2A-B637-F940-A6B8-802366ABBE73}" type="presParOf" srcId="{2928908B-88BC-0B4E-B43B-01847F20C882}" destId="{B0059503-F7AC-394B-959F-82D7BA2BD948}" srcOrd="0" destOrd="0" presId="urn:microsoft.com/office/officeart/2008/layout/BendingPictureCaptionList"/>
    <dgm:cxn modelId="{5961C6DC-A0D6-E245-80F0-97880EF5E179}" type="presParOf" srcId="{B0059503-F7AC-394B-959F-82D7BA2BD948}" destId="{4A853720-17CD-CC41-B7D7-273D85362362}" srcOrd="0" destOrd="0" presId="urn:microsoft.com/office/officeart/2008/layout/BendingPictureCaptionList"/>
    <dgm:cxn modelId="{B102E1AC-125B-DF42-A83F-5D14CA17FD5A}" type="presParOf" srcId="{B0059503-F7AC-394B-959F-82D7BA2BD948}" destId="{39213731-A519-E949-BA62-E295E7E9C4B0}" srcOrd="1" destOrd="0" presId="urn:microsoft.com/office/officeart/2008/layout/BendingPictureCaptionList"/>
    <dgm:cxn modelId="{31062B62-1C0F-014F-84B3-345BE9AECE6F}" type="presParOf" srcId="{2928908B-88BC-0B4E-B43B-01847F20C882}" destId="{E51F8F02-D78D-8B4F-A881-816014F8B0F7}" srcOrd="1" destOrd="0" presId="urn:microsoft.com/office/officeart/2008/layout/BendingPictureCaptionList"/>
    <dgm:cxn modelId="{EC9ACA32-D2B9-BF40-897A-5C809F1AE1D7}" type="presParOf" srcId="{2928908B-88BC-0B4E-B43B-01847F20C882}" destId="{A706396B-D9BA-004D-94AD-BE31F6427CCC}" srcOrd="2" destOrd="0" presId="urn:microsoft.com/office/officeart/2008/layout/BendingPictureCaptionList"/>
    <dgm:cxn modelId="{1776285B-2896-8D4F-980D-F77831214291}" type="presParOf" srcId="{A706396B-D9BA-004D-94AD-BE31F6427CCC}" destId="{B605CD2D-BB66-204E-B7F9-10CF369CDE9A}" srcOrd="0" destOrd="0" presId="urn:microsoft.com/office/officeart/2008/layout/BendingPictureCaptionList"/>
    <dgm:cxn modelId="{7348BC24-69B6-134E-B059-6E0A3DDBAA3C}" type="presParOf" srcId="{A706396B-D9BA-004D-94AD-BE31F6427CCC}" destId="{9E3EBE89-BA7C-574C-9DB4-C2E70C672854}" srcOrd="1" destOrd="0" presId="urn:microsoft.com/office/officeart/2008/layout/BendingPictureCaptionList"/>
    <dgm:cxn modelId="{5A61BDBE-085F-3F46-9EA1-AE11FEC332DA}" type="presParOf" srcId="{2928908B-88BC-0B4E-B43B-01847F20C882}" destId="{C8872BFA-6230-D641-95F6-5B49954E74B5}" srcOrd="3" destOrd="0" presId="urn:microsoft.com/office/officeart/2008/layout/BendingPictureCaptionList"/>
    <dgm:cxn modelId="{2EF0A33B-83E4-884E-AD1D-0B6960189FFD}" type="presParOf" srcId="{2928908B-88BC-0B4E-B43B-01847F20C882}" destId="{AEC5D053-16E2-E84A-B992-B7DBCCCA3093}" srcOrd="4" destOrd="0" presId="urn:microsoft.com/office/officeart/2008/layout/BendingPictureCaptionList"/>
    <dgm:cxn modelId="{C9A22654-F3BD-E74F-A6D1-FE01CB78206F}" type="presParOf" srcId="{AEC5D053-16E2-E84A-B992-B7DBCCCA3093}" destId="{143E0A53-287E-2B4F-BACA-4987590C129B}" srcOrd="0" destOrd="0" presId="urn:microsoft.com/office/officeart/2008/layout/BendingPictureCaptionList"/>
    <dgm:cxn modelId="{046FCE28-0538-044A-88BC-0E693DA5EEFC}" type="presParOf" srcId="{AEC5D053-16E2-E84A-B992-B7DBCCCA3093}" destId="{53668D55-6903-D840-A96D-F681215581CC}" srcOrd="1" destOrd="0" presId="urn:microsoft.com/office/officeart/2008/layout/BendingPictureCaptionList"/>
    <dgm:cxn modelId="{DC1D22CE-6062-0D46-9874-A4159DE1466C}" type="presParOf" srcId="{2928908B-88BC-0B4E-B43B-01847F20C882}" destId="{BA7F72ED-546F-E74D-9914-87DBF26B069F}" srcOrd="5" destOrd="0" presId="urn:microsoft.com/office/officeart/2008/layout/BendingPictureCaptionList"/>
    <dgm:cxn modelId="{67B8AF54-ABF1-0045-9C00-1C5BCDD66983}" type="presParOf" srcId="{2928908B-88BC-0B4E-B43B-01847F20C882}" destId="{BA31D30D-1859-5544-AFEC-936527728E9A}" srcOrd="6" destOrd="0" presId="urn:microsoft.com/office/officeart/2008/layout/BendingPictureCaptionList"/>
    <dgm:cxn modelId="{D088D7A2-D8CE-D44C-BEB0-459BA4473994}" type="presParOf" srcId="{BA31D30D-1859-5544-AFEC-936527728E9A}" destId="{3681140B-F60B-6E4E-8152-BA3AE623AE97}" srcOrd="0" destOrd="0" presId="urn:microsoft.com/office/officeart/2008/layout/BendingPictureCaptionList"/>
    <dgm:cxn modelId="{3609C075-BB5A-C048-84F9-6A73756FCD22}" type="presParOf" srcId="{BA31D30D-1859-5544-AFEC-936527728E9A}" destId="{2DB77B4A-AF5E-9249-84F4-94CC9CF3580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3720-17CD-CC41-B7D7-273D85362362}">
      <dsp:nvSpPr>
        <dsp:cNvPr id="0" name=""/>
        <dsp:cNvSpPr/>
      </dsp:nvSpPr>
      <dsp:spPr>
        <a:xfrm>
          <a:off x="1510" y="16385"/>
          <a:ext cx="1198240" cy="9585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213731-A519-E949-BA62-E295E7E9C4B0}">
      <dsp:nvSpPr>
        <dsp:cNvPr id="0" name=""/>
        <dsp:cNvSpPr/>
      </dsp:nvSpPr>
      <dsp:spPr>
        <a:xfrm>
          <a:off x="109352" y="879118"/>
          <a:ext cx="1066433" cy="33550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Aydat</a:t>
          </a:r>
          <a:endParaRPr lang="fr-FR" sz="1500" kern="1200" dirty="0"/>
        </a:p>
      </dsp:txBody>
      <dsp:txXfrm>
        <a:off x="109352" y="879118"/>
        <a:ext cx="1066433" cy="335507"/>
      </dsp:txXfrm>
    </dsp:sp>
    <dsp:sp modelId="{B605CD2D-BB66-204E-B7F9-10CF369CDE9A}">
      <dsp:nvSpPr>
        <dsp:cNvPr id="0" name=""/>
        <dsp:cNvSpPr/>
      </dsp:nvSpPr>
      <dsp:spPr>
        <a:xfrm>
          <a:off x="1319574" y="16385"/>
          <a:ext cx="1198240" cy="95859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3EBE89-BA7C-574C-9DB4-C2E70C672854}">
      <dsp:nvSpPr>
        <dsp:cNvPr id="0" name=""/>
        <dsp:cNvSpPr/>
      </dsp:nvSpPr>
      <dsp:spPr>
        <a:xfrm>
          <a:off x="1427416" y="879118"/>
          <a:ext cx="1066433" cy="33550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Montoldre</a:t>
          </a:r>
          <a:endParaRPr lang="fr-FR" sz="1500" kern="1200" dirty="0"/>
        </a:p>
      </dsp:txBody>
      <dsp:txXfrm>
        <a:off x="1427416" y="879118"/>
        <a:ext cx="1066433" cy="335507"/>
      </dsp:txXfrm>
    </dsp:sp>
    <dsp:sp modelId="{143E0A53-287E-2B4F-BACA-4987590C129B}">
      <dsp:nvSpPr>
        <dsp:cNvPr id="0" name=""/>
        <dsp:cNvSpPr/>
      </dsp:nvSpPr>
      <dsp:spPr>
        <a:xfrm>
          <a:off x="2637639" y="16385"/>
          <a:ext cx="1198240" cy="95859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668D55-6903-D840-A96D-F681215581CC}">
      <dsp:nvSpPr>
        <dsp:cNvPr id="0" name=""/>
        <dsp:cNvSpPr/>
      </dsp:nvSpPr>
      <dsp:spPr>
        <a:xfrm>
          <a:off x="2745480" y="879118"/>
          <a:ext cx="1066433" cy="33550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Auzon</a:t>
          </a:r>
          <a:endParaRPr lang="fr-FR" sz="1500" kern="1200" dirty="0"/>
        </a:p>
      </dsp:txBody>
      <dsp:txXfrm>
        <a:off x="2745480" y="879118"/>
        <a:ext cx="1066433" cy="335507"/>
      </dsp:txXfrm>
    </dsp:sp>
    <dsp:sp modelId="{3681140B-F60B-6E4E-8152-BA3AE623AE97}">
      <dsp:nvSpPr>
        <dsp:cNvPr id="0" name=""/>
        <dsp:cNvSpPr/>
      </dsp:nvSpPr>
      <dsp:spPr>
        <a:xfrm>
          <a:off x="3955703" y="16385"/>
          <a:ext cx="1198240" cy="95859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B77B4A-AF5E-9249-84F4-94CC9CF35806}">
      <dsp:nvSpPr>
        <dsp:cNvPr id="0" name=""/>
        <dsp:cNvSpPr/>
      </dsp:nvSpPr>
      <dsp:spPr>
        <a:xfrm>
          <a:off x="4063544" y="879118"/>
          <a:ext cx="1066433" cy="33550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Roffin</a:t>
          </a:r>
          <a:endParaRPr lang="fr-FR" sz="1500" kern="1200" dirty="0"/>
        </a:p>
      </dsp:txBody>
      <dsp:txXfrm>
        <a:off x="4063544" y="879118"/>
        <a:ext cx="1066433" cy="335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3720-17CD-CC41-B7D7-273D85362362}">
      <dsp:nvSpPr>
        <dsp:cNvPr id="0" name=""/>
        <dsp:cNvSpPr/>
      </dsp:nvSpPr>
      <dsp:spPr>
        <a:xfrm>
          <a:off x="1510" y="16385"/>
          <a:ext cx="1198240" cy="9585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213731-A519-E949-BA62-E295E7E9C4B0}">
      <dsp:nvSpPr>
        <dsp:cNvPr id="0" name=""/>
        <dsp:cNvSpPr/>
      </dsp:nvSpPr>
      <dsp:spPr>
        <a:xfrm>
          <a:off x="109352" y="879118"/>
          <a:ext cx="1066433" cy="33550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Aydat</a:t>
          </a:r>
          <a:endParaRPr lang="fr-FR" sz="1500" kern="1200" dirty="0"/>
        </a:p>
      </dsp:txBody>
      <dsp:txXfrm>
        <a:off x="109352" y="879118"/>
        <a:ext cx="1066433" cy="335507"/>
      </dsp:txXfrm>
    </dsp:sp>
    <dsp:sp modelId="{B605CD2D-BB66-204E-B7F9-10CF369CDE9A}">
      <dsp:nvSpPr>
        <dsp:cNvPr id="0" name=""/>
        <dsp:cNvSpPr/>
      </dsp:nvSpPr>
      <dsp:spPr>
        <a:xfrm>
          <a:off x="1319574" y="16385"/>
          <a:ext cx="1198240" cy="95859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3EBE89-BA7C-574C-9DB4-C2E70C672854}">
      <dsp:nvSpPr>
        <dsp:cNvPr id="0" name=""/>
        <dsp:cNvSpPr/>
      </dsp:nvSpPr>
      <dsp:spPr>
        <a:xfrm>
          <a:off x="1427416" y="879118"/>
          <a:ext cx="1066433" cy="33550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Montoldre</a:t>
          </a:r>
          <a:endParaRPr lang="fr-FR" sz="1500" kern="1200" dirty="0"/>
        </a:p>
      </dsp:txBody>
      <dsp:txXfrm>
        <a:off x="1427416" y="879118"/>
        <a:ext cx="1066433" cy="335507"/>
      </dsp:txXfrm>
    </dsp:sp>
    <dsp:sp modelId="{143E0A53-287E-2B4F-BACA-4987590C129B}">
      <dsp:nvSpPr>
        <dsp:cNvPr id="0" name=""/>
        <dsp:cNvSpPr/>
      </dsp:nvSpPr>
      <dsp:spPr>
        <a:xfrm>
          <a:off x="2637639" y="16385"/>
          <a:ext cx="1198240" cy="95859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668D55-6903-D840-A96D-F681215581CC}">
      <dsp:nvSpPr>
        <dsp:cNvPr id="0" name=""/>
        <dsp:cNvSpPr/>
      </dsp:nvSpPr>
      <dsp:spPr>
        <a:xfrm>
          <a:off x="2745480" y="879118"/>
          <a:ext cx="1066433" cy="33550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Auzon</a:t>
          </a:r>
          <a:endParaRPr lang="fr-FR" sz="1500" kern="1200" dirty="0"/>
        </a:p>
      </dsp:txBody>
      <dsp:txXfrm>
        <a:off x="2745480" y="879118"/>
        <a:ext cx="1066433" cy="335507"/>
      </dsp:txXfrm>
    </dsp:sp>
    <dsp:sp modelId="{3681140B-F60B-6E4E-8152-BA3AE623AE97}">
      <dsp:nvSpPr>
        <dsp:cNvPr id="0" name=""/>
        <dsp:cNvSpPr/>
      </dsp:nvSpPr>
      <dsp:spPr>
        <a:xfrm>
          <a:off x="3955703" y="16385"/>
          <a:ext cx="1198240" cy="95859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B77B4A-AF5E-9249-84F4-94CC9CF35806}">
      <dsp:nvSpPr>
        <dsp:cNvPr id="0" name=""/>
        <dsp:cNvSpPr/>
      </dsp:nvSpPr>
      <dsp:spPr>
        <a:xfrm>
          <a:off x="4063544" y="879118"/>
          <a:ext cx="1066433" cy="33550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Roffin</a:t>
          </a:r>
          <a:endParaRPr lang="fr-FR" sz="1500" kern="1200" dirty="0"/>
        </a:p>
      </dsp:txBody>
      <dsp:txXfrm>
        <a:off x="4063544" y="879118"/>
        <a:ext cx="1066433" cy="335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489A9-28E3-46DE-BF0C-A30ABC867221}" type="datetimeFigureOut">
              <a:rPr lang="fr-FR" smtClean="0"/>
              <a:pPr/>
              <a:t>08/04/2016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6994-DBEA-4051-BF64-F56BAC5A12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30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E3743F-23DC-4248-B0D3-DCC3539A30CE}" type="datetimeFigureOut">
              <a:rPr lang="en-GB"/>
              <a:pPr>
                <a:defRPr/>
              </a:pPr>
              <a:t>08/04/2016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F5C1692-A211-47BB-82C7-D9386D78C5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16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aseline="0" dirty="0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9544AD4-3BF8-495B-85BC-ECDFC16AB129}" type="slidenum">
              <a:rPr lang="en-GB"/>
              <a:pPr eaLnBrk="1" hangingPunct="1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Experience</a:t>
            </a:r>
            <a:r>
              <a:rPr lang="fr-FR" dirty="0" smtClean="0"/>
              <a:t> shows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takes</a:t>
            </a:r>
            <a:r>
              <a:rPr lang="fr-FR" dirty="0" smtClean="0"/>
              <a:t> distribution to </a:t>
            </a:r>
            <a:r>
              <a:rPr lang="fr-FR" dirty="0" err="1" smtClean="0"/>
              <a:t>reach</a:t>
            </a:r>
            <a:r>
              <a:rPr lang="fr-FR" dirty="0" smtClean="0"/>
              <a:t> </a:t>
            </a:r>
            <a:r>
              <a:rPr lang="fr-FR" baseline="0" dirty="0" smtClean="0"/>
              <a:t>the long </a:t>
            </a:r>
            <a:r>
              <a:rPr lang="fr-FR" baseline="0" dirty="0" err="1" smtClean="0"/>
              <a:t>tail</a:t>
            </a:r>
            <a:r>
              <a:rPr lang="fr-FR" baseline="0" dirty="0" smtClean="0"/>
              <a:t> of sciences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C1692-A211-47BB-82C7-D9386D78C5A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ESIF </a:t>
            </a:r>
            <a:r>
              <a:rPr lang="fr-FR" dirty="0" err="1" smtClean="0"/>
              <a:t>allow</a:t>
            </a:r>
            <a:r>
              <a:rPr lang="fr-FR" dirty="0" smtClean="0"/>
              <a:t> </a:t>
            </a:r>
            <a:r>
              <a:rPr lang="fr-FR" dirty="0" err="1" smtClean="0"/>
              <a:t>bringing</a:t>
            </a:r>
            <a:r>
              <a:rPr lang="fr-FR" dirty="0" smtClean="0"/>
              <a:t> innovation and </a:t>
            </a: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closer</a:t>
            </a:r>
            <a:r>
              <a:rPr lang="fr-FR" dirty="0" smtClean="0"/>
              <a:t> to the </a:t>
            </a:r>
            <a:r>
              <a:rPr lang="fr-FR" dirty="0" err="1" smtClean="0"/>
              <a:t>users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C1692-A211-47BB-82C7-D9386D78C5A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75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Symmetric</a:t>
            </a:r>
            <a:r>
              <a:rPr lang="fr-FR" dirty="0" smtClean="0"/>
              <a:t> </a:t>
            </a:r>
            <a:r>
              <a:rPr lang="fr-FR" dirty="0" err="1" smtClean="0"/>
              <a:t>multiprocessing</a:t>
            </a:r>
            <a:r>
              <a:rPr lang="fr-FR" dirty="0" smtClean="0"/>
              <a:t> (SMP)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C1692-A211-47BB-82C7-D9386D78C5A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640960" cy="2836168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604992"/>
            <a:ext cx="8640960" cy="253008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95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03816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44824"/>
            <a:ext cx="2407096" cy="460851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6019800" cy="4608512"/>
          </a:xfrm>
        </p:spPr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91488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60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60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90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 b="1" i="0" cap="small" baseline="0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5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1" cap="small" baseline="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560" y="628448"/>
            <a:ext cx="7292885" cy="681774"/>
          </a:xfrm>
        </p:spPr>
        <p:txBody>
          <a:bodyPr/>
          <a:lstStyle>
            <a:lvl1pPr>
              <a:defRPr b="1" cap="small" baseline="0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86420" y="1310222"/>
            <a:ext cx="7772870" cy="4700434"/>
          </a:xfrm>
        </p:spPr>
        <p:txBody>
          <a:bodyPr/>
          <a:lstStyle>
            <a:lvl1pPr>
              <a:defRPr b="1" cap="none" baseline="0">
                <a:solidFill>
                  <a:srgbClr val="0070C0"/>
                </a:solidFill>
              </a:defRPr>
            </a:lvl1pPr>
            <a:lvl2pPr>
              <a:defRPr i="1" cap="none" baseline="0">
                <a:solidFill>
                  <a:srgbClr val="0070C0"/>
                </a:solidFill>
              </a:defRPr>
            </a:lvl2pPr>
            <a:lvl3pPr>
              <a:defRPr cap="none" baseline="0">
                <a:solidFill>
                  <a:srgbClr val="0070C0"/>
                </a:solidFill>
              </a:defRPr>
            </a:lvl3pPr>
            <a:lvl4pPr>
              <a:defRPr cap="none" baseline="0">
                <a:solidFill>
                  <a:srgbClr val="0070C0"/>
                </a:solidFill>
              </a:defRPr>
            </a:lvl4pPr>
            <a:lvl5pPr>
              <a:defRPr cap="none" baseline="0">
                <a:solidFill>
                  <a:srgbClr val="0070C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325" y="6494842"/>
            <a:ext cx="910244" cy="365124"/>
          </a:xfrm>
        </p:spPr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893" y="6494842"/>
            <a:ext cx="573161" cy="36315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55" y="112812"/>
            <a:ext cx="182893" cy="57101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0593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8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62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5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7"/>
            <a:ext cx="3829520" cy="342410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7"/>
            <a:ext cx="3829050" cy="342410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29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7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3" y="3051017"/>
            <a:ext cx="3829520" cy="2740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2" y="3051017"/>
            <a:ext cx="3829051" cy="2740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42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5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11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6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9" y="609605"/>
            <a:ext cx="4650122" cy="518159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3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1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4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632857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9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60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4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4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801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0650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6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32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60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4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4" y="2943360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60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20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3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3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3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5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6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2" y="4781083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51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8"/>
            <a:ext cx="7773339" cy="342410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9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5066"/>
            <a:ext cx="7772400" cy="1763911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48883"/>
            <a:ext cx="7772400" cy="165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06402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609606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6"/>
            <a:ext cx="5744043" cy="518159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9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5" y="1916834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4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DD07-2C1C-4E98-BDAC-E9219E5F2D2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2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5" y="1844824"/>
            <a:ext cx="417646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5" y="2484586"/>
            <a:ext cx="4176464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5" y="1844824"/>
            <a:ext cx="458996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27985" y="2484586"/>
            <a:ext cx="4589969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8374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5C4F-72C9-4C3A-AED8-74F11D37076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16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19944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3" y="1844824"/>
            <a:ext cx="3286001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1844825"/>
            <a:ext cx="5389438" cy="4608512"/>
          </a:xfrm>
        </p:spPr>
        <p:txBody>
          <a:bodyPr/>
          <a:lstStyle>
            <a:lvl1pPr>
              <a:defRPr sz="3200">
                <a:solidFill>
                  <a:srgbClr val="01ADF0"/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3" y="3006875"/>
            <a:ext cx="3286001" cy="3446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79967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3" y="4800600"/>
            <a:ext cx="8784976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513" y="1916833"/>
            <a:ext cx="8784976" cy="28107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3" y="5367338"/>
            <a:ext cx="8784976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   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76352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951" y="1268413"/>
            <a:ext cx="8928100" cy="431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7951" y="1844676"/>
            <a:ext cx="8928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950" y="6592888"/>
            <a:ext cx="2133600" cy="265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975" y="6597650"/>
            <a:ext cx="28082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/>
              <a:t>France Grilles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19700" y="6597650"/>
            <a:ext cx="12969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8" r:id="rId12"/>
    <p:sldLayoutId id="2147483779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1ADF0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3" y="618520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6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2" y="5883278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8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0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221088"/>
            <a:ext cx="8640960" cy="17861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err="1"/>
              <a:t>Developing</a:t>
            </a:r>
            <a:r>
              <a:rPr lang="fr-FR" dirty="0"/>
              <a:t> synergies </a:t>
            </a:r>
            <a:r>
              <a:rPr lang="fr-FR" dirty="0" err="1"/>
              <a:t>between</a:t>
            </a:r>
            <a:r>
              <a:rPr lang="fr-FR" dirty="0"/>
              <a:t> EGI and </a:t>
            </a:r>
            <a:r>
              <a:rPr lang="fr-FR" dirty="0" smtClean="0"/>
              <a:t>user </a:t>
            </a:r>
            <a:r>
              <a:rPr lang="fr-FR" dirty="0" err="1" smtClean="0"/>
              <a:t>communities</a:t>
            </a:r>
            <a:r>
              <a:rPr lang="fr-FR" dirty="0" smtClean="0"/>
              <a:t> </a:t>
            </a:r>
            <a:r>
              <a:rPr lang="fr-FR" dirty="0" err="1"/>
              <a:t>using</a:t>
            </a:r>
            <a:r>
              <a:rPr lang="fr-FR" dirty="0"/>
              <a:t> ESIF: the case of </a:t>
            </a:r>
            <a:r>
              <a:rPr lang="fr-FR" dirty="0" smtClean="0"/>
              <a:t>France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en-GB" sz="2700" dirty="0" smtClean="0">
                <a:effectLst/>
              </a:rPr>
              <a:t>V. Breton</a:t>
            </a:r>
            <a:br>
              <a:rPr lang="en-GB" sz="2700" dirty="0" smtClean="0">
                <a:effectLst/>
              </a:rPr>
            </a:br>
            <a:r>
              <a:rPr lang="en-GB" sz="2700" dirty="0" smtClean="0">
                <a:effectLst/>
              </a:rPr>
              <a:t>France Grilles director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BandeauBasP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7477"/>
            <a:ext cx="9144000" cy="3905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6011996"/>
            <a:ext cx="897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Crédit</a:t>
            </a:r>
            <a:r>
              <a:rPr lang="en-GB" dirty="0" smtClean="0">
                <a:solidFill>
                  <a:schemeClr val="bg1"/>
                </a:solidFill>
              </a:rPr>
              <a:t>: JP </a:t>
            </a:r>
            <a:r>
              <a:rPr lang="en-GB" dirty="0" err="1" smtClean="0">
                <a:solidFill>
                  <a:schemeClr val="bg1"/>
                </a:solidFill>
              </a:rPr>
              <a:t>Chanet</a:t>
            </a:r>
            <a:r>
              <a:rPr lang="en-GB" dirty="0" smtClean="0">
                <a:solidFill>
                  <a:schemeClr val="bg1"/>
                </a:solidFill>
              </a:rPr>
              <a:t>, S. </a:t>
            </a:r>
            <a:r>
              <a:rPr lang="en-GB" dirty="0" err="1" smtClean="0">
                <a:solidFill>
                  <a:schemeClr val="bg1"/>
                </a:solidFill>
              </a:rPr>
              <a:t>Gervois</a:t>
            </a:r>
            <a:r>
              <a:rPr lang="en-GB" dirty="0" smtClean="0">
                <a:solidFill>
                  <a:schemeClr val="bg1"/>
                </a:solidFill>
              </a:rPr>
              <a:t>, V. </a:t>
            </a:r>
            <a:r>
              <a:rPr lang="en-GB" dirty="0" err="1" smtClean="0">
                <a:solidFill>
                  <a:schemeClr val="bg1"/>
                </a:solidFill>
              </a:rPr>
              <a:t>Legoll</a:t>
            </a:r>
            <a:r>
              <a:rPr lang="en-GB" dirty="0" smtClean="0">
                <a:solidFill>
                  <a:schemeClr val="bg1"/>
                </a:solidFill>
              </a:rPr>
              <a:t>, G. Mathieu, J. </a:t>
            </a:r>
            <a:r>
              <a:rPr lang="en-GB" dirty="0" err="1" smtClean="0">
                <a:solidFill>
                  <a:schemeClr val="bg1"/>
                </a:solidFill>
              </a:rPr>
              <a:t>Pansanel</a:t>
            </a:r>
            <a:r>
              <a:rPr lang="en-GB" dirty="0" smtClean="0">
                <a:solidFill>
                  <a:schemeClr val="bg1"/>
                </a:solidFill>
              </a:rPr>
              <a:t>, G. </a:t>
            </a:r>
            <a:r>
              <a:rPr lang="en-GB" dirty="0" err="1" smtClean="0">
                <a:solidFill>
                  <a:schemeClr val="bg1"/>
                </a:solidFill>
              </a:rPr>
              <a:t>Romier</a:t>
            </a:r>
            <a:r>
              <a:rPr lang="en-GB" dirty="0" smtClean="0">
                <a:solidFill>
                  <a:schemeClr val="bg1"/>
                </a:solidFill>
              </a:rPr>
              <a:t>, L. Royer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Conclusion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ESIF instrumental to trigger the emergence of regional research infrastructures integrated at national/International levels  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What is done in Auvergne is not possible everywhere</a:t>
            </a:r>
          </a:p>
          <a:p>
            <a:pPr lvl="1"/>
            <a:r>
              <a:rPr lang="en-US" dirty="0" smtClean="0">
                <a:latin typeface="+mj-lt"/>
              </a:rPr>
              <a:t>Beware </a:t>
            </a:r>
            <a:r>
              <a:rPr lang="en-US" dirty="0" smtClean="0">
                <a:latin typeface="+mj-lt"/>
              </a:rPr>
              <a:t>of S3 priorities in your region</a:t>
            </a:r>
            <a:endParaRPr lang="fr-FR" dirty="0" smtClean="0">
              <a:latin typeface="+mj-lt"/>
            </a:endParaRPr>
          </a:p>
          <a:p>
            <a:pPr lvl="2"/>
            <a:r>
              <a:rPr lang="fr-FR" dirty="0" smtClean="0">
                <a:solidFill>
                  <a:srgbClr val="000000"/>
                </a:solidFill>
                <a:latin typeface="+mj-lt"/>
              </a:rPr>
              <a:t>S3 (</a:t>
            </a:r>
            <a:r>
              <a:rPr lang="fr-FR" dirty="0" err="1" smtClean="0">
                <a:solidFill>
                  <a:srgbClr val="000000"/>
                </a:solidFill>
                <a:latin typeface="+mj-lt"/>
              </a:rPr>
              <a:t>Strategy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 for Smart </a:t>
            </a:r>
            <a:r>
              <a:rPr lang="fr-FR" dirty="0" err="1" smtClean="0">
                <a:solidFill>
                  <a:srgbClr val="000000"/>
                </a:solidFill>
                <a:latin typeface="+mj-lt"/>
              </a:rPr>
              <a:t>Specialization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)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: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domains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eligible</a:t>
            </a:r>
            <a:r>
              <a:rPr lang="fr-FR" dirty="0" smtClean="0">
                <a:latin typeface="+mj-lt"/>
              </a:rPr>
              <a:t> for </a:t>
            </a:r>
            <a:r>
              <a:rPr lang="fr-FR" dirty="0" err="1" smtClean="0">
                <a:latin typeface="+mj-lt"/>
              </a:rPr>
              <a:t>Regional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Development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Funds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err="1" smtClean="0">
                <a:latin typeface="+mj-lt"/>
              </a:rPr>
              <a:t>Available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at</a:t>
            </a:r>
            <a:r>
              <a:rPr lang="fr-FR" dirty="0" smtClean="0">
                <a:latin typeface="+mj-lt"/>
              </a:rPr>
              <a:t>: http</a:t>
            </a:r>
            <a:r>
              <a:rPr lang="fr-FR" dirty="0">
                <a:latin typeface="+mj-lt"/>
              </a:rPr>
              <a:t>://s3platform.jrc.ec.europa.eu/s3-platform-registered-regions </a:t>
            </a:r>
            <a:endParaRPr lang="en-US" dirty="0" smtClean="0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04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636912"/>
            <a:ext cx="9155938" cy="388620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04611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20416"/>
            <a:ext cx="9144000" cy="6073080"/>
          </a:xfrm>
        </p:spPr>
        <p:txBody>
          <a:bodyPr/>
          <a:lstStyle/>
          <a:p>
            <a:pPr lvl="1"/>
            <a:r>
              <a:rPr lang="fr-FR" sz="2400" dirty="0" err="1" smtClean="0"/>
              <a:t>federating</a:t>
            </a:r>
            <a:r>
              <a:rPr lang="fr-FR" sz="2400" dirty="0" smtClean="0"/>
              <a:t> </a:t>
            </a:r>
            <a:r>
              <a:rPr lang="fr-FR" sz="2400" dirty="0"/>
              <a:t>a </a:t>
            </a:r>
            <a:r>
              <a:rPr lang="fr-FR" sz="2400" dirty="0" err="1" smtClean="0"/>
              <a:t>distributed</a:t>
            </a:r>
            <a:r>
              <a:rPr lang="fr-FR" sz="2400" dirty="0" smtClean="0"/>
              <a:t> infrastructure for </a:t>
            </a:r>
            <a:r>
              <a:rPr lang="fr-FR" sz="2400" dirty="0" err="1" smtClean="0"/>
              <a:t>high</a:t>
            </a:r>
            <a:r>
              <a:rPr lang="fr-FR" sz="2400" dirty="0" smtClean="0"/>
              <a:t> </a:t>
            </a:r>
            <a:r>
              <a:rPr lang="fr-FR" sz="2400" dirty="0" err="1" smtClean="0"/>
              <a:t>throughput</a:t>
            </a:r>
            <a:r>
              <a:rPr lang="fr-FR" sz="2400" dirty="0" smtClean="0"/>
              <a:t> </a:t>
            </a:r>
            <a:r>
              <a:rPr lang="fr-FR" sz="2400" dirty="0" err="1" smtClean="0"/>
              <a:t>computing</a:t>
            </a:r>
            <a:endParaRPr lang="fr-FR" sz="2400" dirty="0" smtClean="0"/>
          </a:p>
          <a:p>
            <a:pPr lvl="2"/>
            <a:r>
              <a:rPr lang="fr-FR" dirty="0" smtClean="0"/>
              <a:t>12 production </a:t>
            </a:r>
            <a:r>
              <a:rPr lang="fr-FR" dirty="0" err="1" smtClean="0"/>
              <a:t>grid</a:t>
            </a:r>
            <a:r>
              <a:rPr lang="fr-FR" dirty="0" smtClean="0"/>
              <a:t> (95% of CPU </a:t>
            </a:r>
            <a:r>
              <a:rPr lang="fr-FR" dirty="0" err="1" smtClean="0"/>
              <a:t>resources</a:t>
            </a:r>
            <a:r>
              <a:rPr lang="fr-FR" dirty="0" smtClean="0"/>
              <a:t>) and 8 </a:t>
            </a:r>
            <a:r>
              <a:rPr lang="fr-FR" dirty="0" err="1" smtClean="0"/>
              <a:t>academic</a:t>
            </a:r>
            <a:r>
              <a:rPr lang="fr-FR" dirty="0" smtClean="0"/>
              <a:t> </a:t>
            </a:r>
            <a:r>
              <a:rPr lang="fr-FR" dirty="0" err="1" smtClean="0"/>
              <a:t>cloud</a:t>
            </a:r>
            <a:r>
              <a:rPr lang="fr-FR" dirty="0" smtClean="0"/>
              <a:t> (5%) sites </a:t>
            </a:r>
            <a:r>
              <a:rPr lang="fr-FR" dirty="0" err="1" smtClean="0"/>
              <a:t>across</a:t>
            </a:r>
            <a:r>
              <a:rPr lang="fr-FR" dirty="0" smtClean="0"/>
              <a:t> France</a:t>
            </a:r>
          </a:p>
          <a:p>
            <a:pPr lvl="2"/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EGI</a:t>
            </a:r>
            <a:r>
              <a:rPr lang="fr-FR" dirty="0"/>
              <a:t> </a:t>
            </a:r>
            <a:r>
              <a:rPr lang="fr-FR" dirty="0" smtClean="0"/>
              <a:t>(670 million CPU </a:t>
            </a:r>
            <a:r>
              <a:rPr lang="fr-FR" dirty="0" err="1" smtClean="0"/>
              <a:t>hours</a:t>
            </a:r>
            <a:r>
              <a:rPr lang="fr-FR" dirty="0" smtClean="0"/>
              <a:t> in 2015)</a:t>
            </a:r>
          </a:p>
          <a:p>
            <a:pPr lvl="1"/>
            <a:r>
              <a:rPr lang="fr-FR" sz="2400" dirty="0" smtClean="0"/>
              <a:t>And </a:t>
            </a:r>
            <a:r>
              <a:rPr lang="fr-FR" sz="2400" dirty="0" err="1" smtClean="0"/>
              <a:t>making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available</a:t>
            </a:r>
            <a:r>
              <a:rPr lang="fr-FR" sz="2400" dirty="0" smtClean="0"/>
              <a:t> to user </a:t>
            </a:r>
            <a:r>
              <a:rPr lang="fr-FR" sz="2400" dirty="0" err="1" smtClean="0"/>
              <a:t>communities</a:t>
            </a:r>
            <a:endParaRPr lang="fr-FR" sz="2400" dirty="0" smtClean="0"/>
          </a:p>
          <a:p>
            <a:pPr lvl="2"/>
            <a:r>
              <a:rPr lang="fr-FR" dirty="0" smtClean="0"/>
              <a:t>France-Grilles VO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smtClean="0"/>
              <a:t>EGI </a:t>
            </a:r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multidisciplinary</a:t>
            </a:r>
            <a:r>
              <a:rPr lang="fr-FR" dirty="0" smtClean="0"/>
              <a:t> VO in 2015 (Top 10)</a:t>
            </a:r>
          </a:p>
          <a:p>
            <a:r>
              <a:rPr lang="fr-FR" sz="2400" dirty="0" smtClean="0"/>
              <a:t>But, </a:t>
            </a:r>
            <a:r>
              <a:rPr lang="fr-FR" sz="2400" dirty="0" err="1" smtClean="0"/>
              <a:t>only</a:t>
            </a:r>
            <a:r>
              <a:rPr lang="fr-FR" sz="2400" dirty="0" smtClean="0"/>
              <a:t> 1500 + </a:t>
            </a:r>
            <a:r>
              <a:rPr lang="fr-FR" sz="2400" dirty="0" err="1" smtClean="0"/>
              <a:t>users</a:t>
            </a:r>
            <a:r>
              <a:rPr lang="fr-FR" sz="2400" dirty="0" smtClean="0"/>
              <a:t> </a:t>
            </a:r>
            <a:r>
              <a:rPr lang="fr-FR" sz="2400" dirty="0" err="1" smtClean="0"/>
              <a:t>compared</a:t>
            </a:r>
            <a:r>
              <a:rPr lang="fr-FR" sz="2400" dirty="0" smtClean="0"/>
              <a:t> to &gt; 1 million </a:t>
            </a:r>
            <a:r>
              <a:rPr lang="fr-FR" sz="2400" dirty="0" err="1" smtClean="0"/>
              <a:t>researchers</a:t>
            </a:r>
            <a:r>
              <a:rPr lang="fr-FR" sz="2400" dirty="0" smtClean="0"/>
              <a:t>, </a:t>
            </a:r>
            <a:r>
              <a:rPr lang="fr-FR" sz="2400" dirty="0" err="1" smtClean="0"/>
              <a:t>engineers</a:t>
            </a:r>
            <a:r>
              <a:rPr lang="fr-FR" sz="2400" dirty="0" smtClean="0"/>
              <a:t> and </a:t>
            </a:r>
            <a:r>
              <a:rPr lang="fr-FR" sz="2400" dirty="0" err="1" smtClean="0"/>
              <a:t>technicians</a:t>
            </a:r>
            <a:r>
              <a:rPr lang="fr-FR" sz="2400" dirty="0" smtClean="0"/>
              <a:t> in french </a:t>
            </a:r>
            <a:r>
              <a:rPr lang="fr-FR" sz="2400" dirty="0" err="1" smtClean="0"/>
              <a:t>universities</a:t>
            </a:r>
            <a:r>
              <a:rPr lang="fr-FR" sz="2400" dirty="0" smtClean="0"/>
              <a:t> and </a:t>
            </a:r>
            <a:r>
              <a:rPr lang="fr-FR" sz="2400" dirty="0" err="1" smtClean="0"/>
              <a:t>research</a:t>
            </a:r>
            <a:r>
              <a:rPr lang="fr-FR" sz="2400" dirty="0" smtClean="0"/>
              <a:t> </a:t>
            </a:r>
            <a:r>
              <a:rPr lang="fr-FR" sz="2400" dirty="0" err="1" smtClean="0"/>
              <a:t>laboratories</a:t>
            </a:r>
            <a:endParaRPr lang="fr-FR" sz="2400" dirty="0" smtClean="0"/>
          </a:p>
          <a:p>
            <a:pPr lvl="2"/>
            <a:endParaRPr lang="fr-FR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pic>
        <p:nvPicPr>
          <p:cNvPr id="6" name="Image 5" descr="BandeauBasP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7477"/>
            <a:ext cx="9144000" cy="390525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France Grilles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smtClean="0"/>
              <a:t>about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 ESIF </a:t>
            </a:r>
            <a:r>
              <a:rPr lang="fr-FR" dirty="0" err="1" smtClean="0"/>
              <a:t>funds</a:t>
            </a:r>
            <a:r>
              <a:rPr lang="fr-FR" dirty="0" smtClean="0"/>
              <a:t> help building </a:t>
            </a:r>
            <a:r>
              <a:rPr lang="fr-FR" dirty="0" smtClean="0"/>
              <a:t>France Grilles/EGI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72816"/>
            <a:ext cx="3240405" cy="3234690"/>
          </a:xfrm>
          <a:prstGeom prst="rect">
            <a:avLst/>
          </a:prstGeom>
        </p:spPr>
      </p:pic>
      <p:pic>
        <p:nvPicPr>
          <p:cNvPr id="14" name="Image 13" descr="2016-02-FranceGrillesTGI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38" y="1844824"/>
            <a:ext cx="5040630" cy="33385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512" y="5229200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>
                <a:solidFill>
                  <a:srgbClr val="FF0000"/>
                </a:solidFill>
              </a:rPr>
              <a:t>Yes</a:t>
            </a:r>
            <a:r>
              <a:rPr lang="fr-FR" sz="2200" dirty="0" smtClean="0">
                <a:solidFill>
                  <a:srgbClr val="FF0000"/>
                </a:solidFill>
              </a:rPr>
              <a:t>. </a:t>
            </a:r>
            <a:r>
              <a:rPr lang="fr-FR" sz="2200" dirty="0" err="1" smtClean="0">
                <a:solidFill>
                  <a:srgbClr val="FF0000"/>
                </a:solidFill>
              </a:rPr>
              <a:t>European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>
                <a:solidFill>
                  <a:srgbClr val="FF0000"/>
                </a:solidFill>
              </a:rPr>
              <a:t>Structural and </a:t>
            </a:r>
            <a:r>
              <a:rPr lang="fr-FR" sz="2200" dirty="0" err="1">
                <a:solidFill>
                  <a:srgbClr val="FF0000"/>
                </a:solidFill>
              </a:rPr>
              <a:t>Investment</a:t>
            </a:r>
            <a:r>
              <a:rPr lang="fr-FR" sz="2200" dirty="0">
                <a:solidFill>
                  <a:srgbClr val="FF0000"/>
                </a:solidFill>
              </a:rPr>
              <a:t> </a:t>
            </a:r>
            <a:r>
              <a:rPr lang="fr-FR" sz="2200" dirty="0" err="1">
                <a:solidFill>
                  <a:srgbClr val="FF0000"/>
                </a:solidFill>
              </a:rPr>
              <a:t>Funds</a:t>
            </a:r>
            <a:r>
              <a:rPr lang="fr-FR" sz="2200" dirty="0">
                <a:solidFill>
                  <a:srgbClr val="FF0000"/>
                </a:solidFill>
              </a:rPr>
              <a:t> </a:t>
            </a:r>
            <a:r>
              <a:rPr lang="fr-FR" sz="2200" dirty="0" err="1">
                <a:solidFill>
                  <a:srgbClr val="FF0000"/>
                </a:solidFill>
              </a:rPr>
              <a:t>can</a:t>
            </a:r>
            <a:r>
              <a:rPr lang="fr-FR" sz="2200" dirty="0">
                <a:solidFill>
                  <a:srgbClr val="FF0000"/>
                </a:solidFill>
              </a:rPr>
              <a:t> help</a:t>
            </a:r>
          </a:p>
          <a:p>
            <a:pPr lvl="1"/>
            <a:r>
              <a:rPr lang="fr-FR" dirty="0" err="1">
                <a:solidFill>
                  <a:srgbClr val="FF0000"/>
                </a:solidFill>
              </a:rPr>
              <a:t>Adding</a:t>
            </a:r>
            <a:r>
              <a:rPr lang="fr-FR" dirty="0">
                <a:solidFill>
                  <a:srgbClr val="FF0000"/>
                </a:solidFill>
              </a:rPr>
              <a:t>/</a:t>
            </a:r>
            <a:r>
              <a:rPr lang="fr-FR" dirty="0" err="1" smtClean="0">
                <a:solidFill>
                  <a:srgbClr val="FF0000"/>
                </a:solidFill>
              </a:rPr>
              <a:t>developing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regional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infrastructures </a:t>
            </a:r>
            <a:r>
              <a:rPr lang="fr-FR" dirty="0" err="1">
                <a:solidFill>
                  <a:srgbClr val="FF0000"/>
                </a:solidFill>
              </a:rPr>
              <a:t>integrated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into</a:t>
            </a:r>
            <a:r>
              <a:rPr lang="fr-FR" dirty="0">
                <a:solidFill>
                  <a:srgbClr val="FF0000"/>
                </a:solidFill>
              </a:rPr>
              <a:t> EGI</a:t>
            </a:r>
          </a:p>
          <a:p>
            <a:pPr lvl="1"/>
            <a:r>
              <a:rPr lang="fr-FR" dirty="0" err="1">
                <a:solidFill>
                  <a:srgbClr val="FF0000"/>
                </a:solidFill>
              </a:rPr>
              <a:t>Connecting</a:t>
            </a:r>
            <a:r>
              <a:rPr lang="fr-FR" dirty="0">
                <a:solidFill>
                  <a:srgbClr val="FF0000"/>
                </a:solidFill>
              </a:rPr>
              <a:t> user </a:t>
            </a:r>
            <a:r>
              <a:rPr lang="fr-FR" dirty="0" err="1">
                <a:solidFill>
                  <a:srgbClr val="FF0000"/>
                </a:solidFill>
              </a:rPr>
              <a:t>communities</a:t>
            </a:r>
            <a:r>
              <a:rPr lang="fr-FR" dirty="0">
                <a:solidFill>
                  <a:srgbClr val="FF0000"/>
                </a:solidFill>
              </a:rPr>
              <a:t> to the </a:t>
            </a:r>
            <a:r>
              <a:rPr lang="fr-FR" dirty="0" smtClean="0">
                <a:solidFill>
                  <a:srgbClr val="FF0000"/>
                </a:solidFill>
              </a:rPr>
              <a:t>national/international </a:t>
            </a:r>
            <a:r>
              <a:rPr lang="fr-FR" dirty="0" err="1" smtClean="0">
                <a:solidFill>
                  <a:srgbClr val="FF0000"/>
                </a:solidFill>
              </a:rPr>
              <a:t>context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7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66400" cy="70167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08" y="116632"/>
            <a:ext cx="8939336" cy="141311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Auvergne, at the heart of France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7" y="2132856"/>
            <a:ext cx="2159000" cy="3251200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1" y="1628800"/>
            <a:ext cx="2159000" cy="3251200"/>
            <a:chOff x="-180528" y="1628800"/>
            <a:chExt cx="2159000" cy="325120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80528" y="1628800"/>
              <a:ext cx="2159000" cy="32512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528" y="3573016"/>
              <a:ext cx="1231900" cy="1287336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332656"/>
            <a:ext cx="2019300" cy="1143000"/>
          </a:xfrm>
          <a:prstGeom prst="rect">
            <a:avLst/>
          </a:prstGeom>
        </p:spPr>
      </p:pic>
      <p:grpSp>
        <p:nvGrpSpPr>
          <p:cNvPr id="4" name="Grouper 3"/>
          <p:cNvGrpSpPr/>
          <p:nvPr/>
        </p:nvGrpSpPr>
        <p:grpSpPr>
          <a:xfrm>
            <a:off x="3419872" y="1988841"/>
            <a:ext cx="2311400" cy="3133512"/>
            <a:chOff x="3419872" y="1988840"/>
            <a:chExt cx="2311400" cy="3133512"/>
          </a:xfrm>
        </p:grpSpPr>
        <p:sp>
          <p:nvSpPr>
            <p:cNvPr id="12" name="ZoneTexte 11"/>
            <p:cNvSpPr txBox="1"/>
            <p:nvPr/>
          </p:nvSpPr>
          <p:spPr>
            <a:xfrm>
              <a:off x="3419872" y="3645024"/>
              <a:ext cx="2304256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1,35 Million inhabitants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26013 km</a:t>
              </a:r>
              <a:r>
                <a:rPr lang="en-US" baseline="30000" dirty="0" smtClean="0">
                  <a:solidFill>
                    <a:srgbClr val="000000"/>
                  </a:solidFill>
                </a:rPr>
                <a:t>2</a:t>
              </a:r>
            </a:p>
          </p:txBody>
        </p:sp>
        <p:pic>
          <p:nvPicPr>
            <p:cNvPr id="3" name="Image 2" descr="11566362-Political-map-of-France-with-the-several-regions-where-Auvergne-is-highlighted--Stock-Vector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988840"/>
              <a:ext cx="2311400" cy="2144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82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vision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Develop</a:t>
            </a:r>
            <a:r>
              <a:rPr lang="fr-FR" dirty="0" smtClean="0"/>
              <a:t> a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r>
              <a:rPr lang="fr-FR" dirty="0" smtClean="0"/>
              <a:t>/data center</a:t>
            </a:r>
          </a:p>
          <a:p>
            <a:pPr lvl="1"/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national/international </a:t>
            </a:r>
            <a:r>
              <a:rPr lang="fr-FR" dirty="0" err="1" smtClean="0"/>
              <a:t>levels</a:t>
            </a:r>
            <a:r>
              <a:rPr lang="fr-FR" dirty="0" smtClean="0"/>
              <a:t> (EGI)</a:t>
            </a:r>
          </a:p>
          <a:p>
            <a:r>
              <a:rPr lang="fr-FR" dirty="0" err="1" smtClean="0"/>
              <a:t>Initiate</a:t>
            </a:r>
            <a:r>
              <a:rPr lang="fr-FR" dirty="0" smtClean="0"/>
              <a:t> </a:t>
            </a:r>
            <a:r>
              <a:rPr lang="fr-FR" dirty="0" smtClean="0"/>
              <a:t>Long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Ecological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r>
              <a:rPr lang="fr-FR" dirty="0" smtClean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landscapes</a:t>
            </a:r>
            <a:r>
              <a:rPr lang="fr-FR" dirty="0" smtClean="0"/>
              <a:t> and </a:t>
            </a:r>
            <a:r>
              <a:rPr lang="fr-FR" dirty="0" err="1" smtClean="0"/>
              <a:t>ecosystems</a:t>
            </a:r>
            <a:endParaRPr lang="fr-FR" dirty="0" smtClean="0"/>
          </a:p>
          <a:p>
            <a:pPr lvl="1"/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national/international </a:t>
            </a:r>
            <a:r>
              <a:rPr lang="fr-FR" dirty="0" err="1" smtClean="0"/>
              <a:t>levels</a:t>
            </a:r>
            <a:r>
              <a:rPr lang="fr-FR" dirty="0" smtClean="0"/>
              <a:t> </a:t>
            </a:r>
            <a:r>
              <a:rPr lang="fr-FR" dirty="0" smtClean="0"/>
              <a:t>(LTER Europe, </a:t>
            </a:r>
            <a:r>
              <a:rPr lang="fr-FR" dirty="0" err="1" smtClean="0"/>
              <a:t>LifeWatch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New: LTER on former </a:t>
            </a:r>
            <a:r>
              <a:rPr lang="fr-FR" dirty="0" smtClean="0"/>
              <a:t>uranium </a:t>
            </a:r>
            <a:r>
              <a:rPr lang="fr-FR" dirty="0" smtClean="0"/>
              <a:t>mines</a:t>
            </a:r>
          </a:p>
          <a:p>
            <a:pPr lvl="2"/>
            <a:r>
              <a:rPr lang="fr-FR" dirty="0" err="1" smtClean="0"/>
              <a:t>Understand</a:t>
            </a:r>
            <a:r>
              <a:rPr lang="fr-FR" dirty="0" smtClean="0"/>
              <a:t> how </a:t>
            </a:r>
            <a:r>
              <a:rPr lang="fr-FR" dirty="0" err="1" smtClean="0"/>
              <a:t>radioelements</a:t>
            </a:r>
            <a:r>
              <a:rPr lang="fr-FR" dirty="0" smtClean="0"/>
              <a:t> impact </a:t>
            </a:r>
            <a:r>
              <a:rPr lang="fr-FR" dirty="0" err="1" smtClean="0"/>
              <a:t>ecosystems</a:t>
            </a:r>
            <a:endParaRPr lang="fr-FR" dirty="0" smtClean="0"/>
          </a:p>
          <a:p>
            <a:r>
              <a:rPr lang="fr-FR" dirty="0" smtClean="0"/>
              <a:t>ESIF instrumental to </a:t>
            </a:r>
            <a:r>
              <a:rPr lang="fr-FR" dirty="0" err="1" smtClean="0"/>
              <a:t>implement</a:t>
            </a:r>
            <a:r>
              <a:rPr lang="fr-FR" dirty="0" smtClean="0"/>
              <a:t> the vision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6" name="Image 5" descr="logo coule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04" y="6126625"/>
            <a:ext cx="2664296" cy="7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computing</a:t>
            </a:r>
            <a:r>
              <a:rPr lang="fr-FR" dirty="0" smtClean="0"/>
              <a:t> center (1st </a:t>
            </a:r>
            <a:r>
              <a:rPr lang="fr-FR" dirty="0" smtClean="0"/>
              <a:t>phase - 2016)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1" y="1855365"/>
            <a:ext cx="89281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HTC: a computing and storage cloud</a:t>
            </a:r>
          </a:p>
          <a:p>
            <a:pPr lvl="1"/>
            <a:r>
              <a:rPr lang="en-US" sz="2400" dirty="0" smtClean="0"/>
              <a:t>Budget: 600 </a:t>
            </a:r>
            <a:r>
              <a:rPr lang="en-US" sz="2400" dirty="0" err="1" smtClean="0"/>
              <a:t>KEuros</a:t>
            </a:r>
            <a:endParaRPr lang="en-US" sz="2400" dirty="0" smtClean="0"/>
          </a:p>
          <a:p>
            <a:pPr lvl="1"/>
            <a:r>
              <a:rPr lang="en-US" sz="2400" dirty="0" err="1" smtClean="0"/>
              <a:t>OpenStack</a:t>
            </a:r>
            <a:r>
              <a:rPr lang="en-US" sz="2400" dirty="0" smtClean="0"/>
              <a:t> based cloud infrastructure </a:t>
            </a:r>
            <a:endParaRPr lang="en-US" sz="2400" dirty="0" smtClean="0"/>
          </a:p>
          <a:p>
            <a:pPr lvl="1"/>
            <a:r>
              <a:rPr lang="en-US" sz="2400" dirty="0" err="1" smtClean="0"/>
              <a:t>Targetted</a:t>
            </a:r>
            <a:r>
              <a:rPr lang="en-US" sz="2400" dirty="0" smtClean="0"/>
              <a:t> communities: astronomy, cellular imaging, life sciences</a:t>
            </a:r>
          </a:p>
          <a:p>
            <a:r>
              <a:rPr lang="en-US" sz="2800" dirty="0" smtClean="0"/>
              <a:t>HPC: an SMP architecture</a:t>
            </a:r>
          </a:p>
          <a:p>
            <a:pPr lvl="1"/>
            <a:r>
              <a:rPr lang="en-US" sz="2400" dirty="0" smtClean="0"/>
              <a:t>Budget: 500 </a:t>
            </a:r>
            <a:r>
              <a:rPr lang="en-US" sz="2400" dirty="0" err="1" smtClean="0"/>
              <a:t>KEuros</a:t>
            </a:r>
            <a:endParaRPr lang="en-US" sz="2400" dirty="0" smtClean="0"/>
          </a:p>
          <a:p>
            <a:pPr lvl="1"/>
            <a:r>
              <a:rPr lang="en-US" sz="2400" dirty="0" err="1" smtClean="0"/>
              <a:t>Targetted</a:t>
            </a:r>
            <a:r>
              <a:rPr lang="en-US" sz="2400" dirty="0" smtClean="0"/>
              <a:t> communities : life sciences, chemistry, atmosphere physics (TBC)</a:t>
            </a:r>
          </a:p>
          <a:p>
            <a:r>
              <a:rPr lang="en-US" sz="2800" dirty="0" smtClean="0"/>
              <a:t>Funding scheme: state (20%), region (20%), ESIF (60%)</a:t>
            </a:r>
          </a:p>
          <a:p>
            <a:pPr lvl="1"/>
            <a:r>
              <a:rPr lang="en-US" sz="2400" dirty="0" smtClean="0"/>
              <a:t>3 M€ over 6-year contract (2015-2020) </a:t>
            </a:r>
          </a:p>
          <a:p>
            <a:r>
              <a:rPr lang="en-US" sz="2800" dirty="0" smtClean="0"/>
              <a:t>To be integrated into France Grilles and EGI cloud federations</a:t>
            </a:r>
            <a:endParaRPr lang="en-US" sz="28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64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avec flèche vers le haut 15"/>
          <p:cNvSpPr/>
          <p:nvPr/>
        </p:nvSpPr>
        <p:spPr>
          <a:xfrm>
            <a:off x="2359176" y="4426621"/>
            <a:ext cx="4197096" cy="2001444"/>
          </a:xfrm>
          <a:prstGeom prst="upArrowCallout">
            <a:avLst>
              <a:gd name="adj1" fmla="val 13182"/>
              <a:gd name="adj2" fmla="val 13723"/>
              <a:gd name="adj3" fmla="val 13723"/>
              <a:gd name="adj4" fmla="val 7363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1" y="188640"/>
            <a:ext cx="7292885" cy="681774"/>
          </a:xfrm>
        </p:spPr>
        <p:txBody>
          <a:bodyPr/>
          <a:lstStyle/>
          <a:p>
            <a:r>
              <a:rPr lang="fr-FR" dirty="0" smtClean="0"/>
              <a:t>Long Terme </a:t>
            </a:r>
            <a:r>
              <a:rPr lang="fr-FR" dirty="0" err="1" smtClean="0"/>
              <a:t>Ecological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6533526"/>
              </p:ext>
            </p:extLst>
          </p:nvPr>
        </p:nvGraphicFramePr>
        <p:xfrm>
          <a:off x="1885450" y="5086948"/>
          <a:ext cx="5155454" cy="123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Nuage 16"/>
          <p:cNvSpPr/>
          <p:nvPr/>
        </p:nvSpPr>
        <p:spPr>
          <a:xfrm>
            <a:off x="2843808" y="1152847"/>
            <a:ext cx="3218688" cy="1381830"/>
          </a:xfrm>
          <a:prstGeom prst="cloud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Regional</a:t>
            </a:r>
            <a:r>
              <a:rPr lang="fr-FR" dirty="0" smtClean="0"/>
              <a:t> data/</a:t>
            </a:r>
            <a:r>
              <a:rPr lang="fr-FR" dirty="0" err="1" smtClean="0"/>
              <a:t>computing</a:t>
            </a:r>
            <a:r>
              <a:rPr lang="fr-FR" dirty="0" smtClean="0"/>
              <a:t>  center</a:t>
            </a:r>
            <a:endParaRPr lang="fr-FR" dirty="0"/>
          </a:p>
        </p:txBody>
      </p:sp>
      <p:sp>
        <p:nvSpPr>
          <p:cNvPr id="19" name="Rectangle avec flèche vers le haut 18"/>
          <p:cNvSpPr/>
          <p:nvPr/>
        </p:nvSpPr>
        <p:spPr>
          <a:xfrm>
            <a:off x="2082046" y="2534677"/>
            <a:ext cx="4762262" cy="111579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9514"/>
            </a:avLst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Wireless communication </a:t>
            </a:r>
            <a:r>
              <a:rPr lang="fr-FR" dirty="0" err="1" smtClean="0"/>
              <a:t>platform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2082046" y="3650473"/>
            <a:ext cx="4762262" cy="776148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Sensor</a:t>
            </a:r>
            <a:r>
              <a:rPr lang="fr-FR" dirty="0" smtClean="0"/>
              <a:t> data</a:t>
            </a:r>
            <a:endParaRPr lang="fr-FR" dirty="0"/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Geolocalisation</a:t>
            </a:r>
            <a:r>
              <a:rPr lang="fr-FR" dirty="0"/>
              <a:t>, </a:t>
            </a:r>
            <a:r>
              <a:rPr lang="fr-FR" dirty="0" err="1" smtClean="0"/>
              <a:t>pluviometry</a:t>
            </a:r>
            <a:r>
              <a:rPr lang="fr-FR" dirty="0" smtClean="0"/>
              <a:t>, </a:t>
            </a:r>
            <a:r>
              <a:rPr lang="fr-FR" dirty="0"/>
              <a:t>physico-chimique, </a:t>
            </a:r>
            <a:r>
              <a:rPr lang="fr-FR" dirty="0" err="1" smtClean="0"/>
              <a:t>meteorological</a:t>
            </a:r>
            <a:r>
              <a:rPr lang="is-IS" dirty="0" smtClean="0"/>
              <a:t>…)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751600" y="1374911"/>
            <a:ext cx="1289304" cy="6583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Modelling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6655713" y="3265763"/>
            <a:ext cx="1289304" cy="6583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Modelling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6517410" y="5385459"/>
            <a:ext cx="1565910" cy="6583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Modelling</a:t>
            </a:r>
            <a:endParaRPr lang="fr-FR" dirty="0"/>
          </a:p>
        </p:txBody>
      </p:sp>
      <p:cxnSp>
        <p:nvCxnSpPr>
          <p:cNvPr id="32" name="Connecteur en arc 31"/>
          <p:cNvCxnSpPr>
            <a:stCxn id="23" idx="3"/>
            <a:endCxn id="24" idx="3"/>
          </p:cNvCxnSpPr>
          <p:nvPr/>
        </p:nvCxnSpPr>
        <p:spPr>
          <a:xfrm>
            <a:off x="7040905" y="1704095"/>
            <a:ext cx="904113" cy="1890852"/>
          </a:xfrm>
          <a:prstGeom prst="curvedConnector3">
            <a:avLst>
              <a:gd name="adj1" fmla="val 118963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>
            <a:stCxn id="23" idx="3"/>
            <a:endCxn id="25" idx="3"/>
          </p:cNvCxnSpPr>
          <p:nvPr/>
        </p:nvCxnSpPr>
        <p:spPr>
          <a:xfrm>
            <a:off x="7040904" y="1704095"/>
            <a:ext cx="1042416" cy="4010548"/>
          </a:xfrm>
          <a:prstGeom prst="curvedConnector3">
            <a:avLst>
              <a:gd name="adj1" fmla="val 163815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716016" y="2564904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Data</a:t>
            </a:r>
            <a:endParaRPr lang="fr-FR" dirty="0"/>
          </a:p>
        </p:txBody>
      </p:sp>
      <p:graphicFrame>
        <p:nvGraphicFramePr>
          <p:cNvPr id="54" name="Tableau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27374"/>
              </p:ext>
            </p:extLst>
          </p:nvPr>
        </p:nvGraphicFramePr>
        <p:xfrm>
          <a:off x="1619672" y="4901013"/>
          <a:ext cx="5472608" cy="1582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76064"/>
                <a:gridCol w="684076"/>
                <a:gridCol w="684076"/>
                <a:gridCol w="684076"/>
                <a:gridCol w="684076"/>
                <a:gridCol w="684076"/>
                <a:gridCol w="684076"/>
              </a:tblGrid>
              <a:tr h="664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 dirty="0">
                          <a:effectLst/>
                        </a:rPr>
                        <a:t>Sites </a:t>
                      </a:r>
                      <a:endParaRPr lang="fr-FR" sz="1200" baseline="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Localisation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 dirty="0" err="1" smtClean="0">
                          <a:effectLst/>
                        </a:rPr>
                        <a:t>Pluviometry</a:t>
                      </a:r>
                      <a:endParaRPr lang="fr-FR" sz="1200" baseline="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 dirty="0" err="1" smtClean="0">
                          <a:effectLst/>
                        </a:rPr>
                        <a:t>Meteorology</a:t>
                      </a:r>
                      <a:endParaRPr lang="fr-FR" sz="1200" baseline="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 dirty="0" err="1" smtClean="0">
                          <a:effectLst/>
                        </a:rPr>
                        <a:t>Tree</a:t>
                      </a:r>
                      <a:r>
                        <a:rPr lang="fr-FR" sz="1200" baseline="0" dirty="0" smtClean="0">
                          <a:effectLst/>
                        </a:rPr>
                        <a:t> </a:t>
                      </a:r>
                      <a:r>
                        <a:rPr lang="fr-FR" sz="1200" baseline="0" dirty="0" err="1" smtClean="0">
                          <a:effectLst/>
                        </a:rPr>
                        <a:t>growth</a:t>
                      </a:r>
                      <a:endParaRPr lang="fr-FR" sz="1200" baseline="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 dirty="0" smtClean="0">
                          <a:effectLst/>
                        </a:rPr>
                        <a:t>Water </a:t>
                      </a:r>
                      <a:r>
                        <a:rPr lang="fr-FR" sz="1200" baseline="0" dirty="0" err="1" smtClean="0">
                          <a:effectLst/>
                        </a:rPr>
                        <a:t>properties</a:t>
                      </a:r>
                      <a:endParaRPr lang="fr-FR" sz="1200" baseline="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 dirty="0" err="1" smtClean="0">
                          <a:effectLst/>
                        </a:rPr>
                        <a:t>Groundwater</a:t>
                      </a:r>
                      <a:endParaRPr lang="fr-FR" sz="1200" baseline="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 dirty="0" smtClean="0">
                          <a:effectLst/>
                        </a:rPr>
                        <a:t>Communication network</a:t>
                      </a:r>
                      <a:endParaRPr lang="fr-FR" sz="1200" baseline="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29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Aydat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 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 dirty="0">
                          <a:effectLst/>
                        </a:rPr>
                        <a:t>-</a:t>
                      </a:r>
                      <a:endParaRPr lang="fr-FR" sz="1200" baseline="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29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Montoldre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 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 dirty="0">
                          <a:effectLst/>
                        </a:rPr>
                        <a:t>X</a:t>
                      </a:r>
                      <a:endParaRPr lang="fr-FR" sz="1200" baseline="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29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Allier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  <a:tr h="229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ZATU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 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X</a:t>
                      </a:r>
                      <a:endParaRPr lang="fr-FR" sz="1200" baseline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aseline="0" dirty="0">
                          <a:effectLst/>
                        </a:rPr>
                        <a:t>X</a:t>
                      </a:r>
                      <a:endParaRPr lang="fr-FR" sz="1200" baseline="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3" name="Flèche vers la gauche 2"/>
          <p:cNvSpPr/>
          <p:nvPr/>
        </p:nvSpPr>
        <p:spPr>
          <a:xfrm>
            <a:off x="1907704" y="1628800"/>
            <a:ext cx="792088" cy="6480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1807535" cy="8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3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ESIF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Auvergne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1"/>
          </p:nvPr>
        </p:nvSpPr>
        <p:spPr>
          <a:xfrm>
            <a:off x="0" y="1844826"/>
            <a:ext cx="9144000" cy="46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/>
              <a:t>F</a:t>
            </a:r>
            <a:r>
              <a:rPr lang="fr-FR" dirty="0" err="1" smtClean="0"/>
              <a:t>unds</a:t>
            </a:r>
            <a:endParaRPr lang="fr-FR" dirty="0" smtClean="0"/>
          </a:p>
          <a:p>
            <a:pPr lvl="1"/>
            <a:r>
              <a:rPr lang="fr-FR" dirty="0"/>
              <a:t>Goal</a:t>
            </a:r>
            <a:r>
              <a:rPr lang="fr-FR" dirty="0" smtClean="0"/>
              <a:t>: </a:t>
            </a:r>
            <a:r>
              <a:rPr lang="fr-FR" dirty="0" err="1"/>
              <a:t>strengthen</a:t>
            </a:r>
            <a:r>
              <a:rPr lang="fr-FR" dirty="0"/>
              <a:t> </a:t>
            </a:r>
            <a:r>
              <a:rPr lang="fr-FR" dirty="0" err="1"/>
              <a:t>economic</a:t>
            </a:r>
            <a:r>
              <a:rPr lang="fr-FR" dirty="0"/>
              <a:t> and social </a:t>
            </a:r>
            <a:r>
              <a:rPr lang="fr-FR" dirty="0" err="1"/>
              <a:t>cohesion</a:t>
            </a:r>
            <a:r>
              <a:rPr lang="fr-FR" dirty="0"/>
              <a:t> in the </a:t>
            </a:r>
          </a:p>
          <a:p>
            <a:pPr marL="457200" lvl="1" indent="0">
              <a:buNone/>
            </a:pP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/>
              <a:t>Union by </a:t>
            </a:r>
            <a:r>
              <a:rPr lang="fr-FR" dirty="0" err="1"/>
              <a:t>correcting</a:t>
            </a:r>
            <a:r>
              <a:rPr lang="fr-FR" dirty="0"/>
              <a:t> </a:t>
            </a:r>
            <a:r>
              <a:rPr lang="fr-FR" dirty="0" err="1"/>
              <a:t>imbalances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regions</a:t>
            </a:r>
            <a:endParaRPr lang="fr-FR" dirty="0" smtClean="0"/>
          </a:p>
          <a:p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/>
              <a:t>Territorial </a:t>
            </a:r>
            <a:r>
              <a:rPr lang="fr-FR" dirty="0" err="1"/>
              <a:t>Cooperation</a:t>
            </a:r>
            <a:r>
              <a:rPr lang="fr-FR" dirty="0"/>
              <a:t> (INTERREG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Goal: support to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transnational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funded</a:t>
            </a:r>
            <a:r>
              <a:rPr lang="fr-FR" dirty="0" smtClean="0"/>
              <a:t> by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Funds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79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avec flèche vers le haut 15"/>
          <p:cNvSpPr/>
          <p:nvPr/>
        </p:nvSpPr>
        <p:spPr>
          <a:xfrm>
            <a:off x="2359176" y="4426621"/>
            <a:ext cx="4197096" cy="2001444"/>
          </a:xfrm>
          <a:prstGeom prst="upArrowCallout">
            <a:avLst>
              <a:gd name="adj1" fmla="val 13182"/>
              <a:gd name="adj2" fmla="val 13723"/>
              <a:gd name="adj3" fmla="val 13723"/>
              <a:gd name="adj4" fmla="val 7363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292885" cy="681774"/>
          </a:xfrm>
        </p:spPr>
        <p:txBody>
          <a:bodyPr/>
          <a:lstStyle/>
          <a:p>
            <a:r>
              <a:rPr lang="fr-FR" dirty="0" smtClean="0"/>
              <a:t>ESIF </a:t>
            </a:r>
            <a:r>
              <a:rPr lang="fr-FR" dirty="0" err="1" smtClean="0"/>
              <a:t>funding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26474183"/>
              </p:ext>
            </p:extLst>
          </p:nvPr>
        </p:nvGraphicFramePr>
        <p:xfrm>
          <a:off x="1885450" y="5086948"/>
          <a:ext cx="5155454" cy="123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30/03/2016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17" name="Nuage 16"/>
          <p:cNvSpPr/>
          <p:nvPr/>
        </p:nvSpPr>
        <p:spPr>
          <a:xfrm>
            <a:off x="2843808" y="1152847"/>
            <a:ext cx="3218688" cy="1381830"/>
          </a:xfrm>
          <a:prstGeom prst="cloud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Regional</a:t>
            </a:r>
            <a:r>
              <a:rPr lang="fr-FR" dirty="0" smtClean="0"/>
              <a:t> data/</a:t>
            </a:r>
            <a:r>
              <a:rPr lang="fr-FR" dirty="0" err="1" smtClean="0"/>
              <a:t>computing</a:t>
            </a:r>
            <a:r>
              <a:rPr lang="fr-FR" dirty="0" smtClean="0"/>
              <a:t>  center</a:t>
            </a:r>
            <a:endParaRPr lang="fr-FR" dirty="0"/>
          </a:p>
        </p:txBody>
      </p:sp>
      <p:sp>
        <p:nvSpPr>
          <p:cNvPr id="19" name="Rectangle avec flèche vers le haut 18"/>
          <p:cNvSpPr/>
          <p:nvPr/>
        </p:nvSpPr>
        <p:spPr>
          <a:xfrm>
            <a:off x="2082046" y="2534677"/>
            <a:ext cx="4762262" cy="111579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9514"/>
            </a:avLst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Wireless communication </a:t>
            </a:r>
            <a:r>
              <a:rPr lang="fr-FR" dirty="0" err="1" smtClean="0"/>
              <a:t>platform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2082046" y="3650473"/>
            <a:ext cx="4762262" cy="776148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Sensor</a:t>
            </a:r>
            <a:r>
              <a:rPr lang="fr-FR" dirty="0" smtClean="0"/>
              <a:t> data</a:t>
            </a:r>
            <a:endParaRPr lang="fr-FR" dirty="0"/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Geolocalisation</a:t>
            </a:r>
            <a:r>
              <a:rPr lang="fr-FR" dirty="0"/>
              <a:t>, </a:t>
            </a:r>
            <a:r>
              <a:rPr lang="fr-FR" dirty="0" err="1" smtClean="0"/>
              <a:t>pluviometry</a:t>
            </a:r>
            <a:r>
              <a:rPr lang="fr-FR" dirty="0" smtClean="0"/>
              <a:t>, </a:t>
            </a:r>
            <a:r>
              <a:rPr lang="fr-FR" dirty="0"/>
              <a:t>physico-chimique, </a:t>
            </a:r>
            <a:r>
              <a:rPr lang="fr-FR" dirty="0" err="1" smtClean="0"/>
              <a:t>meteorological</a:t>
            </a:r>
            <a:r>
              <a:rPr lang="is-IS" dirty="0" smtClean="0"/>
              <a:t>…)</a:t>
            </a:r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5751600" y="1374911"/>
            <a:ext cx="2402534" cy="4656673"/>
            <a:chOff x="5751600" y="1374911"/>
            <a:chExt cx="2402534" cy="4656673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5751600" y="1374911"/>
              <a:ext cx="1289304" cy="65836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M</a:t>
              </a:r>
              <a:r>
                <a:rPr lang="fr-FR" dirty="0" err="1" smtClean="0"/>
                <a:t>odelling</a:t>
              </a:r>
              <a:endParaRPr lang="fr-FR" dirty="0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6655713" y="3265763"/>
              <a:ext cx="1289304" cy="65836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Modelling</a:t>
              </a:r>
              <a:endParaRPr lang="fr-FR" dirty="0"/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6588224" y="5373216"/>
              <a:ext cx="1565910" cy="65836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Ecosystem</a:t>
              </a:r>
              <a:r>
                <a:rPr lang="fr-FR" dirty="0" smtClean="0"/>
                <a:t> </a:t>
              </a:r>
              <a:r>
                <a:rPr lang="fr-FR" dirty="0" err="1"/>
                <a:t>m</a:t>
              </a:r>
              <a:r>
                <a:rPr lang="fr-FR" dirty="0" err="1" smtClean="0"/>
                <a:t>odelling</a:t>
              </a:r>
              <a:endParaRPr lang="fr-FR" dirty="0"/>
            </a:p>
          </p:txBody>
        </p:sp>
        <p:cxnSp>
          <p:nvCxnSpPr>
            <p:cNvPr id="32" name="Connecteur en arc 31"/>
            <p:cNvCxnSpPr>
              <a:stCxn id="23" idx="3"/>
              <a:endCxn id="24" idx="3"/>
            </p:cNvCxnSpPr>
            <p:nvPr/>
          </p:nvCxnSpPr>
          <p:spPr>
            <a:xfrm>
              <a:off x="7040905" y="1704095"/>
              <a:ext cx="904113" cy="1890852"/>
            </a:xfrm>
            <a:prstGeom prst="curvedConnector3">
              <a:avLst>
                <a:gd name="adj1" fmla="val 118963"/>
              </a:avLst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en arc 35"/>
            <p:cNvCxnSpPr>
              <a:stCxn id="23" idx="3"/>
              <a:endCxn id="25" idx="3"/>
            </p:cNvCxnSpPr>
            <p:nvPr/>
          </p:nvCxnSpPr>
          <p:spPr>
            <a:xfrm>
              <a:off x="7040904" y="1704095"/>
              <a:ext cx="1113230" cy="3998305"/>
            </a:xfrm>
            <a:prstGeom prst="curvedConnector3">
              <a:avLst>
                <a:gd name="adj1" fmla="val 120535"/>
              </a:avLst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avec flèche vers la droite 6"/>
          <p:cNvSpPr/>
          <p:nvPr/>
        </p:nvSpPr>
        <p:spPr>
          <a:xfrm>
            <a:off x="179512" y="1268760"/>
            <a:ext cx="2736304" cy="1800200"/>
          </a:xfrm>
          <a:prstGeom prst="rightArrowCallou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FF0000"/>
                </a:solidFill>
                <a:latin typeface="Cambria" charset="0"/>
              </a:rPr>
              <a:t>INTERREG SUDOE: PENVIMA</a:t>
            </a:r>
            <a:r>
              <a:rPr lang="es-ES" sz="1200" b="1" dirty="0">
                <a:latin typeface="Cambria" charset="0"/>
              </a:rPr>
              <a:t>, </a:t>
            </a:r>
            <a:r>
              <a:rPr lang="ja-JP" altLang="es-ES" sz="1200" b="1" dirty="0">
                <a:latin typeface="Cambria" charset="0"/>
              </a:rPr>
              <a:t>“</a:t>
            </a:r>
            <a:r>
              <a:rPr lang="es-ES" sz="1200" b="1" dirty="0">
                <a:solidFill>
                  <a:srgbClr val="FF0000"/>
                </a:solidFill>
                <a:latin typeface="Cambria" charset="0"/>
              </a:rPr>
              <a:t>France-Portugal-</a:t>
            </a:r>
            <a:r>
              <a:rPr lang="es-ES" sz="1200" b="1" dirty="0" err="1">
                <a:solidFill>
                  <a:srgbClr val="FF0000"/>
                </a:solidFill>
                <a:latin typeface="Cambria" charset="0"/>
              </a:rPr>
              <a:t>Spain</a:t>
            </a:r>
            <a:r>
              <a:rPr lang="es-ES" sz="1200" b="1" dirty="0">
                <a:latin typeface="Cambria" charset="0"/>
              </a:rPr>
              <a:t> Virtual </a:t>
            </a:r>
            <a:r>
              <a:rPr lang="es-ES" sz="1200" b="1" dirty="0" err="1">
                <a:latin typeface="Cambria" charset="0"/>
              </a:rPr>
              <a:t>Research</a:t>
            </a:r>
            <a:r>
              <a:rPr lang="es-ES" sz="1200" b="1" dirty="0">
                <a:latin typeface="Cambria" charset="0"/>
              </a:rPr>
              <a:t> </a:t>
            </a:r>
            <a:r>
              <a:rPr lang="es-ES" sz="1200" b="1" dirty="0" err="1">
                <a:latin typeface="Cambria" charset="0"/>
              </a:rPr>
              <a:t>Environments</a:t>
            </a:r>
            <a:r>
              <a:rPr lang="es-ES" sz="1200" b="1" dirty="0">
                <a:latin typeface="Cambria" charset="0"/>
              </a:rPr>
              <a:t>  </a:t>
            </a:r>
            <a:r>
              <a:rPr lang="es-ES" sz="1200" b="1" dirty="0" err="1">
                <a:latin typeface="Cambria" charset="0"/>
              </a:rPr>
              <a:t>Platform</a:t>
            </a:r>
            <a:r>
              <a:rPr lang="es-ES" sz="1200" b="1" dirty="0">
                <a:latin typeface="Cambria" charset="0"/>
              </a:rPr>
              <a:t> </a:t>
            </a:r>
            <a:r>
              <a:rPr lang="es-ES" sz="1200" b="1" dirty="0" err="1">
                <a:latin typeface="Cambria" charset="0"/>
              </a:rPr>
              <a:t>to</a:t>
            </a:r>
            <a:r>
              <a:rPr lang="es-ES" sz="1200" b="1" dirty="0">
                <a:latin typeface="Cambria" charset="0"/>
              </a:rPr>
              <a:t> </a:t>
            </a:r>
            <a:r>
              <a:rPr lang="es-ES" sz="1200" b="1" dirty="0" err="1">
                <a:latin typeface="Cambria" charset="0"/>
              </a:rPr>
              <a:t>support</a:t>
            </a:r>
            <a:r>
              <a:rPr lang="es-ES" sz="1200" b="1" dirty="0">
                <a:latin typeface="Cambria" charset="0"/>
              </a:rPr>
              <a:t> </a:t>
            </a:r>
            <a:r>
              <a:rPr lang="es-ES" sz="1200" b="1" dirty="0" err="1">
                <a:latin typeface="Cambria" charset="0"/>
              </a:rPr>
              <a:t>Environmental</a:t>
            </a:r>
            <a:r>
              <a:rPr lang="es-ES" sz="1200" b="1" dirty="0">
                <a:latin typeface="Cambria" charset="0"/>
              </a:rPr>
              <a:t> </a:t>
            </a:r>
            <a:r>
              <a:rPr lang="es-ES" sz="1200" b="1" dirty="0" err="1">
                <a:latin typeface="Cambria" charset="0"/>
              </a:rPr>
              <a:t>Research</a:t>
            </a:r>
            <a:r>
              <a:rPr lang="es-ES" sz="1200" b="1" dirty="0">
                <a:latin typeface="Cambria" charset="0"/>
              </a:rPr>
              <a:t> </a:t>
            </a:r>
            <a:r>
              <a:rPr lang="es-ES" sz="1200" b="1" dirty="0" err="1">
                <a:latin typeface="Cambria" charset="0"/>
              </a:rPr>
              <a:t>initiatives</a:t>
            </a:r>
            <a:r>
              <a:rPr lang="ja-JP" altLang="es-ES" sz="1200" b="1" dirty="0">
                <a:latin typeface="Cambria" charset="0"/>
              </a:rPr>
              <a:t>”</a:t>
            </a:r>
            <a:endParaRPr lang="fr-FR" sz="1200" dirty="0"/>
          </a:p>
        </p:txBody>
      </p:sp>
      <p:sp>
        <p:nvSpPr>
          <p:cNvPr id="22" name="Vague 21"/>
          <p:cNvSpPr/>
          <p:nvPr/>
        </p:nvSpPr>
        <p:spPr>
          <a:xfrm>
            <a:off x="232628" y="5625446"/>
            <a:ext cx="1490835" cy="595347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Equipment</a:t>
            </a:r>
            <a:endParaRPr lang="fr-FR" dirty="0"/>
          </a:p>
        </p:txBody>
      </p:sp>
      <p:sp>
        <p:nvSpPr>
          <p:cNvPr id="26" name="Vague 25"/>
          <p:cNvSpPr/>
          <p:nvPr/>
        </p:nvSpPr>
        <p:spPr>
          <a:xfrm>
            <a:off x="236862" y="5099697"/>
            <a:ext cx="1490835" cy="595347"/>
          </a:xfrm>
          <a:prstGeom prst="wav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PhD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grants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2195736" y="1196752"/>
            <a:ext cx="3096344" cy="3691691"/>
            <a:chOff x="2195736" y="1196752"/>
            <a:chExt cx="3096344" cy="3691691"/>
          </a:xfrm>
        </p:grpSpPr>
        <p:sp>
          <p:nvSpPr>
            <p:cNvPr id="18" name="Vague 17"/>
            <p:cNvSpPr/>
            <p:nvPr/>
          </p:nvSpPr>
          <p:spPr>
            <a:xfrm>
              <a:off x="3635896" y="1196752"/>
              <a:ext cx="1656184" cy="1224136"/>
            </a:xfrm>
            <a:prstGeom prst="wav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Computing</a:t>
              </a:r>
              <a:r>
                <a:rPr lang="fr-FR" dirty="0" smtClean="0"/>
                <a:t> and </a:t>
              </a:r>
            </a:p>
            <a:p>
              <a:pPr algn="ctr"/>
              <a:r>
                <a:rPr lang="fr-FR" dirty="0" smtClean="0"/>
                <a:t>Storage </a:t>
              </a:r>
              <a:endParaRPr lang="fr-FR" dirty="0"/>
            </a:p>
          </p:txBody>
        </p:sp>
        <p:sp>
          <p:nvSpPr>
            <p:cNvPr id="20" name="Vague 19"/>
            <p:cNvSpPr/>
            <p:nvPr/>
          </p:nvSpPr>
          <p:spPr>
            <a:xfrm>
              <a:off x="2195736" y="3140968"/>
              <a:ext cx="1656184" cy="936104"/>
            </a:xfrm>
            <a:prstGeom prst="wav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Wireless </a:t>
              </a:r>
              <a:r>
                <a:rPr lang="fr-FR" dirty="0" err="1" smtClean="0"/>
                <a:t>sensor</a:t>
              </a:r>
              <a:r>
                <a:rPr lang="fr-FR" dirty="0" smtClean="0"/>
                <a:t> network</a:t>
              </a:r>
              <a:endParaRPr lang="fr-FR" dirty="0"/>
            </a:p>
          </p:txBody>
        </p:sp>
        <p:sp>
          <p:nvSpPr>
            <p:cNvPr id="30" name="Vague 29"/>
            <p:cNvSpPr/>
            <p:nvPr/>
          </p:nvSpPr>
          <p:spPr>
            <a:xfrm>
              <a:off x="3707904" y="4293096"/>
              <a:ext cx="1490835" cy="595347"/>
            </a:xfrm>
            <a:prstGeom prst="wav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Sensors</a:t>
              </a:r>
              <a:endParaRPr lang="fr-FR" dirty="0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3923928" y="1124744"/>
            <a:ext cx="3168352" cy="2539563"/>
            <a:chOff x="3923928" y="1124744"/>
            <a:chExt cx="3168352" cy="2539563"/>
          </a:xfrm>
        </p:grpSpPr>
        <p:sp>
          <p:nvSpPr>
            <p:cNvPr id="29" name="Vague 28"/>
            <p:cNvSpPr/>
            <p:nvPr/>
          </p:nvSpPr>
          <p:spPr>
            <a:xfrm>
              <a:off x="5580112" y="2852936"/>
              <a:ext cx="1490835" cy="595347"/>
            </a:xfrm>
            <a:prstGeom prst="wav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chemeClr val="accent1">
                      <a:lumMod val="50000"/>
                    </a:schemeClr>
                  </a:solidFill>
                </a:rPr>
                <a:t>Robustness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Vague 27"/>
            <p:cNvSpPr/>
            <p:nvPr/>
          </p:nvSpPr>
          <p:spPr>
            <a:xfrm>
              <a:off x="3923928" y="3068960"/>
              <a:ext cx="1490835" cy="595347"/>
            </a:xfrm>
            <a:prstGeom prst="wav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Protocol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" name="Vague 26"/>
            <p:cNvSpPr/>
            <p:nvPr/>
          </p:nvSpPr>
          <p:spPr>
            <a:xfrm>
              <a:off x="5148064" y="1124744"/>
              <a:ext cx="1490835" cy="595347"/>
            </a:xfrm>
            <a:prstGeom prst="wav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Water </a:t>
              </a:r>
              <a:r>
                <a:rPr lang="fr-FR" dirty="0" err="1" smtClean="0">
                  <a:solidFill>
                    <a:schemeClr val="accent1">
                      <a:lumMod val="50000"/>
                    </a:schemeClr>
                  </a:solidFill>
                </a:rPr>
                <a:t>quality</a:t>
              </a:r>
              <a:endParaRPr lang="fr-FR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fr-FR" dirty="0" err="1" smtClean="0">
                  <a:solidFill>
                    <a:schemeClr val="accent1">
                      <a:lumMod val="50000"/>
                    </a:schemeClr>
                  </a:solidFill>
                </a:rPr>
                <a:t>modelling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Vague 30"/>
            <p:cNvSpPr/>
            <p:nvPr/>
          </p:nvSpPr>
          <p:spPr>
            <a:xfrm>
              <a:off x="5220072" y="1700808"/>
              <a:ext cx="1872208" cy="595347"/>
            </a:xfrm>
            <a:prstGeom prst="wav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chemeClr val="accent1">
                      <a:lumMod val="50000"/>
                    </a:schemeClr>
                  </a:solidFill>
                </a:rPr>
                <a:t>Missing</a:t>
              </a: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fr-FR" dirty="0" err="1" smtClean="0">
                  <a:solidFill>
                    <a:schemeClr val="accent1">
                      <a:lumMod val="50000"/>
                    </a:schemeClr>
                  </a:solidFill>
                </a:rPr>
                <a:t>geospatial</a:t>
              </a: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 data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33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924945"/>
            <a:ext cx="1807535" cy="8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35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ncegrilles_utilisateurs-copi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EGI-InSPIRE-May2011-V4</Template>
  <TotalTime>5581</TotalTime>
  <Words>659</Words>
  <Application>Microsoft Macintosh PowerPoint</Application>
  <PresentationFormat>Présentation à l'écran (4:3)</PresentationFormat>
  <Paragraphs>151</Paragraphs>
  <Slides>11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francegrilles_utilisateurs-copie2</vt:lpstr>
      <vt:lpstr>Ronds dans l’eau</vt:lpstr>
      <vt:lpstr>Developing synergies between EGI and user communities using ESIF: the case of France  V. Breton France Grilles director </vt:lpstr>
      <vt:lpstr>France Grilles is about</vt:lpstr>
      <vt:lpstr>Can ESIF funds help building France Grilles/EGI?</vt:lpstr>
      <vt:lpstr>Welcome to Auvergne, at the heart of France</vt:lpstr>
      <vt:lpstr>The vision</vt:lpstr>
      <vt:lpstr>The computing center (1st phase - 2016)</vt:lpstr>
      <vt:lpstr>Long Terme Ecological Research</vt:lpstr>
      <vt:lpstr>The ESIF tools used in Auvergne</vt:lpstr>
      <vt:lpstr>ESIF funding</vt:lpstr>
      <vt:lpstr>Conclusion</vt:lpstr>
      <vt:lpstr>Thank you !</vt:lpstr>
    </vt:vector>
  </TitlesOfParts>
  <Company>CNRS IdGC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Grilles, journées scientifiques 2012</dc:title>
  <dc:creator>Romier</dc:creator>
  <cp:lastModifiedBy>Vincent Breton</cp:lastModifiedBy>
  <cp:revision>638</cp:revision>
  <dcterms:created xsi:type="dcterms:W3CDTF">2015-09-09T07:45:38Z</dcterms:created>
  <dcterms:modified xsi:type="dcterms:W3CDTF">2016-04-08T08:04:35Z</dcterms:modified>
</cp:coreProperties>
</file>