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0"/>
  </p:notesMasterIdLst>
  <p:sldIdLst>
    <p:sldId id="260" r:id="rId3"/>
    <p:sldId id="281" r:id="rId4"/>
    <p:sldId id="291" r:id="rId5"/>
    <p:sldId id="290" r:id="rId6"/>
    <p:sldId id="308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264" r:id="rId22"/>
    <p:sldId id="288" r:id="rId23"/>
    <p:sldId id="262" r:id="rId24"/>
    <p:sldId id="326" r:id="rId25"/>
    <p:sldId id="327" r:id="rId26"/>
    <p:sldId id="328" r:id="rId27"/>
    <p:sldId id="292" r:id="rId28"/>
    <p:sldId id="32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707"/>
    <a:srgbClr val="FAC42D"/>
    <a:srgbClr val="E35226"/>
    <a:srgbClr val="AA211F"/>
    <a:srgbClr val="002B9D"/>
    <a:srgbClr val="F7B149"/>
    <a:srgbClr val="00009D"/>
    <a:srgbClr val="F95A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EF1A-C96F-6841-9B4E-CA4A4CA91663}" type="datetimeFigureOut">
              <a:rPr lang="en-US" smtClean="0"/>
              <a:pPr/>
              <a:t>4/7/2016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5EDEE-1887-3541-A83E-8E2BBEC21EE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0870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just ‘big’ experiments such as LHC and SKA, but the number of communities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BE049-3163-43EB-A5FF-F4CB484C94B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377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685800"/>
            <a:ext cx="3509963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0688" y="3635896"/>
            <a:ext cx="5486400" cy="5256584"/>
          </a:xfrm>
        </p:spPr>
        <p:txBody>
          <a:bodyPr/>
          <a:lstStyle/>
          <a:p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619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B2ACCESS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FE3D-F359-CE44-9FD2-E3C8C9D297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944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PRACE (DECI call), GEANT (cloud catalogue), RDA (DFT,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PID, metadata, practical policy)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OpenAIRE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/LIBER (ongoing)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5EDEE-1887-3541-A83E-8E2BBEC21EE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80043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784" y="4343390"/>
            <a:ext cx="5486363" cy="4114872"/>
          </a:xfrm>
          <a:prstGeom prst="rect">
            <a:avLst/>
          </a:prstGeom>
        </p:spPr>
        <p:txBody>
          <a:bodyPr lIns="80152" tIns="80152" rIns="80152" bIns="80152" anchor="ctr" anchorCtr="0">
            <a:noAutofit/>
          </a:bodyPr>
          <a:lstStyle/>
          <a:p>
            <a:endParaRPr dirty="0"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="" xmlns:p14="http://schemas.microsoft.com/office/powerpoint/2010/main" val="24559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51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4800" y="196850"/>
            <a:ext cx="3529013" cy="2646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915816"/>
            <a:ext cx="5486400" cy="6048672"/>
          </a:xfrm>
        </p:spPr>
        <p:txBody>
          <a:bodyPr/>
          <a:lstStyle/>
          <a:p>
            <a:r>
              <a:rPr lang="en-US" sz="1100" dirty="0" smtClean="0">
                <a:latin typeface="Helvetica"/>
                <a:cs typeface="Helvetica"/>
              </a:rPr>
              <a:t>Based on </a:t>
            </a:r>
            <a:r>
              <a:rPr lang="en-US" sz="1100" b="1" dirty="0" err="1" smtClean="0">
                <a:latin typeface="Helvetica"/>
                <a:cs typeface="Helvetica"/>
              </a:rPr>
              <a:t>ownCloud</a:t>
            </a:r>
            <a:r>
              <a:rPr lang="en-US" sz="1100" b="1" dirty="0" smtClean="0">
                <a:latin typeface="Helvetica"/>
                <a:cs typeface="Helvetica"/>
              </a:rPr>
              <a:t>, </a:t>
            </a:r>
            <a:r>
              <a:rPr lang="en-US" sz="1100" dirty="0" smtClean="0">
                <a:latin typeface="Helvetica"/>
                <a:cs typeface="Helvetica"/>
              </a:rPr>
              <a:t>open source (GNU AGPLv3)</a:t>
            </a:r>
          </a:p>
          <a:p>
            <a:r>
              <a:rPr lang="en-US" sz="1100" b="1" dirty="0" smtClean="0">
                <a:latin typeface="Helvetica"/>
                <a:cs typeface="Helvetica"/>
              </a:rPr>
              <a:t>access and manage permissions </a:t>
            </a:r>
            <a:r>
              <a:rPr lang="en-US" sz="1100" dirty="0" smtClean="0">
                <a:latin typeface="Helvetica"/>
                <a:cs typeface="Helvetica"/>
              </a:rPr>
              <a:t>to </a:t>
            </a:r>
            <a:r>
              <a:rPr lang="en-US" sz="1100" b="1" dirty="0" smtClean="0">
                <a:latin typeface="Helvetica"/>
                <a:cs typeface="Helvetica"/>
              </a:rPr>
              <a:t>files from any device and any location, </a:t>
            </a:r>
            <a:r>
              <a:rPr lang="en-US" sz="1100" dirty="0" smtClean="0">
                <a:latin typeface="Helvetica"/>
                <a:cs typeface="Helvetica"/>
              </a:rPr>
              <a:t>via</a:t>
            </a:r>
            <a:r>
              <a:rPr lang="en-US" sz="1100" b="1" dirty="0" smtClean="0">
                <a:latin typeface="Helvetica"/>
                <a:cs typeface="Helvetica"/>
              </a:rPr>
              <a:t> </a:t>
            </a:r>
            <a:r>
              <a:rPr lang="en-US" sz="1100" dirty="0" smtClean="0">
                <a:latin typeface="Helvetica"/>
                <a:cs typeface="Helvetica"/>
              </a:rPr>
              <a:t>browser, desktop, mobile apps and WebDAV</a:t>
            </a:r>
          </a:p>
          <a:p>
            <a:r>
              <a:rPr lang="en-US" sz="1100" b="1" dirty="0" smtClean="0">
                <a:latin typeface="Helvetica"/>
                <a:cs typeface="Helvetica"/>
              </a:rPr>
              <a:t>up to 20GB of storage space</a:t>
            </a:r>
            <a:r>
              <a:rPr lang="en-US" sz="1100" dirty="0" smtClean="0">
                <a:latin typeface="Helvetica"/>
                <a:cs typeface="Helvetica"/>
              </a:rPr>
              <a:t> for research data </a:t>
            </a:r>
          </a:p>
          <a:p>
            <a:r>
              <a:rPr lang="en-US" sz="1100" b="1" dirty="0" smtClean="0">
                <a:latin typeface="Helvetica"/>
                <a:cs typeface="Helvetica"/>
              </a:rPr>
              <a:t>simple to use and open to all </a:t>
            </a:r>
            <a:r>
              <a:rPr lang="en-US" sz="1100" dirty="0" smtClean="0">
                <a:latin typeface="Helvetica"/>
                <a:cs typeface="Helvetica"/>
              </a:rPr>
              <a:t>researchers, scientists (e.g. self-registration)</a:t>
            </a:r>
          </a:p>
          <a:p>
            <a:r>
              <a:rPr lang="en-US" sz="1100" b="1" dirty="0" smtClean="0">
                <a:latin typeface="Helvetica"/>
                <a:cs typeface="Helvetica"/>
              </a:rPr>
              <a:t>synchronize and exchange data with one or multiple users</a:t>
            </a:r>
            <a:endParaRPr lang="en-US" sz="1100" dirty="0" smtClean="0">
              <a:solidFill>
                <a:srgbClr val="25468D"/>
              </a:solidFill>
              <a:latin typeface="Helvetica"/>
              <a:cs typeface="Helvetica"/>
            </a:endParaRPr>
          </a:p>
          <a:p>
            <a:r>
              <a:rPr lang="en-US" sz="1100" dirty="0" smtClean="0">
                <a:latin typeface="Helvetica"/>
                <a:cs typeface="Helvetica"/>
              </a:rPr>
              <a:t>users decide </a:t>
            </a:r>
            <a:r>
              <a:rPr lang="en-US" sz="1100" b="1" dirty="0" smtClean="0">
                <a:latin typeface="Helvetica"/>
                <a:cs typeface="Helvetica"/>
              </a:rPr>
              <a:t>with whom to exchange data, for how long and how</a:t>
            </a:r>
          </a:p>
          <a:p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92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685800"/>
            <a:ext cx="3508375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696" y="3635896"/>
            <a:ext cx="5486400" cy="5184576"/>
          </a:xfrm>
        </p:spPr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Based on </a:t>
            </a:r>
            <a:r>
              <a:rPr lang="en-US" sz="12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Invenio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,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source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(GPL v3)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Supports 8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community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-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metadata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templates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Data assigned a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 persistent identifier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and a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checksum</a:t>
            </a:r>
            <a:endParaRPr lang="en-US" sz="12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Access via a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HTTP Rest API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accessible,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user self-registration</a:t>
            </a:r>
          </a:p>
          <a:p>
            <a:r>
              <a:rPr lang="en-US" sz="1200" b="1" dirty="0" smtClean="0">
                <a:solidFill>
                  <a:srgbClr val="000000"/>
                </a:solidFill>
              </a:rPr>
              <a:t>Data owner defines access policy </a:t>
            </a:r>
            <a:endParaRPr lang="en-US" sz="12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access license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choose feature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Discipline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 choose feature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harvestable metadata,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harvested by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B2FIND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33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685800"/>
            <a:ext cx="3508375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80" y="3563888"/>
            <a:ext cx="5486400" cy="4114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93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78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36"/>
              </a:spcBef>
              <a:buFont typeface="Arial" charset="0"/>
              <a:buChar char="•"/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E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xtension of the B2SAFE and B2FIND services,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which allow users to store, preserve and find data </a:t>
            </a:r>
          </a:p>
          <a:p>
            <a:pPr eaLnBrk="1" hangingPunct="1">
              <a:spcBef>
                <a:spcPts val="336"/>
              </a:spcBef>
              <a:buFont typeface="Arial" charset="0"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Providing 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access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 via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GridFTP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 and basic 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HTTP </a:t>
            </a:r>
          </a:p>
          <a:p>
            <a:pPr eaLnBrk="1" hangingPunct="1">
              <a:spcBef>
                <a:spcPts val="336"/>
              </a:spcBef>
              <a:buFont typeface="Arial" charset="0"/>
              <a:buChar char="•"/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data-staging script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facilitates staging, ingestion and retrieval of persistent identifier (PID) information of transferred data</a:t>
            </a:r>
          </a:p>
          <a:p>
            <a:pPr eaLnBrk="1" hangingPunct="1">
              <a:spcBef>
                <a:spcPts val="336"/>
              </a:spcBef>
              <a:buFont typeface="Arial" charset="0"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Start development of EUDAT 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client API library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and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 command line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tools</a:t>
            </a:r>
          </a:p>
          <a:p>
            <a:pPr eaLnBrk="1" hangingPunct="1">
              <a:spcBef>
                <a:spcPts val="336"/>
              </a:spcBef>
              <a:buFont typeface="Arial" charset="0"/>
              <a:buChar char="•"/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Integrated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with EUDAT 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Federated AAI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on basis of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 X.509 </a:t>
            </a:r>
            <a:r>
              <a:rPr lang="en-US" alt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certificates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18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EUDAT1,</a:t>
            </a:r>
            <a:r>
              <a:rPr lang="en-US" baseline="0" dirty="0" smtClean="0"/>
              <a:t> </a:t>
            </a:r>
            <a:r>
              <a:rPr lang="en-US" dirty="0" smtClean="0"/>
              <a:t>MDTF/B2FIND</a:t>
            </a:r>
            <a:r>
              <a:rPr lang="en-US" baseline="0" dirty="0" smtClean="0"/>
              <a:t> community wiki page, 15 additional community repository services are planned or in enabling phase.</a:t>
            </a:r>
          </a:p>
          <a:p>
            <a:r>
              <a:rPr lang="en-US" dirty="0" smtClean="0"/>
              <a:t>At the developers</a:t>
            </a:r>
            <a:r>
              <a:rPr lang="en-US" baseline="0" dirty="0" smtClean="0"/>
              <a:t> </a:t>
            </a:r>
            <a:r>
              <a:rPr lang="en-US" dirty="0" smtClean="0"/>
              <a:t>workshop Heinrich and </a:t>
            </a:r>
            <a:r>
              <a:rPr lang="en-US" dirty="0" err="1" smtClean="0"/>
              <a:t>Yann</a:t>
            </a:r>
            <a:r>
              <a:rPr lang="en-US" dirty="0" smtClean="0"/>
              <a:t> Le Franc</a:t>
            </a:r>
            <a:r>
              <a:rPr lang="en-US" baseline="0" dirty="0" smtClean="0"/>
              <a:t> talked about the the integration of the B2NOTE service with B2FIND.</a:t>
            </a:r>
          </a:p>
          <a:p>
            <a:endParaRPr lang="en-US" baseline="0" dirty="0" smtClean="0"/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Based on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CKAN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,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source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(GNU AGPL v3)</a:t>
            </a: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Facetted search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(e.g. 10 facets)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and full text search,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recently added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timeline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 search</a:t>
            </a:r>
            <a:endParaRPr lang="en-US" sz="1200" b="1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Focus on 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community recommended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 metadata </a:t>
            </a: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13 community repositories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harvested, more lined up</a:t>
            </a: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accessible,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no registration needed</a:t>
            </a:r>
            <a:endParaRPr lang="en-US" sz="1200" b="1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Open harvestable metadata</a:t>
            </a: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Searchable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via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 Web-based GUI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and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 HTTP </a:t>
            </a:r>
            <a:r>
              <a:rPr lang="en-US" sz="12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RESTful</a:t>
            </a:r>
            <a:r>
              <a:rPr lang="en-US" sz="1200" b="1" dirty="0" smtClean="0">
                <a:solidFill>
                  <a:srgbClr val="000000"/>
                </a:solidFill>
                <a:latin typeface="Helvetica"/>
                <a:cs typeface="Helvetica"/>
              </a:rPr>
              <a:t> API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40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40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gif"/><Relationship Id="rId18" Type="http://schemas.openxmlformats.org/officeDocument/2006/relationships/image" Target="../media/image27.jpeg"/><Relationship Id="rId26" Type="http://schemas.openxmlformats.org/officeDocument/2006/relationships/image" Target="../media/image35.gif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jpeg"/><Relationship Id="rId33" Type="http://schemas.openxmlformats.org/officeDocument/2006/relationships/image" Target="../media/image42.jpeg"/><Relationship Id="rId38" Type="http://schemas.openxmlformats.org/officeDocument/2006/relationships/image" Target="../media/image47.gif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29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Relationship Id="rId27" Type="http://schemas.openxmlformats.org/officeDocument/2006/relationships/image" Target="../media/image36.jpeg"/><Relationship Id="rId30" Type="http://schemas.openxmlformats.org/officeDocument/2006/relationships/image" Target="../media/image39.gif"/><Relationship Id="rId35" Type="http://schemas.openxmlformats.org/officeDocument/2006/relationships/image" Target="../media/image4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7.png"/><Relationship Id="rId18" Type="http://schemas.openxmlformats.org/officeDocument/2006/relationships/image" Target="../media/image13.png"/><Relationship Id="rId26" Type="http://schemas.openxmlformats.org/officeDocument/2006/relationships/image" Target="../media/image24.jpeg"/><Relationship Id="rId3" Type="http://schemas.openxmlformats.org/officeDocument/2006/relationships/image" Target="../media/image49.png"/><Relationship Id="rId21" Type="http://schemas.openxmlformats.org/officeDocument/2006/relationships/image" Target="../media/image51.png"/><Relationship Id="rId34" Type="http://schemas.openxmlformats.org/officeDocument/2006/relationships/image" Target="../media/image54.png"/><Relationship Id="rId7" Type="http://schemas.openxmlformats.org/officeDocument/2006/relationships/image" Target="../media/image25.png"/><Relationship Id="rId12" Type="http://schemas.openxmlformats.org/officeDocument/2006/relationships/image" Target="../media/image35.gif"/><Relationship Id="rId17" Type="http://schemas.openxmlformats.org/officeDocument/2006/relationships/image" Target="../media/image43.png"/><Relationship Id="rId25" Type="http://schemas.openxmlformats.org/officeDocument/2006/relationships/image" Target="../media/image23.jpeg"/><Relationship Id="rId33" Type="http://schemas.openxmlformats.org/officeDocument/2006/relationships/image" Target="../media/image39.gif"/><Relationship Id="rId2" Type="http://schemas.openxmlformats.org/officeDocument/2006/relationships/image" Target="../media/image1.png"/><Relationship Id="rId16" Type="http://schemas.openxmlformats.org/officeDocument/2006/relationships/image" Target="../media/image42.jpeg"/><Relationship Id="rId20" Type="http://schemas.openxmlformats.org/officeDocument/2006/relationships/image" Target="../media/image50.jpe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11" Type="http://schemas.openxmlformats.org/officeDocument/2006/relationships/image" Target="../media/image34.jpeg"/><Relationship Id="rId24" Type="http://schemas.openxmlformats.org/officeDocument/2006/relationships/image" Target="../media/image22.gif"/><Relationship Id="rId32" Type="http://schemas.openxmlformats.org/officeDocument/2006/relationships/image" Target="../media/image38.png"/><Relationship Id="rId37" Type="http://schemas.openxmlformats.org/officeDocument/2006/relationships/image" Target="../media/image47.gif"/><Relationship Id="rId5" Type="http://schemas.openxmlformats.org/officeDocument/2006/relationships/image" Target="../media/image18.jpeg"/><Relationship Id="rId15" Type="http://schemas.openxmlformats.org/officeDocument/2006/relationships/image" Target="../media/image41.png"/><Relationship Id="rId23" Type="http://schemas.openxmlformats.org/officeDocument/2006/relationships/image" Target="../media/image21.png"/><Relationship Id="rId28" Type="http://schemas.openxmlformats.org/officeDocument/2006/relationships/image" Target="../media/image28.png"/><Relationship Id="rId36" Type="http://schemas.openxmlformats.org/officeDocument/2006/relationships/image" Target="../media/image46.png"/><Relationship Id="rId10" Type="http://schemas.openxmlformats.org/officeDocument/2006/relationships/image" Target="../media/image32.png"/><Relationship Id="rId19" Type="http://schemas.openxmlformats.org/officeDocument/2006/relationships/image" Target="../media/image14.jpeg"/><Relationship Id="rId31" Type="http://schemas.openxmlformats.org/officeDocument/2006/relationships/image" Target="../media/image36.jpeg"/><Relationship Id="rId4" Type="http://schemas.openxmlformats.org/officeDocument/2006/relationships/image" Target="../media/image17.png"/><Relationship Id="rId9" Type="http://schemas.openxmlformats.org/officeDocument/2006/relationships/image" Target="../media/image31.png"/><Relationship Id="rId14" Type="http://schemas.openxmlformats.org/officeDocument/2006/relationships/image" Target="../media/image40.png"/><Relationship Id="rId22" Type="http://schemas.openxmlformats.org/officeDocument/2006/relationships/image" Target="../media/image52.jpeg"/><Relationship Id="rId27" Type="http://schemas.openxmlformats.org/officeDocument/2006/relationships/image" Target="../media/image27.jpeg"/><Relationship Id="rId30" Type="http://schemas.openxmlformats.org/officeDocument/2006/relationships/image" Target="../media/image53.png"/><Relationship Id="rId35" Type="http://schemas.openxmlformats.org/officeDocument/2006/relationships/image" Target="../media/image4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27.jpeg"/><Relationship Id="rId18" Type="http://schemas.openxmlformats.org/officeDocument/2006/relationships/image" Target="../media/image38.png"/><Relationship Id="rId3" Type="http://schemas.openxmlformats.org/officeDocument/2006/relationships/image" Target="../media/image1.png"/><Relationship Id="rId21" Type="http://schemas.openxmlformats.org/officeDocument/2006/relationships/image" Target="../media/image45.png"/><Relationship Id="rId7" Type="http://schemas.openxmlformats.org/officeDocument/2006/relationships/image" Target="../media/image51.png"/><Relationship Id="rId12" Type="http://schemas.openxmlformats.org/officeDocument/2006/relationships/image" Target="../media/image24.jpeg"/><Relationship Id="rId17" Type="http://schemas.openxmlformats.org/officeDocument/2006/relationships/image" Target="../media/image36.jpeg"/><Relationship Id="rId2" Type="http://schemas.openxmlformats.org/officeDocument/2006/relationships/image" Target="../media/image55.png"/><Relationship Id="rId16" Type="http://schemas.openxmlformats.org/officeDocument/2006/relationships/image" Target="../media/image53.png"/><Relationship Id="rId20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jpeg"/><Relationship Id="rId11" Type="http://schemas.openxmlformats.org/officeDocument/2006/relationships/image" Target="../media/image23.jpeg"/><Relationship Id="rId5" Type="http://schemas.openxmlformats.org/officeDocument/2006/relationships/image" Target="../media/image14.jpeg"/><Relationship Id="rId15" Type="http://schemas.openxmlformats.org/officeDocument/2006/relationships/image" Target="../media/image30.png"/><Relationship Id="rId23" Type="http://schemas.openxmlformats.org/officeDocument/2006/relationships/image" Target="../media/image47.gif"/><Relationship Id="rId10" Type="http://schemas.openxmlformats.org/officeDocument/2006/relationships/image" Target="../media/image22.gif"/><Relationship Id="rId19" Type="http://schemas.openxmlformats.org/officeDocument/2006/relationships/image" Target="../media/image39.gif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14" Type="http://schemas.openxmlformats.org/officeDocument/2006/relationships/image" Target="../media/image28.png"/><Relationship Id="rId22" Type="http://schemas.openxmlformats.org/officeDocument/2006/relationships/image" Target="../media/image4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35.gif"/><Relationship Id="rId17" Type="http://schemas.openxmlformats.org/officeDocument/2006/relationships/image" Target="../media/image43.png"/><Relationship Id="rId2" Type="http://schemas.openxmlformats.org/officeDocument/2006/relationships/image" Target="../media/image56.png"/><Relationship Id="rId16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11" Type="http://schemas.openxmlformats.org/officeDocument/2006/relationships/image" Target="../media/image34.jpeg"/><Relationship Id="rId5" Type="http://schemas.openxmlformats.org/officeDocument/2006/relationships/image" Target="../media/image18.jpeg"/><Relationship Id="rId15" Type="http://schemas.openxmlformats.org/officeDocument/2006/relationships/image" Target="../media/image41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Relationship Id="rId14" Type="http://schemas.openxmlformats.org/officeDocument/2006/relationships/image" Target="../media/image4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6238333" y="6021288"/>
            <a:ext cx="2660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www.eudat.eu</a:t>
            </a:r>
            <a:endParaRPr lang="en-GB" sz="20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0" y="6479758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105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273600"/>
            <a:ext cx="5884334" cy="7920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843808" y="6093296"/>
            <a:ext cx="335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dirty="0" smtClean="0">
                <a:solidFill>
                  <a:srgbClr val="23589C"/>
                </a:solidFill>
                <a:latin typeface="Helvetica LT Std" pitchFamily="34" charset="0"/>
              </a:rPr>
              <a:t>http://www.eudat.eu/services</a:t>
            </a:r>
            <a:endParaRPr lang="en-US" altLang="en-US" sz="1800" b="1" dirty="0">
              <a:solidFill>
                <a:srgbClr val="23589C"/>
              </a:solidFill>
              <a:latin typeface="Helvetica LT Std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661443"/>
            <a:ext cx="3846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1340768"/>
            <a:ext cx="43449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258343"/>
            <a:ext cx="434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3209256"/>
            <a:ext cx="4343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4144293"/>
            <a:ext cx="434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074568"/>
            <a:ext cx="4344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Sottotitolo 2"/>
          <p:cNvSpPr txBox="1">
            <a:spLocks/>
          </p:cNvSpPr>
          <p:nvPr userDrawn="1"/>
        </p:nvSpPr>
        <p:spPr>
          <a:xfrm>
            <a:off x="194733" y="1752599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latin typeface="Century Gothic" pitchFamily="34" charset="0"/>
              </a:rPr>
              <a:t>centres</a:t>
            </a:r>
            <a:r>
              <a:rPr lang="en-US" sz="2400" dirty="0" smtClean="0"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Black&amp;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809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99144" cy="380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" y="1844824"/>
            <a:ext cx="1072851" cy="28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8" y="2241360"/>
            <a:ext cx="353494" cy="43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0" y="2733887"/>
            <a:ext cx="423588" cy="45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7" y="3789040"/>
            <a:ext cx="701694" cy="248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103706"/>
            <a:ext cx="1076258" cy="221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0" y="5157192"/>
            <a:ext cx="320268" cy="404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0" y="5733256"/>
            <a:ext cx="571264" cy="184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5" y="6021288"/>
            <a:ext cx="646720" cy="245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2" y="6381328"/>
            <a:ext cx="639570" cy="284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2" y="1556792"/>
            <a:ext cx="699349" cy="258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76" y="1903558"/>
            <a:ext cx="916707" cy="372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3" y="2428890"/>
            <a:ext cx="631019" cy="186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16" y="2788930"/>
            <a:ext cx="934467" cy="204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07681"/>
            <a:ext cx="544263" cy="2573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1" y="3495066"/>
            <a:ext cx="395536" cy="197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1" y="3845992"/>
            <a:ext cx="358025" cy="349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3639"/>
            <a:ext cx="644394" cy="1874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77162"/>
            <a:ext cx="423490" cy="423490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1043948" y="464633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/>
              <a:t>e-Science Data Factory</a:t>
            </a:r>
            <a:endParaRPr lang="it-IT" sz="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8" y="5410875"/>
            <a:ext cx="1439820" cy="36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20866"/>
            <a:ext cx="753216" cy="1148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01" y="4238379"/>
            <a:ext cx="683568" cy="2942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12" y="3836630"/>
            <a:ext cx="867544" cy="3464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5" y="3275618"/>
            <a:ext cx="413714" cy="4046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24" y="2733887"/>
            <a:ext cx="403105" cy="4070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5" y="2411029"/>
            <a:ext cx="405011" cy="2241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556155" cy="4434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1" y="6131198"/>
            <a:ext cx="1121603" cy="7906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50" y="5841632"/>
            <a:ext cx="415943" cy="3593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57809"/>
            <a:ext cx="446067" cy="1287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9" y="4392960"/>
            <a:ext cx="806202" cy="3100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4" y="3267525"/>
            <a:ext cx="592460" cy="4176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06" y="4956004"/>
            <a:ext cx="454871" cy="4548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517232"/>
            <a:ext cx="416917" cy="277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55" y="5877272"/>
            <a:ext cx="1074794" cy="266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4437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3" y="464408"/>
            <a:ext cx="8534399" cy="640080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RZG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36.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03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&amp; Community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9" y="556828"/>
            <a:ext cx="8414399" cy="6310800"/>
          </a:xfrm>
          <a:prstGeom prst="rect">
            <a:avLst/>
          </a:prstGeom>
        </p:spPr>
      </p:pic>
      <p:grpSp>
        <p:nvGrpSpPr>
          <p:cNvPr id="50" name="Group 49"/>
          <p:cNvGrpSpPr/>
          <p:nvPr userDrawn="1"/>
        </p:nvGrpSpPr>
        <p:grpSpPr>
          <a:xfrm>
            <a:off x="228989" y="1444397"/>
            <a:ext cx="3190883" cy="4000827"/>
            <a:chOff x="47873" y="1209421"/>
            <a:chExt cx="3190883" cy="4000827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47873" y="3735504"/>
              <a:ext cx="2768760" cy="1474744"/>
              <a:chOff x="47873" y="3735504"/>
              <a:chExt cx="2768760" cy="1474744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7" y="3766431"/>
                <a:ext cx="701694" cy="2482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53" y="3779655"/>
                <a:ext cx="1076258" cy="2217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506" y="4045582"/>
                <a:ext cx="320268" cy="4046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74" y="4024435"/>
                <a:ext cx="631019" cy="18667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6535" y="4053269"/>
                <a:ext cx="358025" cy="3499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098" y="4044512"/>
                <a:ext cx="423490" cy="423490"/>
              </a:xfrm>
              <a:prstGeom prst="rect">
                <a:avLst/>
              </a:prstGeom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3" y="4437112"/>
                <a:ext cx="1439820" cy="36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30" y="4822124"/>
                <a:ext cx="683568" cy="29420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225" y="4516634"/>
                <a:ext cx="867544" cy="34641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01" y="4803167"/>
                <a:ext cx="403105" cy="40708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034" y="4294501"/>
                <a:ext cx="1121603" cy="790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668" y="4256257"/>
                <a:ext cx="415943" cy="35931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00" y="4099506"/>
                <a:ext cx="446067" cy="12874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31" y="3735504"/>
                <a:ext cx="806202" cy="310078"/>
              </a:xfrm>
              <a:prstGeom prst="rect">
                <a:avLst/>
              </a:prstGeom>
            </p:spPr>
          </p:pic>
        </p:grpSp>
        <p:sp>
          <p:nvSpPr>
            <p:cNvPr id="44" name="Sottotitolo 2"/>
            <p:cNvSpPr txBox="1">
              <a:spLocks/>
            </p:cNvSpPr>
            <p:nvPr userDrawn="1"/>
          </p:nvSpPr>
          <p:spPr>
            <a:xfrm>
              <a:off x="725877" y="3440583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FF0000"/>
                  </a:solidFill>
                  <a:latin typeface="Century Gothic" pitchFamily="34" charset="0"/>
                </a:rPr>
                <a:t>Community Centres</a:t>
              </a:r>
              <a:endParaRPr lang="en-US" sz="12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11560" y="3517661"/>
              <a:ext cx="140608" cy="1276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62399" y="1488796"/>
              <a:ext cx="3176357" cy="1724180"/>
              <a:chOff x="62399" y="1488796"/>
              <a:chExt cx="3176357" cy="1724180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488796"/>
                <a:ext cx="599144" cy="3800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277" y="1515671"/>
                <a:ext cx="1072851" cy="2880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548" y="1488796"/>
                <a:ext cx="321568" cy="39302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556" y="1507250"/>
                <a:ext cx="332797" cy="36043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08" y="1867681"/>
                <a:ext cx="438471" cy="1416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0902" y="1829367"/>
                <a:ext cx="646720" cy="24575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7331" y="1907519"/>
                <a:ext cx="639570" cy="28425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72" y="2072544"/>
                <a:ext cx="699349" cy="25830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21" y="2075121"/>
                <a:ext cx="916707" cy="3720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967" y="2261158"/>
                <a:ext cx="544263" cy="25731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376" y="2231962"/>
                <a:ext cx="395536" cy="1977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57" y="2392161"/>
                <a:ext cx="644394" cy="1874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32" y="2588526"/>
                <a:ext cx="825224" cy="12584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128" y="2541604"/>
                <a:ext cx="413714" cy="4046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611" y="2423284"/>
                <a:ext cx="405011" cy="22413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80" y="2429730"/>
                <a:ext cx="556155" cy="44344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9" y="1766179"/>
                <a:ext cx="438216" cy="30894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179" y="2674807"/>
                <a:ext cx="454871" cy="45487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702" y="2700337"/>
                <a:ext cx="416917" cy="27794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3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84" y="2946268"/>
                <a:ext cx="1074794" cy="266708"/>
              </a:xfrm>
              <a:prstGeom prst="rect">
                <a:avLst/>
              </a:prstGeom>
            </p:spPr>
          </p:pic>
        </p:grpSp>
        <p:sp>
          <p:nvSpPr>
            <p:cNvPr id="5" name="Isosceles Triangle 4"/>
            <p:cNvSpPr/>
            <p:nvPr userDrawn="1"/>
          </p:nvSpPr>
          <p:spPr>
            <a:xfrm>
              <a:off x="531577" y="1263673"/>
              <a:ext cx="199979" cy="17498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Sottotitolo 2"/>
            <p:cNvSpPr txBox="1">
              <a:spLocks/>
            </p:cNvSpPr>
            <p:nvPr userDrawn="1"/>
          </p:nvSpPr>
          <p:spPr>
            <a:xfrm>
              <a:off x="675539" y="1209421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00B050"/>
                  </a:solidFill>
                  <a:latin typeface="Century Gothic" pitchFamily="34" charset="0"/>
                </a:rPr>
                <a:t>General Data Centres</a:t>
              </a:r>
              <a:endParaRPr lang="en-US" sz="12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509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93704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Data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548680"/>
            <a:ext cx="8412426" cy="630932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243515" y="1785485"/>
            <a:ext cx="3176357" cy="2215567"/>
            <a:chOff x="62399" y="1209421"/>
            <a:chExt cx="3176357" cy="2215567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62399" y="1700808"/>
              <a:ext cx="3176357" cy="1724180"/>
              <a:chOff x="62399" y="1700808"/>
              <a:chExt cx="3176357" cy="1724180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700808"/>
                <a:ext cx="599144" cy="3800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277" y="1727683"/>
                <a:ext cx="1072851" cy="2880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548" y="1700808"/>
                <a:ext cx="321568" cy="39302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556" y="1719262"/>
                <a:ext cx="332797" cy="36043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08" y="2079693"/>
                <a:ext cx="438471" cy="1416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0902" y="2041379"/>
                <a:ext cx="646720" cy="24575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7331" y="2119531"/>
                <a:ext cx="639570" cy="28425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72" y="2284556"/>
                <a:ext cx="699349" cy="25830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21" y="2287133"/>
                <a:ext cx="916707" cy="3720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967" y="2473170"/>
                <a:ext cx="544263" cy="25731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376" y="2443974"/>
                <a:ext cx="395536" cy="1977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57" y="2604173"/>
                <a:ext cx="644394" cy="1874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32" y="2800538"/>
                <a:ext cx="825224" cy="12584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128" y="2753616"/>
                <a:ext cx="413714" cy="4046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611" y="2635296"/>
                <a:ext cx="405011" cy="22413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80" y="2641742"/>
                <a:ext cx="556155" cy="44344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9" y="1978191"/>
                <a:ext cx="438216" cy="30894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179" y="2886819"/>
                <a:ext cx="454871" cy="45487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702" y="2912349"/>
                <a:ext cx="416917" cy="27794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84" y="3158280"/>
                <a:ext cx="1074794" cy="266708"/>
              </a:xfrm>
              <a:prstGeom prst="rect">
                <a:avLst/>
              </a:prstGeom>
            </p:spPr>
          </p:pic>
        </p:grpSp>
        <p:sp>
          <p:nvSpPr>
            <p:cNvPr id="5" name="Isosceles Triangle 4"/>
            <p:cNvSpPr/>
            <p:nvPr userDrawn="1"/>
          </p:nvSpPr>
          <p:spPr>
            <a:xfrm>
              <a:off x="531577" y="1263673"/>
              <a:ext cx="199979" cy="17498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Sottotitolo 2"/>
            <p:cNvSpPr txBox="1">
              <a:spLocks/>
            </p:cNvSpPr>
            <p:nvPr userDrawn="1"/>
          </p:nvSpPr>
          <p:spPr>
            <a:xfrm>
              <a:off x="675539" y="1209421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00B050"/>
                  </a:solidFill>
                  <a:latin typeface="Century Gothic" pitchFamily="34" charset="0"/>
                </a:rPr>
                <a:t>General Data Centres</a:t>
              </a:r>
              <a:endParaRPr lang="en-US" sz="12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04277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ty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1" y="556828"/>
            <a:ext cx="8414399" cy="631080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398572" y="1731343"/>
            <a:ext cx="2805276" cy="1913681"/>
            <a:chOff x="47873" y="3440583"/>
            <a:chExt cx="2805276" cy="1913681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47873" y="3879520"/>
              <a:ext cx="2768760" cy="1474744"/>
              <a:chOff x="47873" y="3879520"/>
              <a:chExt cx="2768760" cy="1474744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7" y="3910447"/>
                <a:ext cx="701694" cy="2482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53" y="3923671"/>
                <a:ext cx="1076258" cy="2217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506" y="4189598"/>
                <a:ext cx="320268" cy="4046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74" y="4168451"/>
                <a:ext cx="631019" cy="18667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6535" y="4197285"/>
                <a:ext cx="358025" cy="3499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098" y="4188528"/>
                <a:ext cx="423490" cy="423490"/>
              </a:xfrm>
              <a:prstGeom prst="rect">
                <a:avLst/>
              </a:prstGeom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3" y="4581128"/>
                <a:ext cx="1439820" cy="36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30" y="4966140"/>
                <a:ext cx="683568" cy="29420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225" y="4660650"/>
                <a:ext cx="867544" cy="34641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01" y="4947183"/>
                <a:ext cx="403105" cy="40708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034" y="4438517"/>
                <a:ext cx="1121603" cy="790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668" y="4400273"/>
                <a:ext cx="415943" cy="35931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00" y="4243522"/>
                <a:ext cx="446067" cy="12874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31" y="3879520"/>
                <a:ext cx="806202" cy="310078"/>
              </a:xfrm>
              <a:prstGeom prst="rect">
                <a:avLst/>
              </a:prstGeom>
            </p:spPr>
          </p:pic>
        </p:grpSp>
        <p:sp>
          <p:nvSpPr>
            <p:cNvPr id="44" name="Sottotitolo 2"/>
            <p:cNvSpPr txBox="1">
              <a:spLocks/>
            </p:cNvSpPr>
            <p:nvPr userDrawn="1"/>
          </p:nvSpPr>
          <p:spPr>
            <a:xfrm>
              <a:off x="725877" y="3440583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FF0000"/>
                  </a:solidFill>
                  <a:latin typeface="Century Gothic" pitchFamily="34" charset="0"/>
                </a:rPr>
                <a:t>Community Centres</a:t>
              </a:r>
              <a:endParaRPr lang="en-US" sz="12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11560" y="3517661"/>
              <a:ext cx="140608" cy="1276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="" xmlns:p14="http://schemas.microsoft.com/office/powerpoint/2010/main" val="1106864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2825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7" y="498305"/>
            <a:ext cx="8479591" cy="6359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2825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5105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09320"/>
            <a:ext cx="4752528" cy="432048"/>
          </a:xfrm>
        </p:spPr>
        <p:txBody>
          <a:bodyPr/>
          <a:lstStyle/>
          <a:p>
            <a:r>
              <a:rPr lang="en-US" smtClean="0"/>
              <a:t>EUDAT - EGI Interoperability Session</a:t>
            </a:r>
            <a:endParaRPr lang="es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5392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>
        <p:cut/>
      </p:transition>
    </mc:Choice>
    <mc:Fallback>
      <p:transition advClick="0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09320"/>
            <a:ext cx="4752528" cy="432048"/>
          </a:xfrm>
        </p:spPr>
        <p:txBody>
          <a:bodyPr/>
          <a:lstStyle/>
          <a:p>
            <a:r>
              <a:rPr lang="en-US" smtClean="0"/>
              <a:t>EUDAT - EGI Interoperability Session</a:t>
            </a:r>
            <a:endParaRPr lang="es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812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>
        <p:cut/>
      </p:transition>
    </mc:Choice>
    <mc:Fallback>
      <p:transition advClick="0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09320"/>
            <a:ext cx="4752528" cy="432048"/>
          </a:xfrm>
        </p:spPr>
        <p:txBody>
          <a:bodyPr/>
          <a:lstStyle/>
          <a:p>
            <a:r>
              <a:rPr lang="en-US" smtClean="0"/>
              <a:t>EUDAT - EGI Interoperability Session</a:t>
            </a:r>
            <a:endParaRPr lang="es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587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>
        <p:cut/>
      </p:transition>
    </mc:Choice>
    <mc:Fallback>
      <p:transition advClick="0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3" y="6137094"/>
            <a:ext cx="2660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000" kern="12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29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65125"/>
          </a:xfrm>
        </p:spPr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93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EUDAT - EGI Interoperability Session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60" r:id="rId14"/>
    <p:sldLayoutId id="2147483661" r:id="rId15"/>
    <p:sldLayoutId id="2147483662" r:id="rId16"/>
    <p:sldLayoutId id="2147483675" r:id="rId17"/>
    <p:sldLayoutId id="2147483674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3" r:id="rId24"/>
    <p:sldLayoutId id="2147483689" r:id="rId25"/>
    <p:sldLayoutId id="2147483690" r:id="rId26"/>
    <p:sldLayoutId id="2147483691" r:id="rId2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9.png"/><Relationship Id="rId7" Type="http://schemas.openxmlformats.org/officeDocument/2006/relationships/image" Target="../media/image7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5.png"/><Relationship Id="rId5" Type="http://schemas.openxmlformats.org/officeDocument/2006/relationships/image" Target="../media/image8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5.png"/><Relationship Id="rId5" Type="http://schemas.openxmlformats.org/officeDocument/2006/relationships/image" Target="../media/image2.png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1.gif"/><Relationship Id="rId5" Type="http://schemas.openxmlformats.org/officeDocument/2006/relationships/image" Target="../media/image10.png"/><Relationship Id="rId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1.gif"/><Relationship Id="rId5" Type="http://schemas.openxmlformats.org/officeDocument/2006/relationships/image" Target="../media/image2.png"/><Relationship Id="rId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7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3.png"/><Relationship Id="rId5" Type="http://schemas.microsoft.com/office/2007/relationships/hdphoto" Target="../media/hdphoto1.wdp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4.png"/><Relationship Id="rId5" Type="http://schemas.openxmlformats.org/officeDocument/2006/relationships/image" Target="../media/image75.png"/><Relationship Id="rId4" Type="http://schemas.openxmlformats.org/officeDocument/2006/relationships/image" Target="../media/image7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1.png"/><Relationship Id="rId7" Type="http://schemas.openxmlformats.org/officeDocument/2006/relationships/image" Target="../media/image10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gif"/><Relationship Id="rId3" Type="http://schemas.openxmlformats.org/officeDocument/2006/relationships/image" Target="../media/image105.jpeg"/><Relationship Id="rId21" Type="http://schemas.openxmlformats.org/officeDocument/2006/relationships/image" Target="../media/image123.jpeg"/><Relationship Id="rId7" Type="http://schemas.openxmlformats.org/officeDocument/2006/relationships/image" Target="../media/image109.jpe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jpeg"/><Relationship Id="rId33" Type="http://schemas.openxmlformats.org/officeDocument/2006/relationships/image" Target="../media/image135.png"/><Relationship Id="rId2" Type="http://schemas.openxmlformats.org/officeDocument/2006/relationships/image" Target="../media/image104.jpe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24" Type="http://schemas.openxmlformats.org/officeDocument/2006/relationships/image" Target="../media/image126.png"/><Relationship Id="rId32" Type="http://schemas.openxmlformats.org/officeDocument/2006/relationships/image" Target="../media/image134.png"/><Relationship Id="rId5" Type="http://schemas.openxmlformats.org/officeDocument/2006/relationships/image" Target="../media/image107.jpe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130.jpeg"/><Relationship Id="rId10" Type="http://schemas.openxmlformats.org/officeDocument/2006/relationships/image" Target="../media/image112.jpeg"/><Relationship Id="rId19" Type="http://schemas.openxmlformats.org/officeDocument/2006/relationships/image" Target="../media/image121.gif"/><Relationship Id="rId31" Type="http://schemas.openxmlformats.org/officeDocument/2006/relationships/image" Target="../media/image133.png"/><Relationship Id="rId4" Type="http://schemas.openxmlformats.org/officeDocument/2006/relationships/image" Target="../media/image106.png"/><Relationship Id="rId9" Type="http://schemas.openxmlformats.org/officeDocument/2006/relationships/image" Target="../media/image111.jpeg"/><Relationship Id="rId14" Type="http://schemas.openxmlformats.org/officeDocument/2006/relationships/image" Target="../media/image116.png"/><Relationship Id="rId22" Type="http://schemas.openxmlformats.org/officeDocument/2006/relationships/image" Target="../media/image124.jpeg"/><Relationship Id="rId27" Type="http://schemas.openxmlformats.org/officeDocument/2006/relationships/image" Target="../media/image129.png"/><Relationship Id="rId30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.png"/><Relationship Id="rId5" Type="http://schemas.openxmlformats.org/officeDocument/2006/relationships/image" Target="../media/image8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2.png"/><Relationship Id="rId4" Type="http://schemas.openxmlformats.org/officeDocument/2006/relationships/image" Target="../media/image7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1.gif"/><Relationship Id="rId10" Type="http://schemas.openxmlformats.org/officeDocument/2006/relationships/image" Target="../media/image79.png"/><Relationship Id="rId4" Type="http://schemas.openxmlformats.org/officeDocument/2006/relationships/image" Target="../media/image2.png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/>
              <a:t>EUDAT</a:t>
            </a:r>
            <a:br>
              <a:rPr lang="en-US" sz="6700" dirty="0" smtClean="0"/>
            </a:br>
            <a:r>
              <a:rPr lang="en-US" dirty="0" smtClean="0"/>
              <a:t>Collaborative Data Infrastructure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72819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EUDAT-EGI Interoperability Session</a:t>
            </a:r>
          </a:p>
          <a:p>
            <a:endParaRPr lang="en-US" dirty="0" smtClean="0"/>
          </a:p>
          <a:p>
            <a:r>
              <a:rPr lang="en-US" dirty="0" smtClean="0"/>
              <a:t>Giuseppe </a:t>
            </a:r>
            <a:r>
              <a:rPr lang="en-US" dirty="0" err="1" smtClean="0"/>
              <a:t>Fiameni</a:t>
            </a:r>
            <a:endParaRPr lang="en-US" dirty="0" smtClean="0"/>
          </a:p>
          <a:p>
            <a:r>
              <a:rPr lang="en-US" dirty="0" smtClean="0"/>
              <a:t>CINECA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02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919886"/>
            <a:ext cx="7794054" cy="5389434"/>
          </a:xfrm>
          <a:prstGeom prst="rect">
            <a:avLst/>
          </a:prstGeom>
          <a:noFill/>
          <a:ln w="9525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uppieren 3"/>
          <p:cNvGrpSpPr/>
          <p:nvPr/>
        </p:nvGrpSpPr>
        <p:grpSpPr>
          <a:xfrm>
            <a:off x="5145330" y="2348880"/>
            <a:ext cx="3891166" cy="4060771"/>
            <a:chOff x="4211960" y="2396744"/>
            <a:chExt cx="4035182" cy="429715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211960" y="2396744"/>
              <a:ext cx="3364497" cy="4297151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4" name="Gruppieren 5"/>
            <p:cNvGrpSpPr/>
            <p:nvPr/>
          </p:nvGrpSpPr>
          <p:grpSpPr>
            <a:xfrm>
              <a:off x="7308304" y="4005064"/>
              <a:ext cx="938838" cy="2066565"/>
              <a:chOff x="7691603" y="4581128"/>
              <a:chExt cx="720080" cy="1656183"/>
            </a:xfrm>
          </p:grpSpPr>
          <p:sp>
            <p:nvSpPr>
              <p:cNvPr id="7" name="Pfeil nach rechts 6"/>
              <p:cNvSpPr/>
              <p:nvPr/>
            </p:nvSpPr>
            <p:spPr>
              <a:xfrm rot="10800000">
                <a:off x="7691603" y="4581128"/>
                <a:ext cx="720080" cy="36004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feil nach rechts 7"/>
              <p:cNvSpPr/>
              <p:nvPr/>
            </p:nvSpPr>
            <p:spPr>
              <a:xfrm rot="10800000">
                <a:off x="7691603" y="5877271"/>
                <a:ext cx="720080" cy="36004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itel 1"/>
          <p:cNvSpPr txBox="1">
            <a:spLocks/>
          </p:cNvSpPr>
          <p:nvPr/>
        </p:nvSpPr>
        <p:spPr>
          <a:xfrm>
            <a:off x="1371600" y="274638"/>
            <a:ext cx="7304856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Collection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official</a:t>
            </a:r>
            <a:r>
              <a:rPr lang="de-DE" dirty="0" smtClean="0"/>
              <a:t> RDA </a:t>
            </a:r>
            <a:r>
              <a:rPr lang="de-DE" dirty="0" err="1" smtClean="0"/>
              <a:t>documents</a:t>
            </a:r>
            <a:endParaRPr lang="en-US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091572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00"/>
            <a:ext cx="43434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4932040" y="3501008"/>
            <a:ext cx="4041775" cy="4257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LT Std" charset="0"/>
                <a:ea typeface="ＭＳ Ｐゴシック" charset="0"/>
                <a:cs typeface="Arial" charset="0"/>
              </a:rPr>
              <a:t>EUDAT2020</a:t>
            </a: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4932040" y="4005064"/>
            <a:ext cx="4032448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Support </a:t>
            </a:r>
            <a:r>
              <a:rPr lang="en-US" sz="1500" b="1" dirty="0" err="1">
                <a:solidFill>
                  <a:schemeClr val="tx1"/>
                </a:solidFill>
                <a:latin typeface="Helvetica"/>
                <a:cs typeface="Helvetica"/>
              </a:rPr>
              <a:t>iRODS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v4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Support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metadata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Optimize and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extend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policies to support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data </a:t>
            </a:r>
            <a:r>
              <a:rPr lang="en-US" sz="1500" b="1" dirty="0" err="1">
                <a:solidFill>
                  <a:schemeClr val="tx1"/>
                </a:solidFill>
                <a:latin typeface="Helvetica"/>
                <a:cs typeface="Helvetica"/>
              </a:rPr>
              <a:t>curation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and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provenance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Further integration with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B2ACCESS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Support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authorization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on basis of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community access rules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Assess B2SAFE as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workspace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area to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computing facilities</a:t>
            </a:r>
          </a:p>
          <a:p>
            <a:endParaRPr lang="en-US" sz="1400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052737"/>
            <a:ext cx="3960440" cy="237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nishe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861048"/>
            <a:ext cx="385316" cy="385316"/>
          </a:xfrm>
          <a:prstGeom prst="rect">
            <a:avLst/>
          </a:prstGeom>
        </p:spPr>
      </p:pic>
      <p:pic>
        <p:nvPicPr>
          <p:cNvPr id="16" name="Picture 15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221088"/>
            <a:ext cx="432048" cy="353495"/>
          </a:xfrm>
          <a:prstGeom prst="rect">
            <a:avLst/>
          </a:prstGeom>
          <a:noFill/>
        </p:spPr>
      </p:pic>
      <p:pic>
        <p:nvPicPr>
          <p:cNvPr id="18" name="Picture 17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8424" y="4947713"/>
            <a:ext cx="432048" cy="353495"/>
          </a:xfrm>
          <a:prstGeom prst="rect">
            <a:avLst/>
          </a:prstGeom>
          <a:noFill/>
        </p:spPr>
      </p:pic>
      <p:pic>
        <p:nvPicPr>
          <p:cNvPr id="19" name="Picture 18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6416" y="5373216"/>
            <a:ext cx="432048" cy="353495"/>
          </a:xfrm>
          <a:prstGeom prst="rect">
            <a:avLst/>
          </a:prstGeom>
          <a:noFill/>
        </p:spPr>
      </p:pic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107504" y="836712"/>
            <a:ext cx="4752528" cy="422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Who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dirty="0" smtClean="0">
                <a:latin typeface="Helvetica"/>
                <a:ea typeface="+mn-ea"/>
                <a:cs typeface="Helvetica"/>
              </a:rPr>
              <a:t>Community Data Managers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dirty="0" smtClean="0">
                <a:latin typeface="Helvetica"/>
                <a:ea typeface="+mn-ea"/>
                <a:cs typeface="Helvetica"/>
              </a:rPr>
              <a:t>‘Sophisticated’ </a:t>
            </a:r>
            <a:r>
              <a:rPr lang="en-US" sz="1500" dirty="0" err="1" smtClean="0">
                <a:latin typeface="Helvetica"/>
                <a:ea typeface="+mn-ea"/>
                <a:cs typeface="Helvetica"/>
              </a:rPr>
              <a:t>Organisations</a:t>
            </a:r>
            <a:endParaRPr lang="en-US" sz="1500" dirty="0" smtClean="0">
              <a:latin typeface="Helvetica"/>
              <a:ea typeface="+mn-ea"/>
              <a:cs typeface="Helvetica"/>
            </a:endParaRPr>
          </a:p>
          <a:p>
            <a:pPr marL="342900" indent="-34290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What</a:t>
            </a:r>
          </a:p>
          <a:p>
            <a:pPr marL="628650" lvl="1" indent="-268288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500" dirty="0" smtClean="0">
                <a:latin typeface="Helvetica"/>
                <a:ea typeface="+mn-ea"/>
                <a:cs typeface="Helvetica"/>
              </a:rPr>
              <a:t>Provide </a:t>
            </a:r>
            <a:r>
              <a:rPr lang="en-US" sz="1500" dirty="0">
                <a:latin typeface="Helvetica"/>
                <a:ea typeface="+mn-ea"/>
                <a:cs typeface="Helvetica"/>
              </a:rPr>
              <a:t>an abstraction layer which virtualizes large-scale data </a:t>
            </a:r>
            <a:r>
              <a:rPr lang="en-US" sz="1500" dirty="0" smtClean="0">
                <a:latin typeface="Helvetica"/>
                <a:ea typeface="+mn-ea"/>
                <a:cs typeface="Helvetica"/>
              </a:rPr>
              <a:t>resources</a:t>
            </a:r>
          </a:p>
          <a:p>
            <a:pPr marL="628650" lvl="1" indent="-268288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Guard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against data loss in long-term </a:t>
            </a:r>
            <a:r>
              <a:rPr lang="en-US" sz="1600" b="1" dirty="0">
                <a:solidFill>
                  <a:srgbClr val="000000"/>
                </a:solidFill>
                <a:latin typeface="Helvetica"/>
                <a:cs typeface="Helvetica"/>
              </a:rPr>
              <a:t>archiving and 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preservation</a:t>
            </a:r>
          </a:p>
          <a:p>
            <a:pPr marL="628650" lvl="1" indent="-268288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b="1" dirty="0">
                <a:solidFill>
                  <a:srgbClr val="000000"/>
                </a:solidFill>
                <a:latin typeface="Helvetica"/>
                <a:cs typeface="Helvetica"/>
              </a:rPr>
              <a:t>Optimize access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for users from different regions </a:t>
            </a:r>
            <a:endParaRPr lang="en-US" sz="16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628650" lvl="1" indent="-268288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Bring data </a:t>
            </a:r>
            <a:r>
              <a:rPr lang="en-US" sz="1600" b="1" dirty="0">
                <a:solidFill>
                  <a:srgbClr val="000000"/>
                </a:solidFill>
                <a:latin typeface="Helvetica"/>
                <a:cs typeface="Helvetica"/>
              </a:rPr>
              <a:t>closer to powerful 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computers</a:t>
            </a:r>
            <a:endParaRPr lang="en-US" sz="16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342900" indent="-342900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Why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Performance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Replication between trusted sites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Data Preservation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85426"/>
            <a:ext cx="4608512" cy="159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5018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61938" y="1036800"/>
            <a:ext cx="4094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Helvetica"/>
                <a:cs typeface="Helvetica"/>
              </a:rPr>
              <a:t>Data Policy Manager</a:t>
            </a:r>
            <a:r>
              <a:rPr lang="en-US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endParaRPr lang="en-US" sz="28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819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00"/>
            <a:ext cx="43434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B2SAFE D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220" y="1871409"/>
            <a:ext cx="5177611" cy="4221887"/>
          </a:xfrm>
          <a:prstGeom prst="rect">
            <a:avLst/>
          </a:prstGeom>
        </p:spPr>
      </p:pic>
      <p:sp>
        <p:nvSpPr>
          <p:cNvPr id="10" name="Textfeld 74"/>
          <p:cNvSpPr txBox="1"/>
          <p:nvPr/>
        </p:nvSpPr>
        <p:spPr>
          <a:xfrm>
            <a:off x="251520" y="1558950"/>
            <a:ext cx="4464496" cy="339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Data policies are </a:t>
            </a:r>
            <a:r>
              <a:rPr lang="en-US" sz="1500" b="1" dirty="0">
                <a:latin typeface="Helvetica"/>
                <a:cs typeface="Helvetica"/>
              </a:rPr>
              <a:t>centrally managed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Policy  rules are implemented and enforced by </a:t>
            </a:r>
            <a:r>
              <a:rPr lang="en-US" sz="1500" b="1" dirty="0">
                <a:latin typeface="Helvetica"/>
                <a:cs typeface="Helvetica"/>
              </a:rPr>
              <a:t>site-local rule engines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Policies describe in an </a:t>
            </a:r>
            <a:r>
              <a:rPr lang="en-US" sz="1500" b="1" dirty="0">
                <a:latin typeface="Helvetica"/>
                <a:cs typeface="Helvetica"/>
              </a:rPr>
              <a:t>abstract</a:t>
            </a:r>
            <a:r>
              <a:rPr lang="en-US" sz="1500" dirty="0">
                <a:latin typeface="Helvetica"/>
                <a:cs typeface="Helvetica"/>
              </a:rPr>
              <a:t> language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Community data managers must </a:t>
            </a:r>
            <a:r>
              <a:rPr lang="en-US" sz="1500" b="1" dirty="0">
                <a:latin typeface="Helvetica"/>
                <a:cs typeface="Helvetica"/>
              </a:rPr>
              <a:t>authenticate </a:t>
            </a:r>
            <a:r>
              <a:rPr lang="en-US" sz="1500" dirty="0">
                <a:latin typeface="Helvetica"/>
                <a:cs typeface="Helvetica"/>
              </a:rPr>
              <a:t>to provide </a:t>
            </a:r>
            <a:r>
              <a:rPr lang="en-US" sz="1500" b="1" dirty="0">
                <a:latin typeface="Helvetica"/>
                <a:cs typeface="Helvetica"/>
              </a:rPr>
              <a:t>trust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Support policies for </a:t>
            </a:r>
            <a:r>
              <a:rPr lang="en-US" sz="1500" b="1" dirty="0">
                <a:latin typeface="Helvetica"/>
                <a:cs typeface="Helvetica"/>
              </a:rPr>
              <a:t>data replication </a:t>
            </a:r>
            <a:r>
              <a:rPr lang="en-US" sz="1500" dirty="0">
                <a:latin typeface="Helvetica"/>
                <a:cs typeface="Helvetica"/>
              </a:rPr>
              <a:t>and </a:t>
            </a:r>
            <a:r>
              <a:rPr lang="en-US" sz="1500" b="1" dirty="0">
                <a:latin typeface="Helvetica"/>
                <a:cs typeface="Helvetica"/>
              </a:rPr>
              <a:t>integrity checking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b="1" dirty="0">
                <a:latin typeface="Helvetica"/>
                <a:cs typeface="Helvetica"/>
              </a:rPr>
              <a:t>Central logging </a:t>
            </a:r>
            <a:r>
              <a:rPr lang="en-US" sz="1500" dirty="0">
                <a:latin typeface="Helvetica"/>
                <a:cs typeface="Helvetica"/>
              </a:rPr>
              <a:t>for </a:t>
            </a:r>
            <a:r>
              <a:rPr lang="en-US" sz="1500" b="1" dirty="0">
                <a:latin typeface="Helvetica"/>
                <a:cs typeface="Helvetica"/>
              </a:rPr>
              <a:t>auditable</a:t>
            </a:r>
            <a:r>
              <a:rPr lang="en-US" sz="1500" dirty="0">
                <a:latin typeface="Helvetica"/>
                <a:cs typeface="Helvetica"/>
              </a:rPr>
              <a:t> data policies to </a:t>
            </a:r>
            <a:r>
              <a:rPr lang="en-US" sz="1500" b="1" dirty="0">
                <a:latin typeface="Helvetica"/>
                <a:cs typeface="Helvetica"/>
              </a:rPr>
              <a:t>monitor </a:t>
            </a:r>
            <a:r>
              <a:rPr lang="en-US" sz="1500" dirty="0">
                <a:latin typeface="Helvetica"/>
                <a:cs typeface="Helvetica"/>
              </a:rPr>
              <a:t>execution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Active collaboration with the </a:t>
            </a:r>
            <a:r>
              <a:rPr lang="en-US" sz="1500" b="1" dirty="0">
                <a:latin typeface="Helvetica"/>
                <a:cs typeface="Helvetica"/>
              </a:rPr>
              <a:t>RDA Practical Policy WG</a:t>
            </a: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endParaRPr lang="en-US" sz="1400" dirty="0">
              <a:solidFill>
                <a:srgbClr val="000000"/>
              </a:solidFill>
              <a:latin typeface="Helvetica LT Std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51520" y="4659398"/>
            <a:ext cx="4041775" cy="4257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Helvetica LT Std" charset="0"/>
                <a:ea typeface="ＭＳ Ｐゴシック" charset="0"/>
                <a:cs typeface="Arial" charset="0"/>
              </a:rPr>
              <a:t>EUDAT2020</a:t>
            </a:r>
            <a:endParaRPr lang="en-US" b="1" dirty="0">
              <a:solidFill>
                <a:srgbClr val="000000"/>
              </a:solidFill>
              <a:latin typeface="Helvetica LT Std" charset="0"/>
              <a:ea typeface="ＭＳ Ｐゴシック" charset="0"/>
              <a:cs typeface="Arial" charset="0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260847" y="5085184"/>
            <a:ext cx="3807097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5"/>
              </a:buBlip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Handover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to operations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Extend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number of policies supported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Focus on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data </a:t>
            </a:r>
            <a:r>
              <a:rPr lang="en-US" sz="1500" b="1" dirty="0" err="1">
                <a:solidFill>
                  <a:schemeClr val="tx1"/>
                </a:solidFill>
                <a:latin typeface="Helvetica"/>
                <a:cs typeface="Helvetica"/>
              </a:rPr>
              <a:t>curation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and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provenance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policies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Integrate with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B2ACCESS</a:t>
            </a:r>
          </a:p>
        </p:txBody>
      </p:sp>
      <p:pic>
        <p:nvPicPr>
          <p:cNvPr id="14" name="Picture 13" descr="Finishe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548" y="6021288"/>
            <a:ext cx="385316" cy="385316"/>
          </a:xfrm>
          <a:prstGeom prst="rect">
            <a:avLst/>
          </a:prstGeom>
        </p:spPr>
      </p:pic>
      <p:pic>
        <p:nvPicPr>
          <p:cNvPr id="16" name="Picture 15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5013176"/>
            <a:ext cx="432048" cy="353495"/>
          </a:xfrm>
          <a:prstGeom prst="rect">
            <a:avLst/>
          </a:prstGeom>
          <a:noFill/>
        </p:spPr>
      </p:pic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0549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74"/>
          <p:cNvSpPr txBox="1"/>
          <p:nvPr/>
        </p:nvSpPr>
        <p:spPr>
          <a:xfrm>
            <a:off x="251520" y="1113626"/>
            <a:ext cx="424847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36"/>
              </a:spcBef>
              <a:buFont typeface="Arial"/>
              <a:buChar char="•"/>
            </a:pPr>
            <a:endParaRPr lang="en-US" sz="1400" dirty="0" smtClean="0">
              <a:solidFill>
                <a:srgbClr val="25468D"/>
              </a:solidFill>
              <a:latin typeface="Helvetica LT Std" charset="0"/>
            </a:endParaRPr>
          </a:p>
          <a:p>
            <a:pPr marL="285750" indent="-285750">
              <a:spcBef>
                <a:spcPts val="336"/>
              </a:spcBef>
              <a:buFont typeface="Arial"/>
              <a:buChar char="•"/>
            </a:pPr>
            <a:endParaRPr lang="en-US" sz="1400" dirty="0">
              <a:solidFill>
                <a:srgbClr val="25468D"/>
              </a:solidFill>
              <a:latin typeface="Helvetica LT Std" charset="0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4716017" y="4149080"/>
            <a:ext cx="4032448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3"/>
              </a:buBlip>
              <a:defRPr/>
            </a:pPr>
            <a:r>
              <a:rPr lang="en-US" altLang="en-US" sz="1500" dirty="0">
                <a:solidFill>
                  <a:schemeClr val="tx1"/>
                </a:solidFill>
                <a:latin typeface="Helvetica"/>
                <a:cs typeface="Helvetica"/>
              </a:rPr>
              <a:t>Further develop </a:t>
            </a:r>
            <a:r>
              <a:rPr lang="en-US" altLang="en-US" sz="1500" b="1" dirty="0">
                <a:solidFill>
                  <a:schemeClr val="tx1"/>
                </a:solidFill>
                <a:latin typeface="Helvetica"/>
                <a:cs typeface="Helvetica"/>
              </a:rPr>
              <a:t>HTTP</a:t>
            </a:r>
            <a:r>
              <a:rPr lang="en-US" altLang="en-US" sz="1500" dirty="0">
                <a:solidFill>
                  <a:schemeClr val="tx1"/>
                </a:solidFill>
                <a:latin typeface="Helvetica"/>
                <a:cs typeface="Helvetica"/>
              </a:rPr>
              <a:t> to a </a:t>
            </a:r>
            <a:r>
              <a:rPr lang="en-US" altLang="en-US" sz="1500" b="1" dirty="0">
                <a:solidFill>
                  <a:schemeClr val="tx1"/>
                </a:solidFill>
                <a:latin typeface="Helvetica"/>
                <a:cs typeface="Helvetica"/>
              </a:rPr>
              <a:t>mature</a:t>
            </a:r>
            <a:r>
              <a:rPr lang="en-US" altLang="en-US" sz="15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altLang="en-US" sz="1500" b="1" dirty="0">
                <a:solidFill>
                  <a:schemeClr val="tx1"/>
                </a:solidFill>
                <a:latin typeface="Helvetica"/>
                <a:cs typeface="Helvetica"/>
              </a:rPr>
              <a:t>interface </a:t>
            </a:r>
            <a:r>
              <a:rPr lang="en-US" altLang="en-US" sz="1500" dirty="0">
                <a:solidFill>
                  <a:schemeClr val="tx1"/>
                </a:solidFill>
                <a:latin typeface="Helvetica"/>
                <a:cs typeface="Helvetica"/>
              </a:rPr>
              <a:t>and extend functionality to </a:t>
            </a:r>
            <a:r>
              <a:rPr lang="en-US" altLang="en-US" sz="1500" b="1" dirty="0">
                <a:solidFill>
                  <a:schemeClr val="tx1"/>
                </a:solidFill>
                <a:latin typeface="Helvetica"/>
                <a:cs typeface="Helvetica"/>
              </a:rPr>
              <a:t>metadata</a:t>
            </a: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Native support PIDs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within </a:t>
            </a:r>
            <a:r>
              <a:rPr lang="en-US" sz="1500" b="1" dirty="0" err="1">
                <a:solidFill>
                  <a:schemeClr val="tx1"/>
                </a:solidFill>
                <a:latin typeface="Helvetica"/>
                <a:cs typeface="Helvetica"/>
              </a:rPr>
              <a:t>GridFTP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 transfers</a:t>
            </a: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Extend EUDAT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client API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library to other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B2 services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(e.g. B2SHARE, B2FIND, PID)</a:t>
            </a:r>
          </a:p>
          <a:p>
            <a:pPr>
              <a:buSzPct val="100000"/>
              <a:buBlip>
                <a:blip r:embed="rId3"/>
              </a:buBlip>
              <a:defRPr/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Further integration with B2ACCESS</a:t>
            </a:r>
          </a:p>
        </p:txBody>
      </p:sp>
      <p:pic>
        <p:nvPicPr>
          <p:cNvPr id="15" name="Picture 14" descr="B2ST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299358"/>
            <a:ext cx="4032448" cy="2370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2096" y="18039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00"/>
            <a:ext cx="43434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4716016" y="3645024"/>
            <a:ext cx="4041775" cy="4257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LT Std" charset="0"/>
                <a:ea typeface="ＭＳ Ｐゴシック" charset="0"/>
                <a:cs typeface="Arial" charset="0"/>
              </a:rPr>
              <a:t>EUDAT2020</a:t>
            </a:r>
          </a:p>
        </p:txBody>
      </p:sp>
      <p:pic>
        <p:nvPicPr>
          <p:cNvPr id="13" name="Picture 12" descr="work in progres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0247" y="4299358"/>
            <a:ext cx="432048" cy="353495"/>
          </a:xfrm>
          <a:prstGeom prst="rect">
            <a:avLst/>
          </a:prstGeom>
          <a:noFill/>
        </p:spPr>
      </p:pic>
      <p:pic>
        <p:nvPicPr>
          <p:cNvPr id="18" name="Picture 17" descr="work in progres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255" y="4947430"/>
            <a:ext cx="432048" cy="353495"/>
          </a:xfrm>
          <a:prstGeom prst="rect">
            <a:avLst/>
          </a:prstGeom>
          <a:noFill/>
        </p:spPr>
      </p:pic>
      <p:pic>
        <p:nvPicPr>
          <p:cNvPr id="20" name="Picture 19" descr="work in progres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4263" y="5595502"/>
            <a:ext cx="432048" cy="353495"/>
          </a:xfrm>
          <a:prstGeom prst="rect">
            <a:avLst/>
          </a:prstGeom>
          <a:noFill/>
        </p:spPr>
      </p:pic>
      <p:pic>
        <p:nvPicPr>
          <p:cNvPr id="21" name="Picture 20" descr="work in progres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255" y="6027550"/>
            <a:ext cx="432048" cy="353495"/>
          </a:xfrm>
          <a:prstGeom prst="rect">
            <a:avLst/>
          </a:prstGeom>
          <a:noFill/>
        </p:spPr>
      </p:pic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107504" y="980728"/>
            <a:ext cx="4968552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Who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ea typeface="+mn-ea"/>
                <a:cs typeface="Helvetica"/>
              </a:rPr>
              <a:t>Users and Communities with Significant Computational Needs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What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Transfer</a:t>
            </a:r>
            <a:r>
              <a:rPr lang="en-US" sz="1500" dirty="0" smtClean="0">
                <a:latin typeface="Helvetica"/>
                <a:ea typeface="+mn-ea"/>
                <a:cs typeface="Helvetica"/>
              </a:rPr>
              <a:t> </a:t>
            </a:r>
            <a:r>
              <a:rPr lang="en-US" sz="1500" dirty="0">
                <a:latin typeface="Helvetica"/>
                <a:ea typeface="+mn-ea"/>
                <a:cs typeface="Helvetica"/>
              </a:rPr>
              <a:t>large data </a:t>
            </a:r>
            <a:r>
              <a:rPr lang="en-US" sz="1500" dirty="0" smtClean="0">
                <a:latin typeface="Helvetica"/>
                <a:ea typeface="+mn-ea"/>
                <a:cs typeface="Helvetica"/>
              </a:rPr>
              <a:t>collections </a:t>
            </a:r>
            <a:r>
              <a:rPr lang="en-US" sz="1500" dirty="0">
                <a:latin typeface="Helvetica"/>
                <a:ea typeface="+mn-ea"/>
                <a:cs typeface="Helvetica"/>
              </a:rPr>
              <a:t>from EUDAT </a:t>
            </a:r>
            <a:r>
              <a:rPr lang="en-US" sz="1500" dirty="0" smtClean="0">
                <a:latin typeface="Helvetica"/>
                <a:ea typeface="+mn-ea"/>
                <a:cs typeface="Helvetica"/>
              </a:rPr>
              <a:t>storages to </a:t>
            </a:r>
            <a:r>
              <a:rPr lang="en-US" sz="1500" b="1" dirty="0">
                <a:latin typeface="Helvetica"/>
                <a:ea typeface="+mn-ea"/>
                <a:cs typeface="Helvetica"/>
              </a:rPr>
              <a:t>external HPC facilities for </a:t>
            </a:r>
            <a:r>
              <a:rPr lang="en-US" sz="1500" b="1" dirty="0" smtClean="0">
                <a:latin typeface="Helvetica"/>
                <a:ea typeface="+mn-ea"/>
                <a:cs typeface="Helvetica"/>
              </a:rPr>
              <a:t>processing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altLang="en-US" sz="1600" b="1" dirty="0" smtClean="0">
                <a:solidFill>
                  <a:srgbClr val="000000"/>
                </a:solidFill>
                <a:latin typeface="Helvetica LT Std" pitchFamily="34" charset="0"/>
              </a:rPr>
              <a:t>Copy</a:t>
            </a:r>
            <a:r>
              <a:rPr lang="en-US" altLang="en-US" sz="1600" dirty="0" smtClean="0">
                <a:solidFill>
                  <a:srgbClr val="000000"/>
                </a:solidFill>
                <a:latin typeface="Helvetica LT Std" pitchFamily="34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latin typeface="Helvetica LT Std" pitchFamily="34" charset="0"/>
              </a:rPr>
              <a:t>large data </a:t>
            </a:r>
            <a:r>
              <a:rPr lang="en-US" altLang="en-US" sz="1600" b="1" dirty="0">
                <a:solidFill>
                  <a:srgbClr val="000000"/>
                </a:solidFill>
                <a:latin typeface="Helvetica LT Std" pitchFamily="34" charset="0"/>
              </a:rPr>
              <a:t>sets, ingesting</a:t>
            </a:r>
            <a:r>
              <a:rPr lang="en-US" altLang="en-US" sz="1600" b="1" spc="300" dirty="0">
                <a:solidFill>
                  <a:srgbClr val="000000"/>
                </a:solidFill>
                <a:latin typeface="Helvetica LT Std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Helvetica LT Std" pitchFamily="34" charset="0"/>
              </a:rPr>
              <a:t>them</a:t>
            </a:r>
            <a:r>
              <a:rPr lang="en-US" altLang="en-US" sz="1600" dirty="0">
                <a:solidFill>
                  <a:srgbClr val="000000"/>
                </a:solidFill>
                <a:latin typeface="Helvetica LT Std" pitchFamily="34" charset="0"/>
              </a:rPr>
              <a:t> onto EUDAT storage </a:t>
            </a:r>
            <a:r>
              <a:rPr lang="en-US" altLang="en-US" sz="1600" dirty="0" smtClean="0">
                <a:solidFill>
                  <a:srgbClr val="000000"/>
                </a:solidFill>
                <a:latin typeface="Helvetica LT Std" pitchFamily="34" charset="0"/>
              </a:rPr>
              <a:t>resources</a:t>
            </a:r>
          </a:p>
          <a:p>
            <a:pPr indent="-382587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600" b="1" dirty="0" smtClean="0">
                <a:solidFill>
                  <a:srgbClr val="000000"/>
                </a:solidFill>
                <a:latin typeface="Helvetica LT Std" charset="0"/>
              </a:rPr>
              <a:t>Why</a:t>
            </a:r>
          </a:p>
          <a:p>
            <a:pPr lvl="1" indent="-382587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600" dirty="0" smtClean="0">
                <a:solidFill>
                  <a:srgbClr val="000000"/>
                </a:solidFill>
                <a:latin typeface="Helvetica LT Std" charset="0"/>
              </a:rPr>
              <a:t>Integration/Collaboration with PRACE</a:t>
            </a:r>
          </a:p>
          <a:p>
            <a:pPr lvl="1" indent="-382587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600" dirty="0" smtClean="0">
                <a:solidFill>
                  <a:srgbClr val="000000"/>
                </a:solidFill>
                <a:latin typeface="Helvetica LT Std" charset="0"/>
              </a:rPr>
              <a:t>Simplify Data Transfer</a:t>
            </a:r>
          </a:p>
          <a:p>
            <a:pPr lvl="1" indent="-382587">
              <a:spcBef>
                <a:spcPct val="20000"/>
              </a:spcBef>
              <a:buSzPct val="100000"/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Helvetica LT Std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441328" cy="24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326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00"/>
            <a:ext cx="434498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5-05-08 at 10.02.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052736"/>
            <a:ext cx="3463537" cy="4680520"/>
          </a:xfrm>
          <a:prstGeom prst="rect">
            <a:avLst/>
          </a:prstGeom>
        </p:spPr>
      </p:pic>
      <p:sp>
        <p:nvSpPr>
          <p:cNvPr id="14" name="Content Placeholder 12"/>
          <p:cNvSpPr txBox="1">
            <a:spLocks/>
          </p:cNvSpPr>
          <p:nvPr/>
        </p:nvSpPr>
        <p:spPr>
          <a:xfrm>
            <a:off x="4932040" y="4653136"/>
            <a:ext cx="3744416" cy="180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5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Harvesting of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metadata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stored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in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B2SAFE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Community customizations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Annotation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of datasets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Further assess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RDF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and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Linked Data</a:t>
            </a:r>
          </a:p>
          <a:p>
            <a:pPr>
              <a:buSzPct val="100000"/>
              <a:buBlip>
                <a:blip r:embed="rId5"/>
              </a:buBlip>
            </a:pP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Further assess 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scalability </a:t>
            </a:r>
            <a:r>
              <a:rPr lang="en-US" sz="1500" dirty="0">
                <a:solidFill>
                  <a:schemeClr val="tx1"/>
                </a:solidFill>
                <a:latin typeface="Helvetica"/>
                <a:cs typeface="Helvetica"/>
              </a:rPr>
              <a:t>and</a:t>
            </a:r>
            <a:r>
              <a:rPr lang="en-US" sz="1500" b="1" dirty="0">
                <a:solidFill>
                  <a:schemeClr val="tx1"/>
                </a:solidFill>
                <a:latin typeface="Helvetica"/>
                <a:cs typeface="Helvetica"/>
              </a:rPr>
              <a:t> performance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4932040" y="4149080"/>
            <a:ext cx="4041775" cy="5760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Helvetica LT Std" charset="0"/>
                <a:ea typeface="ＭＳ Ｐゴシック" charset="0"/>
                <a:cs typeface="Arial" charset="0"/>
              </a:rPr>
              <a:t>EUDAT2020</a:t>
            </a:r>
            <a:endParaRPr lang="en-US" b="1" dirty="0">
              <a:solidFill>
                <a:srgbClr val="000000"/>
              </a:solidFill>
              <a:latin typeface="Helvetica LT Std" charset="0"/>
              <a:ea typeface="ＭＳ Ｐゴシック" charset="0"/>
              <a:cs typeface="Arial" charset="0"/>
            </a:endParaRPr>
          </a:p>
        </p:txBody>
      </p:sp>
      <p:pic>
        <p:nvPicPr>
          <p:cNvPr id="11" name="Picture 10" descr="work in progres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5373216"/>
            <a:ext cx="432048" cy="353495"/>
          </a:xfrm>
          <a:prstGeom prst="rect">
            <a:avLst/>
          </a:prstGeom>
          <a:noFill/>
        </p:spPr>
      </p:pic>
      <p:pic>
        <p:nvPicPr>
          <p:cNvPr id="17" name="Picture 16" descr="work in progres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6027833"/>
            <a:ext cx="432048" cy="353495"/>
          </a:xfrm>
          <a:prstGeom prst="rect">
            <a:avLst/>
          </a:prstGeom>
          <a:noFill/>
        </p:spPr>
      </p:pic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107504" y="908720"/>
            <a:ext cx="4824536" cy="35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Who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 smtClean="0">
                <a:latin typeface="Helvetica"/>
                <a:ea typeface="+mn-ea"/>
                <a:cs typeface="Helvetica"/>
              </a:rPr>
              <a:t>Anyone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What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b="1" dirty="0" smtClean="0">
                <a:latin typeface="Helvetica"/>
                <a:ea typeface="+mn-ea"/>
                <a:cs typeface="Helvetica"/>
              </a:rPr>
              <a:t>Find</a:t>
            </a:r>
            <a:r>
              <a:rPr lang="en-US" sz="1500" dirty="0" smtClean="0">
                <a:latin typeface="Helvetica"/>
                <a:ea typeface="+mn-ea"/>
                <a:cs typeface="Helvetica"/>
              </a:rPr>
              <a:t> </a:t>
            </a:r>
            <a:r>
              <a:rPr lang="en-US" sz="1500" dirty="0">
                <a:latin typeface="Helvetica"/>
                <a:ea typeface="+mn-ea"/>
                <a:cs typeface="Helvetica"/>
              </a:rPr>
              <a:t>collections of scientific data quickly and easily, irrespective of their origin, discipline or </a:t>
            </a:r>
            <a:r>
              <a:rPr lang="en-US" sz="1500" dirty="0" smtClean="0">
                <a:latin typeface="Helvetica"/>
                <a:ea typeface="+mn-ea"/>
                <a:cs typeface="Helvetica"/>
              </a:rPr>
              <a:t>community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600" dirty="0">
                <a:solidFill>
                  <a:srgbClr val="000000"/>
                </a:solidFill>
                <a:latin typeface="Helvetica LT Std" charset="0"/>
              </a:rPr>
              <a:t>Get quick </a:t>
            </a:r>
            <a:r>
              <a:rPr lang="en-US" sz="1600" b="1" dirty="0">
                <a:solidFill>
                  <a:srgbClr val="000000"/>
                </a:solidFill>
                <a:latin typeface="Helvetica LT Std" charset="0"/>
              </a:rPr>
              <a:t>overviews</a:t>
            </a:r>
            <a:r>
              <a:rPr lang="en-US" sz="1600" dirty="0">
                <a:solidFill>
                  <a:srgbClr val="000000"/>
                </a:solidFill>
                <a:latin typeface="Helvetica LT Std" charset="0"/>
              </a:rPr>
              <a:t> of available data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>
                <a:latin typeface="Helvetica"/>
                <a:cs typeface="Helvetica"/>
              </a:rPr>
              <a:t>Browse through collections using </a:t>
            </a:r>
            <a:r>
              <a:rPr lang="en-US" sz="1500" b="1" dirty="0">
                <a:latin typeface="Helvetica"/>
                <a:cs typeface="Helvetica"/>
              </a:rPr>
              <a:t>standardized </a:t>
            </a:r>
            <a:r>
              <a:rPr lang="en-US" sz="1500" b="1" dirty="0" smtClean="0">
                <a:latin typeface="Helvetica"/>
                <a:cs typeface="Helvetica"/>
              </a:rPr>
              <a:t>facets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b="1" dirty="0" smtClean="0">
                <a:latin typeface="Helvetica"/>
                <a:cs typeface="Helvetica"/>
              </a:rPr>
              <a:t>Why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 smtClean="0">
                <a:latin typeface="Helvetica"/>
                <a:cs typeface="Helvetica"/>
              </a:rPr>
              <a:t>Unique collection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US" sz="1500" dirty="0" smtClean="0">
                <a:latin typeface="Helvetica"/>
                <a:cs typeface="Helvetica"/>
              </a:rPr>
              <a:t>Ease of Searching</a:t>
            </a:r>
            <a:endParaRPr lang="en-US" sz="1500" dirty="0">
              <a:latin typeface="Helvetica"/>
              <a:cs typeface="Helvetica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US" sz="1500" dirty="0" smtClean="0">
                <a:latin typeface="Helvetica"/>
                <a:ea typeface="+mn-ea"/>
                <a:cs typeface="Helvetica"/>
              </a:rPr>
              <a:t> </a:t>
            </a:r>
            <a:endParaRPr lang="en-US" sz="1500" dirty="0">
              <a:latin typeface="Helvetica"/>
              <a:ea typeface="+mn-ea"/>
              <a:cs typeface="Helvetica"/>
            </a:endParaRPr>
          </a:p>
        </p:txBody>
      </p:sp>
      <p:pic>
        <p:nvPicPr>
          <p:cNvPr id="27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51" y="4221088"/>
            <a:ext cx="429563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5785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EUDAT - EGI Interoperability Session</a:t>
            </a:r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Screen Shot 2015-05-20 at 17.33.5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936104"/>
            <a:ext cx="2891195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7624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 txBox="1">
            <a:spLocks/>
          </p:cNvSpPr>
          <p:nvPr/>
        </p:nvSpPr>
        <p:spPr>
          <a:xfrm>
            <a:off x="4572000" y="4437112"/>
            <a:ext cx="4464496" cy="20882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3"/>
              </a:buBlip>
            </a:pP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Develop the policies for the B2HANDLE service (e.g. PID namespace </a:t>
            </a:r>
            <a:r>
              <a:rPr lang="en-US" sz="1500" dirty="0" err="1" smtClean="0">
                <a:solidFill>
                  <a:schemeClr val="tx1"/>
                </a:solidFill>
                <a:latin typeface="Helvetica"/>
                <a:cs typeface="Helvetica"/>
              </a:rPr>
              <a:t>mngmt</a:t>
            </a: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) 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Migrate service from Handle v7 to v8 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Define PID Information Types for data, metadata, collection records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Integrate with Data Type Registry service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1500" dirty="0" smtClean="0">
                <a:solidFill>
                  <a:schemeClr val="tx1"/>
                </a:solidFill>
                <a:latin typeface="Helvetica"/>
                <a:cs typeface="Helvetica"/>
              </a:rPr>
              <a:t>Consolidate B2HANDLE API library with EUDAT API library</a:t>
            </a: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1547664" y="6525344"/>
            <a:ext cx="4608512" cy="288032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>
                    <a:tint val="75000"/>
                  </a:schemeClr>
                </a:solidFill>
              </a:rPr>
              <a:t>EUDAT </a:t>
            </a:r>
            <a:r>
              <a:rPr lang="en-GB" sz="1200" dirty="0" smtClean="0">
                <a:solidFill>
                  <a:schemeClr val="tx1">
                    <a:tint val="75000"/>
                  </a:schemeClr>
                </a:solidFill>
              </a:rPr>
              <a:t>6M EC </a:t>
            </a:r>
            <a:r>
              <a:rPr lang="en-GB" sz="1200" dirty="0">
                <a:solidFill>
                  <a:schemeClr val="tx1">
                    <a:tint val="75000"/>
                  </a:schemeClr>
                </a:solidFill>
              </a:rPr>
              <a:t>Review, </a:t>
            </a:r>
            <a:r>
              <a:rPr lang="en-GB" sz="1200" dirty="0" smtClean="0">
                <a:solidFill>
                  <a:schemeClr val="tx1">
                    <a:tint val="75000"/>
                  </a:schemeClr>
                </a:solidFill>
              </a:rPr>
              <a:t>28th October </a:t>
            </a:r>
            <a:r>
              <a:rPr lang="en-GB" sz="1200" dirty="0">
                <a:solidFill>
                  <a:schemeClr val="tx1">
                    <a:tint val="75000"/>
                  </a:schemeClr>
                </a:solidFill>
              </a:rPr>
              <a:t>2015, Brussels</a:t>
            </a: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4562673" y="3875450"/>
            <a:ext cx="4041775" cy="63367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Helvetica LT Std" charset="0"/>
                <a:ea typeface="ＭＳ Ｐゴシック" charset="0"/>
                <a:cs typeface="Arial" charset="0"/>
              </a:rPr>
              <a:t>Development plan</a:t>
            </a:r>
            <a:endParaRPr lang="en-US" b="1" dirty="0">
              <a:solidFill>
                <a:schemeClr val="tx1"/>
              </a:solidFill>
              <a:latin typeface="Helvetica LT Std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feld 74"/>
          <p:cNvSpPr txBox="1"/>
          <p:nvPr/>
        </p:nvSpPr>
        <p:spPr>
          <a:xfrm>
            <a:off x="251520" y="908720"/>
            <a:ext cx="439248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cs typeface="Helvetica"/>
              </a:rPr>
              <a:t>Who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Groups or Communities who want to make their data citable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What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Follows </a:t>
            </a:r>
            <a:r>
              <a:rPr lang="en-US" sz="1500" b="1" dirty="0" smtClean="0">
                <a:latin typeface="Helvetica"/>
                <a:cs typeface="Helvetica"/>
              </a:rPr>
              <a:t>policies</a:t>
            </a:r>
            <a:r>
              <a:rPr lang="en-US" sz="1500" dirty="0" smtClean="0">
                <a:latin typeface="Helvetica"/>
                <a:cs typeface="Helvetica"/>
              </a:rPr>
              <a:t> to register data and make it </a:t>
            </a:r>
            <a:r>
              <a:rPr lang="en-US" sz="1500" b="1" dirty="0" smtClean="0">
                <a:latin typeface="Helvetica"/>
                <a:cs typeface="Helvetica"/>
              </a:rPr>
              <a:t>long term refer</a:t>
            </a:r>
            <a:r>
              <a:rPr lang="en-US" sz="1500" dirty="0" smtClean="0">
                <a:latin typeface="Helvetica"/>
                <a:cs typeface="Helvetica"/>
              </a:rPr>
              <a:t>- and </a:t>
            </a:r>
            <a:r>
              <a:rPr lang="en-US" sz="1500" b="1" dirty="0" smtClean="0">
                <a:latin typeface="Helvetica"/>
                <a:cs typeface="Helvetica"/>
              </a:rPr>
              <a:t>citable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de-DE" sz="1500" dirty="0" err="1" smtClean="0">
                <a:latin typeface="Helvetica"/>
                <a:cs typeface="Helvetica"/>
              </a:rPr>
              <a:t>Reliability</a:t>
            </a:r>
            <a:r>
              <a:rPr lang="de-DE" sz="1500" dirty="0" smtClean="0">
                <a:latin typeface="Helvetica"/>
                <a:cs typeface="Helvetica"/>
              </a:rPr>
              <a:t> </a:t>
            </a:r>
            <a:r>
              <a:rPr lang="de-DE" sz="1500" dirty="0" err="1" smtClean="0">
                <a:latin typeface="Helvetica"/>
                <a:cs typeface="Helvetica"/>
              </a:rPr>
              <a:t>through</a:t>
            </a:r>
            <a:r>
              <a:rPr lang="de-DE" sz="1500" dirty="0" smtClean="0">
                <a:latin typeface="Helvetica"/>
                <a:cs typeface="Helvetica"/>
              </a:rPr>
              <a:t> mutual </a:t>
            </a:r>
            <a:r>
              <a:rPr lang="de-DE" sz="1500" b="1" dirty="0" smtClean="0">
                <a:latin typeface="Helvetica"/>
                <a:cs typeface="Helvetica"/>
              </a:rPr>
              <a:t>PID </a:t>
            </a:r>
            <a:r>
              <a:rPr lang="de-DE" sz="1500" b="1" dirty="0" err="1" smtClean="0">
                <a:latin typeface="Helvetica"/>
                <a:cs typeface="Helvetica"/>
              </a:rPr>
              <a:t>mirroring</a:t>
            </a:r>
            <a:endParaRPr lang="en-US" sz="1500" b="1" dirty="0" smtClean="0">
              <a:latin typeface="Helvetica"/>
              <a:cs typeface="Helvetica"/>
            </a:endParaRP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Provides </a:t>
            </a:r>
            <a:r>
              <a:rPr lang="en-US" sz="1500" b="1" dirty="0" smtClean="0">
                <a:latin typeface="Helvetica"/>
                <a:cs typeface="Helvetica"/>
              </a:rPr>
              <a:t>abstraction layer </a:t>
            </a:r>
            <a:r>
              <a:rPr lang="en-US" sz="1500" dirty="0" smtClean="0">
                <a:latin typeface="Helvetica"/>
                <a:cs typeface="Helvetica"/>
              </a:rPr>
              <a:t>between a globally </a:t>
            </a:r>
            <a:r>
              <a:rPr lang="en-US" sz="1500" b="1" dirty="0" smtClean="0">
                <a:latin typeface="Helvetica"/>
                <a:cs typeface="Helvetica"/>
              </a:rPr>
              <a:t>unique</a:t>
            </a:r>
            <a:r>
              <a:rPr lang="en-US" sz="1500" dirty="0" smtClean="0">
                <a:latin typeface="Helvetica"/>
                <a:cs typeface="Helvetica"/>
              </a:rPr>
              <a:t> </a:t>
            </a:r>
            <a:r>
              <a:rPr lang="en-US" sz="1500" b="1" dirty="0" smtClean="0">
                <a:latin typeface="Helvetica"/>
                <a:cs typeface="Helvetica"/>
              </a:rPr>
              <a:t>persistent identifier </a:t>
            </a:r>
            <a:r>
              <a:rPr lang="en-US" sz="1500" dirty="0" smtClean="0">
                <a:latin typeface="Helvetica"/>
                <a:cs typeface="Helvetica"/>
              </a:rPr>
              <a:t>and </a:t>
            </a:r>
            <a:r>
              <a:rPr lang="en-US" sz="1500" b="1" dirty="0" smtClean="0">
                <a:latin typeface="Helvetica"/>
                <a:cs typeface="Helvetica"/>
              </a:rPr>
              <a:t>physical location </a:t>
            </a:r>
            <a:r>
              <a:rPr lang="en-US" sz="1500" dirty="0" smtClean="0">
                <a:latin typeface="Helvetica"/>
                <a:cs typeface="Helvetica"/>
              </a:rPr>
              <a:t>of data objects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M</a:t>
            </a:r>
            <a:r>
              <a:rPr lang="en-US" sz="1500" b="1" dirty="0" smtClean="0">
                <a:latin typeface="Helvetica"/>
                <a:cs typeface="Helvetica"/>
              </a:rPr>
              <a:t>achine readable </a:t>
            </a:r>
            <a:r>
              <a:rPr lang="en-US" sz="1500" dirty="0" smtClean="0">
                <a:latin typeface="Helvetica"/>
                <a:cs typeface="Helvetica"/>
              </a:rPr>
              <a:t>via </a:t>
            </a:r>
            <a:r>
              <a:rPr lang="en-US" sz="1500" b="1" dirty="0" smtClean="0">
                <a:latin typeface="Helvetica"/>
                <a:cs typeface="Helvetica"/>
              </a:rPr>
              <a:t>HTTP </a:t>
            </a:r>
            <a:r>
              <a:rPr lang="en-US" sz="1500" b="1" dirty="0" err="1" smtClean="0">
                <a:latin typeface="Helvetica"/>
                <a:cs typeface="Helvetica"/>
              </a:rPr>
              <a:t>RESTful</a:t>
            </a:r>
            <a:r>
              <a:rPr lang="en-US" sz="1500" b="1" dirty="0" smtClean="0">
                <a:latin typeface="Helvetica"/>
                <a:cs typeface="Helvetica"/>
              </a:rPr>
              <a:t> API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cs typeface="Helvetica"/>
              </a:rPr>
              <a:t>Why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Simple integration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Technology Agnostic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52736"/>
            <a:ext cx="4227319" cy="2963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696296"/>
            <a:ext cx="4197815" cy="1757040"/>
          </a:xfrm>
          <a:prstGeom prst="rect">
            <a:avLst/>
          </a:prstGeom>
        </p:spPr>
      </p:pic>
      <p:pic>
        <p:nvPicPr>
          <p:cNvPr id="15" name="Picture 14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4869160"/>
            <a:ext cx="432048" cy="353495"/>
          </a:xfrm>
          <a:prstGeom prst="rect">
            <a:avLst/>
          </a:prstGeom>
          <a:noFill/>
        </p:spPr>
      </p:pic>
      <p:pic>
        <p:nvPicPr>
          <p:cNvPr id="17" name="Picture 16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229200"/>
            <a:ext cx="432048" cy="353495"/>
          </a:xfrm>
          <a:prstGeom prst="rect">
            <a:avLst/>
          </a:prstGeom>
          <a:noFill/>
        </p:spPr>
      </p:pic>
      <p:pic>
        <p:nvPicPr>
          <p:cNvPr id="19" name="Picture 18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6021288"/>
            <a:ext cx="432048" cy="353495"/>
          </a:xfrm>
          <a:prstGeom prst="rect">
            <a:avLst/>
          </a:prstGeom>
          <a:noFill/>
        </p:spPr>
      </p:pic>
      <p:pic>
        <p:nvPicPr>
          <p:cNvPr id="24" name="Picture 23" descr="work in progre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8424" y="4437112"/>
            <a:ext cx="432048" cy="353495"/>
          </a:xfrm>
          <a:prstGeom prst="rect">
            <a:avLst/>
          </a:prstGeom>
          <a:noFill/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s-E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47765"/>
            <a:ext cx="4345200" cy="105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478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 txBox="1">
            <a:spLocks/>
          </p:cNvSpPr>
          <p:nvPr/>
        </p:nvSpPr>
        <p:spPr>
          <a:xfrm>
            <a:off x="4572000" y="3140968"/>
            <a:ext cx="4041775" cy="57606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Helvetica LT Std" charset="0"/>
                <a:ea typeface="ＭＳ Ｐゴシック" charset="0"/>
                <a:cs typeface="Arial" charset="0"/>
              </a:rPr>
              <a:t>EUDAT2020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572000" y="3573016"/>
            <a:ext cx="4572000" cy="30963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Blip>
                <a:blip r:embed="rId3"/>
              </a:buBlip>
            </a:pP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Integration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with 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operational and all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B2 services</a:t>
            </a:r>
          </a:p>
          <a:p>
            <a:pPr marL="0" indent="0">
              <a:buSzPct val="100000"/>
              <a:buNone/>
            </a:pP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B2SHARE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       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B2DROP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          </a:t>
            </a: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B2STAGE</a:t>
            </a:r>
          </a:p>
          <a:p>
            <a:pPr marL="0" indent="0">
              <a:buSzPct val="100000"/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       B2SAFE            B2HANDLE, DPM, CREG   , TTS, </a:t>
            </a:r>
            <a:endParaRPr lang="en-US" sz="1400" b="1" dirty="0">
              <a:solidFill>
                <a:schemeClr val="tx1"/>
              </a:solidFill>
              <a:latin typeface="Helvetica"/>
              <a:cs typeface="Helvetica"/>
            </a:endParaRPr>
          </a:p>
          <a:p>
            <a:pPr>
              <a:buSzPct val="100000"/>
              <a:buBlip>
                <a:blip r:embed="rId3"/>
              </a:buBlip>
            </a:pP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I</a:t>
            </a: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ntegration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with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community </a:t>
            </a:r>
            <a:r>
              <a:rPr lang="en-US" sz="1400" b="1" dirty="0" err="1">
                <a:solidFill>
                  <a:schemeClr val="tx1"/>
                </a:solidFill>
                <a:latin typeface="Helvetica"/>
                <a:cs typeface="Helvetica"/>
              </a:rPr>
              <a:t>IdP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 domains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and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portal environments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Enabling access 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via </a:t>
            </a: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eduGAIN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         social IDs</a:t>
            </a:r>
            <a:endParaRPr lang="en-US" sz="14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0" indent="0">
              <a:buSzPct val="100000"/>
              <a:buNone/>
            </a:pPr>
            <a:r>
              <a:rPr lang="de-DE" sz="1400" dirty="0" smtClean="0">
                <a:solidFill>
                  <a:schemeClr val="tx1"/>
                </a:solidFill>
                <a:latin typeface="Helvetica"/>
                <a:cs typeface="Helvetica"/>
              </a:rPr>
              <a:t>       </a:t>
            </a:r>
            <a:r>
              <a:rPr lang="de-DE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enabling</a:t>
            </a:r>
            <a:r>
              <a:rPr lang="de-DE" sz="14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access</a:t>
            </a:r>
            <a:r>
              <a:rPr lang="de-DE" sz="1400" dirty="0" smtClean="0">
                <a:solidFill>
                  <a:schemeClr val="tx1"/>
                </a:solidFill>
                <a:latin typeface="Helvetica"/>
                <a:cs typeface="Helvetica"/>
              </a:rPr>
              <a:t> via ORCID             CLARIN </a:t>
            </a:r>
            <a:r>
              <a:rPr lang="de-DE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IdPs</a:t>
            </a:r>
            <a:endParaRPr lang="en-US" sz="14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>
              <a:buSzPct val="100000"/>
              <a:buBlip>
                <a:blip r:embed="rId3"/>
              </a:buBlip>
            </a:pP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Focus on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authorization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Collaborate on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cross </a:t>
            </a: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e-infrastructure access</a:t>
            </a:r>
            <a:b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(e.g. PRACE, EGI)</a:t>
            </a:r>
            <a:endParaRPr lang="en-US" sz="1400" b="1" dirty="0">
              <a:solidFill>
                <a:schemeClr val="tx1"/>
              </a:solidFill>
              <a:latin typeface="Helvetica"/>
              <a:cs typeface="Helvetica"/>
            </a:endParaRPr>
          </a:p>
          <a:p>
            <a:pPr>
              <a:buSzPct val="100000"/>
              <a:buBlip>
                <a:blip r:embed="rId3"/>
              </a:buBlip>
            </a:pP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Extend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European collaboration 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via </a:t>
            </a:r>
            <a:r>
              <a:rPr lang="en-US" sz="1400" b="1" dirty="0">
                <a:solidFill>
                  <a:schemeClr val="tx1"/>
                </a:solidFill>
                <a:latin typeface="Helvetica"/>
                <a:cs typeface="Helvetica"/>
              </a:rPr>
              <a:t>AARC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e.g. </a:t>
            </a: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Geant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Helvetica"/>
                <a:cs typeface="Helvetica"/>
              </a:rPr>
              <a:t>Terena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</a:p>
        </p:txBody>
      </p:sp>
      <p:pic>
        <p:nvPicPr>
          <p:cNvPr id="15" name="Picture 14" descr="work in progre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931" y="5091517"/>
            <a:ext cx="432048" cy="353495"/>
          </a:xfrm>
          <a:prstGeom prst="rect">
            <a:avLst/>
          </a:prstGeom>
          <a:noFill/>
        </p:spPr>
      </p:pic>
      <p:pic>
        <p:nvPicPr>
          <p:cNvPr id="18" name="Picture 17" descr="work in progre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3789040"/>
            <a:ext cx="432048" cy="353495"/>
          </a:xfrm>
          <a:prstGeom prst="rect">
            <a:avLst/>
          </a:prstGeom>
          <a:noFill/>
        </p:spPr>
      </p:pic>
      <p:pic>
        <p:nvPicPr>
          <p:cNvPr id="19" name="Picture 18" descr="work in progre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3789040"/>
            <a:ext cx="432048" cy="353495"/>
          </a:xfrm>
          <a:prstGeom prst="rect">
            <a:avLst/>
          </a:prstGeom>
          <a:noFill/>
        </p:spPr>
      </p:pic>
      <p:pic>
        <p:nvPicPr>
          <p:cNvPr id="21" name="Picture 20" descr="work in progre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5949280"/>
            <a:ext cx="432048" cy="353495"/>
          </a:xfrm>
          <a:prstGeom prst="rect">
            <a:avLst/>
          </a:prstGeom>
          <a:noFill/>
        </p:spPr>
      </p:pic>
      <p:pic>
        <p:nvPicPr>
          <p:cNvPr id="25" name="Picture 24" descr="work in progre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0802" y="5459974"/>
            <a:ext cx="432048" cy="353495"/>
          </a:xfrm>
          <a:prstGeom prst="rect">
            <a:avLst/>
          </a:prstGeom>
          <a:noFill/>
        </p:spPr>
      </p:pic>
      <p:sp>
        <p:nvSpPr>
          <p:cNvPr id="20" name="Textfeld 74"/>
          <p:cNvSpPr txBox="1"/>
          <p:nvPr/>
        </p:nvSpPr>
        <p:spPr>
          <a:xfrm>
            <a:off x="251520" y="836712"/>
            <a:ext cx="45365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cs typeface="Helvetica"/>
              </a:rPr>
              <a:t>Who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Anyone wanting to use the B2 Services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cs typeface="Helvetica"/>
              </a:rPr>
              <a:t>What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Complies </a:t>
            </a:r>
            <a:r>
              <a:rPr lang="en-US" sz="1500" dirty="0">
                <a:latin typeface="Helvetica"/>
                <a:cs typeface="Helvetica"/>
              </a:rPr>
              <a:t>with </a:t>
            </a:r>
            <a:r>
              <a:rPr lang="en-US" sz="1500" b="1" dirty="0">
                <a:latin typeface="Helvetica"/>
                <a:cs typeface="Helvetica"/>
              </a:rPr>
              <a:t>community ownerships </a:t>
            </a:r>
            <a:r>
              <a:rPr lang="en-US" sz="1500" dirty="0">
                <a:latin typeface="Helvetica"/>
                <a:cs typeface="Helvetica"/>
              </a:rPr>
              <a:t>and </a:t>
            </a:r>
            <a:r>
              <a:rPr lang="en-US" sz="1500" b="1" dirty="0">
                <a:latin typeface="Helvetica"/>
                <a:cs typeface="Helvetica"/>
              </a:rPr>
              <a:t>access rights</a:t>
            </a:r>
            <a:r>
              <a:rPr lang="en-US" sz="1500" dirty="0">
                <a:latin typeface="Helvetica"/>
                <a:cs typeface="Helvetica"/>
              </a:rPr>
              <a:t>, basis of trust 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>
                <a:latin typeface="Helvetica"/>
                <a:cs typeface="Helvetica"/>
              </a:rPr>
              <a:t>Credential </a:t>
            </a:r>
            <a:r>
              <a:rPr lang="en-US" sz="1500" b="1" dirty="0">
                <a:latin typeface="Helvetica"/>
                <a:cs typeface="Helvetica"/>
              </a:rPr>
              <a:t>conversion approach </a:t>
            </a:r>
            <a:r>
              <a:rPr lang="en-US" sz="1500" dirty="0">
                <a:latin typeface="Helvetica"/>
                <a:cs typeface="Helvetica"/>
              </a:rPr>
              <a:t>(e.g. SAML, </a:t>
            </a:r>
            <a:r>
              <a:rPr lang="en-US" sz="1500" dirty="0" err="1">
                <a:latin typeface="Helvetica"/>
                <a:cs typeface="Helvetica"/>
              </a:rPr>
              <a:t>OpenID</a:t>
            </a:r>
            <a:r>
              <a:rPr lang="en-US" sz="1500" dirty="0">
                <a:latin typeface="Helvetica"/>
                <a:cs typeface="Helvetica"/>
              </a:rPr>
              <a:t>, </a:t>
            </a:r>
            <a:r>
              <a:rPr lang="en-US" sz="1500" dirty="0" smtClean="0">
                <a:latin typeface="Helvetica"/>
                <a:cs typeface="Helvetica"/>
              </a:rPr>
              <a:t>X.509, Username/password</a:t>
            </a:r>
            <a:r>
              <a:rPr lang="en-US" sz="1500" dirty="0">
                <a:latin typeface="Helvetica"/>
                <a:cs typeface="Helvetica"/>
              </a:rPr>
              <a:t>)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Identity </a:t>
            </a:r>
            <a:r>
              <a:rPr lang="en-US" sz="1500" dirty="0">
                <a:latin typeface="Helvetica"/>
                <a:cs typeface="Helvetica"/>
              </a:rPr>
              <a:t>provider for </a:t>
            </a:r>
            <a:r>
              <a:rPr lang="en-US" sz="1500" b="1" dirty="0" smtClean="0">
                <a:latin typeface="Helvetica"/>
                <a:cs typeface="Helvetica"/>
              </a:rPr>
              <a:t>citizen scientists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b="1" dirty="0" smtClean="0">
                <a:latin typeface="Helvetica"/>
                <a:cs typeface="Helvetica"/>
              </a:rPr>
              <a:t>Why</a:t>
            </a:r>
          </a:p>
          <a:p>
            <a:pPr marL="536575" lvl="1" indent="-184150"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US" sz="1500" dirty="0" smtClean="0">
                <a:latin typeface="Helvetica"/>
                <a:cs typeface="Helvetica"/>
              </a:rPr>
              <a:t>Use your own ID in federated environment</a:t>
            </a:r>
            <a:endParaRPr lang="en-US" sz="1500" dirty="0">
              <a:latin typeface="Helvetica"/>
              <a:cs typeface="Helvetica"/>
            </a:endParaRPr>
          </a:p>
        </p:txBody>
      </p:sp>
      <p:pic>
        <p:nvPicPr>
          <p:cNvPr id="24" name="Picture 23" descr="work in progre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083617"/>
            <a:ext cx="432048" cy="353495"/>
          </a:xfrm>
          <a:prstGeom prst="rect">
            <a:avLst/>
          </a:prstGeom>
          <a:noFill/>
        </p:spPr>
      </p:pic>
      <p:pic>
        <p:nvPicPr>
          <p:cNvPr id="22" name="Picture 21" descr="Finish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861048"/>
            <a:ext cx="208569" cy="208569"/>
          </a:xfrm>
          <a:prstGeom prst="rect">
            <a:avLst/>
          </a:prstGeom>
        </p:spPr>
      </p:pic>
      <p:pic>
        <p:nvPicPr>
          <p:cNvPr id="26" name="Picture 21" descr="Finish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4822428"/>
            <a:ext cx="216024" cy="216024"/>
          </a:xfrm>
          <a:prstGeom prst="rect">
            <a:avLst/>
          </a:prstGeom>
        </p:spPr>
      </p:pic>
      <p:pic>
        <p:nvPicPr>
          <p:cNvPr id="28" name="Picture 21" descr="Finish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4822428"/>
            <a:ext cx="216024" cy="216024"/>
          </a:xfrm>
          <a:prstGeom prst="rect">
            <a:avLst/>
          </a:prstGeom>
        </p:spPr>
      </p:pic>
      <p:pic>
        <p:nvPicPr>
          <p:cNvPr id="29" name="Picture 21" descr="Finish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420" y="4083617"/>
            <a:ext cx="216024" cy="216024"/>
          </a:xfrm>
          <a:prstGeom prst="rect">
            <a:avLst/>
          </a:prstGeom>
        </p:spPr>
      </p:pic>
      <p:pic>
        <p:nvPicPr>
          <p:cNvPr id="31" name="Picture 1" descr="AAI Conversion Approach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482" y="836712"/>
            <a:ext cx="3039942" cy="2376264"/>
          </a:xfrm>
          <a:prstGeom prst="rect">
            <a:avLst/>
          </a:prstGeom>
        </p:spPr>
      </p:pic>
      <p:pic>
        <p:nvPicPr>
          <p:cNvPr id="21508" name="Picture 4" descr="C:\Users\jkr\projects\eudat\eudat2\meetings\20151028-EUDAT2020-review\b2acces-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94" y="3702223"/>
            <a:ext cx="4481506" cy="29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180000"/>
            <a:ext cx="4345197" cy="674778"/>
          </a:xfrm>
          <a:prstGeom prst="rect">
            <a:avLst/>
          </a:prstGeom>
        </p:spPr>
      </p:pic>
      <p:sp>
        <p:nvSpPr>
          <p:cNvPr id="27" name="Segnaposto piè di pagina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867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4540" y="-34280"/>
            <a:ext cx="9148539" cy="690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008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54" y="3573016"/>
            <a:ext cx="9069250" cy="14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5253223" cy="81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B2Services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Research Data </a:t>
            </a:r>
            <a:r>
              <a:rPr lang="de-DE" dirty="0" err="1" smtClean="0"/>
              <a:t>Pyramid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5389563" y="6303963"/>
            <a:ext cx="3754437" cy="365125"/>
          </a:xfrm>
        </p:spPr>
        <p:txBody>
          <a:bodyPr/>
          <a:lstStyle/>
          <a:p>
            <a:r>
              <a:rPr lang="en-US" smtClean="0"/>
              <a:t>EUDAT - EGI Interoperability Session</a:t>
            </a:r>
            <a:endParaRPr lang="es-ES" dirty="0"/>
          </a:p>
        </p:txBody>
      </p:sp>
      <p:pic>
        <p:nvPicPr>
          <p:cNvPr id="23562" name="Picture 10" descr="C:\Users\jkr\projects\eudat\eudat2\meetings\20151028-EUDAT2020-review\Bild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76"/>
          <a:stretch/>
        </p:blipFill>
        <p:spPr bwMode="auto">
          <a:xfrm>
            <a:off x="107504" y="1196752"/>
            <a:ext cx="56764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B2SH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832" y="2636912"/>
            <a:ext cx="668944" cy="775839"/>
          </a:xfrm>
          <a:prstGeom prst="rect">
            <a:avLst/>
          </a:prstGeom>
        </p:spPr>
      </p:pic>
      <p:pic>
        <p:nvPicPr>
          <p:cNvPr id="14" name="Picture 18" descr="B2SAF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789040"/>
            <a:ext cx="683322" cy="792513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801996"/>
            <a:ext cx="678782" cy="787244"/>
          </a:xfrm>
          <a:prstGeom prst="rect">
            <a:avLst/>
          </a:prstGeom>
        </p:spPr>
      </p:pic>
      <p:pic>
        <p:nvPicPr>
          <p:cNvPr id="16" name="Picture 21" descr="B2STA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149080"/>
            <a:ext cx="729806" cy="846426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27785" y="2996953"/>
            <a:ext cx="720080" cy="8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83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537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pan-European initiative building a </a:t>
            </a:r>
            <a:r>
              <a:rPr lang="en-GB" b="1" dirty="0"/>
              <a:t>sustainable cross-disciplinary and cross-national data infrastructure</a:t>
            </a:r>
            <a:r>
              <a:rPr lang="en-GB" dirty="0"/>
              <a:t> providing a set of shared services for accessing and preserving research </a:t>
            </a:r>
            <a:r>
              <a:rPr lang="en-GB" dirty="0" smtClean="0"/>
              <a:t>data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supporting </a:t>
            </a:r>
            <a:r>
              <a:rPr lang="en-GB" b="1" dirty="0"/>
              <a:t>multiple research communities </a:t>
            </a:r>
            <a:r>
              <a:rPr lang="en-GB" dirty="0"/>
              <a:t>by working closely with them to deliver </a:t>
            </a:r>
            <a:r>
              <a:rPr lang="en-GB" dirty="0" smtClean="0"/>
              <a:t>technical </a:t>
            </a:r>
            <a:r>
              <a:rPr lang="en-GB" dirty="0"/>
              <a:t>services as part of the EUDAT Collaborative Data Infrastructure (CDI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US" dirty="0" smtClean="0"/>
              <a:t>consortium of high performance                                                   computing (HPC) / data </a:t>
            </a:r>
            <a:r>
              <a:rPr lang="it-IT" dirty="0" err="1" smtClean="0"/>
              <a:t>centres</a:t>
            </a:r>
            <a:r>
              <a:rPr lang="en-US" dirty="0" smtClean="0"/>
              <a:t>,                                          libraries, scientific communities,                                              data scientists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EUDAT is ...</a:t>
            </a:r>
            <a:endParaRPr lang="en-GB" dirty="0"/>
          </a:p>
        </p:txBody>
      </p:sp>
      <p:grpSp>
        <p:nvGrpSpPr>
          <p:cNvPr id="4" name="Group 130"/>
          <p:cNvGrpSpPr>
            <a:grpSpLocks/>
          </p:cNvGrpSpPr>
          <p:nvPr/>
        </p:nvGrpSpPr>
        <p:grpSpPr bwMode="auto">
          <a:xfrm>
            <a:off x="6184999" y="4653136"/>
            <a:ext cx="2501801" cy="1877838"/>
            <a:chOff x="2195736" y="1988840"/>
            <a:chExt cx="4395037" cy="3212975"/>
          </a:xfrm>
        </p:grpSpPr>
        <p:pic>
          <p:nvPicPr>
            <p:cNvPr id="5" name="Picture 2" descr="http://upload.wikimedia.org/wikipedia/commons/archive/3/38/20060605132703%21Europe_topography_map_en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1288" t="17138" r="20075" b="7832"/>
            <a:stretch>
              <a:fillRect/>
            </a:stretch>
          </p:blipFill>
          <p:spPr bwMode="auto">
            <a:xfrm>
              <a:off x="2195736" y="1988840"/>
              <a:ext cx="4395037" cy="32129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132" descr="EUDAT-logo201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4234" r="5179" b="40000"/>
            <a:stretch>
              <a:fillRect/>
            </a:stretch>
          </p:blipFill>
          <p:spPr>
            <a:xfrm>
              <a:off x="3973956" y="3212976"/>
              <a:ext cx="1070412" cy="432048"/>
            </a:xfrm>
            <a:prstGeom prst="rect">
              <a:avLst/>
            </a:prstGeom>
            <a:ln w="3175"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cxnSp>
          <p:nvCxnSpPr>
            <p:cNvPr id="7" name="Straight Connector 133"/>
            <p:cNvCxnSpPr>
              <a:stCxn id="23" idx="6"/>
              <a:endCxn id="6" idx="0"/>
            </p:cNvCxnSpPr>
            <p:nvPr/>
          </p:nvCxnSpPr>
          <p:spPr>
            <a:xfrm>
              <a:off x="3451792" y="2869752"/>
              <a:ext cx="1057121" cy="343371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34"/>
            <p:cNvCxnSpPr/>
            <p:nvPr/>
          </p:nvCxnSpPr>
          <p:spPr>
            <a:xfrm flipH="1" flipV="1">
              <a:off x="3065491" y="3168158"/>
              <a:ext cx="909079" cy="210519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35"/>
            <p:cNvCxnSpPr>
              <a:stCxn id="33" idx="3"/>
              <a:endCxn id="25" idx="0"/>
            </p:cNvCxnSpPr>
            <p:nvPr/>
          </p:nvCxnSpPr>
          <p:spPr>
            <a:xfrm flipH="1">
              <a:off x="3148765" y="3578976"/>
              <a:ext cx="152670" cy="282055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36"/>
            <p:cNvCxnSpPr>
              <a:stCxn id="6" idx="1"/>
              <a:endCxn id="26" idx="7"/>
            </p:cNvCxnSpPr>
            <p:nvPr/>
          </p:nvCxnSpPr>
          <p:spPr>
            <a:xfrm flipH="1">
              <a:off x="2922074" y="3429774"/>
              <a:ext cx="1052496" cy="1105737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7"/>
            <p:cNvCxnSpPr>
              <a:stCxn id="31" idx="2"/>
              <a:endCxn id="6" idx="3"/>
            </p:cNvCxnSpPr>
            <p:nvPr/>
          </p:nvCxnSpPr>
          <p:spPr>
            <a:xfrm flipH="1" flipV="1">
              <a:off x="5043258" y="3429774"/>
              <a:ext cx="393240" cy="59068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38"/>
            <p:cNvCxnSpPr>
              <a:stCxn id="32" idx="7"/>
              <a:endCxn id="6" idx="2"/>
            </p:cNvCxnSpPr>
            <p:nvPr/>
          </p:nvCxnSpPr>
          <p:spPr>
            <a:xfrm flipV="1">
              <a:off x="3875103" y="3644381"/>
              <a:ext cx="633811" cy="38833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9"/>
            <p:cNvCxnSpPr>
              <a:stCxn id="24" idx="4"/>
              <a:endCxn id="33" idx="1"/>
            </p:cNvCxnSpPr>
            <p:nvPr/>
          </p:nvCxnSpPr>
          <p:spPr>
            <a:xfrm>
              <a:off x="3003036" y="3245825"/>
              <a:ext cx="298399" cy="20847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0"/>
            <p:cNvCxnSpPr>
              <a:stCxn id="6" idx="1"/>
              <a:endCxn id="33" idx="3"/>
            </p:cNvCxnSpPr>
            <p:nvPr/>
          </p:nvCxnSpPr>
          <p:spPr>
            <a:xfrm flipH="1">
              <a:off x="3301435" y="3429774"/>
              <a:ext cx="673135" cy="149202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1"/>
            <p:cNvCxnSpPr>
              <a:stCxn id="36" idx="3"/>
              <a:endCxn id="6" idx="3"/>
            </p:cNvCxnSpPr>
            <p:nvPr/>
          </p:nvCxnSpPr>
          <p:spPr>
            <a:xfrm flipH="1" flipV="1">
              <a:off x="5043258" y="3429774"/>
              <a:ext cx="781854" cy="4700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2"/>
            <p:cNvCxnSpPr>
              <a:stCxn id="6" idx="3"/>
              <a:endCxn id="38" idx="3"/>
            </p:cNvCxnSpPr>
            <p:nvPr/>
          </p:nvCxnSpPr>
          <p:spPr>
            <a:xfrm flipV="1">
              <a:off x="5043258" y="3076183"/>
              <a:ext cx="275267" cy="353591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43"/>
            <p:cNvCxnSpPr>
              <a:stCxn id="6" idx="0"/>
              <a:endCxn id="39" idx="2"/>
            </p:cNvCxnSpPr>
            <p:nvPr/>
          </p:nvCxnSpPr>
          <p:spPr>
            <a:xfrm flipV="1">
              <a:off x="4508913" y="2579521"/>
              <a:ext cx="495020" cy="63360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44"/>
            <p:cNvCxnSpPr>
              <a:stCxn id="6" idx="2"/>
              <a:endCxn id="28" idx="0"/>
            </p:cNvCxnSpPr>
            <p:nvPr/>
          </p:nvCxnSpPr>
          <p:spPr>
            <a:xfrm flipH="1">
              <a:off x="4229020" y="3644381"/>
              <a:ext cx="279894" cy="662216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45"/>
            <p:cNvCxnSpPr>
              <a:stCxn id="30" idx="2"/>
              <a:endCxn id="29" idx="6"/>
            </p:cNvCxnSpPr>
            <p:nvPr/>
          </p:nvCxnSpPr>
          <p:spPr>
            <a:xfrm flipH="1" flipV="1">
              <a:off x="4767989" y="4292290"/>
              <a:ext cx="525092" cy="233002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46"/>
            <p:cNvCxnSpPr>
              <a:stCxn id="6" idx="2"/>
              <a:endCxn id="30" idx="1"/>
            </p:cNvCxnSpPr>
            <p:nvPr/>
          </p:nvCxnSpPr>
          <p:spPr>
            <a:xfrm>
              <a:off x="4508913" y="3644381"/>
              <a:ext cx="809612" cy="817551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47"/>
            <p:cNvCxnSpPr>
              <a:stCxn id="6" idx="0"/>
              <a:endCxn id="27" idx="4"/>
            </p:cNvCxnSpPr>
            <p:nvPr/>
          </p:nvCxnSpPr>
          <p:spPr>
            <a:xfrm flipH="1" flipV="1">
              <a:off x="4229020" y="2524336"/>
              <a:ext cx="279894" cy="688787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48"/>
            <p:cNvCxnSpPr>
              <a:stCxn id="27" idx="2"/>
              <a:endCxn id="23" idx="7"/>
            </p:cNvCxnSpPr>
            <p:nvPr/>
          </p:nvCxnSpPr>
          <p:spPr>
            <a:xfrm flipH="1">
              <a:off x="3426346" y="2436450"/>
              <a:ext cx="712459" cy="369941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149"/>
            <p:cNvSpPr/>
            <p:nvPr/>
          </p:nvSpPr>
          <p:spPr>
            <a:xfrm>
              <a:off x="3275991" y="2781864"/>
              <a:ext cx="175801" cy="175773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24" name="Oval 150"/>
            <p:cNvSpPr/>
            <p:nvPr/>
          </p:nvSpPr>
          <p:spPr>
            <a:xfrm>
              <a:off x="2915135" y="3068007"/>
              <a:ext cx="178114" cy="177818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25" name="Oval 151"/>
            <p:cNvSpPr/>
            <p:nvPr/>
          </p:nvSpPr>
          <p:spPr>
            <a:xfrm>
              <a:off x="3060864" y="3861032"/>
              <a:ext cx="175801" cy="175773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26" name="Oval 152"/>
            <p:cNvSpPr/>
            <p:nvPr/>
          </p:nvSpPr>
          <p:spPr>
            <a:xfrm>
              <a:off x="2771718" y="4508941"/>
              <a:ext cx="175801" cy="175773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27" name="Oval 153"/>
            <p:cNvSpPr/>
            <p:nvPr/>
          </p:nvSpPr>
          <p:spPr>
            <a:xfrm>
              <a:off x="4138805" y="2348562"/>
              <a:ext cx="178115" cy="17577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28" name="Oval 154"/>
            <p:cNvSpPr/>
            <p:nvPr/>
          </p:nvSpPr>
          <p:spPr>
            <a:xfrm>
              <a:off x="4141119" y="4306597"/>
              <a:ext cx="175801" cy="177818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29" name="Oval 156"/>
            <p:cNvSpPr/>
            <p:nvPr/>
          </p:nvSpPr>
          <p:spPr>
            <a:xfrm>
              <a:off x="4592188" y="4204403"/>
              <a:ext cx="175801" cy="17577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0" name="Oval 157"/>
            <p:cNvSpPr/>
            <p:nvPr/>
          </p:nvSpPr>
          <p:spPr>
            <a:xfrm>
              <a:off x="5293081" y="4437405"/>
              <a:ext cx="175801" cy="17577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1" name="Oval 158"/>
            <p:cNvSpPr/>
            <p:nvPr/>
          </p:nvSpPr>
          <p:spPr>
            <a:xfrm>
              <a:off x="5436498" y="3932568"/>
              <a:ext cx="175801" cy="17781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2" name="Oval 159"/>
            <p:cNvSpPr/>
            <p:nvPr/>
          </p:nvSpPr>
          <p:spPr>
            <a:xfrm>
              <a:off x="3724747" y="4006147"/>
              <a:ext cx="175801" cy="17577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3" name="Oval 160"/>
            <p:cNvSpPr/>
            <p:nvPr/>
          </p:nvSpPr>
          <p:spPr>
            <a:xfrm>
              <a:off x="3275991" y="3429774"/>
              <a:ext cx="175801" cy="17577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161"/>
            <p:cNvCxnSpPr>
              <a:stCxn id="23" idx="2"/>
              <a:endCxn id="24" idx="0"/>
            </p:cNvCxnSpPr>
            <p:nvPr/>
          </p:nvCxnSpPr>
          <p:spPr>
            <a:xfrm flipH="1">
              <a:off x="3003036" y="2869752"/>
              <a:ext cx="272955" cy="198255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62"/>
            <p:cNvCxnSpPr>
              <a:stCxn id="26" idx="0"/>
              <a:endCxn id="25" idx="3"/>
            </p:cNvCxnSpPr>
            <p:nvPr/>
          </p:nvCxnSpPr>
          <p:spPr>
            <a:xfrm flipV="1">
              <a:off x="2859619" y="4012278"/>
              <a:ext cx="226691" cy="496663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63"/>
            <p:cNvSpPr/>
            <p:nvPr/>
          </p:nvSpPr>
          <p:spPr>
            <a:xfrm>
              <a:off x="5799666" y="3325536"/>
              <a:ext cx="178115" cy="17781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cxnSp>
          <p:nvCxnSpPr>
            <p:cNvPr id="37" name="Straight Connector 164"/>
            <p:cNvCxnSpPr>
              <a:stCxn id="38" idx="5"/>
              <a:endCxn id="36" idx="0"/>
            </p:cNvCxnSpPr>
            <p:nvPr/>
          </p:nvCxnSpPr>
          <p:spPr>
            <a:xfrm>
              <a:off x="5443437" y="3076183"/>
              <a:ext cx="444130" cy="249353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65"/>
            <p:cNvSpPr/>
            <p:nvPr/>
          </p:nvSpPr>
          <p:spPr>
            <a:xfrm>
              <a:off x="5293081" y="2924936"/>
              <a:ext cx="175801" cy="17577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9" name="Oval 166"/>
            <p:cNvSpPr/>
            <p:nvPr/>
          </p:nvSpPr>
          <p:spPr>
            <a:xfrm>
              <a:off x="5003933" y="2493678"/>
              <a:ext cx="175801" cy="17372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00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Connector 167"/>
            <p:cNvCxnSpPr>
              <a:stCxn id="39" idx="5"/>
              <a:endCxn id="38" idx="1"/>
            </p:cNvCxnSpPr>
            <p:nvPr/>
          </p:nvCxnSpPr>
          <p:spPr>
            <a:xfrm>
              <a:off x="5154291" y="2642881"/>
              <a:ext cx="164235" cy="308626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68"/>
            <p:cNvCxnSpPr>
              <a:stCxn id="32" idx="7"/>
              <a:endCxn id="31" idx="2"/>
            </p:cNvCxnSpPr>
            <p:nvPr/>
          </p:nvCxnSpPr>
          <p:spPr>
            <a:xfrm flipV="1">
              <a:off x="3875103" y="4020454"/>
              <a:ext cx="1561395" cy="1226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69"/>
            <p:cNvCxnSpPr>
              <a:stCxn id="32" idx="1"/>
              <a:endCxn id="33" idx="5"/>
            </p:cNvCxnSpPr>
            <p:nvPr/>
          </p:nvCxnSpPr>
          <p:spPr>
            <a:xfrm flipH="1" flipV="1">
              <a:off x="3426346" y="3578976"/>
              <a:ext cx="323845" cy="453741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70"/>
            <p:cNvCxnSpPr>
              <a:stCxn id="28" idx="2"/>
              <a:endCxn id="26" idx="6"/>
            </p:cNvCxnSpPr>
            <p:nvPr/>
          </p:nvCxnSpPr>
          <p:spPr>
            <a:xfrm flipH="1">
              <a:off x="2947519" y="4394484"/>
              <a:ext cx="1193600" cy="202343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71"/>
            <p:cNvCxnSpPr>
              <a:stCxn id="36" idx="3"/>
              <a:endCxn id="31" idx="0"/>
            </p:cNvCxnSpPr>
            <p:nvPr/>
          </p:nvCxnSpPr>
          <p:spPr>
            <a:xfrm flipH="1">
              <a:off x="5524399" y="3476783"/>
              <a:ext cx="300713" cy="45578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72"/>
            <p:cNvCxnSpPr>
              <a:stCxn id="27" idx="6"/>
              <a:endCxn id="39" idx="2"/>
            </p:cNvCxnSpPr>
            <p:nvPr/>
          </p:nvCxnSpPr>
          <p:spPr>
            <a:xfrm>
              <a:off x="4316920" y="2436450"/>
              <a:ext cx="687013" cy="143071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36857" y="2418416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6833" y="2859928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01098" y="3263339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5092" y="3861734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0728" y="2268257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0452" y="4372722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1205" y="4123952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0728" y="4218081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7316" y="3942416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9298" y="4453404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4963" y="3794498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6839" y="3364193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6840" y="2718733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3769" y="2980951"/>
              <a:ext cx="289610" cy="21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1275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Community-Driven</a:t>
            </a:r>
            <a:endParaRPr lang="en-GB" dirty="0"/>
          </a:p>
        </p:txBody>
      </p:sp>
      <p:grpSp>
        <p:nvGrpSpPr>
          <p:cNvPr id="50" name="Group 49"/>
          <p:cNvGrpSpPr/>
          <p:nvPr/>
        </p:nvGrpSpPr>
        <p:grpSpPr>
          <a:xfrm>
            <a:off x="440248" y="1052736"/>
            <a:ext cx="8251551" cy="5328590"/>
            <a:chOff x="816073" y="1268761"/>
            <a:chExt cx="8251551" cy="532859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750" y="3983538"/>
              <a:ext cx="378152" cy="39179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20365">
              <a:off x="6589579" y="2625755"/>
              <a:ext cx="1457657" cy="145765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542" y="4484302"/>
              <a:ext cx="353789" cy="35378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274" y="4444595"/>
              <a:ext cx="434896" cy="42445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856" y="2725064"/>
              <a:ext cx="1713058" cy="111901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543" y="3981524"/>
              <a:ext cx="1284538" cy="6753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850" y="4843134"/>
              <a:ext cx="864096" cy="5211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789" y="3997657"/>
              <a:ext cx="615572" cy="25935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313" y="3887675"/>
              <a:ext cx="350465" cy="2917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629" y="3744313"/>
              <a:ext cx="549160" cy="4275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928" y="2439418"/>
              <a:ext cx="1523445" cy="5712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761" y="1785563"/>
              <a:ext cx="1232019" cy="5280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078" y="4487139"/>
              <a:ext cx="1280831" cy="1984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857" y="4509119"/>
              <a:ext cx="682788" cy="5552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429" y="4677879"/>
              <a:ext cx="1122724" cy="126666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437" y="5980216"/>
              <a:ext cx="649633" cy="19359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914" y="6077011"/>
              <a:ext cx="700807" cy="12964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015" y="3702138"/>
              <a:ext cx="1181201" cy="26907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519" y="4028360"/>
              <a:ext cx="718063" cy="413430"/>
            </a:xfrm>
            <a:prstGeom prst="rect">
              <a:avLst/>
            </a:prstGeom>
          </p:spPr>
        </p:pic>
        <p:sp>
          <p:nvSpPr>
            <p:cNvPr id="19" name="Hexagon 18"/>
            <p:cNvSpPr/>
            <p:nvPr/>
          </p:nvSpPr>
          <p:spPr>
            <a:xfrm rot="5400000">
              <a:off x="4709402" y="4445776"/>
              <a:ext cx="1728194" cy="1601675"/>
            </a:xfrm>
            <a:prstGeom prst="hexagon">
              <a:avLst/>
            </a:prstGeom>
            <a:noFill/>
            <a:ln w="57150">
              <a:solidFill>
                <a:srgbClr val="E9B21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318" y="5240643"/>
              <a:ext cx="993813" cy="17702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803809" y="5382094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rgbClr val="E9B217"/>
                  </a:solidFill>
                </a:rPr>
                <a:t>PHYSICAL SCIENCES </a:t>
              </a:r>
            </a:p>
            <a:p>
              <a:pPr algn="ctr"/>
              <a:r>
                <a:rPr lang="it-IT" sz="1200" b="1" dirty="0" smtClean="0">
                  <a:solidFill>
                    <a:srgbClr val="E9B217"/>
                  </a:solidFill>
                </a:rPr>
                <a:t>&amp; ENGINEERING</a:t>
              </a:r>
              <a:endParaRPr lang="en-GB" sz="1200" b="1" dirty="0">
                <a:solidFill>
                  <a:srgbClr val="E9B217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5400000">
              <a:off x="2559598" y="4512942"/>
              <a:ext cx="2236985" cy="1931834"/>
            </a:xfrm>
            <a:prstGeom prst="hexagon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 rot="20034723">
              <a:off x="2651491" y="4586233"/>
              <a:ext cx="1322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chemeClr val="bg1">
                      <a:lumMod val="50000"/>
                    </a:schemeClr>
                  </a:solidFill>
                </a:rPr>
                <a:t>SOCIAL SCIENCES &amp; HUMANITIES</a:t>
              </a:r>
              <a:endParaRPr lang="en-GB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5400000">
              <a:off x="3711749" y="2991478"/>
              <a:ext cx="1734740" cy="1601675"/>
            </a:xfrm>
            <a:prstGeom prst="hexagon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51057" y="3165093"/>
              <a:ext cx="1692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MATERIALS &amp; ANALYTICAL FACILITIES</a:t>
              </a:r>
              <a:endParaRPr lang="en-GB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Hexagon 26"/>
            <p:cNvSpPr/>
            <p:nvPr/>
          </p:nvSpPr>
          <p:spPr>
            <a:xfrm rot="5400000">
              <a:off x="5367195" y="1448426"/>
              <a:ext cx="3816422" cy="3457091"/>
            </a:xfrm>
            <a:prstGeom prst="hexagon">
              <a:avLst/>
            </a:prstGeom>
            <a:noFill/>
            <a:ln w="57150">
              <a:solidFill>
                <a:srgbClr val="20CE2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 rot="1580017">
              <a:off x="7017526" y="1660497"/>
              <a:ext cx="2050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rgbClr val="20CE24"/>
                  </a:solidFill>
                </a:rPr>
                <a:t>ENVIRONMENTAL SCIENCES</a:t>
              </a:r>
              <a:endParaRPr lang="en-GB" sz="1200" b="1" dirty="0">
                <a:solidFill>
                  <a:srgbClr val="20CE24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126" y="3634288"/>
              <a:ext cx="438320" cy="33633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542" y="3756438"/>
              <a:ext cx="296597" cy="39476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1803" y="3991081"/>
              <a:ext cx="635916" cy="31547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593" y="3683294"/>
              <a:ext cx="819360" cy="23832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873" y="3958071"/>
              <a:ext cx="307785" cy="29893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461" y="4365112"/>
              <a:ext cx="533081" cy="15992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087" y="2377834"/>
              <a:ext cx="1574928" cy="73234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404" y="4328778"/>
              <a:ext cx="763739" cy="1130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023" y="4316633"/>
              <a:ext cx="601430" cy="203537"/>
            </a:xfrm>
            <a:prstGeom prst="rect">
              <a:avLst/>
            </a:prstGeom>
          </p:spPr>
        </p:pic>
        <p:sp>
          <p:nvSpPr>
            <p:cNvPr id="41" name="Hexagon 40"/>
            <p:cNvSpPr/>
            <p:nvPr/>
          </p:nvSpPr>
          <p:spPr>
            <a:xfrm rot="5400000">
              <a:off x="733728" y="2123410"/>
              <a:ext cx="2927399" cy="2762710"/>
            </a:xfrm>
            <a:prstGeom prst="hexagon">
              <a:avLst/>
            </a:prstGeom>
            <a:noFill/>
            <a:ln w="57150">
              <a:solidFill>
                <a:srgbClr val="AA211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36601" y="4210958"/>
              <a:ext cx="10607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MAPPER</a:t>
              </a:r>
              <a:endParaRPr lang="en-GB" sz="900" b="1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300" y="3844078"/>
              <a:ext cx="557781" cy="31775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723" y="3071969"/>
              <a:ext cx="808480" cy="60890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938349"/>
              <a:ext cx="482347" cy="159758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310881" y="2425473"/>
              <a:ext cx="1692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rgbClr val="AA211F"/>
                  </a:solidFill>
                </a:rPr>
                <a:t>BIOMEDICAL &amp; MEDICAL SCIENCES</a:t>
              </a:r>
              <a:endParaRPr lang="en-GB" sz="1200" b="1" dirty="0">
                <a:solidFill>
                  <a:srgbClr val="AA211F"/>
                </a:solidFill>
              </a:endParaRPr>
            </a:p>
          </p:txBody>
        </p:sp>
      </p:grpSp>
      <p:sp>
        <p:nvSpPr>
          <p:cNvPr id="51" name="Segnaposto piè di pagina 50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EUDAT - EGI Interoperability Session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899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2204864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GB" sz="2800" dirty="0"/>
              <a:t>EUDAT offers a </a:t>
            </a:r>
            <a:r>
              <a:rPr lang="en-GB" sz="2800" b="1" dirty="0"/>
              <a:t>complete set of research data services, expertise and technology solutions </a:t>
            </a:r>
            <a:r>
              <a:rPr lang="en-GB" sz="2800" dirty="0"/>
              <a:t>to all European scientists and researchers. </a:t>
            </a:r>
          </a:p>
          <a:p>
            <a:pPr lvl="0"/>
            <a:r>
              <a:rPr lang="en-GB" sz="2800" dirty="0"/>
              <a:t>These </a:t>
            </a:r>
            <a:r>
              <a:rPr lang="en-GB" sz="2800" b="1" dirty="0"/>
              <a:t>shared services and storage resources</a:t>
            </a:r>
            <a:r>
              <a:rPr lang="en-GB" sz="2800" dirty="0"/>
              <a:t> are </a:t>
            </a:r>
            <a:r>
              <a:rPr lang="en-GB" sz="2800" b="1" dirty="0"/>
              <a:t>distributed across 15 European countries</a:t>
            </a:r>
            <a:r>
              <a:rPr lang="en-GB" sz="2800" b="1" dirty="0" smtClean="0"/>
              <a:t>.</a:t>
            </a:r>
          </a:p>
          <a:p>
            <a:r>
              <a:rPr lang="en-GB" sz="2800" dirty="0"/>
              <a:t>Data </a:t>
            </a:r>
            <a:r>
              <a:rPr lang="en-GB" sz="2800" dirty="0" smtClean="0"/>
              <a:t>is safely </a:t>
            </a:r>
            <a:r>
              <a:rPr lang="en-GB" sz="2800" dirty="0"/>
              <a:t>stored alongside some of </a:t>
            </a:r>
            <a:r>
              <a:rPr lang="en-GB" sz="2800" b="1" dirty="0"/>
              <a:t>Europe’s most powerful supercomputers</a:t>
            </a:r>
            <a:r>
              <a:rPr lang="en-GB" sz="2800" b="1" dirty="0" smtClean="0"/>
              <a:t>.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6478" y="71793"/>
            <a:ext cx="7304856" cy="792162"/>
          </a:xfrm>
        </p:spPr>
        <p:txBody>
          <a:bodyPr>
            <a:normAutofit/>
          </a:bodyPr>
          <a:lstStyle/>
          <a:p>
            <a:r>
              <a:rPr lang="en-GB" dirty="0" smtClean="0"/>
              <a:t>How does EUDAT support Open Science?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32" y="863955"/>
            <a:ext cx="5832648" cy="1344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3279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3600"/>
            <a:ext cx="7315200" cy="792162"/>
          </a:xfrm>
        </p:spPr>
        <p:txBody>
          <a:bodyPr/>
          <a:lstStyle/>
          <a:p>
            <a:r>
              <a:rPr lang="en-US" dirty="0" smtClean="0"/>
              <a:t>E-Infrastructure Collaboration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270897" y="1340768"/>
            <a:ext cx="1219570" cy="1401804"/>
          </a:xfrm>
          <a:custGeom>
            <a:avLst/>
            <a:gdLst>
              <a:gd name="connsiteX0" fmla="*/ 0 w 1401804"/>
              <a:gd name="connsiteY0" fmla="*/ 609785 h 1219570"/>
              <a:gd name="connsiteX1" fmla="*/ 304893 w 1401804"/>
              <a:gd name="connsiteY1" fmla="*/ 0 h 1219570"/>
              <a:gd name="connsiteX2" fmla="*/ 1096912 w 1401804"/>
              <a:gd name="connsiteY2" fmla="*/ 0 h 1219570"/>
              <a:gd name="connsiteX3" fmla="*/ 1401804 w 1401804"/>
              <a:gd name="connsiteY3" fmla="*/ 609785 h 1219570"/>
              <a:gd name="connsiteX4" fmla="*/ 1096912 w 1401804"/>
              <a:gd name="connsiteY4" fmla="*/ 1219570 h 1219570"/>
              <a:gd name="connsiteX5" fmla="*/ 304893 w 1401804"/>
              <a:gd name="connsiteY5" fmla="*/ 1219570 h 1219570"/>
              <a:gd name="connsiteX6" fmla="*/ 0 w 1401804"/>
              <a:gd name="connsiteY6" fmla="*/ 609785 h 12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04" h="1219570">
                <a:moveTo>
                  <a:pt x="700902" y="0"/>
                </a:moveTo>
                <a:lnTo>
                  <a:pt x="1401804" y="265257"/>
                </a:lnTo>
                <a:lnTo>
                  <a:pt x="1401804" y="954314"/>
                </a:lnTo>
                <a:lnTo>
                  <a:pt x="700902" y="1219570"/>
                </a:lnTo>
                <a:lnTo>
                  <a:pt x="0" y="954314"/>
                </a:lnTo>
                <a:lnTo>
                  <a:pt x="0" y="265257"/>
                </a:lnTo>
                <a:lnTo>
                  <a:pt x="700902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630" tIns="287028" rIns="258630" bIns="28702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RDA</a:t>
            </a:r>
            <a:endParaRPr lang="en-US" sz="1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953761" y="1340768"/>
            <a:ext cx="1219571" cy="1401804"/>
          </a:xfrm>
          <a:custGeom>
            <a:avLst/>
            <a:gdLst>
              <a:gd name="connsiteX0" fmla="*/ 0 w 1401804"/>
              <a:gd name="connsiteY0" fmla="*/ 609785 h 1219570"/>
              <a:gd name="connsiteX1" fmla="*/ 304893 w 1401804"/>
              <a:gd name="connsiteY1" fmla="*/ 0 h 1219570"/>
              <a:gd name="connsiteX2" fmla="*/ 1096912 w 1401804"/>
              <a:gd name="connsiteY2" fmla="*/ 0 h 1219570"/>
              <a:gd name="connsiteX3" fmla="*/ 1401804 w 1401804"/>
              <a:gd name="connsiteY3" fmla="*/ 609785 h 1219570"/>
              <a:gd name="connsiteX4" fmla="*/ 1096912 w 1401804"/>
              <a:gd name="connsiteY4" fmla="*/ 1219570 h 1219570"/>
              <a:gd name="connsiteX5" fmla="*/ 304893 w 1401804"/>
              <a:gd name="connsiteY5" fmla="*/ 1219570 h 1219570"/>
              <a:gd name="connsiteX6" fmla="*/ 0 w 1401804"/>
              <a:gd name="connsiteY6" fmla="*/ 609785 h 12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04" h="1219570">
                <a:moveTo>
                  <a:pt x="700902" y="0"/>
                </a:moveTo>
                <a:lnTo>
                  <a:pt x="1401804" y="265257"/>
                </a:lnTo>
                <a:lnTo>
                  <a:pt x="1401804" y="954314"/>
                </a:lnTo>
                <a:lnTo>
                  <a:pt x="700902" y="1219570"/>
                </a:lnTo>
                <a:lnTo>
                  <a:pt x="0" y="954314"/>
                </a:lnTo>
                <a:lnTo>
                  <a:pt x="0" y="265257"/>
                </a:lnTo>
                <a:lnTo>
                  <a:pt x="700902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50" tIns="218448" rIns="190051" bIns="2184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2625291" y="2512929"/>
            <a:ext cx="1219570" cy="1401804"/>
          </a:xfrm>
          <a:custGeom>
            <a:avLst/>
            <a:gdLst>
              <a:gd name="connsiteX0" fmla="*/ 0 w 1401804"/>
              <a:gd name="connsiteY0" fmla="*/ 609785 h 1219570"/>
              <a:gd name="connsiteX1" fmla="*/ 304893 w 1401804"/>
              <a:gd name="connsiteY1" fmla="*/ 0 h 1219570"/>
              <a:gd name="connsiteX2" fmla="*/ 1096912 w 1401804"/>
              <a:gd name="connsiteY2" fmla="*/ 0 h 1219570"/>
              <a:gd name="connsiteX3" fmla="*/ 1401804 w 1401804"/>
              <a:gd name="connsiteY3" fmla="*/ 609785 h 1219570"/>
              <a:gd name="connsiteX4" fmla="*/ 1096912 w 1401804"/>
              <a:gd name="connsiteY4" fmla="*/ 1219570 h 1219570"/>
              <a:gd name="connsiteX5" fmla="*/ 304893 w 1401804"/>
              <a:gd name="connsiteY5" fmla="*/ 1219570 h 1219570"/>
              <a:gd name="connsiteX6" fmla="*/ 0 w 1401804"/>
              <a:gd name="connsiteY6" fmla="*/ 609785 h 12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04" h="1219570">
                <a:moveTo>
                  <a:pt x="700902" y="0"/>
                </a:moveTo>
                <a:lnTo>
                  <a:pt x="1401804" y="265257"/>
                </a:lnTo>
                <a:lnTo>
                  <a:pt x="1401804" y="954314"/>
                </a:lnTo>
                <a:lnTo>
                  <a:pt x="700902" y="1219570"/>
                </a:lnTo>
                <a:lnTo>
                  <a:pt x="0" y="954314"/>
                </a:lnTo>
                <a:lnTo>
                  <a:pt x="0" y="265257"/>
                </a:lnTo>
                <a:lnTo>
                  <a:pt x="700902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630" tIns="287028" rIns="258630" bIns="28702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Open AIRE</a:t>
            </a:r>
            <a:endParaRPr lang="en-US" sz="18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3918169" y="2512929"/>
            <a:ext cx="1219570" cy="1401804"/>
          </a:xfrm>
          <a:custGeom>
            <a:avLst/>
            <a:gdLst>
              <a:gd name="connsiteX0" fmla="*/ 0 w 1401804"/>
              <a:gd name="connsiteY0" fmla="*/ 609785 h 1219570"/>
              <a:gd name="connsiteX1" fmla="*/ 304893 w 1401804"/>
              <a:gd name="connsiteY1" fmla="*/ 0 h 1219570"/>
              <a:gd name="connsiteX2" fmla="*/ 1096912 w 1401804"/>
              <a:gd name="connsiteY2" fmla="*/ 0 h 1219570"/>
              <a:gd name="connsiteX3" fmla="*/ 1401804 w 1401804"/>
              <a:gd name="connsiteY3" fmla="*/ 609785 h 1219570"/>
              <a:gd name="connsiteX4" fmla="*/ 1096912 w 1401804"/>
              <a:gd name="connsiteY4" fmla="*/ 1219570 h 1219570"/>
              <a:gd name="connsiteX5" fmla="*/ 304893 w 1401804"/>
              <a:gd name="connsiteY5" fmla="*/ 1219570 h 1219570"/>
              <a:gd name="connsiteX6" fmla="*/ 0 w 1401804"/>
              <a:gd name="connsiteY6" fmla="*/ 609785 h 12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04" h="1219570">
                <a:moveTo>
                  <a:pt x="700902" y="0"/>
                </a:moveTo>
                <a:lnTo>
                  <a:pt x="1401804" y="265257"/>
                </a:lnTo>
                <a:lnTo>
                  <a:pt x="1401804" y="954314"/>
                </a:lnTo>
                <a:lnTo>
                  <a:pt x="700902" y="1219570"/>
                </a:lnTo>
                <a:lnTo>
                  <a:pt x="0" y="954314"/>
                </a:lnTo>
                <a:lnTo>
                  <a:pt x="0" y="265257"/>
                </a:lnTo>
                <a:lnTo>
                  <a:pt x="700902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50" tIns="218448" rIns="190050" bIns="2184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14" name="Freeform 13"/>
          <p:cNvSpPr/>
          <p:nvPr/>
        </p:nvSpPr>
        <p:spPr>
          <a:xfrm>
            <a:off x="3923928" y="4900520"/>
            <a:ext cx="1219570" cy="1401804"/>
          </a:xfrm>
          <a:custGeom>
            <a:avLst/>
            <a:gdLst>
              <a:gd name="connsiteX0" fmla="*/ 0 w 1401804"/>
              <a:gd name="connsiteY0" fmla="*/ 609785 h 1219570"/>
              <a:gd name="connsiteX1" fmla="*/ 304893 w 1401804"/>
              <a:gd name="connsiteY1" fmla="*/ 0 h 1219570"/>
              <a:gd name="connsiteX2" fmla="*/ 1096912 w 1401804"/>
              <a:gd name="connsiteY2" fmla="*/ 0 h 1219570"/>
              <a:gd name="connsiteX3" fmla="*/ 1401804 w 1401804"/>
              <a:gd name="connsiteY3" fmla="*/ 609785 h 1219570"/>
              <a:gd name="connsiteX4" fmla="*/ 1096912 w 1401804"/>
              <a:gd name="connsiteY4" fmla="*/ 1219570 h 1219570"/>
              <a:gd name="connsiteX5" fmla="*/ 304893 w 1401804"/>
              <a:gd name="connsiteY5" fmla="*/ 1219570 h 1219570"/>
              <a:gd name="connsiteX6" fmla="*/ 0 w 1401804"/>
              <a:gd name="connsiteY6" fmla="*/ 609785 h 12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04" h="1219570">
                <a:moveTo>
                  <a:pt x="700902" y="0"/>
                </a:moveTo>
                <a:lnTo>
                  <a:pt x="1401804" y="265257"/>
                </a:lnTo>
                <a:lnTo>
                  <a:pt x="1401804" y="954314"/>
                </a:lnTo>
                <a:lnTo>
                  <a:pt x="700902" y="1219570"/>
                </a:lnTo>
                <a:lnTo>
                  <a:pt x="0" y="954314"/>
                </a:lnTo>
                <a:lnTo>
                  <a:pt x="0" y="265257"/>
                </a:lnTo>
                <a:lnTo>
                  <a:pt x="70090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630" tIns="287028" rIns="258630" bIns="28702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PRACE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1953761" y="3720472"/>
            <a:ext cx="1219571" cy="1401804"/>
          </a:xfrm>
          <a:custGeom>
            <a:avLst/>
            <a:gdLst>
              <a:gd name="connsiteX0" fmla="*/ 0 w 1401804"/>
              <a:gd name="connsiteY0" fmla="*/ 609785 h 1219570"/>
              <a:gd name="connsiteX1" fmla="*/ 304893 w 1401804"/>
              <a:gd name="connsiteY1" fmla="*/ 0 h 1219570"/>
              <a:gd name="connsiteX2" fmla="*/ 1096912 w 1401804"/>
              <a:gd name="connsiteY2" fmla="*/ 0 h 1219570"/>
              <a:gd name="connsiteX3" fmla="*/ 1401804 w 1401804"/>
              <a:gd name="connsiteY3" fmla="*/ 609785 h 1219570"/>
              <a:gd name="connsiteX4" fmla="*/ 1096912 w 1401804"/>
              <a:gd name="connsiteY4" fmla="*/ 1219570 h 1219570"/>
              <a:gd name="connsiteX5" fmla="*/ 304893 w 1401804"/>
              <a:gd name="connsiteY5" fmla="*/ 1219570 h 1219570"/>
              <a:gd name="connsiteX6" fmla="*/ 0 w 1401804"/>
              <a:gd name="connsiteY6" fmla="*/ 609785 h 12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04" h="1219570">
                <a:moveTo>
                  <a:pt x="700902" y="0"/>
                </a:moveTo>
                <a:lnTo>
                  <a:pt x="1401804" y="265257"/>
                </a:lnTo>
                <a:lnTo>
                  <a:pt x="1401804" y="954314"/>
                </a:lnTo>
                <a:lnTo>
                  <a:pt x="700902" y="1219570"/>
                </a:lnTo>
                <a:lnTo>
                  <a:pt x="0" y="954314"/>
                </a:lnTo>
                <a:lnTo>
                  <a:pt x="0" y="265257"/>
                </a:lnTo>
                <a:lnTo>
                  <a:pt x="700902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50" tIns="218448" rIns="190051" bIns="2184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17" name="Freeform 16"/>
          <p:cNvSpPr/>
          <p:nvPr/>
        </p:nvSpPr>
        <p:spPr>
          <a:xfrm>
            <a:off x="616126" y="3709215"/>
            <a:ext cx="1219570" cy="1401804"/>
          </a:xfrm>
          <a:custGeom>
            <a:avLst/>
            <a:gdLst>
              <a:gd name="connsiteX0" fmla="*/ 0 w 1401804"/>
              <a:gd name="connsiteY0" fmla="*/ 609785 h 1219570"/>
              <a:gd name="connsiteX1" fmla="*/ 304893 w 1401804"/>
              <a:gd name="connsiteY1" fmla="*/ 0 h 1219570"/>
              <a:gd name="connsiteX2" fmla="*/ 1096912 w 1401804"/>
              <a:gd name="connsiteY2" fmla="*/ 0 h 1219570"/>
              <a:gd name="connsiteX3" fmla="*/ 1401804 w 1401804"/>
              <a:gd name="connsiteY3" fmla="*/ 609785 h 1219570"/>
              <a:gd name="connsiteX4" fmla="*/ 1096912 w 1401804"/>
              <a:gd name="connsiteY4" fmla="*/ 1219570 h 1219570"/>
              <a:gd name="connsiteX5" fmla="*/ 304893 w 1401804"/>
              <a:gd name="connsiteY5" fmla="*/ 1219570 h 1219570"/>
              <a:gd name="connsiteX6" fmla="*/ 0 w 1401804"/>
              <a:gd name="connsiteY6" fmla="*/ 609785 h 12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04" h="1219570">
                <a:moveTo>
                  <a:pt x="700902" y="0"/>
                </a:moveTo>
                <a:lnTo>
                  <a:pt x="1401804" y="265257"/>
                </a:lnTo>
                <a:lnTo>
                  <a:pt x="1401804" y="954314"/>
                </a:lnTo>
                <a:lnTo>
                  <a:pt x="700902" y="1219570"/>
                </a:lnTo>
                <a:lnTo>
                  <a:pt x="0" y="954314"/>
                </a:lnTo>
                <a:lnTo>
                  <a:pt x="0" y="265257"/>
                </a:lnTo>
                <a:lnTo>
                  <a:pt x="700902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440" tIns="290838" rIns="262440" bIns="29083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LERU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LIBER</a:t>
            </a:r>
          </a:p>
        </p:txBody>
      </p:sp>
      <p:sp>
        <p:nvSpPr>
          <p:cNvPr id="19" name="Freeform 18"/>
          <p:cNvSpPr/>
          <p:nvPr/>
        </p:nvSpPr>
        <p:spPr>
          <a:xfrm>
            <a:off x="3275856" y="3717032"/>
            <a:ext cx="1219570" cy="1401804"/>
          </a:xfrm>
          <a:custGeom>
            <a:avLst/>
            <a:gdLst>
              <a:gd name="connsiteX0" fmla="*/ 0 w 1401804"/>
              <a:gd name="connsiteY0" fmla="*/ 609785 h 1219570"/>
              <a:gd name="connsiteX1" fmla="*/ 304893 w 1401804"/>
              <a:gd name="connsiteY1" fmla="*/ 0 h 1219570"/>
              <a:gd name="connsiteX2" fmla="*/ 1096912 w 1401804"/>
              <a:gd name="connsiteY2" fmla="*/ 0 h 1219570"/>
              <a:gd name="connsiteX3" fmla="*/ 1401804 w 1401804"/>
              <a:gd name="connsiteY3" fmla="*/ 609785 h 1219570"/>
              <a:gd name="connsiteX4" fmla="*/ 1096912 w 1401804"/>
              <a:gd name="connsiteY4" fmla="*/ 1219570 h 1219570"/>
              <a:gd name="connsiteX5" fmla="*/ 304893 w 1401804"/>
              <a:gd name="connsiteY5" fmla="*/ 1219570 h 1219570"/>
              <a:gd name="connsiteX6" fmla="*/ 0 w 1401804"/>
              <a:gd name="connsiteY6" fmla="*/ 609785 h 12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04" h="1219570">
                <a:moveTo>
                  <a:pt x="700902" y="0"/>
                </a:moveTo>
                <a:lnTo>
                  <a:pt x="1401804" y="265257"/>
                </a:lnTo>
                <a:lnTo>
                  <a:pt x="1401804" y="954314"/>
                </a:lnTo>
                <a:lnTo>
                  <a:pt x="700902" y="1219570"/>
                </a:lnTo>
                <a:lnTo>
                  <a:pt x="0" y="954314"/>
                </a:lnTo>
                <a:lnTo>
                  <a:pt x="0" y="265257"/>
                </a:lnTo>
                <a:lnTo>
                  <a:pt x="70090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50" tIns="218448" rIns="190050" bIns="21844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EGI</a:t>
            </a:r>
            <a:endParaRPr lang="en-US" sz="18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5220072" y="4869160"/>
            <a:ext cx="1219570" cy="1401804"/>
          </a:xfrm>
          <a:custGeom>
            <a:avLst/>
            <a:gdLst>
              <a:gd name="connsiteX0" fmla="*/ 0 w 1401804"/>
              <a:gd name="connsiteY0" fmla="*/ 609785 h 1219570"/>
              <a:gd name="connsiteX1" fmla="*/ 304893 w 1401804"/>
              <a:gd name="connsiteY1" fmla="*/ 0 h 1219570"/>
              <a:gd name="connsiteX2" fmla="*/ 1096912 w 1401804"/>
              <a:gd name="connsiteY2" fmla="*/ 0 h 1219570"/>
              <a:gd name="connsiteX3" fmla="*/ 1401804 w 1401804"/>
              <a:gd name="connsiteY3" fmla="*/ 609785 h 1219570"/>
              <a:gd name="connsiteX4" fmla="*/ 1096912 w 1401804"/>
              <a:gd name="connsiteY4" fmla="*/ 1219570 h 1219570"/>
              <a:gd name="connsiteX5" fmla="*/ 304893 w 1401804"/>
              <a:gd name="connsiteY5" fmla="*/ 1219570 h 1219570"/>
              <a:gd name="connsiteX6" fmla="*/ 0 w 1401804"/>
              <a:gd name="connsiteY6" fmla="*/ 609785 h 12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04" h="1219570">
                <a:moveTo>
                  <a:pt x="700902" y="0"/>
                </a:moveTo>
                <a:lnTo>
                  <a:pt x="1401804" y="265257"/>
                </a:lnTo>
                <a:lnTo>
                  <a:pt x="1401804" y="954314"/>
                </a:lnTo>
                <a:lnTo>
                  <a:pt x="700902" y="1219570"/>
                </a:lnTo>
                <a:lnTo>
                  <a:pt x="0" y="954314"/>
                </a:lnTo>
                <a:lnTo>
                  <a:pt x="0" y="265257"/>
                </a:lnTo>
                <a:lnTo>
                  <a:pt x="700902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290838" rIns="180000" bIns="29083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Helix Nebula</a:t>
            </a:r>
            <a:endParaRPr lang="en-US" sz="19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6516216" y="4869160"/>
            <a:ext cx="1219570" cy="1401804"/>
          </a:xfrm>
          <a:custGeom>
            <a:avLst/>
            <a:gdLst>
              <a:gd name="connsiteX0" fmla="*/ 0 w 1401804"/>
              <a:gd name="connsiteY0" fmla="*/ 609785 h 1219570"/>
              <a:gd name="connsiteX1" fmla="*/ 304893 w 1401804"/>
              <a:gd name="connsiteY1" fmla="*/ 0 h 1219570"/>
              <a:gd name="connsiteX2" fmla="*/ 1096912 w 1401804"/>
              <a:gd name="connsiteY2" fmla="*/ 0 h 1219570"/>
              <a:gd name="connsiteX3" fmla="*/ 1401804 w 1401804"/>
              <a:gd name="connsiteY3" fmla="*/ 609785 h 1219570"/>
              <a:gd name="connsiteX4" fmla="*/ 1096912 w 1401804"/>
              <a:gd name="connsiteY4" fmla="*/ 1219570 h 1219570"/>
              <a:gd name="connsiteX5" fmla="*/ 304893 w 1401804"/>
              <a:gd name="connsiteY5" fmla="*/ 1219570 h 1219570"/>
              <a:gd name="connsiteX6" fmla="*/ 0 w 1401804"/>
              <a:gd name="connsiteY6" fmla="*/ 609785 h 12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04" h="1219570">
                <a:moveTo>
                  <a:pt x="700902" y="0"/>
                </a:moveTo>
                <a:lnTo>
                  <a:pt x="1401804" y="265257"/>
                </a:lnTo>
                <a:lnTo>
                  <a:pt x="1401804" y="954314"/>
                </a:lnTo>
                <a:lnTo>
                  <a:pt x="700902" y="1219570"/>
                </a:lnTo>
                <a:lnTo>
                  <a:pt x="0" y="954314"/>
                </a:lnTo>
                <a:lnTo>
                  <a:pt x="0" y="265257"/>
                </a:lnTo>
                <a:lnTo>
                  <a:pt x="700902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50" tIns="218448" rIns="190050" bIns="21844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Data Cloud</a:t>
            </a:r>
            <a:endParaRPr lang="en-US" sz="18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6516216" y="2564904"/>
            <a:ext cx="1219570" cy="1401804"/>
          </a:xfrm>
          <a:custGeom>
            <a:avLst/>
            <a:gdLst>
              <a:gd name="connsiteX0" fmla="*/ 0 w 1401804"/>
              <a:gd name="connsiteY0" fmla="*/ 609785 h 1219570"/>
              <a:gd name="connsiteX1" fmla="*/ 304893 w 1401804"/>
              <a:gd name="connsiteY1" fmla="*/ 0 h 1219570"/>
              <a:gd name="connsiteX2" fmla="*/ 1096912 w 1401804"/>
              <a:gd name="connsiteY2" fmla="*/ 0 h 1219570"/>
              <a:gd name="connsiteX3" fmla="*/ 1401804 w 1401804"/>
              <a:gd name="connsiteY3" fmla="*/ 609785 h 1219570"/>
              <a:gd name="connsiteX4" fmla="*/ 1096912 w 1401804"/>
              <a:gd name="connsiteY4" fmla="*/ 1219570 h 1219570"/>
              <a:gd name="connsiteX5" fmla="*/ 304893 w 1401804"/>
              <a:gd name="connsiteY5" fmla="*/ 1219570 h 1219570"/>
              <a:gd name="connsiteX6" fmla="*/ 0 w 1401804"/>
              <a:gd name="connsiteY6" fmla="*/ 609785 h 12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04" h="1219570">
                <a:moveTo>
                  <a:pt x="700902" y="0"/>
                </a:moveTo>
                <a:lnTo>
                  <a:pt x="1401804" y="265257"/>
                </a:lnTo>
                <a:lnTo>
                  <a:pt x="1401804" y="954314"/>
                </a:lnTo>
                <a:lnTo>
                  <a:pt x="700902" y="1219570"/>
                </a:lnTo>
                <a:lnTo>
                  <a:pt x="0" y="954314"/>
                </a:lnTo>
                <a:lnTo>
                  <a:pt x="0" y="265257"/>
                </a:lnTo>
                <a:lnTo>
                  <a:pt x="700902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440" tIns="290838" rIns="262440" bIns="29083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GEANT</a:t>
            </a:r>
            <a:endParaRPr lang="en-US" sz="19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7164288" y="3717032"/>
            <a:ext cx="1219570" cy="1401804"/>
          </a:xfrm>
          <a:custGeom>
            <a:avLst/>
            <a:gdLst>
              <a:gd name="connsiteX0" fmla="*/ 0 w 1401804"/>
              <a:gd name="connsiteY0" fmla="*/ 609785 h 1219570"/>
              <a:gd name="connsiteX1" fmla="*/ 304893 w 1401804"/>
              <a:gd name="connsiteY1" fmla="*/ 0 h 1219570"/>
              <a:gd name="connsiteX2" fmla="*/ 1096912 w 1401804"/>
              <a:gd name="connsiteY2" fmla="*/ 0 h 1219570"/>
              <a:gd name="connsiteX3" fmla="*/ 1401804 w 1401804"/>
              <a:gd name="connsiteY3" fmla="*/ 609785 h 1219570"/>
              <a:gd name="connsiteX4" fmla="*/ 1096912 w 1401804"/>
              <a:gd name="connsiteY4" fmla="*/ 1219570 h 1219570"/>
              <a:gd name="connsiteX5" fmla="*/ 304893 w 1401804"/>
              <a:gd name="connsiteY5" fmla="*/ 1219570 h 1219570"/>
              <a:gd name="connsiteX6" fmla="*/ 0 w 1401804"/>
              <a:gd name="connsiteY6" fmla="*/ 609785 h 121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804" h="1219570">
                <a:moveTo>
                  <a:pt x="700902" y="0"/>
                </a:moveTo>
                <a:lnTo>
                  <a:pt x="1401804" y="265257"/>
                </a:lnTo>
                <a:lnTo>
                  <a:pt x="1401804" y="954314"/>
                </a:lnTo>
                <a:lnTo>
                  <a:pt x="700902" y="1219570"/>
                </a:lnTo>
                <a:lnTo>
                  <a:pt x="0" y="954314"/>
                </a:lnTo>
                <a:lnTo>
                  <a:pt x="0" y="265257"/>
                </a:lnTo>
                <a:lnTo>
                  <a:pt x="700902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50" tIns="218448" rIns="190050" bIns="2184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7" name="TextBox 6"/>
          <p:cNvSpPr txBox="1"/>
          <p:nvPr/>
        </p:nvSpPr>
        <p:spPr>
          <a:xfrm>
            <a:off x="4499992" y="394583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Cross-infra services &amp; ops</a:t>
            </a:r>
          </a:p>
          <a:p>
            <a:pPr algn="ctr"/>
            <a:r>
              <a:rPr lang="en-US" dirty="0" smtClean="0"/>
              <a:t>Common protocols, APIs</a:t>
            </a:r>
          </a:p>
          <a:p>
            <a:pPr algn="ctr"/>
            <a:r>
              <a:rPr lang="en-US" dirty="0" smtClean="0"/>
              <a:t>HPC/HTC/Clouds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164157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Policy &amp; networking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utput adoption</a:t>
            </a:r>
          </a:p>
          <a:p>
            <a:pPr algn="ctr"/>
            <a:r>
              <a:rPr lang="en-US" dirty="0" smtClean="0"/>
              <a:t>Test beds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08520" y="2420888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Policy &amp; guidelines</a:t>
            </a:r>
          </a:p>
          <a:p>
            <a:pPr algn="ctr"/>
            <a:r>
              <a:rPr lang="en-US" dirty="0" smtClean="0"/>
              <a:t>Data management </a:t>
            </a:r>
            <a:r>
              <a:rPr lang="en-US" dirty="0"/>
              <a:t>p</a:t>
            </a:r>
            <a:r>
              <a:rPr lang="en-US" dirty="0" smtClean="0"/>
              <a:t>lans</a:t>
            </a:r>
          </a:p>
          <a:p>
            <a:pPr algn="ctr"/>
            <a:r>
              <a:rPr lang="en-US" dirty="0" smtClean="0"/>
              <a:t>Service integration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80312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Cloud Catalogue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11760" y="56612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DECI calls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59632" y="32849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DMP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31840" y="9400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DFT, </a:t>
            </a:r>
            <a:r>
              <a:rPr lang="en-US" i="1" dirty="0" smtClean="0"/>
              <a:t>data fabric, PID</a:t>
            </a:r>
            <a:r>
              <a:rPr lang="en-US" i="1" dirty="0"/>
              <a:t>, metadata, practical policy</a:t>
            </a:r>
          </a:p>
        </p:txBody>
      </p:sp>
      <p:sp>
        <p:nvSpPr>
          <p:cNvPr id="27" name="Segnaposto piè di pagina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  <p:sp>
        <p:nvSpPr>
          <p:cNvPr id="28" name="Fumetto 1 27"/>
          <p:cNvSpPr/>
          <p:nvPr/>
        </p:nvSpPr>
        <p:spPr>
          <a:xfrm>
            <a:off x="395536" y="1700808"/>
            <a:ext cx="3096344" cy="1944216"/>
          </a:xfrm>
          <a:prstGeom prst="wedgeRectCallout">
            <a:avLst>
              <a:gd name="adj1" fmla="val 38230"/>
              <a:gd name="adj2" fmla="val 6460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Four interoperability pilots fostering the coupling of data and cloud resources. Large communities involved, BBMRI, ICOS, EISCAT-3D, ELIXIR.</a:t>
            </a:r>
            <a:endParaRPr lang="en-US" b="1" dirty="0"/>
          </a:p>
        </p:txBody>
      </p:sp>
      <p:sp>
        <p:nvSpPr>
          <p:cNvPr id="29" name="Fumetto 1 28"/>
          <p:cNvSpPr/>
          <p:nvPr/>
        </p:nvSpPr>
        <p:spPr>
          <a:xfrm>
            <a:off x="5292080" y="2132856"/>
            <a:ext cx="3600400" cy="2448272"/>
          </a:xfrm>
          <a:prstGeom prst="wedgeRectCallout">
            <a:avLst>
              <a:gd name="adj1" fmla="val -60494"/>
              <a:gd name="adj2" fmla="val 589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Contribution to regular PRACE calls by providing medium/long-term storage capacity and services. 5 pilots granted by DECI Call (13</a:t>
            </a:r>
            <a:r>
              <a:rPr lang="en-US" b="1" baseline="30000" dirty="0" smtClean="0"/>
              <a:t>th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84151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42848"/>
          </a:xfrm>
        </p:spPr>
        <p:txBody>
          <a:bodyPr>
            <a:normAutofit/>
          </a:bodyPr>
          <a:lstStyle/>
          <a:p>
            <a:r>
              <a:rPr lang="en-US" b="1" dirty="0" smtClean="0"/>
              <a:t>Goal</a:t>
            </a:r>
          </a:p>
          <a:p>
            <a:pPr lvl="1"/>
            <a:r>
              <a:rPr lang="en-US" dirty="0" smtClean="0"/>
              <a:t>Enable researchers seamlessly access e-Infrastructures services pairing data and high-throughput computing resources together</a:t>
            </a:r>
          </a:p>
          <a:p>
            <a:r>
              <a:rPr lang="en-US" b="1" dirty="0" smtClean="0"/>
              <a:t>Communities</a:t>
            </a:r>
          </a:p>
          <a:p>
            <a:pPr lvl="1"/>
            <a:r>
              <a:rPr lang="en-US" dirty="0" smtClean="0"/>
              <a:t>ELIXIR, EISCAT-3D, BBMRI, ICOS</a:t>
            </a:r>
          </a:p>
          <a:p>
            <a:pPr lvl="1"/>
            <a:r>
              <a:rPr lang="en-US" dirty="0" smtClean="0"/>
              <a:t>EPOS, ENVRI+</a:t>
            </a:r>
          </a:p>
          <a:p>
            <a:pPr lvl="1"/>
            <a:r>
              <a:rPr lang="en-US" dirty="0" smtClean="0"/>
              <a:t>Open Call?</a:t>
            </a:r>
            <a:endParaRPr lang="en-US" dirty="0" smtClean="0"/>
          </a:p>
          <a:p>
            <a:r>
              <a:rPr lang="en-US" b="1" dirty="0" smtClean="0"/>
              <a:t>Timeframe</a:t>
            </a:r>
          </a:p>
          <a:p>
            <a:pPr lvl="1"/>
            <a:r>
              <a:rPr lang="en-US" dirty="0" smtClean="0"/>
              <a:t>March 2014 – February 2016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/>
              <a:t>Definition:</a:t>
            </a:r>
          </a:p>
          <a:p>
            <a:pPr lvl="1"/>
            <a:r>
              <a:rPr lang="en-GB" dirty="0" smtClean="0"/>
              <a:t>Permit a user of both e-infrastructures to instantiate a VM on the EGI Cloud Federation for the execution of a computational job consuming data stored onto EUDAT resources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Assumptions: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the user holds a valid and trusted security token (X.509 certificate)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he/she has been granted to access EGI resources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he/she has already deposited data within the EUDAT infrastructure</a:t>
            </a: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“</a:t>
            </a:r>
            <a:r>
              <a:rPr lang="it-IT" dirty="0" err="1" smtClean="0"/>
              <a:t>alpha</a:t>
            </a:r>
            <a:r>
              <a:rPr lang="it-IT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263237" y="1084991"/>
            <a:ext cx="8534400" cy="5261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92500"/>
          </a:bodyPr>
          <a:lstStyle/>
          <a:p>
            <a:pPr marL="609600" lvl="0" indent="-457200">
              <a:buAutoNum type="arabicPeriod"/>
            </a:pPr>
            <a:r>
              <a:rPr lang="en-GB" sz="2800" dirty="0" smtClean="0">
                <a:sym typeface="Wingdings" pitchFamily="2" charset="2"/>
              </a:rPr>
              <a:t>The user authenticates to the EGI infrastructure</a:t>
            </a:r>
          </a:p>
          <a:p>
            <a:pPr marL="609600" lvl="0" indent="-457200">
              <a:buAutoNum type="arabicPeriod"/>
            </a:pPr>
            <a:r>
              <a:rPr lang="en-GB" sz="2800" dirty="0" smtClean="0">
                <a:sym typeface="Wingdings" pitchFamily="2" charset="2"/>
              </a:rPr>
              <a:t>The EGI infra instantiates the environment and performs preliminary configuration (account, network, firewall, tools, libraries, compilers, applications, ...)  </a:t>
            </a:r>
            <a:r>
              <a:rPr lang="en-GB" sz="2800" b="1" i="1" dirty="0" smtClean="0">
                <a:sym typeface="Wingdings" pitchFamily="2" charset="2"/>
              </a:rPr>
              <a:t>contextualization</a:t>
            </a:r>
          </a:p>
          <a:p>
            <a:pPr marL="609600" lvl="0" indent="-457200">
              <a:buAutoNum type="arabicPeriod"/>
            </a:pPr>
            <a:r>
              <a:rPr lang="en-GB" sz="2800" dirty="0" smtClean="0">
                <a:sym typeface="Wingdings" pitchFamily="2" charset="2"/>
              </a:rPr>
              <a:t>The virtual </a:t>
            </a:r>
            <a:r>
              <a:rPr lang="en-GB" sz="2800" dirty="0" smtClean="0">
                <a:sym typeface="Wingdings" pitchFamily="2" charset="2"/>
              </a:rPr>
              <a:t>environment (VE) </a:t>
            </a:r>
            <a:r>
              <a:rPr lang="en-GB" sz="2800" dirty="0" smtClean="0">
                <a:sym typeface="Wingdings" pitchFamily="2" charset="2"/>
              </a:rPr>
              <a:t>is started up  </a:t>
            </a:r>
            <a:r>
              <a:rPr lang="en-GB" sz="2800" b="1" i="1" dirty="0" smtClean="0">
                <a:sym typeface="Wingdings" pitchFamily="2" charset="2"/>
              </a:rPr>
              <a:t>user’s credentials are copied into the VM</a:t>
            </a:r>
          </a:p>
          <a:p>
            <a:pPr marL="609600" lvl="0" indent="-457200">
              <a:buAutoNum type="arabicPeriod"/>
            </a:pPr>
            <a:r>
              <a:rPr lang="en-GB" sz="2800" dirty="0" smtClean="0">
                <a:sym typeface="Wingdings" pitchFamily="2" charset="2"/>
              </a:rPr>
              <a:t>The VE stages data from EUDAT to a local storage area for performance and locality reasons, using authentication obtained in step 1</a:t>
            </a:r>
          </a:p>
          <a:p>
            <a:pPr marL="1009650" lvl="1" indent="-457200">
              <a:buFont typeface="Wingdings"/>
              <a:buChar char="à"/>
            </a:pPr>
            <a:r>
              <a:rPr lang="en-GB" sz="2800" b="1" i="1" dirty="0" smtClean="0">
                <a:sym typeface="Wingdings" pitchFamily="2" charset="2"/>
              </a:rPr>
              <a:t>data staging via </a:t>
            </a:r>
            <a:r>
              <a:rPr lang="en-GB" sz="2800" b="1" i="1" dirty="0" err="1" smtClean="0">
                <a:sym typeface="Wingdings" pitchFamily="2" charset="2"/>
              </a:rPr>
              <a:t>GridFTP</a:t>
            </a:r>
            <a:r>
              <a:rPr lang="en-GB" sz="2800" b="1" i="1" dirty="0" smtClean="0">
                <a:sym typeface="Wingdings" pitchFamily="2" charset="2"/>
              </a:rPr>
              <a:t> or HTTP (CDMI)</a:t>
            </a:r>
          </a:p>
          <a:p>
            <a:pPr marL="1009650" lvl="1" indent="-457200">
              <a:buFont typeface="Wingdings"/>
              <a:buChar char="à"/>
            </a:pPr>
            <a:r>
              <a:rPr lang="en-GB" sz="2800" b="1" i="1" dirty="0" smtClean="0">
                <a:sym typeface="Wingdings" pitchFamily="2" charset="2"/>
              </a:rPr>
              <a:t>data discoverability via B2FIND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371600" y="274637"/>
            <a:ext cx="6440699" cy="79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More detailed flow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1080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597778" y="91147"/>
            <a:ext cx="78626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400" b="1" dirty="0" smtClean="0">
                <a:latin typeface="Century Gothic" pitchFamily="34" charset="0"/>
              </a:rPr>
              <a:t>For more info: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254617" y="1313060"/>
            <a:ext cx="45415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1600" dirty="0" smtClean="0">
                <a:latin typeface="Century Gothic" pitchFamily="34" charset="0"/>
              </a:rPr>
              <a:t>https</a:t>
            </a:r>
            <a:r>
              <a:rPr lang="en-GB" sz="1600" dirty="0">
                <a:latin typeface="Century Gothic" pitchFamily="34" charset="0"/>
              </a:rPr>
              <a:t>://</a:t>
            </a:r>
            <a:r>
              <a:rPr lang="en-GB" sz="1600" dirty="0" smtClean="0">
                <a:latin typeface="Century Gothic" pitchFamily="34" charset="0"/>
              </a:rPr>
              <a:t>b2drop.eudat.eu</a:t>
            </a:r>
          </a:p>
          <a:p>
            <a:pPr lvl="0">
              <a:spcBef>
                <a:spcPct val="0"/>
              </a:spcBef>
              <a:defRPr/>
            </a:pPr>
            <a:r>
              <a:rPr lang="en-GB" sz="1600" dirty="0" smtClean="0">
                <a:latin typeface="Century Gothic" pitchFamily="34" charset="0"/>
              </a:rPr>
              <a:t>https</a:t>
            </a:r>
            <a:r>
              <a:rPr lang="en-GB" sz="1600" dirty="0">
                <a:latin typeface="Century Gothic" pitchFamily="34" charset="0"/>
              </a:rPr>
              <a:t>://eudat.eu/services/userdoc/b2drop</a:t>
            </a:r>
            <a:endParaRPr lang="en-GB" sz="1600" dirty="0" smtClean="0"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7" y="1196752"/>
            <a:ext cx="1024234" cy="118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97" y="5201492"/>
            <a:ext cx="1024234" cy="1187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99" y="3214856"/>
            <a:ext cx="1024234" cy="118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3" y="2204864"/>
            <a:ext cx="1024234" cy="1187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21088"/>
            <a:ext cx="1024234" cy="1187900"/>
          </a:xfrm>
          <a:prstGeom prst="rect">
            <a:avLst/>
          </a:prstGeom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1723901" y="2323052"/>
            <a:ext cx="45415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1600" dirty="0">
                <a:latin typeface="Century Gothic" pitchFamily="34" charset="0"/>
              </a:rPr>
              <a:t>https://</a:t>
            </a:r>
            <a:r>
              <a:rPr lang="en-GB" sz="1600" dirty="0" smtClean="0">
                <a:latin typeface="Century Gothic" pitchFamily="34" charset="0"/>
              </a:rPr>
              <a:t>b2share.eudat.eu</a:t>
            </a:r>
          </a:p>
          <a:p>
            <a:pPr lvl="0">
              <a:spcBef>
                <a:spcPct val="0"/>
              </a:spcBef>
              <a:defRPr/>
            </a:pPr>
            <a:r>
              <a:rPr lang="en-GB" sz="1600" dirty="0" smtClean="0">
                <a:latin typeface="Century Gothic" pitchFamily="34" charset="0"/>
              </a:rPr>
              <a:t>https</a:t>
            </a:r>
            <a:r>
              <a:rPr lang="en-GB" sz="1600" dirty="0">
                <a:latin typeface="Century Gothic" pitchFamily="34" charset="0"/>
              </a:rPr>
              <a:t>://</a:t>
            </a:r>
            <a:r>
              <a:rPr lang="en-GB" sz="1600" dirty="0" smtClean="0">
                <a:latin typeface="Century Gothic" pitchFamily="34" charset="0"/>
              </a:rPr>
              <a:t>eudat.eu/services/userdoc/b2share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258508" y="3444686"/>
            <a:ext cx="45415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1600" dirty="0" smtClean="0">
                <a:latin typeface="Century Gothic" pitchFamily="34" charset="0"/>
              </a:rPr>
              <a:t>https</a:t>
            </a:r>
            <a:r>
              <a:rPr lang="en-GB" sz="1600" dirty="0">
                <a:latin typeface="Century Gothic" pitchFamily="34" charset="0"/>
              </a:rPr>
              <a:t>://</a:t>
            </a:r>
            <a:r>
              <a:rPr lang="en-GB" sz="1600" dirty="0" smtClean="0">
                <a:latin typeface="Century Gothic" pitchFamily="34" charset="0"/>
              </a:rPr>
              <a:t>eudat.eu/services/userdoc/b2safe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2838793" y="4464820"/>
            <a:ext cx="45415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1600" dirty="0" smtClean="0">
                <a:latin typeface="Century Gothic" pitchFamily="34" charset="0"/>
              </a:rPr>
              <a:t>https</a:t>
            </a:r>
            <a:r>
              <a:rPr lang="en-GB" sz="1600" dirty="0">
                <a:latin typeface="Century Gothic" pitchFamily="34" charset="0"/>
              </a:rPr>
              <a:t>://</a:t>
            </a:r>
            <a:r>
              <a:rPr lang="en-GB" sz="1600" dirty="0" smtClean="0">
                <a:latin typeface="Century Gothic" pitchFamily="34" charset="0"/>
              </a:rPr>
              <a:t>eudat.eu/services/userdoc/b2stage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3396385" y="5301208"/>
            <a:ext cx="45415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1600" dirty="0">
                <a:latin typeface="Century Gothic" pitchFamily="34" charset="0"/>
              </a:rPr>
              <a:t>http://</a:t>
            </a:r>
            <a:r>
              <a:rPr lang="en-GB" sz="1600" dirty="0" smtClean="0">
                <a:latin typeface="Century Gothic" pitchFamily="34" charset="0"/>
              </a:rPr>
              <a:t>b2find.eudat.eu</a:t>
            </a:r>
            <a:endParaRPr lang="en-GB" sz="1600" dirty="0">
              <a:latin typeface="Century Gothic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GB" sz="1600" dirty="0" smtClean="0">
                <a:latin typeface="Century Gothic" pitchFamily="34" charset="0"/>
              </a:rPr>
              <a:t>https</a:t>
            </a:r>
            <a:r>
              <a:rPr lang="en-GB" sz="1600" dirty="0">
                <a:latin typeface="Century Gothic" pitchFamily="34" charset="0"/>
              </a:rPr>
              <a:t>://</a:t>
            </a:r>
            <a:r>
              <a:rPr lang="en-GB" sz="1600" dirty="0" smtClean="0">
                <a:latin typeface="Century Gothic" pitchFamily="34" charset="0"/>
              </a:rPr>
              <a:t>eudat.eu/services/userdoc/b2find</a:t>
            </a:r>
          </a:p>
        </p:txBody>
      </p:sp>
      <p:pic>
        <p:nvPicPr>
          <p:cNvPr id="18" name="Immagine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115254"/>
            <a:ext cx="2808312" cy="253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5029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EUDAT – European Data Infrastructure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0526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Life Cycle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26" y="1378954"/>
            <a:ext cx="5911711" cy="4930366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47464" y="1412776"/>
            <a:ext cx="284036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Delivering an </a:t>
            </a:r>
            <a:r>
              <a:rPr lang="en-US" sz="2800" i="1" dirty="0"/>
              <a:t>integrated suite of common data services covering the full research data lifecycle </a:t>
            </a:r>
            <a:r>
              <a:rPr lang="en-US" sz="2800" i="1" dirty="0" smtClean="0"/>
              <a:t>&amp; addressing </a:t>
            </a:r>
            <a:r>
              <a:rPr lang="en-US" sz="2800" i="1" dirty="0"/>
              <a:t>both long tail and big data</a:t>
            </a:r>
          </a:p>
        </p:txBody>
      </p:sp>
    </p:spTree>
    <p:extLst>
      <p:ext uri="{BB962C8B-B14F-4D97-AF65-F5344CB8AC3E}">
        <p14:creationId xmlns="" xmlns:p14="http://schemas.microsoft.com/office/powerpoint/2010/main" val="5807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the EUDAT CDI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Common Services for heterogeneous communities</a:t>
            </a:r>
          </a:p>
          <a:p>
            <a:pPr lvl="1"/>
            <a:r>
              <a:rPr lang="en-GB" i="1" dirty="0" smtClean="0"/>
              <a:t>Science data rates are exploding and will likely continue to do so</a:t>
            </a:r>
          </a:p>
          <a:p>
            <a:pPr lvl="1"/>
            <a:r>
              <a:rPr lang="en-GB" i="1" dirty="0" smtClean="0"/>
              <a:t>Building bespoke services for new communities is not cost effective</a:t>
            </a:r>
          </a:p>
          <a:p>
            <a:r>
              <a:rPr lang="en-GB" b="1" dirty="0" smtClean="0"/>
              <a:t>Initial Set of Services developed as result of community needs</a:t>
            </a:r>
          </a:p>
          <a:p>
            <a:pPr lvl="1"/>
            <a:r>
              <a:rPr lang="en-GB" i="1" dirty="0" smtClean="0"/>
              <a:t>Beyond the original ‘core’ communities</a:t>
            </a:r>
          </a:p>
          <a:p>
            <a:pPr lvl="1"/>
            <a:r>
              <a:rPr lang="en-GB" i="1" dirty="0" smtClean="0"/>
              <a:t>New services and specific community issues highlighted</a:t>
            </a:r>
            <a:endParaRPr lang="en-GB" i="1" dirty="0"/>
          </a:p>
        </p:txBody>
      </p:sp>
      <p:pic>
        <p:nvPicPr>
          <p:cNvPr id="1026" name="Picture 2" descr="Image result for riding the wa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876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034931"/>
            <a:ext cx="4913765" cy="454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5883"/>
            <a:ext cx="3398296" cy="5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96" y="1631713"/>
            <a:ext cx="3397055" cy="52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97" y="2204864"/>
            <a:ext cx="3397055" cy="5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098" y="2805117"/>
            <a:ext cx="3397055" cy="5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05370"/>
            <a:ext cx="3398297" cy="5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17770"/>
            <a:ext cx="3398297" cy="5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4572000" y="2307770"/>
            <a:ext cx="838200" cy="126524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5516713" y="2289515"/>
            <a:ext cx="818773" cy="12961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6461426" y="2302158"/>
            <a:ext cx="788460" cy="126835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7380312" y="2305673"/>
            <a:ext cx="794859" cy="126484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3940256" y="3875315"/>
            <a:ext cx="4822744" cy="40277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3955077" y="1693549"/>
            <a:ext cx="4822744" cy="46460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3953941" y="1066800"/>
            <a:ext cx="4822744" cy="5334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8841" y="4547737"/>
            <a:ext cx="3397055" cy="8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1196752"/>
            <a:ext cx="921308" cy="307777"/>
          </a:xfrm>
          <a:prstGeom prst="rect">
            <a:avLst/>
          </a:prstGeom>
          <a:solidFill>
            <a:srgbClr val="90A6CD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B2ACCESS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6" y="1772816"/>
            <a:ext cx="792088" cy="276999"/>
          </a:xfrm>
          <a:prstGeom prst="rect">
            <a:avLst/>
          </a:prstGeom>
          <a:solidFill>
            <a:srgbClr val="90A6CD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B2Handle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6375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3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4498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282753" y="3429000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EUDAT2020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82753" y="4068762"/>
            <a:ext cx="3609727" cy="2420888"/>
          </a:xfrm>
        </p:spPr>
        <p:txBody>
          <a:bodyPr>
            <a:normAutofit lnSpcReduction="10000"/>
          </a:bodyPr>
          <a:lstStyle/>
          <a:p>
            <a:r>
              <a:rPr lang="en-US" sz="1500" dirty="0" smtClean="0">
                <a:latin typeface="Helvetica"/>
                <a:cs typeface="Helvetica"/>
              </a:rPr>
              <a:t>Further </a:t>
            </a:r>
            <a:r>
              <a:rPr lang="en-US" sz="1500" b="1" dirty="0" smtClean="0">
                <a:latin typeface="Helvetica"/>
                <a:cs typeface="Helvetica"/>
              </a:rPr>
              <a:t>integration</a:t>
            </a:r>
            <a:r>
              <a:rPr lang="en-US" sz="1500" dirty="0" smtClean="0">
                <a:latin typeface="Helvetica"/>
                <a:cs typeface="Helvetica"/>
              </a:rPr>
              <a:t> with EUDAT CDI (e.g. B2SHARE)</a:t>
            </a:r>
          </a:p>
          <a:p>
            <a:r>
              <a:rPr lang="en-US" sz="1500" dirty="0" smtClean="0">
                <a:latin typeface="Helvetica"/>
                <a:cs typeface="Helvetica"/>
              </a:rPr>
              <a:t>Integration with </a:t>
            </a:r>
            <a:r>
              <a:rPr lang="en-US" sz="1500" b="1" dirty="0">
                <a:latin typeface="Helvetica"/>
                <a:cs typeface="Helvetica"/>
              </a:rPr>
              <a:t>B2ACCESS </a:t>
            </a:r>
            <a:r>
              <a:rPr lang="en-US" sz="1500" b="1" dirty="0" smtClean="0">
                <a:latin typeface="Helvetica"/>
                <a:cs typeface="Helvetica"/>
              </a:rPr>
              <a:t>to enable access by many different Identity Providers</a:t>
            </a:r>
          </a:p>
          <a:p>
            <a:r>
              <a:rPr lang="en-US" sz="1500" b="1" dirty="0" smtClean="0">
                <a:latin typeface="Helvetica"/>
                <a:cs typeface="Helvetica"/>
              </a:rPr>
              <a:t>Cloud </a:t>
            </a:r>
            <a:r>
              <a:rPr lang="en-US" sz="1500" b="1" dirty="0">
                <a:latin typeface="Helvetica"/>
                <a:cs typeface="Helvetica"/>
              </a:rPr>
              <a:t>S</a:t>
            </a:r>
            <a:r>
              <a:rPr lang="en-US" sz="1500" b="1" dirty="0" smtClean="0">
                <a:latin typeface="Helvetica"/>
                <a:cs typeface="Helvetica"/>
              </a:rPr>
              <a:t>torage Federation</a:t>
            </a:r>
            <a:r>
              <a:rPr lang="en-US" sz="1500" dirty="0" smtClean="0">
                <a:latin typeface="Helvetica"/>
                <a:cs typeface="Helvetica"/>
              </a:rPr>
              <a:t>, collaboration with GEANT in </a:t>
            </a:r>
            <a:r>
              <a:rPr lang="en-US" sz="1500" dirty="0" err="1" smtClean="0">
                <a:latin typeface="Helvetica"/>
                <a:cs typeface="Helvetica"/>
              </a:rPr>
              <a:t>OpenCloudMesh</a:t>
            </a:r>
            <a:endParaRPr lang="en-US" sz="1500" dirty="0" smtClean="0">
              <a:latin typeface="Helvetica"/>
              <a:cs typeface="Helvetica"/>
            </a:endParaRPr>
          </a:p>
          <a:p>
            <a:r>
              <a:rPr lang="en-US" sz="1500" dirty="0" smtClean="0">
                <a:latin typeface="Helvetica"/>
                <a:cs typeface="Helvetica"/>
              </a:rPr>
              <a:t>Assess B2DROP as </a:t>
            </a:r>
            <a:r>
              <a:rPr lang="en-US" sz="1500" b="1" dirty="0" smtClean="0">
                <a:latin typeface="Helvetica"/>
                <a:cs typeface="Helvetica"/>
              </a:rPr>
              <a:t>workspace</a:t>
            </a:r>
            <a:r>
              <a:rPr lang="en-US" sz="1500" dirty="0" smtClean="0">
                <a:latin typeface="Helvetica"/>
                <a:cs typeface="Helvetica"/>
              </a:rPr>
              <a:t> area to </a:t>
            </a:r>
            <a:r>
              <a:rPr lang="en-US" sz="1500" b="1" dirty="0" smtClean="0">
                <a:latin typeface="Helvetica"/>
                <a:cs typeface="Helvetica"/>
              </a:rPr>
              <a:t>computing facilities</a:t>
            </a:r>
          </a:p>
          <a:p>
            <a:endParaRPr lang="en-US" sz="2200" dirty="0"/>
          </a:p>
        </p:txBody>
      </p:sp>
      <p:pic>
        <p:nvPicPr>
          <p:cNvPr id="2" name="Picture 1" descr="work in progre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440" y="4005064"/>
            <a:ext cx="432048" cy="353495"/>
          </a:xfrm>
          <a:prstGeom prst="rect">
            <a:avLst/>
          </a:prstGeom>
          <a:noFill/>
        </p:spPr>
      </p:pic>
      <p:pic>
        <p:nvPicPr>
          <p:cNvPr id="16" name="Picture 15" descr="work in progre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157192"/>
            <a:ext cx="432048" cy="353495"/>
          </a:xfrm>
          <a:prstGeom prst="rect">
            <a:avLst/>
          </a:prstGeom>
          <a:noFill/>
        </p:spPr>
      </p:pic>
      <p:pic>
        <p:nvPicPr>
          <p:cNvPr id="14" name="Picture 13" descr="work in progre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2175" y="4437112"/>
            <a:ext cx="432048" cy="353495"/>
          </a:xfrm>
          <a:prstGeom prst="rect">
            <a:avLst/>
          </a:prstGeom>
          <a:noFill/>
        </p:spPr>
      </p:pic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79512" y="908720"/>
            <a:ext cx="4536504" cy="34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500" b="1" dirty="0" smtClean="0">
                <a:latin typeface="Helvetica"/>
                <a:ea typeface="+mn-ea"/>
                <a:cs typeface="Helvetica"/>
              </a:rPr>
              <a:t>Who</a:t>
            </a:r>
          </a:p>
          <a:p>
            <a:pPr marL="541338" lvl="1" indent="-185738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500" dirty="0" smtClean="0">
                <a:latin typeface="Helvetica"/>
                <a:ea typeface="+mn-ea"/>
                <a:cs typeface="Helvetica"/>
              </a:rPr>
              <a:t>Citizens Scientists and small teams</a:t>
            </a: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500" b="1" dirty="0" smtClean="0">
                <a:latin typeface="Helvetica"/>
                <a:ea typeface="+mn-ea"/>
                <a:cs typeface="Helvetica"/>
              </a:rPr>
              <a:t>What</a:t>
            </a:r>
          </a:p>
          <a:p>
            <a:pPr marL="541338" lvl="1" indent="-185738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500" b="1" dirty="0" smtClean="0">
                <a:latin typeface="Helvetica"/>
                <a:ea typeface="+mn-ea"/>
                <a:cs typeface="Helvetica"/>
              </a:rPr>
              <a:t>Store </a:t>
            </a:r>
            <a:r>
              <a:rPr lang="en-GB" sz="1500" b="1" dirty="0">
                <a:latin typeface="Helvetica"/>
                <a:ea typeface="+mn-ea"/>
                <a:cs typeface="Helvetica"/>
              </a:rPr>
              <a:t>and exchange </a:t>
            </a:r>
            <a:r>
              <a:rPr lang="en-GB" sz="1500" dirty="0" smtClean="0">
                <a:latin typeface="Helvetica"/>
                <a:ea typeface="+mn-ea"/>
                <a:cs typeface="Helvetica"/>
              </a:rPr>
              <a:t>data</a:t>
            </a:r>
            <a:endParaRPr lang="en-US" sz="1500" dirty="0" smtClean="0">
              <a:latin typeface="Helvetica"/>
              <a:ea typeface="+mn-ea"/>
              <a:cs typeface="Helvetica"/>
            </a:endParaRPr>
          </a:p>
          <a:p>
            <a:pPr marL="541338" lvl="1" indent="-185738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600" b="1" dirty="0">
                <a:solidFill>
                  <a:srgbClr val="000000"/>
                </a:solidFill>
                <a:latin typeface="Helvetica"/>
                <a:cs typeface="Helvetica"/>
              </a:rPr>
              <a:t>Synchronize</a:t>
            </a:r>
            <a:r>
              <a:rPr lang="en-GB" sz="1600" dirty="0">
                <a:solidFill>
                  <a:srgbClr val="000000"/>
                </a:solidFill>
                <a:latin typeface="Helvetica"/>
                <a:cs typeface="Helvetica"/>
              </a:rPr>
              <a:t> multiple </a:t>
            </a:r>
            <a:r>
              <a:rPr lang="en-GB" sz="1600" dirty="0" smtClean="0">
                <a:solidFill>
                  <a:srgbClr val="000000"/>
                </a:solidFill>
                <a:latin typeface="Helvetica"/>
                <a:cs typeface="Helvetica"/>
              </a:rPr>
              <a:t>versions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541338" lvl="1" indent="-185738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600" dirty="0">
                <a:solidFill>
                  <a:srgbClr val="000000"/>
                </a:solidFill>
                <a:latin typeface="Helvetica"/>
                <a:cs typeface="Helvetica"/>
              </a:rPr>
              <a:t>Ensure </a:t>
            </a:r>
            <a:r>
              <a:rPr lang="en-GB" sz="1600" b="1" dirty="0">
                <a:solidFill>
                  <a:srgbClr val="000000"/>
                </a:solidFill>
                <a:latin typeface="Helvetica"/>
                <a:cs typeface="Helvetica"/>
              </a:rPr>
              <a:t>automatic desktop </a:t>
            </a:r>
            <a:r>
              <a:rPr lang="en-GB" sz="1600" dirty="0" smtClean="0">
                <a:solidFill>
                  <a:srgbClr val="000000"/>
                </a:solidFill>
                <a:latin typeface="Helvetica"/>
                <a:cs typeface="Helvetica"/>
              </a:rPr>
              <a:t>synchronization</a:t>
            </a:r>
          </a:p>
          <a:p>
            <a:pPr indent="-387350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Why</a:t>
            </a:r>
          </a:p>
          <a:p>
            <a:pPr marL="541338" lvl="1" indent="-185738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600" dirty="0" smtClean="0">
                <a:solidFill>
                  <a:srgbClr val="000000"/>
                </a:solidFill>
                <a:latin typeface="Helvetica"/>
                <a:cs typeface="Helvetica"/>
              </a:rPr>
              <a:t>Ease of Use</a:t>
            </a:r>
          </a:p>
          <a:p>
            <a:pPr marL="541338" lvl="1" indent="-185738">
              <a:spcBef>
                <a:spcPct val="20000"/>
              </a:spcBef>
              <a:buSzPct val="100000"/>
              <a:buBlip>
                <a:blip r:embed="rId5"/>
              </a:buBlip>
            </a:pPr>
            <a:r>
              <a:rPr lang="en-GB" sz="1600" dirty="0" smtClean="0">
                <a:solidFill>
                  <a:srgbClr val="000000"/>
                </a:solidFill>
                <a:latin typeface="Helvetica"/>
                <a:cs typeface="Helvetica"/>
              </a:rPr>
              <a:t>Trusted European Service</a:t>
            </a:r>
          </a:p>
          <a:p>
            <a:pPr indent="-387350">
              <a:spcBef>
                <a:spcPct val="20000"/>
              </a:spcBef>
              <a:buSzPct val="100000"/>
              <a:buBlip>
                <a:blip r:embed="rId5"/>
              </a:buBlip>
            </a:pPr>
            <a:endParaRPr lang="en-US" sz="16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342900" indent="-342900">
              <a:spcBef>
                <a:spcPct val="20000"/>
              </a:spcBef>
              <a:buSzPct val="100000"/>
              <a:buBlip>
                <a:blip r:embed="rId5"/>
              </a:buBlip>
            </a:pPr>
            <a:endParaRPr lang="en-US" sz="1500" dirty="0">
              <a:latin typeface="Helvetica"/>
              <a:ea typeface="+mn-ea"/>
              <a:cs typeface="Helvetica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305300" cy="232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757" y="4044499"/>
            <a:ext cx="5002299" cy="208480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Ellipse 19"/>
          <p:cNvSpPr/>
          <p:nvPr/>
        </p:nvSpPr>
        <p:spPr>
          <a:xfrm>
            <a:off x="1691680" y="4980445"/>
            <a:ext cx="1152128" cy="824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 descr="work in progres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440" y="5877272"/>
            <a:ext cx="432048" cy="353495"/>
          </a:xfrm>
          <a:prstGeom prst="rect">
            <a:avLst/>
          </a:prstGeom>
          <a:noFill/>
        </p:spPr>
      </p:pic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05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6" t="11205" r="578" b="1393"/>
          <a:stretch/>
        </p:blipFill>
        <p:spPr bwMode="auto">
          <a:xfrm>
            <a:off x="35495" y="188640"/>
            <a:ext cx="9073009" cy="583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466765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00"/>
            <a:ext cx="43434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681" y="3293294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Helvetica"/>
                <a:cs typeface="Helvetica"/>
              </a:rPr>
              <a:t>EUDAT2020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44008" y="3939601"/>
            <a:ext cx="4392488" cy="2448272"/>
            <a:chOff x="4644008" y="3933056"/>
            <a:chExt cx="4392488" cy="2448272"/>
          </a:xfrm>
        </p:grpSpPr>
        <p:sp>
          <p:nvSpPr>
            <p:cNvPr id="20" name="Content Placeholder 12"/>
            <p:cNvSpPr txBox="1">
              <a:spLocks/>
            </p:cNvSpPr>
            <p:nvPr/>
          </p:nvSpPr>
          <p:spPr>
            <a:xfrm>
              <a:off x="4644008" y="3933056"/>
              <a:ext cx="4392488" cy="24482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100000"/>
                <a:buBlip>
                  <a:blip r:embed="rId4"/>
                </a:buBlip>
              </a:pP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Further integration with EUDAT CDI (e.g. B2DROP, B2SAFE)</a:t>
              </a:r>
            </a:p>
            <a:p>
              <a:pPr>
                <a:buSzPct val="100000"/>
                <a:buBlip>
                  <a:blip r:embed="rId4"/>
                </a:buBlip>
              </a:pP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Integration with 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B2ACCESS</a:t>
              </a:r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 (</a:t>
              </a:r>
              <a:r>
                <a:rPr lang="en-US" sz="1400" dirty="0" err="1" smtClean="0">
                  <a:solidFill>
                    <a:srgbClr val="000000"/>
                  </a:solidFill>
                  <a:latin typeface="Helvetica"/>
                  <a:cs typeface="Helvetica"/>
                </a:rPr>
                <a:t>incl</a:t>
              </a:r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Helvetica"/>
                  <a:cs typeface="Helvetica"/>
                </a:rPr>
                <a:t>eduGAIN</a:t>
              </a:r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),                        </a:t>
              </a: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focus </a:t>
              </a:r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on 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authorization</a:t>
              </a:r>
              <a:endParaRPr lang="en-US" sz="1400" b="1" dirty="0">
                <a:solidFill>
                  <a:srgbClr val="000000"/>
                </a:solidFill>
                <a:latin typeface="Helvetica"/>
                <a:cs typeface="Helvetica"/>
              </a:endParaRPr>
            </a:p>
            <a:p>
              <a:pPr>
                <a:buSzPct val="100000"/>
                <a:buBlip>
                  <a:blip r:embed="rId4"/>
                </a:buBlip>
              </a:pPr>
              <a:r>
                <a:rPr lang="en-US" sz="1400" b="1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Embargo</a:t>
              </a:r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period</a:t>
              </a:r>
            </a:p>
            <a:p>
              <a:pPr>
                <a:buSzPct val="100000"/>
                <a:buBlip>
                  <a:blip r:embed="rId4"/>
                </a:buBlip>
              </a:pPr>
              <a:r>
                <a:rPr lang="en-US" sz="1400" b="1" dirty="0">
                  <a:solidFill>
                    <a:srgbClr val="000000"/>
                  </a:solidFill>
                  <a:latin typeface="Helvetica"/>
                  <a:cs typeface="Helvetica"/>
                </a:rPr>
                <a:t>Editing of metadata</a:t>
              </a:r>
            </a:p>
            <a:p>
              <a:pPr>
                <a:buSzPct val="100000"/>
                <a:buBlip>
                  <a:blip r:embed="rId4"/>
                </a:buBlip>
              </a:pP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Data </a:t>
              </a:r>
              <a:r>
                <a:rPr lang="en-US" sz="1400" b="1" dirty="0">
                  <a:solidFill>
                    <a:srgbClr val="000000"/>
                  </a:solidFill>
                  <a:latin typeface="Helvetica"/>
                  <a:cs typeface="Helvetica"/>
                </a:rPr>
                <a:t>versioning</a:t>
              </a: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 and </a:t>
              </a:r>
              <a:r>
                <a:rPr lang="en-US" sz="1400" b="1" dirty="0">
                  <a:solidFill>
                    <a:srgbClr val="000000"/>
                  </a:solidFill>
                  <a:latin typeface="Helvetica"/>
                  <a:cs typeface="Helvetica"/>
                </a:rPr>
                <a:t>annotation</a:t>
              </a:r>
            </a:p>
            <a:p>
              <a:pPr>
                <a:buSzPct val="100000"/>
                <a:buBlip>
                  <a:blip r:embed="rId4"/>
                </a:buBlip>
              </a:pP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Extended HTTP Restful API interface</a:t>
              </a:r>
            </a:p>
            <a:p>
              <a:pPr>
                <a:buSzPct val="100000"/>
                <a:buBlip>
                  <a:blip r:embed="rId4"/>
                </a:buBlip>
              </a:pPr>
              <a:r>
                <a:rPr lang="en-US" sz="1400" dirty="0">
                  <a:solidFill>
                    <a:srgbClr val="000000"/>
                  </a:solidFill>
                  <a:latin typeface="Helvetica"/>
                  <a:cs typeface="Helvetica"/>
                </a:rPr>
                <a:t>Easy installable </a:t>
              </a:r>
              <a:r>
                <a:rPr lang="en-US" sz="1400" b="1" dirty="0">
                  <a:solidFill>
                    <a:srgbClr val="000000"/>
                  </a:solidFill>
                  <a:latin typeface="Helvetica"/>
                  <a:cs typeface="Helvetica"/>
                </a:rPr>
                <a:t>software package</a:t>
              </a:r>
            </a:p>
          </p:txBody>
        </p:sp>
        <p:pic>
          <p:nvPicPr>
            <p:cNvPr id="11" name="Picture 10" descr="work in progress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6416" y="3939601"/>
              <a:ext cx="432048" cy="353495"/>
            </a:xfrm>
            <a:prstGeom prst="rect">
              <a:avLst/>
            </a:prstGeom>
            <a:noFill/>
          </p:spPr>
        </p:pic>
        <p:pic>
          <p:nvPicPr>
            <p:cNvPr id="2" name="Picture 1" descr="Finished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04448" y="4380975"/>
              <a:ext cx="288032" cy="288032"/>
            </a:xfrm>
            <a:prstGeom prst="rect">
              <a:avLst/>
            </a:prstGeom>
          </p:spPr>
        </p:pic>
        <p:pic>
          <p:nvPicPr>
            <p:cNvPr id="14" name="Picture 13" descr="Finished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2104" y="5157816"/>
              <a:ext cx="269190" cy="269190"/>
            </a:xfrm>
            <a:prstGeom prst="rect">
              <a:avLst/>
            </a:prstGeom>
          </p:spPr>
        </p:pic>
        <p:pic>
          <p:nvPicPr>
            <p:cNvPr id="16" name="Picture 15" descr="work in progress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03290" y="5573545"/>
              <a:ext cx="432048" cy="353495"/>
            </a:xfrm>
            <a:prstGeom prst="rect">
              <a:avLst/>
            </a:prstGeom>
            <a:noFill/>
          </p:spPr>
        </p:pic>
        <p:pic>
          <p:nvPicPr>
            <p:cNvPr id="18" name="Picture 17" descr="work in progress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85789" y="5857576"/>
              <a:ext cx="432048" cy="353495"/>
            </a:xfrm>
            <a:prstGeom prst="rect">
              <a:avLst/>
            </a:prstGeom>
            <a:noFill/>
          </p:spPr>
        </p:pic>
        <p:pic>
          <p:nvPicPr>
            <p:cNvPr id="29" name="Picture 13" descr="Finished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01553" y="4887189"/>
              <a:ext cx="270626" cy="270626"/>
            </a:xfrm>
            <a:prstGeom prst="rect">
              <a:avLst/>
            </a:prstGeom>
          </p:spPr>
        </p:pic>
      </p:grpSp>
      <p:pic>
        <p:nvPicPr>
          <p:cNvPr id="19" name="Picture 18" descr="work in progress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5373216"/>
            <a:ext cx="432048" cy="353495"/>
          </a:xfrm>
          <a:prstGeom prst="rect">
            <a:avLst/>
          </a:prstGeom>
          <a:noFill/>
        </p:spPr>
      </p:pic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79512" y="980728"/>
            <a:ext cx="4392488" cy="280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174625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Who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Small to Medium Teams</a:t>
            </a:r>
          </a:p>
          <a:p>
            <a:pPr marL="174625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What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b="1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Store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ea typeface="+mn-ea"/>
                <a:cs typeface="Helvetica"/>
              </a:rPr>
              <a:t> data (incl. software) and add domain meta data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Share 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registered research data worldwide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b="1" dirty="0">
                <a:solidFill>
                  <a:srgbClr val="000000"/>
                </a:solidFill>
                <a:latin typeface="Helvetica"/>
                <a:cs typeface="Helvetica"/>
              </a:rPr>
              <a:t>Preserve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(small-scale) research data for long-term</a:t>
            </a:r>
          </a:p>
          <a:p>
            <a:pPr marL="174625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Why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Register Data for Publications</a:t>
            </a:r>
          </a:p>
          <a:p>
            <a:pPr marL="534988" lvl="1" indent="-174625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Make known to wider community</a:t>
            </a:r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28" name="Picture 20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900000"/>
            <a:ext cx="4536505" cy="27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8"/>
          <p:cNvGrpSpPr/>
          <p:nvPr/>
        </p:nvGrpSpPr>
        <p:grpSpPr>
          <a:xfrm>
            <a:off x="22108" y="3861048"/>
            <a:ext cx="4477884" cy="2898980"/>
            <a:chOff x="22108" y="3197575"/>
            <a:chExt cx="4477884" cy="3562454"/>
          </a:xfrm>
        </p:grpSpPr>
        <p:sp>
          <p:nvSpPr>
            <p:cNvPr id="4" name="Rechteck 3"/>
            <p:cNvSpPr/>
            <p:nvPr/>
          </p:nvSpPr>
          <p:spPr>
            <a:xfrm>
              <a:off x="22108" y="3197575"/>
              <a:ext cx="4477883" cy="3562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2199279" y="3451085"/>
              <a:ext cx="2300713" cy="45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5088" y="3385438"/>
              <a:ext cx="2208455" cy="51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04900" y="3227354"/>
              <a:ext cx="2539540" cy="229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14337" y="3885281"/>
              <a:ext cx="3035297" cy="2803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18" descr="work in progress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4637" y="4639019"/>
            <a:ext cx="311317" cy="254715"/>
          </a:xfrm>
          <a:prstGeom prst="rect">
            <a:avLst/>
          </a:prstGeom>
          <a:noFill/>
        </p:spPr>
      </p:pic>
      <p:sp>
        <p:nvSpPr>
          <p:cNvPr id="31" name="Segnaposto piè di pagina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EUDAT - EGI Interoperability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4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DAT_PptTemplate_General_rev0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EUDAT_PptTemplate_General_rev0.2</Template>
  <TotalTime>212</TotalTime>
  <Words>1611</Words>
  <Application>Microsoft Office PowerPoint</Application>
  <PresentationFormat>Presentazione su schermo (4:3)</PresentationFormat>
  <Paragraphs>287</Paragraphs>
  <Slides>27</Slides>
  <Notes>13</Notes>
  <HiddenSlides>9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EUDAT_PptTemplate_General_rev0.1</vt:lpstr>
      <vt:lpstr>Presentation1</vt:lpstr>
      <vt:lpstr>EUDAT Collaborative Data Infrastructure</vt:lpstr>
      <vt:lpstr>EUDAT is ...</vt:lpstr>
      <vt:lpstr>EUDAT – European Data Infrastructure</vt:lpstr>
      <vt:lpstr>Data Life Cycle</vt:lpstr>
      <vt:lpstr>History of the EUDAT CDI</vt:lpstr>
      <vt:lpstr>B2 Service Suite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B2Services and the Research Data Pyramid</vt:lpstr>
      <vt:lpstr>Community-Driven</vt:lpstr>
      <vt:lpstr>How does EUDAT support Open Science?</vt:lpstr>
      <vt:lpstr>E-Infrastructure Collaboration</vt:lpstr>
      <vt:lpstr>Collaboration</vt:lpstr>
      <vt:lpstr>Use Case “alpha”</vt:lpstr>
      <vt:lpstr>More detailed flow</vt:lpstr>
      <vt:lpstr>Diapositiva 26</vt:lpstr>
      <vt:lpstr>Thanks for your attention</vt:lpstr>
    </vt:vector>
  </TitlesOfParts>
  <Company>CSC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EUDAT – European Data Infrastructure</dc:title>
  <dc:creator>lecarpen</dc:creator>
  <cp:lastModifiedBy>gfiameni</cp:lastModifiedBy>
  <cp:revision>46</cp:revision>
  <dcterms:created xsi:type="dcterms:W3CDTF">2015-03-09T19:20:40Z</dcterms:created>
  <dcterms:modified xsi:type="dcterms:W3CDTF">2016-04-07T07:13:54Z</dcterms:modified>
</cp:coreProperties>
</file>