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79" r:id="rId6"/>
    <p:sldId id="291" r:id="rId7"/>
    <p:sldId id="298" r:id="rId8"/>
    <p:sldId id="296" r:id="rId9"/>
    <p:sldId id="292" r:id="rId10"/>
    <p:sldId id="294" r:id="rId11"/>
    <p:sldId id="297" r:id="rId12"/>
    <p:sldId id="295" r:id="rId13"/>
    <p:sldId id="290" r:id="rId1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128"/>
    <a:srgbClr val="77933C"/>
    <a:srgbClr val="F79646"/>
    <a:srgbClr val="ED1556"/>
    <a:srgbClr val="D060D0"/>
    <a:srgbClr val="EB094D"/>
    <a:srgbClr val="003A5A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7211" autoAdjust="0"/>
  </p:normalViewPr>
  <p:slideViewPr>
    <p:cSldViewPr snapToGrid="0">
      <p:cViewPr varScale="1">
        <p:scale>
          <a:sx n="47" d="100"/>
          <a:sy n="47" d="100"/>
        </p:scale>
        <p:origin x="1176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940" y="-6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A9C0-8B61-4967-9ED9-735D96C8A44D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523A4-B563-432A-A616-F966BD94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64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1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ECI to better connect </a:t>
            </a:r>
            <a:r>
              <a:rPr lang="en-GB" dirty="0" smtClean="0"/>
              <a:t>and enable</a:t>
            </a:r>
            <a:r>
              <a:rPr lang="en-GB" baseline="0" dirty="0" smtClean="0"/>
              <a:t> federation of </a:t>
            </a:r>
            <a:r>
              <a:rPr lang="en-GB" dirty="0" smtClean="0"/>
              <a:t>infrastructures </a:t>
            </a:r>
            <a:r>
              <a:rPr lang="en-GB" dirty="0"/>
              <a:t>across Europe (from intro </a:t>
            </a:r>
            <a:r>
              <a:rPr lang="en-GB" dirty="0" smtClean="0"/>
              <a:t>section of draft ECI communication)</a:t>
            </a:r>
            <a:endParaRPr lang="en-GB" dirty="0"/>
          </a:p>
          <a:p>
            <a:r>
              <a:rPr lang="en-GB" dirty="0"/>
              <a:t>There is an </a:t>
            </a:r>
            <a:r>
              <a:rPr lang="en-GB" dirty="0" smtClean="0"/>
              <a:t>infrastructure </a:t>
            </a:r>
            <a:r>
              <a:rPr lang="en-GB" dirty="0"/>
              <a:t>layer and it is fragmented</a:t>
            </a:r>
          </a:p>
          <a:p>
            <a:r>
              <a:rPr lang="en-GB" dirty="0"/>
              <a:t>This needs to be fixed</a:t>
            </a:r>
          </a:p>
          <a:p>
            <a:r>
              <a:rPr lang="en-GB" dirty="0"/>
              <a:t>Data </a:t>
            </a:r>
            <a:r>
              <a:rPr lang="en-GB" dirty="0" smtClean="0"/>
              <a:t>centric </a:t>
            </a:r>
            <a:r>
              <a:rPr lang="en-GB" dirty="0" err="1" smtClean="0"/>
              <a:t>infras</a:t>
            </a:r>
            <a:r>
              <a:rPr lang="en-GB" dirty="0" smtClean="0"/>
              <a:t> not mentioned here </a:t>
            </a:r>
            <a:r>
              <a:rPr lang="en-GB" dirty="0"/>
              <a:t>as the focus is on the </a:t>
            </a:r>
            <a:r>
              <a:rPr lang="en-GB" dirty="0" smtClean="0"/>
              <a:t>EDI infrastructure layer</a:t>
            </a:r>
          </a:p>
          <a:p>
            <a:r>
              <a:rPr lang="en-GB" dirty="0" smtClean="0"/>
              <a:t>The</a:t>
            </a:r>
            <a:r>
              <a:rPr lang="en-GB" baseline="0" dirty="0" smtClean="0"/>
              <a:t> presentation will focus on three out of the four challenges (technical rather than governance aspects)</a:t>
            </a:r>
          </a:p>
          <a:p>
            <a:endParaRPr lang="en-GB" baseline="0" dirty="0" smtClean="0"/>
          </a:p>
          <a:p>
            <a:r>
              <a:rPr lang="en-GB" baseline="0" dirty="0" smtClean="0"/>
              <a:t>Domains means subject domains</a:t>
            </a:r>
          </a:p>
          <a:p>
            <a:r>
              <a:rPr lang="en-GB" baseline="0" dirty="0" smtClean="0"/>
              <a:t>Governance – challenge is that </a:t>
            </a:r>
            <a:r>
              <a:rPr lang="en-GB" baseline="0" dirty="0" err="1" smtClean="0"/>
              <a:t>gov</a:t>
            </a:r>
            <a:r>
              <a:rPr lang="en-GB" baseline="0" dirty="0" smtClean="0"/>
              <a:t> models differ for net, storage and compute</a:t>
            </a:r>
          </a:p>
          <a:p>
            <a:r>
              <a:rPr lang="en-GB" baseline="0" dirty="0" smtClean="0"/>
              <a:t>Disconnection – refers to the digital infrastructures</a:t>
            </a:r>
          </a:p>
          <a:p>
            <a:r>
              <a:rPr lang="en-GB" baseline="0" dirty="0" smtClean="0"/>
              <a:t>Silos – refers to the separation of operation of the digital </a:t>
            </a:r>
            <a:r>
              <a:rPr lang="en-GB" baseline="0" dirty="0" err="1" smtClean="0"/>
              <a:t>infras</a:t>
            </a:r>
            <a:endParaRPr lang="en-GB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80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infrastructure layer of the ECI should be ready to handle the increasing demand</a:t>
            </a:r>
            <a:r>
              <a:rPr lang="en-US" baseline="0" dirty="0" smtClean="0"/>
              <a:t> in volumes and capabilities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the volumes shown here are just considering the current R&amp;E centric user base, let alone the aim to extend to </a:t>
            </a:r>
            <a:r>
              <a:rPr lang="en-US" baseline="0" dirty="0" err="1" smtClean="0"/>
              <a:t>gov</a:t>
            </a:r>
            <a:r>
              <a:rPr lang="en-US" baseline="0" dirty="0" smtClean="0"/>
              <a:t> and industry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4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Envisaged future GEANT service era:</a:t>
            </a:r>
            <a:endParaRPr lang="en-GB" dirty="0" smtClean="0"/>
          </a:p>
          <a:p>
            <a:r>
              <a:rPr lang="en-GB" dirty="0" smtClean="0"/>
              <a:t>Getting very complex for GEANT/NRENs</a:t>
            </a:r>
          </a:p>
          <a:p>
            <a:r>
              <a:rPr lang="en-GB" dirty="0" smtClean="0"/>
              <a:t>Requests from</a:t>
            </a:r>
            <a:r>
              <a:rPr lang="en-GB" baseline="0" dirty="0" smtClean="0"/>
              <a:t> individuals, labs,</a:t>
            </a:r>
            <a:r>
              <a:rPr lang="en-GB" dirty="0" smtClean="0"/>
              <a:t> VROs, campuses (each</a:t>
            </a:r>
            <a:r>
              <a:rPr lang="en-GB" baseline="0" dirty="0" smtClean="0"/>
              <a:t> different in nature)</a:t>
            </a:r>
            <a:endParaRPr lang="en-GB" dirty="0" smtClean="0"/>
          </a:p>
          <a:p>
            <a:r>
              <a:rPr lang="en-GB" dirty="0" smtClean="0"/>
              <a:t>Different kinds of SPs connected</a:t>
            </a:r>
          </a:p>
          <a:p>
            <a:r>
              <a:rPr lang="en-GB" dirty="0" smtClean="0"/>
              <a:t>Demos have been done on things</a:t>
            </a:r>
            <a:r>
              <a:rPr lang="en-GB" baseline="0" dirty="0" smtClean="0"/>
              <a:t> like OCX (including CSPs)</a:t>
            </a:r>
          </a:p>
          <a:p>
            <a:r>
              <a:rPr lang="en-GB" baseline="0" dirty="0" smtClean="0"/>
              <a:t>This is indicative, not happening today, but we need to be prepared</a:t>
            </a:r>
          </a:p>
          <a:p>
            <a:r>
              <a:rPr lang="en-GB" baseline="0" dirty="0" smtClean="0"/>
              <a:t>Getting more complex to coordinate and orchestrate</a:t>
            </a:r>
          </a:p>
          <a:p>
            <a:r>
              <a:rPr lang="en-GB" baseline="0" dirty="0" smtClean="0"/>
              <a:t>Users getting more demanding in terms of capabilities and lead times</a:t>
            </a:r>
            <a:endParaRPr lang="en-GB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85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 smtClean="0"/>
              <a:t>Often GEANT sits in the middle of the multi-service environment</a:t>
            </a:r>
          </a:p>
          <a:p>
            <a:r>
              <a:rPr lang="en-GB" sz="1000" dirty="0" smtClean="0"/>
              <a:t>Interconnects</a:t>
            </a:r>
            <a:r>
              <a:rPr lang="en-GB" sz="1000" baseline="0" dirty="0" smtClean="0"/>
              <a:t> others</a:t>
            </a:r>
          </a:p>
          <a:p>
            <a:r>
              <a:rPr lang="en-GB" sz="1000" baseline="0" dirty="0" smtClean="0"/>
              <a:t>Magnitude of handling the volume and complexity of service instance requests expected to increase</a:t>
            </a:r>
          </a:p>
          <a:p>
            <a:r>
              <a:rPr lang="en-GB" sz="1000" baseline="0" dirty="0" smtClean="0"/>
              <a:t>In order to be prepared for this…</a:t>
            </a:r>
          </a:p>
          <a:p>
            <a:endParaRPr lang="en-GB" sz="1000" baseline="0" dirty="0" smtClean="0"/>
          </a:p>
          <a:p>
            <a:r>
              <a:rPr lang="en-GB" sz="1000" baseline="0" dirty="0" smtClean="0"/>
              <a:t>A priority should be to </a:t>
            </a:r>
            <a:r>
              <a:rPr lang="en-GB" sz="1000" b="1" baseline="0" dirty="0" smtClean="0"/>
              <a:t>expose catalogues in a dynamic way</a:t>
            </a:r>
          </a:p>
          <a:p>
            <a:r>
              <a:rPr lang="en-GB" sz="1000" baseline="0" dirty="0" smtClean="0"/>
              <a:t>A common catalogue framework is important (INFRASUPP-03…?), however, automation in publishing offerings is also very important, as is the ability of users to browse and order through the catalogues</a:t>
            </a:r>
          </a:p>
          <a:p>
            <a:r>
              <a:rPr lang="en-GB" sz="1000" baseline="0" dirty="0" smtClean="0"/>
              <a:t>Need to enable the orchestration of dynamic handling of</a:t>
            </a:r>
          </a:p>
          <a:p>
            <a:r>
              <a:rPr lang="en-GB" sz="1000" b="1" baseline="0" dirty="0" err="1" smtClean="0"/>
              <a:t>Composable</a:t>
            </a:r>
            <a:r>
              <a:rPr lang="en-GB" sz="1000" b="1" baseline="0" dirty="0" smtClean="0"/>
              <a:t> services</a:t>
            </a:r>
            <a:r>
              <a:rPr lang="en-GB" sz="1000" baseline="0" dirty="0" smtClean="0"/>
              <a:t>: important points: to be able to browse, pick and compose</a:t>
            </a:r>
          </a:p>
          <a:p>
            <a:r>
              <a:rPr lang="en-GB" sz="1000" baseline="0" dirty="0" smtClean="0"/>
              <a:t>This is a heads-up; we can have workshops to examine </a:t>
            </a:r>
          </a:p>
          <a:p>
            <a:r>
              <a:rPr lang="en-GB" sz="1000" baseline="0" dirty="0" smtClean="0"/>
              <a:t>What happens after they compose?</a:t>
            </a:r>
          </a:p>
          <a:p>
            <a:r>
              <a:rPr lang="en-GB" sz="1000" baseline="0" dirty="0" smtClean="0"/>
              <a:t>Important thing here is that </a:t>
            </a:r>
            <a:r>
              <a:rPr lang="en-GB" sz="1000" b="1" baseline="0" dirty="0" smtClean="0"/>
              <a:t>user can see progress of order through order management</a:t>
            </a:r>
          </a:p>
          <a:p>
            <a:r>
              <a:rPr lang="en-GB" sz="1000" baseline="0" dirty="0" smtClean="0"/>
              <a:t>Infrastructure layer of EOSC should provide a homogeneous experience to user</a:t>
            </a:r>
          </a:p>
          <a:p>
            <a:r>
              <a:rPr lang="en-GB" sz="1000" baseline="0" dirty="0" smtClean="0"/>
              <a:t>After service is provided</a:t>
            </a:r>
          </a:p>
          <a:p>
            <a:r>
              <a:rPr lang="en-GB" sz="1000" b="1" baseline="0" dirty="0" smtClean="0"/>
              <a:t>Need E2E service assurance</a:t>
            </a:r>
            <a:r>
              <a:rPr lang="en-GB" sz="1000" baseline="0" dirty="0" smtClean="0"/>
              <a:t> – need to orchestrate monitoring (e.g. of net stats), availability monitoring</a:t>
            </a:r>
          </a:p>
          <a:p>
            <a:r>
              <a:rPr lang="en-GB" sz="1000" b="1" baseline="0" dirty="0" smtClean="0"/>
              <a:t>Events and incidents</a:t>
            </a:r>
            <a:r>
              <a:rPr lang="en-GB" sz="1000" baseline="0" dirty="0" smtClean="0"/>
              <a:t>: expected and unexpected ones, need to be handled in a homogeneous fashion </a:t>
            </a:r>
          </a:p>
          <a:p>
            <a:r>
              <a:rPr lang="en-GB" sz="1000" b="1" baseline="0" dirty="0" smtClean="0"/>
              <a:t>SLA </a:t>
            </a:r>
            <a:r>
              <a:rPr lang="en-GB" sz="1000" b="1" baseline="0" dirty="0" err="1" smtClean="0"/>
              <a:t>mgmt</a:t>
            </a:r>
            <a:r>
              <a:rPr lang="en-GB" sz="1000" baseline="0" dirty="0" smtClean="0"/>
              <a:t>: need to agree on common parameters: (1) on service itself (uptime, </a:t>
            </a:r>
            <a:r>
              <a:rPr lang="en-GB" sz="1000" baseline="0" dirty="0" err="1" smtClean="0"/>
              <a:t>etc</a:t>
            </a:r>
            <a:r>
              <a:rPr lang="en-GB" sz="1000" baseline="0" dirty="0" smtClean="0"/>
              <a:t>) and (2) user experience (response times to queries, </a:t>
            </a:r>
            <a:r>
              <a:rPr lang="en-GB" sz="1000" baseline="0" dirty="0" err="1" smtClean="0"/>
              <a:t>etc</a:t>
            </a:r>
            <a:r>
              <a:rPr lang="en-GB" sz="1000" baseline="0" dirty="0" smtClean="0"/>
              <a:t>)</a:t>
            </a:r>
          </a:p>
          <a:p>
            <a:r>
              <a:rPr lang="en-GB" sz="1000" baseline="0" dirty="0" smtClean="0"/>
              <a:t>SPs need to orchestrate operations under the service layer in a way transparent to the users</a:t>
            </a:r>
          </a:p>
          <a:p>
            <a:r>
              <a:rPr lang="en-GB" sz="1000" baseline="0" dirty="0" smtClean="0"/>
              <a:t>Now need to </a:t>
            </a:r>
            <a:r>
              <a:rPr lang="en-GB" sz="1000" b="1" baseline="0" dirty="0" err="1" smtClean="0"/>
              <a:t>orch</a:t>
            </a:r>
            <a:r>
              <a:rPr lang="en-GB" sz="1000" b="1" baseline="0" dirty="0" smtClean="0"/>
              <a:t> operational aspects</a:t>
            </a:r>
            <a:r>
              <a:rPr lang="en-GB" sz="1000" baseline="0" dirty="0" smtClean="0"/>
              <a:t>: </a:t>
            </a:r>
            <a:r>
              <a:rPr lang="en-GB" sz="1000" baseline="0" dirty="0" err="1" smtClean="0"/>
              <a:t>prov</a:t>
            </a:r>
            <a:r>
              <a:rPr lang="en-GB" sz="1000" baseline="0" dirty="0" smtClean="0"/>
              <a:t>, troubleshooting, decommissioning</a:t>
            </a:r>
          </a:p>
          <a:p>
            <a:r>
              <a:rPr lang="en-GB" sz="1000" b="1" baseline="0" dirty="0" smtClean="0"/>
              <a:t>Accounting</a:t>
            </a:r>
            <a:r>
              <a:rPr lang="en-GB" sz="1000" baseline="0" dirty="0" smtClean="0"/>
              <a:t> of resource usage levels important as preparation for billing capabilities (</a:t>
            </a:r>
            <a:r>
              <a:rPr lang="en-GB" sz="1000" baseline="0" dirty="0" err="1" smtClean="0"/>
              <a:t>inc</a:t>
            </a:r>
            <a:r>
              <a:rPr lang="en-GB" sz="1000" baseline="0" dirty="0" smtClean="0"/>
              <a:t> pay-per-use)</a:t>
            </a:r>
          </a:p>
          <a:p>
            <a:r>
              <a:rPr lang="en-GB" sz="1000" baseline="0" dirty="0" smtClean="0"/>
              <a:t>Finally…</a:t>
            </a:r>
          </a:p>
          <a:p>
            <a:r>
              <a:rPr lang="en-GB" sz="1000" b="1" baseline="0" dirty="0" smtClean="0"/>
              <a:t>User analysis and retention</a:t>
            </a:r>
          </a:p>
          <a:p>
            <a:r>
              <a:rPr lang="en-GB" sz="1000" baseline="0" dirty="0" smtClean="0"/>
              <a:t>Operate in silos; user (satisfaction, stats, </a:t>
            </a:r>
            <a:r>
              <a:rPr lang="en-GB" sz="1000" baseline="0" dirty="0" err="1" smtClean="0"/>
              <a:t>etc</a:t>
            </a:r>
            <a:r>
              <a:rPr lang="en-GB" sz="1000" baseline="0" dirty="0" smtClean="0"/>
              <a:t>) has to be done E2E, allows a more complete approach to service improvement thereby bettering the chance of retention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r>
              <a:rPr lang="en-US" baseline="0" dirty="0" smtClean="0"/>
              <a:t> providers (</a:t>
            </a:r>
            <a:r>
              <a:rPr lang="en-US" baseline="0" dirty="0" err="1" smtClean="0"/>
              <a:t>eInfrastructures</a:t>
            </a:r>
            <a:r>
              <a:rPr lang="en-US" baseline="0" dirty="0" smtClean="0"/>
              <a:t>, CSPs, … ) should be able to expose both business and operations layer capabilities across the federated SP environment.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Service management aspects should be tackled at the business layer </a:t>
            </a:r>
            <a:r>
              <a:rPr lang="en-US" baseline="0" dirty="0" smtClean="0"/>
              <a:t>and build upon already established frameworks, however again </a:t>
            </a:r>
            <a:r>
              <a:rPr lang="en-US" b="0" baseline="0" dirty="0" smtClean="0"/>
              <a:t>here</a:t>
            </a:r>
            <a:r>
              <a:rPr lang="en-US" b="1" baseline="0" dirty="0" smtClean="0"/>
              <a:t> automation and systems interoperation is key</a:t>
            </a:r>
            <a:r>
              <a:rPr lang="en-US" baseline="0" dirty="0" smtClean="0"/>
              <a:t>, to be able to handle large volumes of service instances.</a:t>
            </a:r>
          </a:p>
          <a:p>
            <a:r>
              <a:rPr lang="en-US" b="1" baseline="0" dirty="0" smtClean="0"/>
              <a:t>Information models and process coherency </a:t>
            </a:r>
            <a:r>
              <a:rPr lang="en-US" baseline="0" dirty="0" smtClean="0"/>
              <a:t>across the layers (business &lt;-&gt; service) is key.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order to enable a loosely coupled environment, </a:t>
            </a:r>
            <a:r>
              <a:rPr lang="en-US" b="1" baseline="0" dirty="0" smtClean="0"/>
              <a:t>each SP should employ a middleware element </a:t>
            </a:r>
            <a:r>
              <a:rPr lang="en-US" baseline="0" dirty="0" smtClean="0"/>
              <a:t>to undertake the north-south and east-west integration.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WRT the latter, </a:t>
            </a:r>
            <a:r>
              <a:rPr lang="en-US" b="1" baseline="0" dirty="0" smtClean="0"/>
              <a:t>processes across the borders of SPs </a:t>
            </a:r>
            <a:r>
              <a:rPr lang="en-US" baseline="0" dirty="0" smtClean="0"/>
              <a:t>should exercise the minimum requirements from participating SPs: messages, orders and requests as well as random events (e.g. system failures) should be handled reliably but according to the operational principles of each SP (e.g. asynchronous processing or requests).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User experience should be the ultimate goal: any request, at any point in time should be in a definite state of processing by one or more of the participating SPs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4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GEANT</a:t>
            </a:r>
            <a:r>
              <a:rPr lang="en-GB" baseline="0" dirty="0" smtClean="0"/>
              <a:t> is establishing very attractive cloud service offerings for its community</a:t>
            </a:r>
            <a:endParaRPr lang="en-GB" dirty="0" smtClean="0"/>
          </a:p>
          <a:p>
            <a:r>
              <a:rPr lang="en-GB" dirty="0" smtClean="0"/>
              <a:t>Mention cloud catalogue</a:t>
            </a:r>
          </a:p>
          <a:p>
            <a:r>
              <a:rPr lang="en-GB" dirty="0" smtClean="0"/>
              <a:t>This is a mini</a:t>
            </a:r>
            <a:r>
              <a:rPr lang="en-GB" baseline="0" dirty="0" smtClean="0"/>
              <a:t> scale precursor of what might happen in terms of the ECI</a:t>
            </a:r>
          </a:p>
          <a:p>
            <a:r>
              <a:rPr lang="en-GB" baseline="0" dirty="0" smtClean="0"/>
              <a:t>Establishing simplified APIs to receive requests from and pass requests to CSPs for delivering cloud services to campus users via the NRENs and GEANT.</a:t>
            </a:r>
            <a:endParaRPr lang="en-GB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1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3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3094772"/>
            <a:ext cx="9186861" cy="377989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1" y="2448121"/>
            <a:ext cx="5096933" cy="375289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1" y="4552754"/>
            <a:ext cx="5003270" cy="4363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Event, Location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4168" y="272717"/>
            <a:ext cx="9023685" cy="1195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2258" y="770731"/>
            <a:ext cx="1834330" cy="977860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1" y="1830667"/>
            <a:ext cx="5012795" cy="503459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1" y="1331495"/>
            <a:ext cx="5012795" cy="473242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1" y="4921723"/>
            <a:ext cx="5003270" cy="4283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1" y="2821101"/>
            <a:ext cx="5096933" cy="347215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/>
              <a:t>Role in Project, GÉANT Project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1" y="3166006"/>
            <a:ext cx="6613609" cy="347215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682167"/>
            <a:ext cx="914400" cy="19039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Logo (optional)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716834"/>
            <a:ext cx="4629150" cy="4144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716834"/>
            <a:ext cx="3236119" cy="41521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489285" y="304799"/>
            <a:ext cx="5553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3F5D"/>
                </a:solidFill>
              </a:rPr>
              <a:t>Style</a:t>
            </a:r>
            <a:r>
              <a:rPr lang="en-GB" sz="2400" b="1" baseline="0" dirty="0">
                <a:solidFill>
                  <a:srgbClr val="003F5D"/>
                </a:solidFill>
              </a:rPr>
              <a:t> Guide</a:t>
            </a:r>
          </a:p>
          <a:p>
            <a:r>
              <a:rPr lang="en-GB" sz="2400" baseline="0" dirty="0">
                <a:solidFill>
                  <a:srgbClr val="ED1556"/>
                </a:solidFill>
              </a:rPr>
              <a:t>A Guide to Using the New GÉANT Template</a:t>
            </a:r>
            <a:endParaRPr lang="en-GB" sz="2400" dirty="0">
              <a:solidFill>
                <a:srgbClr val="ED1556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3" y="1331499"/>
            <a:ext cx="76122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F5D"/>
                </a:solidFill>
              </a:rPr>
              <a:t>This template is for use both to</a:t>
            </a:r>
            <a:r>
              <a:rPr lang="en-GB" baseline="0" dirty="0">
                <a:solidFill>
                  <a:srgbClr val="003F5D"/>
                </a:solidFill>
              </a:rPr>
              <a:t> present information on behalf of the GÉANT Project (GN4-1) and for the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003F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baseline="0" dirty="0">
                <a:solidFill>
                  <a:srgbClr val="ED1556"/>
                </a:solidFill>
              </a:rPr>
              <a:t>Subtitle colour is Crimson and should be used sparingly. </a:t>
            </a:r>
            <a:r>
              <a:rPr lang="en-GB" baseline="0" dirty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baseline="0" dirty="0">
              <a:solidFill>
                <a:srgbClr val="ED1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ED1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003F5D"/>
                </a:solidFill>
              </a:rPr>
              <a:t>The title slide has space for the speaker’s own organisation logo which should be no larger than the main GÉANT logo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003F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003F5D"/>
                </a:solidFill>
              </a:rPr>
              <a:t>There are two end slide versions: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003F5D"/>
                </a:solidFill>
              </a:rPr>
              <a:t>One for Project (GN4-1) presentations which includes EU logo, copyright, and funding statement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003F5D"/>
                </a:solidFill>
              </a:rPr>
              <a:t>One for when presenting on behalf of the organisation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baseline="0" dirty="0">
                <a:solidFill>
                  <a:srgbClr val="003F5D"/>
                </a:solidFill>
              </a:rPr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>
                <a:solidFill>
                  <a:srgbClr val="003F5D"/>
                </a:solidFill>
              </a:rPr>
              <a:t>If in doubt contact your line manager for clarification on which version to use</a:t>
            </a:r>
            <a:endParaRPr lang="en-GB" dirty="0">
              <a:solidFill>
                <a:srgbClr val="003F5D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6448923" y="3046373"/>
            <a:ext cx="545432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 userDrawn="1"/>
        </p:nvSpPr>
        <p:spPr>
          <a:xfrm>
            <a:off x="5694943" y="3046373"/>
            <a:ext cx="545432" cy="529390"/>
          </a:xfrm>
          <a:prstGeom prst="ellipse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-8021"/>
            <a:ext cx="9144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1941584" y="1024187"/>
            <a:ext cx="5602848" cy="398469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8"/>
            <a:ext cx="9144000" cy="5892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002547" y="5294836"/>
            <a:ext cx="311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Networks </a:t>
            </a:r>
            <a:r>
              <a:rPr lang="en-GB" sz="1200" baseline="0" dirty="0">
                <a:solidFill>
                  <a:schemeClr val="bg1"/>
                </a:solidFill>
              </a:rPr>
              <a:t>∙ Services ∙ People        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chemeClr val="bg1"/>
                </a:solidFill>
              </a:rPr>
              <a:t>www.geant.org</a:t>
            </a:r>
          </a:p>
          <a:p>
            <a:pPr algn="ctr"/>
            <a:r>
              <a:rPr lang="en-GB" sz="1200" i="0" baseline="0" dirty="0">
                <a:solidFill>
                  <a:schemeClr val="bg1"/>
                </a:solidFill>
              </a:rPr>
              <a:t> </a:t>
            </a:r>
            <a:endParaRPr lang="en-GB" sz="1200" i="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4773547"/>
            <a:ext cx="1219200" cy="529760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070100" y="3559174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“Any Questions?” Text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8" y="4222361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end slide to be used for all GN4-1 Presentations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87364" y="6235404"/>
            <a:ext cx="8169272" cy="294664"/>
            <a:chOff x="245272" y="6235404"/>
            <a:chExt cx="8169272" cy="294664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687414" y="6275014"/>
              <a:ext cx="77271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80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 work is part of a project that has received funding from the European Union’s Horizon 2020 research and innovation programme under Grant Agreement No. 691567 (GN4-1).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72" y="6235404"/>
              <a:ext cx="433675" cy="294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non project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1941584" y="1024187"/>
            <a:ext cx="5602848" cy="398469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8"/>
            <a:ext cx="9144000" cy="5892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002547" y="5623697"/>
            <a:ext cx="311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Networks </a:t>
            </a:r>
            <a:r>
              <a:rPr lang="en-GB" sz="1200" baseline="0" dirty="0">
                <a:solidFill>
                  <a:schemeClr val="bg1"/>
                </a:solidFill>
              </a:rPr>
              <a:t>∙ Services ∙ People        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chemeClr val="bg1"/>
                </a:solidFill>
              </a:rPr>
              <a:t>www.geant.org</a:t>
            </a:r>
          </a:p>
          <a:p>
            <a:pPr algn="ctr"/>
            <a:r>
              <a:rPr lang="en-GB" sz="1200" i="0" baseline="0" dirty="0">
                <a:solidFill>
                  <a:schemeClr val="bg1"/>
                </a:solidFill>
              </a:rPr>
              <a:t> </a:t>
            </a:r>
            <a:endParaRPr lang="en-GB" sz="1200" i="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5102408"/>
            <a:ext cx="1219200" cy="52976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070100" y="3559174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“Any Questions?” Text here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674019" y="4227842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end slide to be used for all GÉANT Organisation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 for non project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1941584" y="1024187"/>
            <a:ext cx="5602848" cy="398469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8"/>
            <a:ext cx="9144000" cy="5892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you and any questions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002547" y="5623699"/>
            <a:ext cx="311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Networks </a:t>
            </a:r>
            <a:r>
              <a:rPr lang="en-GB" sz="1200" baseline="0" dirty="0" smtClean="0">
                <a:solidFill>
                  <a:schemeClr val="bg1"/>
                </a:solidFill>
              </a:rPr>
              <a:t>∙ Services ∙ People        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 smtClean="0">
                <a:solidFill>
                  <a:schemeClr val="bg1"/>
                </a:solidFill>
              </a:rPr>
              <a:t>www.geant.org</a:t>
            </a:r>
          </a:p>
          <a:p>
            <a:pPr algn="ctr"/>
            <a:r>
              <a:rPr lang="en-GB" sz="1200" i="0" baseline="0" dirty="0" smtClean="0">
                <a:solidFill>
                  <a:schemeClr val="bg1"/>
                </a:solidFill>
              </a:rPr>
              <a:t> </a:t>
            </a:r>
            <a:endParaRPr lang="en-GB" sz="1200" i="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5102408"/>
            <a:ext cx="1219200" cy="52976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41358" y="305910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17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825625"/>
            <a:ext cx="417195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681163"/>
            <a:ext cx="41362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2489201"/>
            <a:ext cx="4164806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524000"/>
            <a:ext cx="5898092" cy="4652963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3" y="1532467"/>
            <a:ext cx="2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9144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28" y="4083050"/>
            <a:ext cx="8406062" cy="21813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9144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524586"/>
            <a:ext cx="8486943" cy="2100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51518"/>
            <a:ext cx="4629150" cy="42095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42188"/>
            <a:ext cx="3236119" cy="422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203200"/>
            <a:ext cx="6780516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5" y="1524000"/>
            <a:ext cx="8181975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6406016"/>
            <a:ext cx="555766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5" y="6413247"/>
            <a:ext cx="8362562" cy="0"/>
          </a:xfrm>
          <a:prstGeom prst="line">
            <a:avLst/>
          </a:prstGeom>
          <a:ln w="12700" cap="rnd"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55599" y="6457890"/>
            <a:ext cx="3115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3F5E"/>
                </a:solidFill>
              </a:rPr>
              <a:t>Networks </a:t>
            </a:r>
            <a:r>
              <a:rPr lang="en-GB" sz="1000" baseline="0" dirty="0">
                <a:solidFill>
                  <a:srgbClr val="003F5E"/>
                </a:solidFill>
              </a:rPr>
              <a:t>∙ Services ∙ People           </a:t>
            </a:r>
            <a:r>
              <a:rPr lang="en-GB" sz="1000" b="0" i="1" dirty="0">
                <a:solidFill>
                  <a:srgbClr val="004361"/>
                </a:solidFill>
              </a:rPr>
              <a:t>www.geant.org</a:t>
            </a:r>
          </a:p>
          <a:p>
            <a:r>
              <a:rPr lang="en-GB" sz="1000" baseline="0" dirty="0">
                <a:solidFill>
                  <a:srgbClr val="003F5E"/>
                </a:solidFill>
              </a:rPr>
              <a:t> </a:t>
            </a:r>
            <a:endParaRPr lang="en-GB" sz="1000" dirty="0">
              <a:solidFill>
                <a:srgbClr val="003F5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987" y="219648"/>
            <a:ext cx="1691439" cy="759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" y="1015675"/>
            <a:ext cx="8678778" cy="3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1" r:id="rId12"/>
    <p:sldLayoutId id="2147483662" r:id="rId13"/>
    <p:sldLayoutId id="214748366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5" Type="http://schemas.openxmlformats.org/officeDocument/2006/relationships/image" Target="../media/image22.gif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65367" y="3069852"/>
            <a:ext cx="7588423" cy="1057079"/>
          </a:xfrm>
        </p:spPr>
        <p:txBody>
          <a:bodyPr>
            <a:normAutofit/>
          </a:bodyPr>
          <a:lstStyle/>
          <a:p>
            <a:r>
              <a:rPr lang="en-GB" dirty="0" err="1" smtClean="0"/>
              <a:t>Afrodite</a:t>
            </a:r>
            <a:r>
              <a:rPr lang="en-GB" dirty="0" smtClean="0"/>
              <a:t> </a:t>
            </a:r>
            <a:r>
              <a:rPr lang="en-GB" dirty="0" err="1" smtClean="0"/>
              <a:t>Sevasti</a:t>
            </a:r>
            <a:r>
              <a:rPr lang="en-GB" dirty="0" smtClean="0"/>
              <a:t>, </a:t>
            </a:r>
            <a:r>
              <a:rPr lang="en-GB" b="0" dirty="0" smtClean="0"/>
              <a:t>Activity Leader for Integration with other </a:t>
            </a:r>
            <a:r>
              <a:rPr lang="en-GB" b="0" dirty="0" err="1" smtClean="0"/>
              <a:t>eInfrastructures</a:t>
            </a:r>
            <a:r>
              <a:rPr lang="en-GB" b="0" dirty="0" smtClean="0"/>
              <a:t> in </a:t>
            </a:r>
            <a:r>
              <a:rPr lang="en-US" b="0" dirty="0" smtClean="0"/>
              <a:t>GÉANT</a:t>
            </a:r>
            <a:r>
              <a:rPr lang="en-US" b="0" dirty="0"/>
              <a:t> </a:t>
            </a:r>
            <a:r>
              <a:rPr lang="en-US" b="0" dirty="0" smtClean="0"/>
              <a:t>(GRNET)</a:t>
            </a:r>
            <a:endParaRPr lang="en-GB" b="0" dirty="0" smtClean="0"/>
          </a:p>
          <a:p>
            <a:r>
              <a:rPr lang="en-US" dirty="0" smtClean="0"/>
              <a:t>Michael Enrico</a:t>
            </a:r>
            <a:r>
              <a:rPr lang="en-US" b="0" dirty="0" smtClean="0"/>
              <a:t>, CTO </a:t>
            </a:r>
            <a:r>
              <a:rPr lang="en-GB" b="0" dirty="0"/>
              <a:t>(</a:t>
            </a:r>
            <a:r>
              <a:rPr lang="en-US" b="0" dirty="0" smtClean="0"/>
              <a:t>GÉANT Ltd.)</a:t>
            </a:r>
            <a:endParaRPr lang="en-GB" b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71525" y="4552754"/>
            <a:ext cx="5161936" cy="436340"/>
          </a:xfrm>
        </p:spPr>
        <p:txBody>
          <a:bodyPr/>
          <a:lstStyle/>
          <a:p>
            <a:r>
              <a:rPr lang="en-GB" dirty="0" smtClean="0"/>
              <a:t>EGI Conference 2016 (EOSC workshop)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13460" y="2299673"/>
            <a:ext cx="3759596" cy="503459"/>
          </a:xfrm>
        </p:spPr>
        <p:txBody>
          <a:bodyPr>
            <a:normAutofit/>
          </a:bodyPr>
          <a:lstStyle/>
          <a:p>
            <a:r>
              <a:rPr lang="en-US" dirty="0" smtClean="0"/>
              <a:t>A GÉANT viewpoint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1682" y="917754"/>
            <a:ext cx="5423717" cy="614934"/>
          </a:xfrm>
        </p:spPr>
        <p:txBody>
          <a:bodyPr/>
          <a:lstStyle/>
          <a:p>
            <a:r>
              <a:rPr lang="en-US" dirty="0"/>
              <a:t>Establishing the infrastructure layer of the European Open Science </a:t>
            </a:r>
            <a:r>
              <a:rPr lang="en-US" dirty="0" smtClean="0"/>
              <a:t>Cloud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0100" y="4893148"/>
            <a:ext cx="5076211" cy="428319"/>
          </a:xfrm>
        </p:spPr>
        <p:txBody>
          <a:bodyPr>
            <a:normAutofit/>
          </a:bodyPr>
          <a:lstStyle/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5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“How to better connect the new and existing infrastructures across Europe?”</a:t>
            </a:r>
          </a:p>
          <a:p>
            <a:r>
              <a:rPr lang="en-US" sz="2800" dirty="0" smtClean="0"/>
              <a:t>European Data Infrastructure</a:t>
            </a:r>
          </a:p>
          <a:p>
            <a:pPr lvl="1"/>
            <a:r>
              <a:rPr lang="en-US" sz="2400" dirty="0" smtClean="0"/>
              <a:t>Super-computing capacity</a:t>
            </a:r>
          </a:p>
          <a:p>
            <a:pPr lvl="1"/>
            <a:r>
              <a:rPr lang="en-US" sz="2400" dirty="0" smtClean="0"/>
              <a:t>Fast connectivity</a:t>
            </a:r>
          </a:p>
          <a:p>
            <a:pPr lvl="1"/>
            <a:r>
              <a:rPr lang="en-US" sz="2400" dirty="0" smtClean="0"/>
              <a:t>High-capacity cloud </a:t>
            </a:r>
            <a:r>
              <a:rPr lang="en-US" sz="2400" dirty="0" smtClean="0"/>
              <a:t>solutions</a:t>
            </a:r>
          </a:p>
          <a:p>
            <a:pPr lvl="1"/>
            <a:r>
              <a:rPr lang="en-US" sz="2400" dirty="0" smtClean="0"/>
              <a:t>Data storage</a:t>
            </a:r>
            <a:endParaRPr lang="en-US" sz="2400" dirty="0" smtClean="0"/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400" dirty="0" smtClean="0"/>
              <a:t>Fragmentation (domains and countries)</a:t>
            </a:r>
          </a:p>
          <a:p>
            <a:pPr lvl="1"/>
            <a:r>
              <a:rPr lang="en-US" sz="2400" dirty="0" smtClean="0"/>
              <a:t>Governance</a:t>
            </a:r>
          </a:p>
          <a:p>
            <a:pPr lvl="1"/>
            <a:r>
              <a:rPr lang="en-US" sz="2400" dirty="0" smtClean="0"/>
              <a:t>Disconnection</a:t>
            </a:r>
          </a:p>
          <a:p>
            <a:pPr lvl="1"/>
            <a:r>
              <a:rPr lang="en-US" sz="2400" dirty="0" smtClean="0"/>
              <a:t>Silos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Cloud Initiative</a:t>
            </a:r>
            <a:endParaRPr lang="el-GR" dirty="0"/>
          </a:p>
        </p:txBody>
      </p:sp>
      <p:sp>
        <p:nvSpPr>
          <p:cNvPr id="5" name="Left Arrow 4"/>
          <p:cNvSpPr/>
          <p:nvPr/>
        </p:nvSpPr>
        <p:spPr>
          <a:xfrm>
            <a:off x="6324600" y="4578350"/>
            <a:ext cx="16764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Left Arrow 5"/>
          <p:cNvSpPr/>
          <p:nvPr/>
        </p:nvSpPr>
        <p:spPr>
          <a:xfrm>
            <a:off x="3149600" y="5378450"/>
            <a:ext cx="16764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Left Arrow 6"/>
          <p:cNvSpPr/>
          <p:nvPr/>
        </p:nvSpPr>
        <p:spPr>
          <a:xfrm>
            <a:off x="1949450" y="5778500"/>
            <a:ext cx="16764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6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563" y="5924036"/>
            <a:ext cx="8181975" cy="534272"/>
          </a:xfrm>
        </p:spPr>
        <p:txBody>
          <a:bodyPr>
            <a:normAutofit/>
          </a:bodyPr>
          <a:lstStyle/>
          <a:p>
            <a:r>
              <a:rPr lang="nl-NL" sz="1400" i="1" dirty="0" smtClean="0"/>
              <a:t>Source: Wainer </a:t>
            </a:r>
            <a:r>
              <a:rPr lang="nl-NL" sz="1400" i="1" dirty="0"/>
              <a:t>Lusoli, European Commission DG Research &amp; </a:t>
            </a:r>
            <a:r>
              <a:rPr lang="nl-NL" sz="1400" i="1" dirty="0" smtClean="0"/>
              <a:t>Innovation, </a:t>
            </a:r>
            <a:r>
              <a:rPr lang="en-US" sz="1400" i="1" dirty="0"/>
              <a:t>Open day event: towards the European Open Science </a:t>
            </a:r>
            <a:r>
              <a:rPr lang="en-US" sz="1400" i="1" dirty="0" err="1"/>
              <a:t>CloudEMBL</a:t>
            </a:r>
            <a:r>
              <a:rPr lang="en-US" sz="1400" i="1" dirty="0"/>
              <a:t>, Heidelberg, 20 January 2016</a:t>
            </a:r>
            <a:endParaRPr lang="el-GR" sz="1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Infrastructure Layer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27" y="1251787"/>
            <a:ext cx="6256183" cy="467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264596" y="4007796"/>
            <a:ext cx="6760723" cy="17120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637510" y="2217906"/>
            <a:ext cx="1331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governance or data aspects in this talk!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5" y="1524000"/>
            <a:ext cx="5496591" cy="4652963"/>
          </a:xfrm>
        </p:spPr>
        <p:txBody>
          <a:bodyPr/>
          <a:lstStyle/>
          <a:p>
            <a:r>
              <a:rPr lang="en-US" sz="2400" dirty="0" err="1" smtClean="0"/>
              <a:t>eInfrastructure</a:t>
            </a:r>
            <a:r>
              <a:rPr lang="en-US" sz="2400" dirty="0" smtClean="0"/>
              <a:t> user base</a:t>
            </a:r>
          </a:p>
          <a:p>
            <a:pPr lvl="1"/>
            <a:r>
              <a:rPr lang="en-US" sz="2000" dirty="0" smtClean="0"/>
              <a:t>1,000s of campuses and institutions</a:t>
            </a:r>
          </a:p>
          <a:p>
            <a:pPr lvl="1"/>
            <a:r>
              <a:rPr lang="en-US" sz="2000" dirty="0" smtClean="0"/>
              <a:t>1,000,000s of potential users</a:t>
            </a:r>
          </a:p>
          <a:p>
            <a:r>
              <a:rPr lang="en-US" sz="2400" dirty="0"/>
              <a:t>Multiple levels of user relations</a:t>
            </a:r>
          </a:p>
          <a:p>
            <a:r>
              <a:rPr lang="en-US" sz="2400" dirty="0"/>
              <a:t>Evolving user community requests</a:t>
            </a:r>
          </a:p>
          <a:p>
            <a:pPr lvl="1"/>
            <a:r>
              <a:rPr lang="en-US" sz="2000" dirty="0" smtClean="0"/>
              <a:t>On-demand delivery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inimum lead times</a:t>
            </a:r>
          </a:p>
          <a:p>
            <a:pPr lvl="1"/>
            <a:r>
              <a:rPr lang="en-US" sz="2000" dirty="0" smtClean="0"/>
              <a:t>One-stop-shop</a:t>
            </a:r>
            <a:endParaRPr lang="en-US" sz="2000" dirty="0"/>
          </a:p>
          <a:p>
            <a:pPr lvl="1"/>
            <a:r>
              <a:rPr lang="en-US" sz="2000" dirty="0"/>
              <a:t>Service </a:t>
            </a:r>
            <a:r>
              <a:rPr lang="en-US" sz="2000" dirty="0" smtClean="0"/>
              <a:t>bundling/composite services</a:t>
            </a:r>
            <a:endParaRPr lang="en-US" sz="2000" dirty="0"/>
          </a:p>
          <a:p>
            <a:r>
              <a:rPr lang="en-US" sz="2400" dirty="0"/>
              <a:t>A European scale environment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Forecasts and expectations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18" y="2472648"/>
            <a:ext cx="2611151" cy="26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GÉANT new service era</a:t>
            </a:r>
            <a:br>
              <a:rPr lang="en-US" dirty="0" smtClean="0"/>
            </a:br>
            <a:r>
              <a:rPr lang="en-US" sz="1400" dirty="0" smtClean="0"/>
              <a:t>(indicative illustration)</a:t>
            </a:r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24172" y="2759990"/>
            <a:ext cx="738457" cy="44766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78533" y="3566453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NREN</a:t>
            </a:r>
            <a:endParaRPr lang="el-G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026111" y="3953502"/>
            <a:ext cx="402232" cy="29677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465755" y="2949029"/>
            <a:ext cx="3560356" cy="2324294"/>
            <a:chOff x="2934229" y="2806524"/>
            <a:chExt cx="3560356" cy="1952262"/>
          </a:xfrm>
        </p:grpSpPr>
        <p:pic>
          <p:nvPicPr>
            <p:cNvPr id="19" name="Picture 3" descr="C:\Users\afrodite\AppData\Local\Microsoft\Windows\INetCache\IE\6P9B4IB8\133059306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229" y="2806524"/>
              <a:ext cx="3560356" cy="195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geant.net/MediaCentreEvents/PressKit/PublishingImages/geant_logo_rgb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025" y="3366816"/>
              <a:ext cx="1438764" cy="69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10" y="1422993"/>
            <a:ext cx="952500" cy="952500"/>
          </a:xfrm>
          <a:prstGeom prst="rect">
            <a:avLst/>
          </a:prstGeom>
        </p:spPr>
      </p:pic>
      <p:pic>
        <p:nvPicPr>
          <p:cNvPr id="15" name="Picture 15" descr="Αποτέλεσμα εικόνας για campus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75" y="1685439"/>
            <a:ext cx="1370235" cy="145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loud Callout 39"/>
          <p:cNvSpPr/>
          <p:nvPr/>
        </p:nvSpPr>
        <p:spPr>
          <a:xfrm>
            <a:off x="3733904" y="93598"/>
            <a:ext cx="3197981" cy="1432076"/>
          </a:xfrm>
          <a:prstGeom prst="cloudCallout">
            <a:avLst>
              <a:gd name="adj1" fmla="val 33630"/>
              <a:gd name="adj2" fmla="val 5945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“I </a:t>
            </a:r>
            <a:r>
              <a:rPr lang="en-US" sz="1400" b="1" i="1" dirty="0">
                <a:solidFill>
                  <a:schemeClr val="tx1"/>
                </a:solidFill>
                <a:latin typeface="Bradley Hand ITC" panose="03070402050302030203" pitchFamily="66" charset="0"/>
              </a:rPr>
              <a:t>would like to access </a:t>
            </a:r>
            <a:r>
              <a:rPr lang="en-US" sz="1400" b="1" i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computing/data </a:t>
            </a:r>
            <a:r>
              <a:rPr lang="en-US" sz="1400" b="1" i="1" dirty="0">
                <a:solidFill>
                  <a:schemeClr val="tx1"/>
                </a:solidFill>
                <a:latin typeface="Bradley Hand ITC" panose="03070402050302030203" pitchFamily="66" charset="0"/>
              </a:rPr>
              <a:t>center/HPC site A via a virtual private </a:t>
            </a:r>
            <a:r>
              <a:rPr lang="en-US" sz="1400" b="1" i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network in my lab”</a:t>
            </a:r>
            <a:endParaRPr lang="el-GR" sz="1400" b="1" i="1" dirty="0">
              <a:solidFill>
                <a:schemeClr val="tx1"/>
              </a:solidFill>
            </a:endParaRPr>
          </a:p>
        </p:txBody>
      </p:sp>
      <p:pic>
        <p:nvPicPr>
          <p:cNvPr id="10" name="Picture 11" descr="C:\Users\afrodite\AppData\Local\Microsoft\Windows\INetCache\IE\6P9B4IB8\1400625045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64" y="3138491"/>
            <a:ext cx="2039816" cy="10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48"/>
          <p:cNvCxnSpPr/>
          <p:nvPr/>
        </p:nvCxnSpPr>
        <p:spPr>
          <a:xfrm flipV="1">
            <a:off x="7028586" y="3072190"/>
            <a:ext cx="738674" cy="43224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965370" y="3530215"/>
            <a:ext cx="92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NREN</a:t>
            </a:r>
            <a:endParaRPr lang="el-GR" sz="2400" b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1250957" y="2793625"/>
            <a:ext cx="6248091" cy="1308264"/>
            <a:chOff x="1132114" y="2802912"/>
            <a:chExt cx="6395963" cy="1308264"/>
          </a:xfrm>
        </p:grpSpPr>
        <p:cxnSp>
          <p:nvCxnSpPr>
            <p:cNvPr id="53" name="Curved Connector 52"/>
            <p:cNvCxnSpPr>
              <a:endCxn id="19" idx="3"/>
            </p:cNvCxnSpPr>
            <p:nvPr/>
          </p:nvCxnSpPr>
          <p:spPr>
            <a:xfrm rot="10800000" flipV="1">
              <a:off x="5026112" y="2862728"/>
              <a:ext cx="2501965" cy="1248447"/>
            </a:xfrm>
            <a:prstGeom prst="curvedConnector3">
              <a:avLst/>
            </a:prstGeom>
            <a:ln w="38100">
              <a:solidFill>
                <a:srgbClr val="DF21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19" idx="3"/>
            </p:cNvCxnSpPr>
            <p:nvPr/>
          </p:nvCxnSpPr>
          <p:spPr>
            <a:xfrm flipH="1" flipV="1">
              <a:off x="1132114" y="2802912"/>
              <a:ext cx="3893997" cy="1308264"/>
            </a:xfrm>
            <a:prstGeom prst="curvedConnector3">
              <a:avLst>
                <a:gd name="adj1" fmla="val 65321"/>
              </a:avLst>
            </a:prstGeom>
            <a:ln w="38100">
              <a:solidFill>
                <a:srgbClr val="DF21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11" descr="C:\Users\afrodite\AppData\Local\Microsoft\Windows\INetCache\IE\6P9B4IB8\140062504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78" y="4849601"/>
            <a:ext cx="1376773" cy="6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C:\Users\afrodite\AppData\Local\Microsoft\Windows\INetCache\IE\6P9B4IB8\140062504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69" y="5410223"/>
            <a:ext cx="1376773" cy="6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frodite\AppData\Local\Microsoft\Windows\INetCache\IE\6P9B4IB8\140062504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1" y="4706471"/>
            <a:ext cx="1376773" cy="6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5513311" y="5040498"/>
            <a:ext cx="92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NREN</a:t>
            </a:r>
            <a:endParaRPr lang="el-GR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995210" y="5639249"/>
            <a:ext cx="92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NREN</a:t>
            </a:r>
            <a:endParaRPr lang="el-GR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035388" y="5516906"/>
            <a:ext cx="523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NREN</a:t>
            </a:r>
            <a:endParaRPr lang="el-GR" sz="11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95257" y="4972949"/>
            <a:ext cx="92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NREN</a:t>
            </a:r>
            <a:endParaRPr lang="el-GR" b="1" dirty="0"/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4924126" y="4760687"/>
            <a:ext cx="678388" cy="25631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9" idx="0"/>
          </p:cNvCxnSpPr>
          <p:nvPr/>
        </p:nvCxnSpPr>
        <p:spPr>
          <a:xfrm flipH="1" flipV="1">
            <a:off x="4205668" y="5047259"/>
            <a:ext cx="178688" cy="36296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429101" y="5234842"/>
            <a:ext cx="178632" cy="17034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1233714" y="4644571"/>
            <a:ext cx="275772" cy="23222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11" descr="C:\Users\afrodite\AppData\Local\Microsoft\Windows\INetCache\IE\6P9B4IB8\1400625045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00" y="5345198"/>
            <a:ext cx="1007170" cy="51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1965577" y="5515157"/>
            <a:ext cx="64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NREN</a:t>
            </a:r>
            <a:endParaRPr lang="el-GR" sz="1400" b="1" dirty="0"/>
          </a:p>
        </p:txBody>
      </p:sp>
      <p:pic>
        <p:nvPicPr>
          <p:cNvPr id="8" name="Picture 13" descr="Αποτέλεσμα εικόνας για data cen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" y="1529919"/>
            <a:ext cx="1489692" cy="13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" name="Group 107"/>
          <p:cNvGrpSpPr/>
          <p:nvPr/>
        </p:nvGrpSpPr>
        <p:grpSpPr>
          <a:xfrm>
            <a:off x="234308" y="2603566"/>
            <a:ext cx="7062005" cy="3806167"/>
            <a:chOff x="234308" y="2603566"/>
            <a:chExt cx="7062005" cy="380616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570" y="5669045"/>
              <a:ext cx="725406" cy="725406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623" y="5684327"/>
              <a:ext cx="725406" cy="72540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907" y="5198957"/>
              <a:ext cx="725406" cy="725406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377" y="5668712"/>
              <a:ext cx="725406" cy="725406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08" y="5410223"/>
              <a:ext cx="725406" cy="725406"/>
            </a:xfrm>
            <a:prstGeom prst="rect">
              <a:avLst/>
            </a:prstGeom>
          </p:spPr>
        </p:pic>
        <p:grpSp>
          <p:nvGrpSpPr>
            <p:cNvPr id="107" name="Group 106"/>
            <p:cNvGrpSpPr/>
            <p:nvPr/>
          </p:nvGrpSpPr>
          <p:grpSpPr>
            <a:xfrm>
              <a:off x="810928" y="2603566"/>
              <a:ext cx="5759980" cy="3169361"/>
              <a:chOff x="810928" y="2603566"/>
              <a:chExt cx="5759980" cy="3169361"/>
            </a:xfrm>
          </p:grpSpPr>
          <p:cxnSp>
            <p:nvCxnSpPr>
              <p:cNvPr id="90" name="Curved Connector 89"/>
              <p:cNvCxnSpPr>
                <a:stCxn id="80" idx="1"/>
              </p:cNvCxnSpPr>
              <p:nvPr/>
            </p:nvCxnSpPr>
            <p:spPr>
              <a:xfrm rot="10800000">
                <a:off x="1550935" y="2719854"/>
                <a:ext cx="5019973" cy="2841807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DF21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urved Connector 90"/>
              <p:cNvCxnSpPr/>
              <p:nvPr/>
            </p:nvCxnSpPr>
            <p:spPr>
              <a:xfrm rot="10800000">
                <a:off x="1580358" y="2603566"/>
                <a:ext cx="3752537" cy="3169361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DF21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urved Connector 99"/>
              <p:cNvCxnSpPr/>
              <p:nvPr/>
            </p:nvCxnSpPr>
            <p:spPr>
              <a:xfrm rot="5400000" flipH="1" flipV="1">
                <a:off x="15840" y="3648529"/>
                <a:ext cx="1791130" cy="200954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DF21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urved Connector 101"/>
              <p:cNvCxnSpPr>
                <a:stCxn id="77" idx="0"/>
              </p:cNvCxnSpPr>
              <p:nvPr/>
            </p:nvCxnSpPr>
            <p:spPr>
              <a:xfrm rot="16200000" flipV="1">
                <a:off x="795337" y="3301109"/>
                <a:ext cx="2806315" cy="1929558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DF21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urved Connector 104"/>
              <p:cNvCxnSpPr>
                <a:stCxn id="81" idx="0"/>
              </p:cNvCxnSpPr>
              <p:nvPr/>
            </p:nvCxnSpPr>
            <p:spPr>
              <a:xfrm rot="16200000" flipV="1">
                <a:off x="-42781" y="3999850"/>
                <a:ext cx="2782253" cy="555471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DF21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56" y="3367891"/>
            <a:ext cx="1293384" cy="970038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/>
        </p:nvCxnSpPr>
        <p:spPr>
          <a:xfrm flipV="1">
            <a:off x="7425980" y="3797286"/>
            <a:ext cx="513334" cy="5562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3" name="Group 1032"/>
          <p:cNvGrpSpPr/>
          <p:nvPr/>
        </p:nvGrpSpPr>
        <p:grpSpPr>
          <a:xfrm>
            <a:off x="2198494" y="1510395"/>
            <a:ext cx="6688649" cy="3688562"/>
            <a:chOff x="2198494" y="1510395"/>
            <a:chExt cx="6688649" cy="36885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494" y="1510395"/>
              <a:ext cx="1044517" cy="9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5" name="Straight Connector 114"/>
            <p:cNvCxnSpPr/>
            <p:nvPr/>
          </p:nvCxnSpPr>
          <p:spPr>
            <a:xfrm>
              <a:off x="3065050" y="2426277"/>
              <a:ext cx="292588" cy="557546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473" y="1742999"/>
              <a:ext cx="1908388" cy="632494"/>
            </a:xfrm>
            <a:prstGeom prst="rect">
              <a:avLst/>
            </a:prstGeom>
          </p:spPr>
        </p:pic>
        <p:cxnSp>
          <p:nvCxnSpPr>
            <p:cNvPr id="118" name="Straight Connector 117"/>
            <p:cNvCxnSpPr/>
            <p:nvPr/>
          </p:nvCxnSpPr>
          <p:spPr>
            <a:xfrm flipH="1">
              <a:off x="3817257" y="2375493"/>
              <a:ext cx="243664" cy="60833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4205668" y="2983823"/>
              <a:ext cx="506637" cy="384068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918" y="2444593"/>
              <a:ext cx="1818617" cy="923298"/>
            </a:xfrm>
            <a:prstGeom prst="rect">
              <a:avLst/>
            </a:prstGeom>
          </p:spPr>
        </p:pic>
        <p:pic>
          <p:nvPicPr>
            <p:cNvPr id="1024" name="Picture 102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175" y="4411710"/>
              <a:ext cx="1543968" cy="787247"/>
            </a:xfrm>
            <a:prstGeom prst="rect">
              <a:avLst/>
            </a:prstGeom>
          </p:spPr>
        </p:pic>
        <p:cxnSp>
          <p:nvCxnSpPr>
            <p:cNvPr id="132" name="Straight Connector 131"/>
            <p:cNvCxnSpPr/>
            <p:nvPr/>
          </p:nvCxnSpPr>
          <p:spPr>
            <a:xfrm>
              <a:off x="6671733" y="4173698"/>
              <a:ext cx="870857" cy="631635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10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078" y="4250276"/>
              <a:ext cx="1280583" cy="439057"/>
            </a:xfrm>
            <a:prstGeom prst="rect">
              <a:avLst/>
            </a:prstGeom>
          </p:spPr>
        </p:pic>
        <p:cxnSp>
          <p:nvCxnSpPr>
            <p:cNvPr id="136" name="Straight Connector 135"/>
            <p:cNvCxnSpPr/>
            <p:nvPr/>
          </p:nvCxnSpPr>
          <p:spPr>
            <a:xfrm>
              <a:off x="5026111" y="4469804"/>
              <a:ext cx="360053" cy="4189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11238" y="1510395"/>
            <a:ext cx="85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48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486" y="1301448"/>
            <a:ext cx="7440990" cy="507516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2300" dirty="0" smtClean="0"/>
              <a:t>Service catalogue management</a:t>
            </a:r>
          </a:p>
          <a:p>
            <a:pPr lvl="1"/>
            <a:r>
              <a:rPr lang="en-US" sz="2100" dirty="0" smtClean="0"/>
              <a:t>SPs </a:t>
            </a:r>
            <a:r>
              <a:rPr lang="en-US" sz="2100" dirty="0"/>
              <a:t>should maintain and dynamically expose their up-to-date portfolio in an open market place</a:t>
            </a:r>
            <a:endParaRPr lang="el-GR" sz="3100" dirty="0"/>
          </a:p>
          <a:p>
            <a:pPr lvl="0"/>
            <a:r>
              <a:rPr lang="en-US" sz="2300" dirty="0" err="1"/>
              <a:t>Composable</a:t>
            </a:r>
            <a:r>
              <a:rPr lang="en-US" sz="2300" dirty="0"/>
              <a:t> </a:t>
            </a:r>
            <a:r>
              <a:rPr lang="en-US" sz="2300" dirty="0" smtClean="0"/>
              <a:t>services</a:t>
            </a:r>
          </a:p>
          <a:p>
            <a:pPr lvl="1"/>
            <a:r>
              <a:rPr lang="en-US" sz="2100" dirty="0" smtClean="0"/>
              <a:t>Users </a:t>
            </a:r>
            <a:r>
              <a:rPr lang="en-US" sz="2100" dirty="0"/>
              <a:t>should be able to browse multiple SP catalogs and cherry pick services to compose their working </a:t>
            </a:r>
            <a:r>
              <a:rPr lang="en-US" sz="2100" dirty="0" smtClean="0"/>
              <a:t>environment</a:t>
            </a:r>
          </a:p>
          <a:p>
            <a:pPr lvl="1"/>
            <a:r>
              <a:rPr lang="en-US" sz="2100" dirty="0" smtClean="0"/>
              <a:t>SPs </a:t>
            </a:r>
            <a:r>
              <a:rPr lang="en-US" sz="2100" dirty="0"/>
              <a:t>could provide bundled service offerings to users (e.g. cloud machines accessible via L2 private </a:t>
            </a:r>
            <a:r>
              <a:rPr lang="en-US" sz="2100" dirty="0" smtClean="0"/>
              <a:t>lines and/or VPN instances)</a:t>
            </a:r>
            <a:endParaRPr lang="el-GR" sz="3100" dirty="0"/>
          </a:p>
          <a:p>
            <a:pPr lvl="0"/>
            <a:r>
              <a:rPr lang="en-US" sz="2300" dirty="0"/>
              <a:t>Order </a:t>
            </a:r>
            <a:r>
              <a:rPr lang="en-US" sz="2300" dirty="0" smtClean="0"/>
              <a:t>management</a:t>
            </a:r>
          </a:p>
          <a:p>
            <a:pPr lvl="1"/>
            <a:r>
              <a:rPr lang="en-US" sz="2100" dirty="0" smtClean="0"/>
              <a:t>The </a:t>
            </a:r>
            <a:r>
              <a:rPr lang="en-US" sz="2100" dirty="0"/>
              <a:t>order should be seamlessly handled by underlying </a:t>
            </a:r>
            <a:r>
              <a:rPr lang="en-US" sz="2100" dirty="0" smtClean="0"/>
              <a:t>providers.</a:t>
            </a:r>
          </a:p>
          <a:p>
            <a:pPr lvl="1"/>
            <a:r>
              <a:rPr lang="en-US" sz="2100" dirty="0"/>
              <a:t>T</a:t>
            </a:r>
            <a:r>
              <a:rPr lang="en-US" sz="2100" dirty="0" smtClean="0"/>
              <a:t>he user </a:t>
            </a:r>
            <a:r>
              <a:rPr lang="en-US" sz="2100" dirty="0"/>
              <a:t>should be presented with live status updates on the status of his order from a one-stop-shop.</a:t>
            </a:r>
            <a:endParaRPr lang="el-GR" sz="3100" dirty="0"/>
          </a:p>
          <a:p>
            <a:pPr lvl="0"/>
            <a:r>
              <a:rPr lang="en-US" sz="2300" dirty="0"/>
              <a:t>Service </a:t>
            </a:r>
            <a:r>
              <a:rPr lang="en-US" sz="2300" dirty="0" smtClean="0"/>
              <a:t>assurance</a:t>
            </a:r>
          </a:p>
          <a:p>
            <a:pPr lvl="0"/>
            <a:r>
              <a:rPr lang="en-US" sz="2300" dirty="0" smtClean="0"/>
              <a:t>Event </a:t>
            </a:r>
            <a:r>
              <a:rPr lang="en-US" sz="2300" dirty="0"/>
              <a:t>and incident management</a:t>
            </a:r>
            <a:endParaRPr lang="el-GR" sz="3600" dirty="0"/>
          </a:p>
          <a:p>
            <a:pPr lvl="0"/>
            <a:r>
              <a:rPr lang="el-GR" sz="2300" dirty="0" smtClean="0"/>
              <a:t>SLA </a:t>
            </a:r>
            <a:r>
              <a:rPr lang="el-GR" sz="2300" dirty="0" err="1"/>
              <a:t>management</a:t>
            </a:r>
            <a:endParaRPr lang="el-GR" sz="3600" dirty="0"/>
          </a:p>
          <a:p>
            <a:pPr lvl="0"/>
            <a:r>
              <a:rPr lang="el-GR" sz="2300" dirty="0" err="1"/>
              <a:t>Orchestration</a:t>
            </a:r>
            <a:r>
              <a:rPr lang="el-GR" sz="2300" dirty="0"/>
              <a:t> </a:t>
            </a:r>
            <a:r>
              <a:rPr lang="el-GR" sz="2300" dirty="0" err="1" smtClean="0"/>
              <a:t>for</a:t>
            </a:r>
            <a:r>
              <a:rPr lang="en-US" sz="2300" dirty="0" smtClean="0"/>
              <a:t>:</a:t>
            </a:r>
            <a:r>
              <a:rPr lang="el-GR" sz="2300" dirty="0" smtClean="0"/>
              <a:t> </a:t>
            </a:r>
            <a:endParaRPr lang="el-GR" sz="3600" dirty="0"/>
          </a:p>
          <a:p>
            <a:pPr lvl="1"/>
            <a:r>
              <a:rPr lang="el-GR" sz="2100" dirty="0" err="1"/>
              <a:t>Provisioning</a:t>
            </a:r>
            <a:endParaRPr lang="el-GR" sz="3100" dirty="0"/>
          </a:p>
          <a:p>
            <a:pPr lvl="1"/>
            <a:r>
              <a:rPr lang="el-GR" sz="2100" dirty="0" err="1"/>
              <a:t>Troubleshooting</a:t>
            </a:r>
            <a:endParaRPr lang="el-GR" sz="3100" dirty="0"/>
          </a:p>
          <a:p>
            <a:pPr lvl="1"/>
            <a:r>
              <a:rPr lang="el-GR" sz="2100" dirty="0" err="1"/>
              <a:t>Decommissioning</a:t>
            </a:r>
            <a:endParaRPr lang="el-GR" sz="3100" dirty="0"/>
          </a:p>
          <a:p>
            <a:pPr lvl="0"/>
            <a:r>
              <a:rPr lang="el-GR" sz="2300" dirty="0" err="1" smtClean="0"/>
              <a:t>Accounting</a:t>
            </a:r>
            <a:r>
              <a:rPr lang="en-US" sz="2300" dirty="0" smtClean="0"/>
              <a:t> usage levels</a:t>
            </a:r>
            <a:r>
              <a:rPr lang="el-GR" sz="2300" dirty="0" smtClean="0"/>
              <a:t> </a:t>
            </a:r>
            <a:r>
              <a:rPr lang="el-GR" sz="2300" dirty="0"/>
              <a:t>(</a:t>
            </a:r>
            <a:r>
              <a:rPr lang="el-GR" sz="2300" dirty="0" err="1"/>
              <a:t>later</a:t>
            </a:r>
            <a:r>
              <a:rPr lang="el-GR" sz="2300" dirty="0"/>
              <a:t> </a:t>
            </a:r>
            <a:r>
              <a:rPr lang="el-GR" sz="2300" dirty="0" err="1"/>
              <a:t>billing</a:t>
            </a:r>
            <a:r>
              <a:rPr lang="el-GR" sz="2300" dirty="0" smtClean="0"/>
              <a:t>)</a:t>
            </a:r>
            <a:endParaRPr lang="en-US" sz="2300" dirty="0" smtClean="0"/>
          </a:p>
          <a:p>
            <a:r>
              <a:rPr lang="el-GR" sz="2300" dirty="0" err="1"/>
              <a:t>User</a:t>
            </a:r>
            <a:r>
              <a:rPr lang="el-GR" sz="2300" dirty="0"/>
              <a:t> </a:t>
            </a:r>
            <a:r>
              <a:rPr lang="el-GR" sz="2300" dirty="0" err="1"/>
              <a:t>analysis</a:t>
            </a:r>
            <a:r>
              <a:rPr lang="el-GR" sz="2300" dirty="0"/>
              <a:t> </a:t>
            </a:r>
            <a:r>
              <a:rPr lang="el-GR" sz="2300" dirty="0" err="1"/>
              <a:t>and</a:t>
            </a:r>
            <a:r>
              <a:rPr lang="el-GR" sz="2300" dirty="0"/>
              <a:t> </a:t>
            </a:r>
            <a:r>
              <a:rPr lang="el-GR" sz="2300" dirty="0" err="1"/>
              <a:t>retention</a:t>
            </a:r>
            <a:endParaRPr lang="el-GR" sz="2300" dirty="0"/>
          </a:p>
          <a:p>
            <a:pPr lvl="0"/>
            <a:endParaRPr lang="el-GR" sz="3600" dirty="0"/>
          </a:p>
          <a:p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multi-Service Provider environment</a:t>
            </a:r>
            <a:br>
              <a:rPr lang="en-US" dirty="0" smtClean="0"/>
            </a:br>
            <a:r>
              <a:rPr lang="en-US" sz="1800" dirty="0" smtClean="0"/>
              <a:t>Orchestrated business and operations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5" name="Up Arrow Callout 4"/>
          <p:cNvSpPr/>
          <p:nvPr/>
        </p:nvSpPr>
        <p:spPr>
          <a:xfrm>
            <a:off x="6284430" y="3970802"/>
            <a:ext cx="2501296" cy="1553029"/>
          </a:xfrm>
          <a:prstGeom prst="upArrowCallou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400" dirty="0"/>
              <a:t>A campus user submits a service order to obtain L2 access to a remote data center/CSP facility.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994526"/>
            <a:ext cx="8480926" cy="9388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Left Arrow Callout 6"/>
          <p:cNvSpPr/>
          <p:nvPr/>
        </p:nvSpPr>
        <p:spPr>
          <a:xfrm>
            <a:off x="3240506" y="4862668"/>
            <a:ext cx="2443747" cy="828842"/>
          </a:xfrm>
          <a:prstGeom prst="leftArrowCallout">
            <a:avLst/>
          </a:prstGeom>
          <a:solidFill>
            <a:srgbClr val="77933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Operational level – transparent to user</a:t>
            </a:r>
            <a:endParaRPr lang="el-GR" sz="1400" dirty="0"/>
          </a:p>
        </p:txBody>
      </p:sp>
      <p:sp>
        <p:nvSpPr>
          <p:cNvPr id="8" name="Rectangle 7"/>
          <p:cNvSpPr/>
          <p:nvPr/>
        </p:nvSpPr>
        <p:spPr>
          <a:xfrm>
            <a:off x="304800" y="4823326"/>
            <a:ext cx="2935706" cy="95183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713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Systems’ architecture</a:t>
            </a:r>
            <a:endParaRPr lang="el-GR" dirty="0"/>
          </a:p>
        </p:txBody>
      </p:sp>
      <p:grpSp>
        <p:nvGrpSpPr>
          <p:cNvPr id="5" name="Group 4"/>
          <p:cNvGrpSpPr/>
          <p:nvPr/>
        </p:nvGrpSpPr>
        <p:grpSpPr>
          <a:xfrm>
            <a:off x="846668" y="1761120"/>
            <a:ext cx="7494208" cy="4334988"/>
            <a:chOff x="3930893" y="3939531"/>
            <a:chExt cx="4787354" cy="2445570"/>
          </a:xfrm>
        </p:grpSpPr>
        <p:pic>
          <p:nvPicPr>
            <p:cNvPr id="6" name="Picture 5" descr="C:\ef3b43650535db6b0f7f6a55cd4fbb9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299" y="4182588"/>
              <a:ext cx="2728806" cy="2155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4828299" y="4124531"/>
              <a:ext cx="2728806" cy="224971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Left Arrow 7"/>
            <p:cNvSpPr/>
            <p:nvPr/>
          </p:nvSpPr>
          <p:spPr>
            <a:xfrm>
              <a:off x="4552648" y="4376112"/>
              <a:ext cx="740229" cy="377371"/>
            </a:xfrm>
            <a:prstGeom prst="leftArrow">
              <a:avLst/>
            </a:prstGeom>
            <a:solidFill>
              <a:srgbClr val="F79646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Left Arrow 8"/>
            <p:cNvSpPr/>
            <p:nvPr/>
          </p:nvSpPr>
          <p:spPr>
            <a:xfrm rot="10800000">
              <a:off x="7557105" y="4339825"/>
              <a:ext cx="515257" cy="377371"/>
            </a:xfrm>
            <a:prstGeom prst="leftArrow">
              <a:avLst/>
            </a:prstGeom>
            <a:solidFill>
              <a:srgbClr val="F79646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4552648" y="5808186"/>
              <a:ext cx="740229" cy="377371"/>
            </a:xfrm>
            <a:prstGeom prst="leftArrow">
              <a:avLst/>
            </a:prstGeom>
            <a:solidFill>
              <a:srgbClr val="7793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Left Arrow 10"/>
            <p:cNvSpPr/>
            <p:nvPr/>
          </p:nvSpPr>
          <p:spPr>
            <a:xfrm rot="10800000">
              <a:off x="7557105" y="5769482"/>
              <a:ext cx="515257" cy="377371"/>
            </a:xfrm>
            <a:prstGeom prst="leftArrow">
              <a:avLst/>
            </a:prstGeom>
            <a:solidFill>
              <a:srgbClr val="7793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28299" y="3939531"/>
              <a:ext cx="2728806" cy="173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</a:rPr>
                <a:t>Service Provider</a:t>
              </a:r>
              <a:endParaRPr lang="el-GR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30893" y="4135387"/>
              <a:ext cx="546764" cy="224971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171483" y="4124531"/>
              <a:ext cx="546764" cy="224971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484962" y="1571936"/>
            <a:ext cx="85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Service Provider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846668" y="1568312"/>
            <a:ext cx="85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Service Provider</a:t>
            </a:r>
            <a:endParaRPr lang="el-GR" dirty="0"/>
          </a:p>
        </p:txBody>
      </p:sp>
      <p:sp>
        <p:nvSpPr>
          <p:cNvPr id="2" name="Oval 1"/>
          <p:cNvSpPr/>
          <p:nvPr/>
        </p:nvSpPr>
        <p:spPr>
          <a:xfrm>
            <a:off x="2705769" y="3598779"/>
            <a:ext cx="3288632" cy="1074821"/>
          </a:xfrm>
          <a:prstGeom prst="ellipse">
            <a:avLst/>
          </a:prstGeom>
          <a:noFill/>
          <a:ln w="38100">
            <a:solidFill>
              <a:srgbClr val="DF2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5245768" y="3427663"/>
            <a:ext cx="127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F2128"/>
                </a:solidFill>
              </a:rPr>
              <a:t>The ‘brains’</a:t>
            </a:r>
            <a:endParaRPr lang="el-GR" dirty="0">
              <a:solidFill>
                <a:srgbClr val="DF212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65053" y="2620211"/>
            <a:ext cx="1925053" cy="249248"/>
          </a:xfrm>
          <a:prstGeom prst="rect">
            <a:avLst/>
          </a:prstGeom>
          <a:noFill/>
          <a:ln w="38100">
            <a:solidFill>
              <a:srgbClr val="DF2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922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41" y="2564191"/>
            <a:ext cx="2908223" cy="2417556"/>
          </a:xfrm>
          <a:prstGeom prst="rect">
            <a:avLst/>
          </a:prstGeom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2629" y="1400546"/>
            <a:ext cx="5965825" cy="5042616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 … a </a:t>
            </a:r>
            <a:r>
              <a:rPr lang="en-US" dirty="0"/>
              <a:t>lightweight framework to allow end-to-end orchestration </a:t>
            </a:r>
            <a:r>
              <a:rPr lang="en-US" dirty="0" smtClean="0"/>
              <a:t>with  </a:t>
            </a:r>
            <a:r>
              <a:rPr lang="en-US" dirty="0"/>
              <a:t>underpinning </a:t>
            </a:r>
            <a:r>
              <a:rPr lang="en-US" dirty="0" smtClean="0"/>
              <a:t>GÉANT/NREN services …” </a:t>
            </a:r>
            <a:endParaRPr lang="en-US" dirty="0"/>
          </a:p>
          <a:p>
            <a:r>
              <a:rPr lang="en-US" dirty="0" smtClean="0"/>
              <a:t>“ … </a:t>
            </a:r>
            <a:r>
              <a:rPr lang="en-US" b="1" dirty="0"/>
              <a:t>one-stop-shop</a:t>
            </a:r>
            <a:r>
              <a:rPr lang="en-US" dirty="0"/>
              <a:t> interfaces to allow end users provision combined services from multiple providers (local campus connectivity, NREN and GÉANT connectivity, CSP activities – connectivity, host provisioning) through </a:t>
            </a:r>
            <a:r>
              <a:rPr lang="en-US" b="1" dirty="0"/>
              <a:t>a single interface and a single </a:t>
            </a:r>
            <a:r>
              <a:rPr lang="en-US" b="1" dirty="0" smtClean="0"/>
              <a:t>order </a:t>
            </a:r>
            <a:r>
              <a:rPr lang="en-US" dirty="0" smtClean="0"/>
              <a:t>…”</a:t>
            </a:r>
            <a:endParaRPr lang="en-US" dirty="0"/>
          </a:p>
          <a:p>
            <a:r>
              <a:rPr lang="en-US" dirty="0" smtClean="0"/>
              <a:t>“… commonly </a:t>
            </a:r>
            <a:r>
              <a:rPr lang="en-US" dirty="0"/>
              <a:t>agreed, standards-based simplified </a:t>
            </a:r>
            <a:r>
              <a:rPr lang="en-US" dirty="0" smtClean="0"/>
              <a:t>APIs …”</a:t>
            </a:r>
          </a:p>
          <a:p>
            <a:r>
              <a:rPr lang="en-US" dirty="0" smtClean="0"/>
              <a:t>“… certain </a:t>
            </a:r>
            <a:r>
              <a:rPr lang="en-US" dirty="0"/>
              <a:t>elements of each provider’s systems should be made available by some means (REST API for example) and should address both </a:t>
            </a:r>
            <a:r>
              <a:rPr lang="en-US" b="1" dirty="0"/>
              <a:t>operational and business </a:t>
            </a:r>
            <a:r>
              <a:rPr lang="en-US" b="1" dirty="0" smtClean="0"/>
              <a:t>processes </a:t>
            </a:r>
            <a:r>
              <a:rPr lang="en-US" dirty="0" smtClean="0"/>
              <a:t>…”</a:t>
            </a:r>
            <a:endParaRPr lang="en-US" dirty="0"/>
          </a:p>
          <a:p>
            <a:r>
              <a:rPr lang="en-US" dirty="0" smtClean="0"/>
              <a:t>Indicative processes supported:</a:t>
            </a:r>
          </a:p>
          <a:p>
            <a:pPr lvl="1"/>
            <a:r>
              <a:rPr lang="en-US" dirty="0" smtClean="0"/>
              <a:t>Service Portfolio</a:t>
            </a:r>
          </a:p>
          <a:p>
            <a:pPr lvl="1"/>
            <a:r>
              <a:rPr lang="en-US" dirty="0" smtClean="0"/>
              <a:t>Order Management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rovisioning </a:t>
            </a:r>
            <a:r>
              <a:rPr lang="en-US" dirty="0"/>
              <a:t>(across campus, GEANT/NREN, CSP infrastructures)</a:t>
            </a:r>
          </a:p>
          <a:p>
            <a:pPr lvl="1"/>
            <a:r>
              <a:rPr lang="en-US" dirty="0" smtClean="0"/>
              <a:t>Service </a:t>
            </a:r>
            <a:r>
              <a:rPr lang="en-US" dirty="0"/>
              <a:t>Assurance – incident alerting and management</a:t>
            </a:r>
          </a:p>
          <a:p>
            <a:pPr lvl="1"/>
            <a:r>
              <a:rPr lang="en-US" dirty="0" smtClean="0"/>
              <a:t>Service </a:t>
            </a:r>
            <a:r>
              <a:rPr lang="en-US" dirty="0"/>
              <a:t>Availability &amp; SLA metrics</a:t>
            </a:r>
          </a:p>
          <a:p>
            <a:pPr lvl="1"/>
            <a:r>
              <a:rPr lang="en-US" dirty="0" smtClean="0"/>
              <a:t>Accounting </a:t>
            </a:r>
            <a:r>
              <a:rPr lang="en-US" dirty="0"/>
              <a:t>Information – for potential billing </a:t>
            </a:r>
            <a:r>
              <a:rPr lang="en-US" dirty="0" smtClean="0"/>
              <a:t>purposes</a:t>
            </a:r>
            <a:endParaRPr lang="en-US" dirty="0"/>
          </a:p>
          <a:p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CSPs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0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759529" y="3869383"/>
            <a:ext cx="37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sevasti@grnet.gr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ichael.enrico@geant.org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GN4PROJ-13-15</_dlc_DocId>
    <_dlc_DocIdUrl xmlns="e7019c98-23ef-46f8-8434-cfd3a3bc7393">
      <Url>https://intranet.geant.org/help-and-support/_layouts/15/DocIdRedir.aspx?ID=GN4PROJ-13-15</Url>
      <Description>GN4PROJ-13-15</Description>
    </_dlc_DocIdUrl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066747-570A-4F20-8196-85E59A24DCB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C20ADEA-794D-4870-AD04-907F6C2AB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www.w3.org/XML/1998/namespace"/>
    <ds:schemaRef ds:uri="http://purl.org/dc/dcmitype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</TotalTime>
  <Words>1266</Words>
  <Application>Microsoft Office PowerPoint</Application>
  <PresentationFormat>On-screen Show (4:3)</PresentationFormat>
  <Paragraphs>155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Bradley Hand ITC</vt:lpstr>
      <vt:lpstr>Calibri</vt:lpstr>
      <vt:lpstr>Verdana</vt:lpstr>
      <vt:lpstr>GEANT Association</vt:lpstr>
      <vt:lpstr>PowerPoint Presentation</vt:lpstr>
      <vt:lpstr>European Cloud Initiative</vt:lpstr>
      <vt:lpstr>The Infrastructure Layer</vt:lpstr>
      <vt:lpstr>Forecasts and expectations</vt:lpstr>
      <vt:lpstr>GÉANT new service era (indicative illustration)</vt:lpstr>
      <vt:lpstr>A multi-Service Provider environment Orchestrated business and operations </vt:lpstr>
      <vt:lpstr>Systems’ architecture</vt:lpstr>
      <vt:lpstr>Integration with CSPs</vt:lpstr>
      <vt:lpstr>PowerPoint Presentation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Michael Enrico</cp:lastModifiedBy>
  <cp:revision>108</cp:revision>
  <cp:lastPrinted>2016-04-06T15:56:30Z</cp:lastPrinted>
  <dcterms:created xsi:type="dcterms:W3CDTF">2015-04-29T14:13:57Z</dcterms:created>
  <dcterms:modified xsi:type="dcterms:W3CDTF">2016-04-06T22:51:04Z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5dfef42f-72c4-4868-8596-52062fbf522b</vt:lpwstr>
  </property>
</Properties>
</file>