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 id="2147483648" r:id="rId2"/>
    <p:sldMasterId id="2147483685" r:id="rId3"/>
  </p:sldMasterIdLst>
  <p:notesMasterIdLst>
    <p:notesMasterId r:id="rId13"/>
  </p:notesMasterIdLst>
  <p:handoutMasterIdLst>
    <p:handoutMasterId r:id="rId14"/>
  </p:handoutMasterIdLst>
  <p:sldIdLst>
    <p:sldId id="280" r:id="rId4"/>
    <p:sldId id="299" r:id="rId5"/>
    <p:sldId id="302" r:id="rId6"/>
    <p:sldId id="295" r:id="rId7"/>
    <p:sldId id="296" r:id="rId8"/>
    <p:sldId id="297" r:id="rId9"/>
    <p:sldId id="298" r:id="rId10"/>
    <p:sldId id="301" r:id="rId11"/>
    <p:sldId id="284"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B0"/>
    <a:srgbClr val="4F85C3"/>
    <a:srgbClr val="6C9F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7" autoAdjust="0"/>
    <p:restoredTop sz="81439" autoAdjust="0"/>
  </p:normalViewPr>
  <p:slideViewPr>
    <p:cSldViewPr showGuides="1">
      <p:cViewPr varScale="1">
        <p:scale>
          <a:sx n="74" d="100"/>
          <a:sy n="74" d="100"/>
        </p:scale>
        <p:origin x="-144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700" y="-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98F682-7966-4F36-8C65-12C6AC282E64}" type="datetimeFigureOut">
              <a:rPr lang="en-GB" smtClean="0"/>
              <a:t>07/04/2016</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7037CF-4AF3-4EA8-B0EF-23260E3D633F}" type="slidenum">
              <a:rPr lang="en-GB" smtClean="0"/>
              <a:t>‹#›</a:t>
            </a:fld>
            <a:endParaRPr lang="en-GB" dirty="0"/>
          </a:p>
        </p:txBody>
      </p:sp>
    </p:spTree>
    <p:extLst>
      <p:ext uri="{BB962C8B-B14F-4D97-AF65-F5344CB8AC3E}">
        <p14:creationId xmlns:p14="http://schemas.microsoft.com/office/powerpoint/2010/main" val="25882209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A4EA1F-7887-426C-BD0E-29F38E7AB4A2}" type="datetimeFigureOut">
              <a:rPr lang="nl-NL" smtClean="0"/>
              <a:t>7-4-2016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58AE9-46A5-49CB-B815-3CC2120EE87D}" type="slidenum">
              <a:rPr lang="nl-NL" smtClean="0"/>
              <a:t>‹#›</a:t>
            </a:fld>
            <a:endParaRPr lang="nl-NL"/>
          </a:p>
        </p:txBody>
      </p:sp>
    </p:spTree>
    <p:extLst>
      <p:ext uri="{BB962C8B-B14F-4D97-AF65-F5344CB8AC3E}">
        <p14:creationId xmlns:p14="http://schemas.microsoft.com/office/powerpoint/2010/main" val="23024887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github.com/apel/ssm"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EGI Accounting Repository collects accounting data from sites participating in the EGI and WLCG infrastructures as well as from sites belonging to other Grid organisations that are collaborating with EGI. It generates statistical summaries that are available through the Accounting Portal to Users, VO Managers and Site Administrators.</a:t>
            </a:r>
          </a:p>
          <a:p>
            <a:endParaRPr lang="en-GB" dirty="0" smtClean="0"/>
          </a:p>
          <a:p>
            <a:r>
              <a:rPr lang="en-GB" dirty="0" smtClean="0"/>
              <a:t>This session will cover current and </a:t>
            </a:r>
            <a:r>
              <a:rPr lang="en-GB" baseline="0" dirty="0" smtClean="0"/>
              <a:t>upcoming developments of the Accounting Repository under EGI-Engage.</a:t>
            </a:r>
            <a:endParaRPr lang="en-GB" dirty="0"/>
          </a:p>
        </p:txBody>
      </p:sp>
      <p:sp>
        <p:nvSpPr>
          <p:cNvPr id="4" name="Slide Number Placeholder 3"/>
          <p:cNvSpPr>
            <a:spLocks noGrp="1"/>
          </p:cNvSpPr>
          <p:nvPr>
            <p:ph type="sldNum" sz="quarter" idx="10"/>
          </p:nvPr>
        </p:nvSpPr>
        <p:spPr/>
        <p:txBody>
          <a:bodyPr/>
          <a:lstStyle/>
          <a:p>
            <a:fld id="{AEF58AE9-46A5-49CB-B815-3CC2120EE87D}" type="slidenum">
              <a:rPr lang="nl-NL" smtClean="0"/>
              <a:t>1</a:t>
            </a:fld>
            <a:endParaRPr lang="nl-NL"/>
          </a:p>
        </p:txBody>
      </p:sp>
    </p:spTree>
    <p:extLst>
      <p:ext uri="{BB962C8B-B14F-4D97-AF65-F5344CB8AC3E}">
        <p14:creationId xmlns:p14="http://schemas.microsoft.com/office/powerpoint/2010/main" val="3057262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APEL clients can run an APEL parser to extract data from a batch system and place it in their client database, or they can use third-party tools to extract batch or cloud data. This data is then unloaded into a message format suitable for transmission.</a:t>
            </a:r>
          </a:p>
          <a:p>
            <a:pPr lvl="0"/>
            <a:r>
              <a:rPr lang="en-GB" sz="1200" kern="1200" dirty="0" smtClean="0">
                <a:solidFill>
                  <a:schemeClr val="tx1"/>
                </a:solidFill>
                <a:effectLst/>
                <a:latin typeface="+mn-lt"/>
                <a:ea typeface="+mn-ea"/>
                <a:cs typeface="+mn-cs"/>
              </a:rPr>
              <a:t>APEL clients run a sending Secure Stomp Messenger (SSM) to send these messages containing records via the EGI Message Brokers the central APEL server.  The messages can contain either Job Records or Summary records.  This is configurable in the APEL client.</a:t>
            </a:r>
          </a:p>
          <a:p>
            <a:pPr lvl="0"/>
            <a:r>
              <a:rPr lang="en-GB" sz="1200" kern="1200" dirty="0" smtClean="0">
                <a:solidFill>
                  <a:schemeClr val="tx1"/>
                </a:solidFill>
                <a:effectLst/>
                <a:latin typeface="+mn-lt"/>
                <a:ea typeface="+mn-ea"/>
                <a:cs typeface="+mn-cs"/>
              </a:rPr>
              <a:t>The central APEL server runs an instance of the SSM, which receives these messages and a “loader” processes the records in the messages and loads them into a MySQL database.</a:t>
            </a:r>
          </a:p>
          <a:p>
            <a:pPr lvl="0"/>
            <a:r>
              <a:rPr lang="en-GB" sz="1200" kern="1200" dirty="0" smtClean="0">
                <a:solidFill>
                  <a:schemeClr val="tx1"/>
                </a:solidFill>
                <a:effectLst/>
                <a:latin typeface="+mn-lt"/>
                <a:ea typeface="+mn-ea"/>
                <a:cs typeface="+mn-cs"/>
              </a:rPr>
              <a:t>A “summariser” process runs to create summaries of any Job Records received and load them in a “SuperSummaries” table along with any Summary records.  This summariser runs as a cron job approximately once a day.</a:t>
            </a:r>
          </a:p>
          <a:p>
            <a:pPr lvl="0"/>
            <a:r>
              <a:rPr lang="en-GB" sz="1200" kern="1200" dirty="0" smtClean="0">
                <a:solidFill>
                  <a:schemeClr val="tx1"/>
                </a:solidFill>
                <a:effectLst/>
                <a:latin typeface="+mn-lt"/>
                <a:ea typeface="+mn-ea"/>
                <a:cs typeface="+mn-cs"/>
              </a:rPr>
              <a:t>A database “unloader” process unloads the summary records into the message format to be sent on by the sending SSM via the EGI Message Brokers to the EGI Accounting Portal.</a:t>
            </a:r>
          </a:p>
          <a:p>
            <a:r>
              <a:rPr lang="en-GB" sz="1200" u="sng" kern="1200" dirty="0" smtClean="0">
                <a:solidFill>
                  <a:schemeClr val="tx1"/>
                </a:solidFill>
                <a:effectLst/>
                <a:latin typeface="+mn-lt"/>
                <a:ea typeface="+mn-ea"/>
                <a:cs typeface="+mn-cs"/>
                <a:hlinkClick r:id="rId3"/>
              </a:rPr>
              <a:t>https://github.com/apel/ssm</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AEF58AE9-46A5-49CB-B815-3CC2120EE87D}" type="slidenum">
              <a:rPr lang="nl-NL" smtClean="0"/>
              <a:t>3</a:t>
            </a:fld>
            <a:endParaRPr lang="nl-NL"/>
          </a:p>
        </p:txBody>
      </p:sp>
    </p:spTree>
    <p:extLst>
      <p:ext uri="{BB962C8B-B14F-4D97-AF65-F5344CB8AC3E}">
        <p14:creationId xmlns:p14="http://schemas.microsoft.com/office/powerpoint/2010/main" val="3393452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EF58AE9-46A5-49CB-B815-3CC2120EE87D}" type="slidenum">
              <a:rPr lang="nl-NL" smtClean="0"/>
              <a:t>5</a:t>
            </a:fld>
            <a:endParaRPr lang="nl-NL"/>
          </a:p>
        </p:txBody>
      </p:sp>
    </p:spTree>
    <p:extLst>
      <p:ext uri="{BB962C8B-B14F-4D97-AF65-F5344CB8AC3E}">
        <p14:creationId xmlns:p14="http://schemas.microsoft.com/office/powerpoint/2010/main" val="1930840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EF58AE9-46A5-49CB-B815-3CC2120EE87D}" type="slidenum">
              <a:rPr lang="nl-NL" smtClean="0"/>
              <a:t>6</a:t>
            </a:fld>
            <a:endParaRPr lang="nl-NL"/>
          </a:p>
        </p:txBody>
      </p:sp>
    </p:spTree>
    <p:extLst>
      <p:ext uri="{BB962C8B-B14F-4D97-AF65-F5344CB8AC3E}">
        <p14:creationId xmlns:p14="http://schemas.microsoft.com/office/powerpoint/2010/main" val="2220505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central processing stage for the CPU accounting data takes many hours to complete and operates in a single processor thread. Although the data is backed up regularly, the data is not distributed across multiple hosts to provide greater resilience and processing power. Recent advances in Big Data tools provide an opportunity to address these limitations: improving the performance and resilience of the central repository.</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EF58AE9-46A5-49CB-B815-3CC2120EE87D}" type="slidenum">
              <a:rPr lang="nl-NL" smtClean="0"/>
              <a:t>7</a:t>
            </a:fld>
            <a:endParaRPr lang="nl-NL"/>
          </a:p>
        </p:txBody>
      </p:sp>
    </p:spTree>
    <p:extLst>
      <p:ext uri="{BB962C8B-B14F-4D97-AF65-F5344CB8AC3E}">
        <p14:creationId xmlns:p14="http://schemas.microsoft.com/office/powerpoint/2010/main" val="1428753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Tijdelijke aanduiding voor tekst 6"/>
          <p:cNvSpPr>
            <a:spLocks noGrp="1"/>
          </p:cNvSpPr>
          <p:nvPr>
            <p:ph type="body" sz="quarter" idx="10" hasCustomPrompt="1"/>
          </p:nvPr>
        </p:nvSpPr>
        <p:spPr>
          <a:xfrm>
            <a:off x="1727411" y="3643200"/>
            <a:ext cx="5689178" cy="431477"/>
          </a:xfrm>
        </p:spPr>
        <p:txBody>
          <a:bodyPr/>
          <a:lstStyle>
            <a:lvl1pPr>
              <a:defRPr sz="2000">
                <a:solidFill>
                  <a:schemeClr val="tx1">
                    <a:lumMod val="50000"/>
                    <a:lumOff val="50000"/>
                  </a:schemeClr>
                </a:solidFill>
              </a:defRPr>
            </a:lvl1pPr>
          </a:lstStyle>
          <a:p>
            <a:pPr lvl="0"/>
            <a:r>
              <a:rPr lang="en-GB" noProof="0" dirty="0" smtClean="0"/>
              <a:t>function</a:t>
            </a:r>
          </a:p>
        </p:txBody>
      </p:sp>
      <p:sp>
        <p:nvSpPr>
          <p:cNvPr id="2" name="Titel 1"/>
          <p:cNvSpPr>
            <a:spLocks noGrp="1"/>
          </p:cNvSpPr>
          <p:nvPr>
            <p:ph type="ctrTitle" hasCustomPrompt="1"/>
          </p:nvPr>
        </p:nvSpPr>
        <p:spPr>
          <a:xfrm>
            <a:off x="685800" y="1268761"/>
            <a:ext cx="7772400" cy="1440000"/>
          </a:xfrm>
        </p:spPr>
        <p:txBody>
          <a:bodyPr/>
          <a:lstStyle>
            <a:lvl1pPr>
              <a:defRPr/>
            </a:lvl1pPr>
          </a:lstStyle>
          <a:p>
            <a:r>
              <a:rPr lang="en-GB" noProof="0" dirty="0" smtClean="0"/>
              <a:t>Title</a:t>
            </a:r>
            <a:endParaRPr lang="en-GB" noProof="0" dirty="0"/>
          </a:p>
        </p:txBody>
      </p:sp>
      <p:sp>
        <p:nvSpPr>
          <p:cNvPr id="3" name="Ondertitel 2"/>
          <p:cNvSpPr>
            <a:spLocks noGrp="1"/>
          </p:cNvSpPr>
          <p:nvPr>
            <p:ph type="subTitle" idx="1" hasCustomPrompt="1"/>
          </p:nvPr>
        </p:nvSpPr>
        <p:spPr>
          <a:xfrm>
            <a:off x="1371600" y="2923200"/>
            <a:ext cx="6400800" cy="504056"/>
          </a:xfrm>
        </p:spPr>
        <p:txBody>
          <a:bodyPr>
            <a:noAutofit/>
          </a:bodyPr>
          <a:lstStyle>
            <a:lvl1pPr marL="0" indent="0" algn="ctr">
              <a:buNone/>
              <a:defRPr sz="2800" b="1">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Author</a:t>
            </a:r>
            <a:endParaRPr lang="en-GB" noProof="0" dirty="0"/>
          </a:p>
        </p:txBody>
      </p:sp>
    </p:spTree>
    <p:extLst>
      <p:ext uri="{BB962C8B-B14F-4D97-AF65-F5344CB8AC3E}">
        <p14:creationId xmlns:p14="http://schemas.microsoft.com/office/powerpoint/2010/main" val="15075032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3" name="Tijdelijke aanduiding voor inhoud 2"/>
          <p:cNvSpPr>
            <a:spLocks noGrp="1"/>
          </p:cNvSpPr>
          <p:nvPr>
            <p:ph sz="half" idx="1" hasCustomPrompt="1"/>
          </p:nvPr>
        </p:nvSpPr>
        <p:spPr>
          <a:xfrm>
            <a:off x="467544" y="1340768"/>
            <a:ext cx="3815655" cy="4784725"/>
          </a:xfrm>
          <a:prstGeom prst="rect">
            <a:avLst/>
          </a:prstGeo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4" name="Tijdelijke aanduiding voor inhoud 3"/>
          <p:cNvSpPr>
            <a:spLocks noGrp="1"/>
          </p:cNvSpPr>
          <p:nvPr>
            <p:ph sz="half" idx="2" hasCustomPrompt="1"/>
          </p:nvPr>
        </p:nvSpPr>
        <p:spPr>
          <a:xfrm>
            <a:off x="4572000" y="1341438"/>
            <a:ext cx="4320480" cy="478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7" name="Footer Placeholder 6"/>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8628241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4" name="Tijdelijke aanduiding voor inhoud 3"/>
          <p:cNvSpPr>
            <a:spLocks noGrp="1"/>
          </p:cNvSpPr>
          <p:nvPr>
            <p:ph sz="half" idx="2" hasCustomPrompt="1"/>
          </p:nvPr>
        </p:nvSpPr>
        <p:spPr>
          <a:xfrm>
            <a:off x="467544" y="1341438"/>
            <a:ext cx="8424936" cy="478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7" name="Footer Placeholder 6"/>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4184082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ijdelijke aanduiding voor tekst 2"/>
          <p:cNvSpPr>
            <a:spLocks noGrp="1"/>
          </p:cNvSpPr>
          <p:nvPr>
            <p:ph type="body" idx="1" hasCustomPrompt="1"/>
          </p:nvPr>
        </p:nvSpPr>
        <p:spPr>
          <a:xfrm>
            <a:off x="457200" y="1341041"/>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 </a:t>
            </a:r>
          </a:p>
        </p:txBody>
      </p:sp>
      <p:sp>
        <p:nvSpPr>
          <p:cNvPr id="4" name="Tijdelijke aanduiding voor inhoud 3"/>
          <p:cNvSpPr>
            <a:spLocks noGrp="1"/>
          </p:cNvSpPr>
          <p:nvPr>
            <p:ph sz="half" idx="2" hasCustomPrompt="1"/>
          </p:nvPr>
        </p:nvSpPr>
        <p:spPr>
          <a:xfrm>
            <a:off x="494506" y="2378745"/>
            <a:ext cx="4040188" cy="377440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a:t>
            </a:r>
            <a:endParaRPr lang="en-GB" noProof="0" dirty="0"/>
          </a:p>
        </p:txBody>
      </p:sp>
      <p:sp>
        <p:nvSpPr>
          <p:cNvPr id="5" name="Tijdelijke aanduiding voor tekst 4"/>
          <p:cNvSpPr>
            <a:spLocks noGrp="1"/>
          </p:cNvSpPr>
          <p:nvPr>
            <p:ph type="body" sz="quarter" idx="3" hasCustomPrompt="1"/>
          </p:nvPr>
        </p:nvSpPr>
        <p:spPr>
          <a:xfrm>
            <a:off x="4850705" y="1341041"/>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a:t>
            </a:r>
          </a:p>
        </p:txBody>
      </p:sp>
      <p:sp>
        <p:nvSpPr>
          <p:cNvPr id="6" name="Tijdelijke aanduiding voor inhoud 5"/>
          <p:cNvSpPr>
            <a:spLocks noGrp="1"/>
          </p:cNvSpPr>
          <p:nvPr>
            <p:ph sz="quarter" idx="4" hasCustomPrompt="1"/>
          </p:nvPr>
        </p:nvSpPr>
        <p:spPr>
          <a:xfrm>
            <a:off x="4822601" y="2391445"/>
            <a:ext cx="4041775" cy="377440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a:t>
            </a:r>
            <a:endParaRPr lang="en-GB" noProof="0" dirty="0"/>
          </a:p>
        </p:txBody>
      </p:sp>
      <p:sp>
        <p:nvSpPr>
          <p:cNvPr id="10" name="Title 9"/>
          <p:cNvSpPr>
            <a:spLocks noGrp="1"/>
          </p:cNvSpPr>
          <p:nvPr>
            <p:ph type="title" hasCustomPrompt="1"/>
          </p:nvPr>
        </p:nvSpPr>
        <p:spPr/>
        <p:txBody>
          <a:bodyPr/>
          <a:lstStyle/>
          <a:p>
            <a:r>
              <a:rPr lang="en-GB" noProof="0" dirty="0" smtClean="0"/>
              <a:t>Click to insert title</a:t>
            </a:r>
            <a:endParaRPr lang="en-GB" noProof="0" dirty="0"/>
          </a:p>
        </p:txBody>
      </p:sp>
      <p:sp>
        <p:nvSpPr>
          <p:cNvPr id="8" name="Footer Placeholder 7"/>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469860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85936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5.xml"/><Relationship Id="rId6" Type="http://schemas.openxmlformats.org/officeDocument/2006/relationships/hyperlink" Target="http://creativecommons.org/licenses/by/4.0/" TargetMode="External"/><Relationship Id="rId5" Type="http://schemas.openxmlformats.org/officeDocument/2006/relationships/image" Target="../media/image3.jpe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sp>
        <p:nvSpPr>
          <p:cNvPr id="2" name="Tijdelijke aanduiding voor titel 1"/>
          <p:cNvSpPr>
            <a:spLocks noGrp="1"/>
          </p:cNvSpPr>
          <p:nvPr>
            <p:ph type="title"/>
          </p:nvPr>
        </p:nvSpPr>
        <p:spPr>
          <a:xfrm>
            <a:off x="479394" y="1412776"/>
            <a:ext cx="8229600" cy="1143000"/>
          </a:xfrm>
          <a:prstGeom prst="rect">
            <a:avLst/>
          </a:prstGeom>
        </p:spPr>
        <p:txBody>
          <a:bodyPr vert="horz" lIns="91440" tIns="45720" rIns="91440" bIns="45720" rtlCol="0" anchor="ctr">
            <a:normAutofit/>
          </a:bodyPr>
          <a:lstStyle/>
          <a:p>
            <a:endParaRPr lang="en-GB" noProof="0" dirty="0"/>
          </a:p>
        </p:txBody>
      </p:sp>
      <p:sp>
        <p:nvSpPr>
          <p:cNvPr id="3" name="Tijdelijke aanduiding voor tekst 2"/>
          <p:cNvSpPr>
            <a:spLocks noGrp="1"/>
          </p:cNvSpPr>
          <p:nvPr>
            <p:ph type="body" idx="1"/>
          </p:nvPr>
        </p:nvSpPr>
        <p:spPr>
          <a:xfrm>
            <a:off x="479394" y="2636912"/>
            <a:ext cx="8229600" cy="792088"/>
          </a:xfrm>
          <a:prstGeom prst="rect">
            <a:avLst/>
          </a:prstGeom>
        </p:spPr>
        <p:txBody>
          <a:bodyPr vert="horz" lIns="91440" tIns="45720" rIns="91440" bIns="45720" rtlCol="0">
            <a:normAutofit/>
          </a:bodyPr>
          <a:lstStyle/>
          <a:p>
            <a:pPr lvl="0"/>
            <a:endParaRPr lang="en-GB" noProof="0" dirty="0" smtClean="0"/>
          </a:p>
        </p:txBody>
      </p:sp>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pic>
        <p:nvPicPr>
          <p:cNvPr id="11" name="Afbeelding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44408" y="6381328"/>
            <a:ext cx="657870" cy="442623"/>
          </a:xfrm>
          <a:prstGeom prst="rect">
            <a:avLst/>
          </a:prstGeom>
        </p:spPr>
      </p:pic>
      <p:sp>
        <p:nvSpPr>
          <p:cNvPr id="13" name="Tekstvak 10"/>
          <p:cNvSpPr txBox="1"/>
          <p:nvPr/>
        </p:nvSpPr>
        <p:spPr>
          <a:xfrm>
            <a:off x="479394" y="6402584"/>
            <a:ext cx="7557409" cy="400110"/>
          </a:xfrm>
          <a:prstGeom prst="rect">
            <a:avLst/>
          </a:prstGeom>
          <a:noFill/>
        </p:spPr>
        <p:txBody>
          <a:bodyPr wrap="square" rtlCol="0">
            <a:spAutoFit/>
          </a:bodyPr>
          <a:lstStyle/>
          <a:p>
            <a:pPr algn="r"/>
            <a:r>
              <a:rPr lang="nl-NL" sz="1000" b="0" dirty="0" smtClean="0">
                <a:latin typeface="Segoe UI" pitchFamily="34" charset="0"/>
                <a:cs typeface="Segoe UI" pitchFamily="34" charset="0"/>
              </a:rPr>
              <a:t>EGI-Engage is co-funded by the Horizon 2020 Framework Programme</a:t>
            </a:r>
          </a:p>
          <a:p>
            <a:pPr algn="r"/>
            <a:r>
              <a:rPr lang="nl-NL" sz="1000" b="0" baseline="0" dirty="0" smtClean="0">
                <a:latin typeface="Segoe UI" pitchFamily="34" charset="0"/>
                <a:cs typeface="Segoe UI" pitchFamily="34" charset="0"/>
              </a:rPr>
              <a:t>  </a:t>
            </a:r>
            <a:r>
              <a:rPr lang="nl-NL" sz="1000" b="0" dirty="0" smtClean="0">
                <a:latin typeface="Segoe UI" pitchFamily="34" charset="0"/>
                <a:cs typeface="Segoe UI" pitchFamily="34" charset="0"/>
              </a:rPr>
              <a:t>of the European Union under grant number 654142</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2552493063"/>
      </p:ext>
    </p:extLst>
  </p:cSld>
  <p:clrMap bg1="lt1" tx1="dk1" bg2="lt2" tx2="dk2" accent1="accent1" accent2="accent2" accent3="accent3" accent4="accent4" accent5="accent5" accent6="accent6" hlink="hlink" folHlink="folHlink"/>
  <p:sldLayoutIdLst>
    <p:sldLayoutId id="2147483683" r:id="rId1"/>
  </p:sldLayoutIdLst>
  <p:timing>
    <p:tnLst>
      <p:par>
        <p:cTn id="1" dur="indefinite" restart="never" nodeType="tmRoot"/>
      </p:par>
    </p:tnLst>
  </p:timing>
  <p:hf sldNum="0" hdr="0" dt="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1" name="Afbeelding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89" y="0"/>
            <a:ext cx="6534150" cy="4705350"/>
          </a:xfrm>
          <a:prstGeom prst="rect">
            <a:avLst/>
          </a:prstGeom>
        </p:spPr>
      </p:pic>
      <p:sp>
        <p:nvSpPr>
          <p:cNvPr id="4" name="Rechthoek 3"/>
          <p:cNvSpPr/>
          <p:nvPr/>
        </p:nvSpPr>
        <p:spPr>
          <a:xfrm>
            <a:off x="0" y="6381328"/>
            <a:ext cx="9144000" cy="476672"/>
          </a:xfrm>
          <a:prstGeom prst="rect">
            <a:avLst/>
          </a:prstGeom>
          <a:solidFill>
            <a:srgbClr val="4F85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jdelijke aanduiding voor titel 1"/>
          <p:cNvSpPr>
            <a:spLocks noGrp="1"/>
          </p:cNvSpPr>
          <p:nvPr>
            <p:ph type="title"/>
          </p:nvPr>
        </p:nvSpPr>
        <p:spPr>
          <a:xfrm>
            <a:off x="1547664" y="188640"/>
            <a:ext cx="7344816" cy="850106"/>
          </a:xfrm>
          <a:prstGeom prst="rect">
            <a:avLst/>
          </a:prstGeom>
        </p:spPr>
        <p:txBody>
          <a:bodyPr vert="horz" lIns="91440" tIns="45720" rIns="91440" bIns="45720" rtlCol="0" anchor="ctr">
            <a:normAutofit/>
          </a:bodyPr>
          <a:lstStyle/>
          <a:p>
            <a:r>
              <a:rPr lang="en-GB" noProof="0" dirty="0" smtClean="0"/>
              <a:t>Click to insert title</a:t>
            </a:r>
            <a:endParaRPr lang="en-GB" noProof="0" dirty="0"/>
          </a:p>
        </p:txBody>
      </p:sp>
      <p:sp>
        <p:nvSpPr>
          <p:cNvPr id="22" name="Tekstvak 21"/>
          <p:cNvSpPr txBox="1"/>
          <p:nvPr/>
        </p:nvSpPr>
        <p:spPr>
          <a:xfrm>
            <a:off x="8508016" y="6525344"/>
            <a:ext cx="312906" cy="215444"/>
          </a:xfrm>
          <a:prstGeom prst="rect">
            <a:avLst/>
          </a:prstGeom>
          <a:noFill/>
        </p:spPr>
        <p:txBody>
          <a:bodyPr wrap="none" rtlCol="0">
            <a:spAutoFit/>
          </a:bodyPr>
          <a:lstStyle/>
          <a:p>
            <a:fld id="{372553E7-13AD-41CB-B8D3-4C5279D6D1DB}" type="slidenum">
              <a:rPr lang="nl-NL" sz="800" b="1" smtClean="0">
                <a:solidFill>
                  <a:schemeClr val="bg1"/>
                </a:solidFill>
                <a:latin typeface="Segoe UI" pitchFamily="34" charset="0"/>
                <a:cs typeface="Segoe UI" pitchFamily="34" charset="0"/>
              </a:rPr>
              <a:t>‹#›</a:t>
            </a:fld>
            <a:endParaRPr lang="nl-NL" sz="1050" b="1" dirty="0">
              <a:solidFill>
                <a:schemeClr val="bg1"/>
              </a:solidFill>
              <a:latin typeface="Segoe UI" pitchFamily="34" charset="0"/>
              <a:cs typeface="Segoe UI" pitchFamily="34" charset="0"/>
            </a:endParaRPr>
          </a:p>
        </p:txBody>
      </p:sp>
      <p:sp>
        <p:nvSpPr>
          <p:cNvPr id="7" name="Footer Placeholder 6"/>
          <p:cNvSpPr>
            <a:spLocks noGrp="1"/>
          </p:cNvSpPr>
          <p:nvPr>
            <p:ph type="ftr" sz="quarter" idx="3"/>
          </p:nvPr>
        </p:nvSpPr>
        <p:spPr>
          <a:xfrm>
            <a:off x="1187624" y="6453336"/>
            <a:ext cx="6768752" cy="365125"/>
          </a:xfrm>
          <a:prstGeom prst="rect">
            <a:avLst/>
          </a:prstGeom>
        </p:spPr>
        <p:txBody>
          <a:bodyPr vert="horz" lIns="91440" tIns="45720" rIns="91440" bIns="45720" rtlCol="0" anchor="ctr"/>
          <a:lstStyle>
            <a:lvl1pPr algn="ctr">
              <a:defRPr sz="1200">
                <a:solidFill>
                  <a:schemeClr val="bg1"/>
                </a:solidFill>
                <a:latin typeface="Segoe UI"/>
                <a:cs typeface="Segoe UI"/>
              </a:defRPr>
            </a:lvl1pPr>
          </a:lstStyle>
          <a:p>
            <a:endParaRPr lang="en-GB" dirty="0"/>
          </a:p>
        </p:txBody>
      </p:sp>
      <p:sp>
        <p:nvSpPr>
          <p:cNvPr id="9" name="Tekstvak 21"/>
          <p:cNvSpPr txBox="1"/>
          <p:nvPr/>
        </p:nvSpPr>
        <p:spPr>
          <a:xfrm>
            <a:off x="179512" y="6525344"/>
            <a:ext cx="595035" cy="215444"/>
          </a:xfrm>
          <a:prstGeom prst="rect">
            <a:avLst/>
          </a:prstGeom>
          <a:noFill/>
        </p:spPr>
        <p:txBody>
          <a:bodyPr wrap="none" rtlCol="0">
            <a:spAutoFit/>
          </a:bodyPr>
          <a:lstStyle/>
          <a:p>
            <a:fld id="{A83F7A1C-40F7-5F43-85CD-9B50E60F16AA}" type="datetime1">
              <a:rPr lang="en-US" sz="800" b="1" smtClean="0">
                <a:solidFill>
                  <a:schemeClr val="bg1"/>
                </a:solidFill>
                <a:latin typeface="Segoe UI" pitchFamily="34" charset="0"/>
                <a:cs typeface="Segoe UI" pitchFamily="34" charset="0"/>
              </a:rPr>
              <a:t>4/7/2016</a:t>
            </a:fld>
            <a:endParaRPr lang="nl-NL" sz="1050" b="1" dirty="0">
              <a:solidFill>
                <a:schemeClr val="bg1"/>
              </a:solidFill>
              <a:latin typeface="Segoe UI" pitchFamily="34" charset="0"/>
              <a:cs typeface="Segoe UI" pitchFamily="34" charset="0"/>
            </a:endParaRPr>
          </a:p>
        </p:txBody>
      </p:sp>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7780" y="188640"/>
            <a:ext cx="1082732" cy="993566"/>
          </a:xfrm>
          <a:prstGeom prst="rect">
            <a:avLst/>
          </a:prstGeom>
        </p:spPr>
      </p:pic>
    </p:spTree>
    <p:extLst>
      <p:ext uri="{BB962C8B-B14F-4D97-AF65-F5344CB8AC3E}">
        <p14:creationId xmlns:p14="http://schemas.microsoft.com/office/powerpoint/2010/main" val="1687275359"/>
      </p:ext>
    </p:extLst>
  </p:cSld>
  <p:clrMap bg1="lt1" tx1="dk1" bg2="lt2" tx2="dk2" accent1="accent1" accent2="accent2" accent3="accent3" accent4="accent4" accent5="accent5" accent6="accent6" hlink="hlink" folHlink="folHlink"/>
  <p:sldLayoutIdLst>
    <p:sldLayoutId id="2147483687" r:id="rId1"/>
    <p:sldLayoutId id="2147483652" r:id="rId2"/>
    <p:sldLayoutId id="2147483653" r:id="rId3"/>
  </p:sldLayoutIdLst>
  <p:timing>
    <p:tnLst>
      <p:par>
        <p:cTn id="1" dur="indefinite" restart="never" nodeType="tmRoot"/>
      </p:par>
    </p:tnLst>
  </p:timing>
  <p:hf sldNum="0" hdr="0" dt="0"/>
  <p:txStyles>
    <p:titleStyle>
      <a:lvl1pPr algn="r" defTabSz="914400" rtl="0" eaLnBrk="1" latinLnBrk="0" hangingPunct="1">
        <a:spcBef>
          <a:spcPct val="0"/>
        </a:spcBef>
        <a:buNone/>
        <a:defRPr sz="3000" b="1" kern="1200">
          <a:solidFill>
            <a:srgbClr val="4F85C3"/>
          </a:solidFill>
          <a:latin typeface="Segoe UI" pitchFamily="34" charset="0"/>
          <a:ea typeface="+mj-ea"/>
          <a:cs typeface="Segoe UI"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Segoe UI" pitchFamily="34" charset="0"/>
          <a:ea typeface="+mn-ea"/>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Segoe UI" pitchFamily="34" charset="0"/>
          <a:ea typeface="+mn-ea"/>
          <a:cs typeface="Segoe UI"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Segoe UI" pitchFamily="34" charset="0"/>
          <a:ea typeface="+mn-ea"/>
          <a:cs typeface="Segoe UI"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itchFamily="34" charset="0"/>
          <a:ea typeface="+mn-ea"/>
          <a:cs typeface="Segoe UI" pitchFamily="34" charset="0"/>
        </a:defRPr>
      </a:lvl4pPr>
      <a:lvl5pPr marL="182880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kern="1200">
          <a:solidFill>
            <a:schemeClr val="tx1"/>
          </a:solidFill>
          <a:latin typeface="Segoe UI" pitchFamily="34" charset="0"/>
          <a:ea typeface="+mn-ea"/>
          <a:cs typeface="Segoe UI"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845" userDrawn="1">
          <p15:clr>
            <a:srgbClr val="F26B43"/>
          </p15:clr>
        </p15:guide>
        <p15:guide id="2" pos="295" userDrawn="1">
          <p15:clr>
            <a:srgbClr val="F26B43"/>
          </p15:clr>
        </p15:guide>
        <p15:guide id="3" pos="5602" userDrawn="1">
          <p15:clr>
            <a:srgbClr val="F26B43"/>
          </p15:clr>
        </p15:guide>
        <p15:guide id="4" orient="horz" pos="388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sp>
        <p:nvSpPr>
          <p:cNvPr id="13" name="TextBox 12"/>
          <p:cNvSpPr txBox="1"/>
          <p:nvPr/>
        </p:nvSpPr>
        <p:spPr>
          <a:xfrm>
            <a:off x="665659" y="1124744"/>
            <a:ext cx="7578749" cy="2000548"/>
          </a:xfrm>
          <a:prstGeom prst="rect">
            <a:avLst/>
          </a:prstGeom>
          <a:noFill/>
        </p:spPr>
        <p:txBody>
          <a:bodyPr wrap="square" rtlCol="0">
            <a:spAutoFit/>
          </a:bodyPr>
          <a:lstStyle/>
          <a:p>
            <a:pPr algn="l"/>
            <a:r>
              <a:rPr lang="en-GB" sz="3600" b="1" kern="1200" noProof="0" dirty="0" smtClean="0">
                <a:solidFill>
                  <a:srgbClr val="0066B0"/>
                </a:solidFill>
                <a:latin typeface="Segoe UI" pitchFamily="34" charset="0"/>
                <a:ea typeface="Verdana" panose="020B0604030504040204" pitchFamily="34" charset="0"/>
                <a:cs typeface="Segoe UI" pitchFamily="34" charset="0"/>
              </a:rPr>
              <a:t>Thank you</a:t>
            </a:r>
            <a:r>
              <a:rPr lang="en-GB" sz="3600" b="1" kern="1200" baseline="0" noProof="0" dirty="0" smtClean="0">
                <a:solidFill>
                  <a:srgbClr val="0066B0"/>
                </a:solidFill>
                <a:latin typeface="Segoe UI" pitchFamily="34" charset="0"/>
                <a:ea typeface="Verdana" panose="020B0604030504040204" pitchFamily="34" charset="0"/>
                <a:cs typeface="Segoe UI" pitchFamily="34" charset="0"/>
              </a:rPr>
              <a:t> for your attention.</a:t>
            </a:r>
          </a:p>
          <a:p>
            <a:pPr algn="ctr"/>
            <a:endParaRPr lang="en-GB" sz="3600" b="1" kern="1200" noProof="0" dirty="0" smtClean="0">
              <a:solidFill>
                <a:srgbClr val="0066B0"/>
              </a:solidFill>
              <a:latin typeface="Segoe UI" pitchFamily="34" charset="0"/>
              <a:ea typeface="Verdana" panose="020B0604030504040204" pitchFamily="34" charset="0"/>
              <a:cs typeface="Segoe UI" pitchFamily="34" charset="0"/>
            </a:endParaRPr>
          </a:p>
          <a:p>
            <a:pPr algn="ctr"/>
            <a:endParaRPr lang="en-GB" sz="2400" b="1" i="1" kern="1200" noProof="0" dirty="0" smtClean="0">
              <a:solidFill>
                <a:srgbClr val="0066B0"/>
              </a:solidFill>
              <a:latin typeface="Segoe UI" pitchFamily="34" charset="0"/>
              <a:ea typeface="Verdana" panose="020B0604030504040204" pitchFamily="34" charset="0"/>
              <a:cs typeface="Segoe UI" pitchFamily="34" charset="0"/>
            </a:endParaRPr>
          </a:p>
          <a:p>
            <a:pPr algn="l"/>
            <a:r>
              <a:rPr lang="en-GB" sz="2800" b="1" i="1" kern="1200" noProof="0" dirty="0" smtClean="0">
                <a:solidFill>
                  <a:srgbClr val="0066B0"/>
                </a:solidFill>
                <a:latin typeface="Segoe UI" pitchFamily="34" charset="0"/>
                <a:ea typeface="Verdana" panose="020B0604030504040204" pitchFamily="34" charset="0"/>
                <a:cs typeface="Segoe UI" pitchFamily="34" charset="0"/>
              </a:rPr>
              <a:t>Questions?</a:t>
            </a:r>
          </a:p>
        </p:txBody>
      </p:sp>
      <p:pic>
        <p:nvPicPr>
          <p:cNvPr id="7" name="Afbeelding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44408" y="6381328"/>
            <a:ext cx="657870" cy="442623"/>
          </a:xfrm>
          <a:prstGeom prst="rect">
            <a:avLst/>
          </a:prstGeom>
        </p:spPr>
      </p:pic>
      <p:sp>
        <p:nvSpPr>
          <p:cNvPr id="10" name="Tekstvak 10"/>
          <p:cNvSpPr txBox="1"/>
          <p:nvPr/>
        </p:nvSpPr>
        <p:spPr>
          <a:xfrm>
            <a:off x="479394" y="6402584"/>
            <a:ext cx="7557409" cy="400110"/>
          </a:xfrm>
          <a:prstGeom prst="rect">
            <a:avLst/>
          </a:prstGeom>
          <a:noFill/>
        </p:spPr>
        <p:txBody>
          <a:bodyPr wrap="square" rtlCol="0">
            <a:spAutoFit/>
          </a:bodyPr>
          <a:lstStyle/>
          <a:p>
            <a:pPr algn="r"/>
            <a:r>
              <a:rPr lang="en-GB" sz="1000" dirty="0" smtClean="0">
                <a:latin typeface="Segoe UI" panose="020B0502040204020203" pitchFamily="34" charset="0"/>
                <a:cs typeface="Segoe UI" panose="020B0502040204020203" pitchFamily="34" charset="0"/>
              </a:rPr>
              <a:t>This work by Parties of the EGI-Engage Consortium</a:t>
            </a:r>
            <a:r>
              <a:rPr lang="en-GB" sz="1000" baseline="0" dirty="0" smtClean="0">
                <a:latin typeface="Segoe UI" panose="020B0502040204020203" pitchFamily="34" charset="0"/>
                <a:cs typeface="Segoe UI" panose="020B0502040204020203" pitchFamily="34" charset="0"/>
              </a:rPr>
              <a:t> </a:t>
            </a:r>
            <a:r>
              <a:rPr lang="en-GB" sz="1000" dirty="0" smtClean="0">
                <a:latin typeface="Segoe UI" panose="020B0502040204020203" pitchFamily="34" charset="0"/>
                <a:cs typeface="Segoe UI" panose="020B0502040204020203" pitchFamily="34" charset="0"/>
              </a:rPr>
              <a:t>is licensed under a </a:t>
            </a:r>
          </a:p>
          <a:p>
            <a:pPr algn="r"/>
            <a:r>
              <a:rPr lang="en-GB" sz="1000" dirty="0" smtClean="0">
                <a:latin typeface="Segoe UI" panose="020B0502040204020203" pitchFamily="34" charset="0"/>
                <a:cs typeface="Segoe UI" panose="020B0502040204020203" pitchFamily="34" charset="0"/>
                <a:hlinkClick r:id="rId6"/>
              </a:rPr>
              <a:t>Creative Commons Attribution 4.0 International License</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3815638460"/>
      </p:ext>
    </p:extLst>
  </p:cSld>
  <p:clrMap bg1="lt1" tx1="dk1" bg2="lt2" tx2="dk2" accent1="accent1" accent2="accent2" accent3="accent3" accent4="accent4" accent5="accent5" accent6="accent6" hlink="hlink" folHlink="folHlink"/>
  <p:sldLayoutIdLst>
    <p:sldLayoutId id="2147483686" r:id="rId1"/>
  </p:sldLayoutIdLst>
  <p:timing>
    <p:tnLst>
      <p:par>
        <p:cTn id="1" dur="indefinite" restart="never" nodeType="tmRoot"/>
      </p:par>
    </p:tnLst>
  </p:timing>
  <p:hf sldNum="0" hdr="0" dt="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apel-admins@stfc.ac.uk" TargetMode="External"/><Relationship Id="rId2" Type="http://schemas.openxmlformats.org/officeDocument/2006/relationships/hyperlink" Target="https://documents.egi.eu/document/2659"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documents.egi.eu/document/2667"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iki.egi.eu/wiki/APEL/Storage"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EGI Conference 2016</a:t>
            </a:r>
            <a:endParaRPr lang="en-GB" dirty="0"/>
          </a:p>
        </p:txBody>
      </p:sp>
      <p:sp>
        <p:nvSpPr>
          <p:cNvPr id="3" name="Title 2"/>
          <p:cNvSpPr>
            <a:spLocks noGrp="1"/>
          </p:cNvSpPr>
          <p:nvPr>
            <p:ph type="ctrTitle"/>
          </p:nvPr>
        </p:nvSpPr>
        <p:spPr/>
        <p:txBody>
          <a:bodyPr>
            <a:normAutofit fontScale="90000"/>
          </a:bodyPr>
          <a:lstStyle/>
          <a:p>
            <a:r>
              <a:rPr lang="en-GB" dirty="0"/>
              <a:t>The EGI Accounting </a:t>
            </a:r>
            <a:r>
              <a:rPr lang="en-GB" dirty="0" smtClean="0"/>
              <a:t>Repository </a:t>
            </a:r>
            <a:r>
              <a:rPr lang="en-GB" dirty="0"/>
              <a:t>in the </a:t>
            </a:r>
            <a:r>
              <a:rPr lang="en-GB" dirty="0" smtClean="0"/>
              <a:t>Big Data Era</a:t>
            </a:r>
            <a:endParaRPr lang="en-GB" dirty="0"/>
          </a:p>
        </p:txBody>
      </p:sp>
      <p:sp>
        <p:nvSpPr>
          <p:cNvPr id="4" name="Subtitle 3"/>
          <p:cNvSpPr>
            <a:spLocks noGrp="1"/>
          </p:cNvSpPr>
          <p:nvPr>
            <p:ph type="subTitle" idx="1"/>
          </p:nvPr>
        </p:nvSpPr>
        <p:spPr/>
        <p:txBody>
          <a:bodyPr/>
          <a:lstStyle/>
          <a:p>
            <a:r>
              <a:rPr lang="en-GB" dirty="0" smtClean="0"/>
              <a:t>Adrian Coveney</a:t>
            </a:r>
            <a:endParaRPr lang="en-GB" dirty="0"/>
          </a:p>
        </p:txBody>
      </p:sp>
    </p:spTree>
    <p:extLst>
      <p:ext uri="{BB962C8B-B14F-4D97-AF65-F5344CB8AC3E}">
        <p14:creationId xmlns:p14="http://schemas.microsoft.com/office/powerpoint/2010/main" val="3087804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sz="half" idx="2"/>
          </p:nvPr>
        </p:nvSpPr>
        <p:spPr/>
        <p:txBody>
          <a:bodyPr/>
          <a:lstStyle/>
          <a:p>
            <a:pPr marL="514350" indent="-514350">
              <a:buFont typeface="+mj-lt"/>
              <a:buAutoNum type="arabicPeriod"/>
            </a:pPr>
            <a:r>
              <a:rPr lang="en-GB" dirty="0" smtClean="0"/>
              <a:t>Accounting System Overview</a:t>
            </a:r>
          </a:p>
          <a:p>
            <a:pPr marL="514350" indent="-514350">
              <a:buFont typeface="+mj-lt"/>
              <a:buAutoNum type="arabicPeriod"/>
            </a:pPr>
            <a:r>
              <a:rPr lang="en-GB" dirty="0" smtClean="0"/>
              <a:t>Recent Updates</a:t>
            </a:r>
          </a:p>
          <a:p>
            <a:pPr marL="514350" indent="-514350">
              <a:buFont typeface="+mj-lt"/>
              <a:buAutoNum type="arabicPeriod"/>
            </a:pPr>
            <a:r>
              <a:rPr lang="en-GB" dirty="0" smtClean="0"/>
              <a:t>Data Set Usage Accounting</a:t>
            </a:r>
          </a:p>
          <a:p>
            <a:pPr marL="514350" indent="-514350">
              <a:buFont typeface="+mj-lt"/>
              <a:buAutoNum type="arabicPeriod"/>
            </a:pPr>
            <a:r>
              <a:rPr lang="en-GB" dirty="0" smtClean="0"/>
              <a:t>Cloud Accounting</a:t>
            </a:r>
          </a:p>
          <a:p>
            <a:pPr marL="514350" indent="-514350">
              <a:buFont typeface="+mj-lt"/>
              <a:buAutoNum type="arabicPeriod"/>
            </a:pPr>
            <a:r>
              <a:rPr lang="en-GB" dirty="0" smtClean="0"/>
              <a:t>Big </a:t>
            </a:r>
            <a:r>
              <a:rPr lang="en-GB" dirty="0"/>
              <a:t>Data </a:t>
            </a:r>
            <a:r>
              <a:rPr lang="en-GB" dirty="0" smtClean="0"/>
              <a:t>Tools</a:t>
            </a:r>
          </a:p>
          <a:p>
            <a:pPr marL="514350" indent="-514350">
              <a:buFont typeface="+mj-lt"/>
              <a:buAutoNum type="arabicPeriod"/>
            </a:pPr>
            <a:r>
              <a:rPr lang="en-GB" dirty="0" smtClean="0"/>
              <a:t>Storage and Accelerator Accounting</a:t>
            </a:r>
            <a:endParaRPr lang="en-GB" dirty="0"/>
          </a:p>
        </p:txBody>
      </p:sp>
      <p:sp>
        <p:nvSpPr>
          <p:cNvPr id="4" name="Footer Placeholder 3"/>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91070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Accounting System Overview</a:t>
            </a:r>
            <a:endParaRPr lang="en-GB" dirty="0"/>
          </a:p>
        </p:txBody>
      </p:sp>
      <p:sp>
        <p:nvSpPr>
          <p:cNvPr id="4" name="Footer Placeholder 3"/>
          <p:cNvSpPr>
            <a:spLocks noGrp="1"/>
          </p:cNvSpPr>
          <p:nvPr>
            <p:ph type="ftr" sz="quarter" idx="11"/>
          </p:nvPr>
        </p:nvSpPr>
        <p:spPr/>
        <p:txBody>
          <a:bodyPr/>
          <a:lstStyle/>
          <a:p>
            <a:endParaRPr lang="en-GB" dirty="0"/>
          </a:p>
        </p:txBody>
      </p:sp>
      <p:pic>
        <p:nvPicPr>
          <p:cNvPr id="5" name="Content Placeholder 4"/>
          <p:cNvPicPr>
            <a:picLocks noGrp="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1535884"/>
            <a:ext cx="8424862" cy="4395833"/>
          </a:xfrm>
          <a:prstGeom prst="rect">
            <a:avLst/>
          </a:prstGeom>
          <a:noFill/>
        </p:spPr>
      </p:pic>
    </p:spTree>
    <p:extLst>
      <p:ext uri="{BB962C8B-B14F-4D97-AF65-F5344CB8AC3E}">
        <p14:creationId xmlns:p14="http://schemas.microsoft.com/office/powerpoint/2010/main" val="3686770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Recent Updates</a:t>
            </a:r>
            <a:endParaRPr lang="en-GB" dirty="0"/>
          </a:p>
        </p:txBody>
      </p:sp>
      <p:sp>
        <p:nvSpPr>
          <p:cNvPr id="3" name="Content Placeholder 2"/>
          <p:cNvSpPr>
            <a:spLocks noGrp="1"/>
          </p:cNvSpPr>
          <p:nvPr>
            <p:ph sz="half" idx="2"/>
          </p:nvPr>
        </p:nvSpPr>
        <p:spPr/>
        <p:txBody>
          <a:bodyPr/>
          <a:lstStyle/>
          <a:p>
            <a:r>
              <a:rPr lang="en-GB" dirty="0" smtClean="0"/>
              <a:t>Software Releases:</a:t>
            </a:r>
          </a:p>
          <a:p>
            <a:pPr lvl="1"/>
            <a:r>
              <a:rPr lang="en-GB" dirty="0" smtClean="0"/>
              <a:t>APEL version 1.5.1 released as part of </a:t>
            </a:r>
            <a:r>
              <a:rPr lang="en-GB" dirty="0" smtClean="0"/>
              <a:t>D3.3 (</a:t>
            </a:r>
            <a:r>
              <a:rPr lang="en-GB" u="sng" dirty="0">
                <a:hlinkClick r:id="rId2"/>
              </a:rPr>
              <a:t>https://</a:t>
            </a:r>
            <a:r>
              <a:rPr lang="en-GB" u="sng" dirty="0" smtClean="0">
                <a:hlinkClick r:id="rId2"/>
              </a:rPr>
              <a:t>documents.egi.eu/document/2659</a:t>
            </a:r>
            <a:r>
              <a:rPr lang="en-GB" u="sng" dirty="0" smtClean="0"/>
              <a:t>)</a:t>
            </a:r>
            <a:endParaRPr lang="en-GB" dirty="0" smtClean="0"/>
          </a:p>
          <a:p>
            <a:pPr lvl="2"/>
            <a:r>
              <a:rPr lang="en-GB" dirty="0" smtClean="0"/>
              <a:t>Bug fixes </a:t>
            </a:r>
            <a:r>
              <a:rPr lang="en-GB" dirty="0" smtClean="0"/>
              <a:t>and support for new version of Torque</a:t>
            </a:r>
          </a:p>
          <a:p>
            <a:pPr lvl="1"/>
            <a:r>
              <a:rPr lang="en-GB" dirty="0" smtClean="0"/>
              <a:t>SSM version 2.1.7 released simultaneously</a:t>
            </a:r>
          </a:p>
          <a:p>
            <a:pPr lvl="2"/>
            <a:r>
              <a:rPr lang="en-GB" dirty="0" smtClean="0"/>
              <a:t>Bug fixes</a:t>
            </a:r>
            <a:endParaRPr lang="en-GB" dirty="0" smtClean="0"/>
          </a:p>
          <a:p>
            <a:endParaRPr lang="en-GB" dirty="0" smtClean="0"/>
          </a:p>
          <a:p>
            <a:r>
              <a:rPr lang="en-GB" dirty="0" smtClean="0"/>
              <a:t>Team changes</a:t>
            </a:r>
          </a:p>
          <a:p>
            <a:endParaRPr lang="en-GB" dirty="0"/>
          </a:p>
          <a:p>
            <a:r>
              <a:rPr lang="en-GB" dirty="0" smtClean="0"/>
              <a:t>Contact: </a:t>
            </a:r>
            <a:r>
              <a:rPr lang="en-GB" dirty="0" smtClean="0">
                <a:hlinkClick r:id="rId3"/>
              </a:rPr>
              <a:t>apel-admins@stfc.ac.uk</a:t>
            </a:r>
            <a:endParaRPr lang="en-GB" dirty="0" smtClean="0"/>
          </a:p>
        </p:txBody>
      </p:sp>
      <p:sp>
        <p:nvSpPr>
          <p:cNvPr id="4" name="Footer Placeholder 3"/>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022135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Set Usage Accounting</a:t>
            </a:r>
            <a:endParaRPr lang="en-GB" dirty="0"/>
          </a:p>
        </p:txBody>
      </p:sp>
      <p:sp>
        <p:nvSpPr>
          <p:cNvPr id="3" name="Content Placeholder 2"/>
          <p:cNvSpPr>
            <a:spLocks noGrp="1"/>
          </p:cNvSpPr>
          <p:nvPr>
            <p:ph sz="half" idx="2"/>
          </p:nvPr>
        </p:nvSpPr>
        <p:spPr/>
        <p:txBody>
          <a:bodyPr/>
          <a:lstStyle/>
          <a:p>
            <a:r>
              <a:rPr lang="en-GB" sz="2400" dirty="0" smtClean="0"/>
              <a:t>Questionnaire and interviews conducted with results incorporated into report for M3.2</a:t>
            </a:r>
          </a:p>
          <a:p>
            <a:r>
              <a:rPr lang="en-GB" sz="2400" dirty="0" smtClean="0"/>
              <a:t>Clear </a:t>
            </a:r>
            <a:r>
              <a:rPr lang="en-GB" sz="2400" dirty="0"/>
              <a:t>interest in data set accounting from the surveyed </a:t>
            </a:r>
            <a:r>
              <a:rPr lang="en-GB" sz="2400" dirty="0" smtClean="0"/>
              <a:t>communities</a:t>
            </a:r>
          </a:p>
          <a:p>
            <a:r>
              <a:rPr lang="en-GB" sz="2400" dirty="0" smtClean="0"/>
              <a:t>Main requirements </a:t>
            </a:r>
            <a:r>
              <a:rPr lang="en-GB" sz="2400" dirty="0"/>
              <a:t>for data set </a:t>
            </a:r>
            <a:r>
              <a:rPr lang="en-GB" sz="2400" dirty="0" smtClean="0"/>
              <a:t>accounting include </a:t>
            </a:r>
            <a:r>
              <a:rPr lang="en-GB" sz="2400" dirty="0"/>
              <a:t>user-access, data set PID logging, and recording transfer </a:t>
            </a:r>
            <a:r>
              <a:rPr lang="en-GB" sz="2400" dirty="0" smtClean="0"/>
              <a:t>operations</a:t>
            </a:r>
          </a:p>
          <a:p>
            <a:r>
              <a:rPr lang="en-GB" sz="2400" dirty="0" smtClean="0"/>
              <a:t>Challenge: Wide </a:t>
            </a:r>
            <a:r>
              <a:rPr lang="en-GB" sz="2400" dirty="0"/>
              <a:t>range of data set storage systems in use with no consistent approach to recording data set usage</a:t>
            </a:r>
            <a:endParaRPr lang="en-GB" sz="2400" dirty="0" smtClean="0"/>
          </a:p>
          <a:p>
            <a:r>
              <a:rPr lang="en-GB" sz="2400" dirty="0" smtClean="0"/>
              <a:t>APEL Team will investigate some of the projects that are developing data set accounting</a:t>
            </a:r>
          </a:p>
        </p:txBody>
      </p:sp>
      <p:sp>
        <p:nvSpPr>
          <p:cNvPr id="4" name="Footer Placeholder 3"/>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416871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Cloud Accounting</a:t>
            </a:r>
            <a:endParaRPr lang="en-GB" dirty="0"/>
          </a:p>
        </p:txBody>
      </p:sp>
      <p:sp>
        <p:nvSpPr>
          <p:cNvPr id="3" name="Content Placeholder 2"/>
          <p:cNvSpPr>
            <a:spLocks noGrp="1"/>
          </p:cNvSpPr>
          <p:nvPr>
            <p:ph sz="half" idx="2"/>
          </p:nvPr>
        </p:nvSpPr>
        <p:spPr/>
        <p:txBody>
          <a:bodyPr/>
          <a:lstStyle/>
          <a:p>
            <a:r>
              <a:rPr lang="en-GB" dirty="0" smtClean="0"/>
              <a:t>Cloud usage record version 0.4 </a:t>
            </a:r>
          </a:p>
          <a:p>
            <a:pPr lvl="1"/>
            <a:r>
              <a:rPr lang="en-GB" dirty="0" smtClean="0"/>
              <a:t>Will be moved to production along with changes to display CPU counts</a:t>
            </a:r>
          </a:p>
          <a:p>
            <a:r>
              <a:rPr lang="en-GB" dirty="0" smtClean="0"/>
              <a:t>Display of CPU </a:t>
            </a:r>
            <a:r>
              <a:rPr lang="en-GB" dirty="0"/>
              <a:t>counts in the </a:t>
            </a:r>
            <a:r>
              <a:rPr lang="en-GB" dirty="0" smtClean="0"/>
              <a:t>Portal</a:t>
            </a:r>
          </a:p>
          <a:p>
            <a:pPr lvl="1"/>
            <a:r>
              <a:rPr lang="en-GB" dirty="0" smtClean="0"/>
              <a:t>Data is in the cloud records, but not in the summaries sent to the Portal</a:t>
            </a:r>
            <a:endParaRPr lang="en-GB" dirty="0"/>
          </a:p>
          <a:p>
            <a:pPr lvl="1"/>
            <a:r>
              <a:rPr lang="en-GB" dirty="0" smtClean="0"/>
              <a:t>Some development needed to change this</a:t>
            </a:r>
            <a:endParaRPr lang="en-GB" dirty="0"/>
          </a:p>
          <a:p>
            <a:r>
              <a:rPr lang="en-GB" dirty="0" smtClean="0"/>
              <a:t>Long-running VMs</a:t>
            </a:r>
          </a:p>
          <a:p>
            <a:pPr lvl="1"/>
            <a:r>
              <a:rPr lang="en-GB" dirty="0" smtClean="0"/>
              <a:t>Working on initial version to be released in April for testing and feedback</a:t>
            </a:r>
          </a:p>
        </p:txBody>
      </p:sp>
      <p:sp>
        <p:nvSpPr>
          <p:cNvPr id="4" name="Footer Placeholder 3"/>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934056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Big Data Tools</a:t>
            </a:r>
            <a:endParaRPr lang="en-GB" dirty="0"/>
          </a:p>
        </p:txBody>
      </p:sp>
      <p:sp>
        <p:nvSpPr>
          <p:cNvPr id="3" name="Content Placeholder 2"/>
          <p:cNvSpPr>
            <a:spLocks noGrp="1"/>
          </p:cNvSpPr>
          <p:nvPr>
            <p:ph sz="half" idx="2"/>
          </p:nvPr>
        </p:nvSpPr>
        <p:spPr/>
        <p:txBody>
          <a:bodyPr/>
          <a:lstStyle/>
          <a:p>
            <a:r>
              <a:rPr lang="en-GB" dirty="0" smtClean="0"/>
              <a:t>Report completed for D3.5: </a:t>
            </a:r>
            <a:r>
              <a:rPr lang="en-GB" dirty="0"/>
              <a:t>Analysis on Techniques to Manage Big Data on the EGI Accounting </a:t>
            </a:r>
            <a:r>
              <a:rPr lang="en-GB" dirty="0" smtClean="0"/>
              <a:t>System (</a:t>
            </a:r>
            <a:r>
              <a:rPr lang="en-GB" u="sng" dirty="0">
                <a:hlinkClick r:id="rId3"/>
              </a:rPr>
              <a:t>https://</a:t>
            </a:r>
            <a:r>
              <a:rPr lang="en-GB" u="sng" dirty="0" smtClean="0">
                <a:hlinkClick r:id="rId3"/>
              </a:rPr>
              <a:t>documents.egi.eu/document/2667</a:t>
            </a:r>
            <a:r>
              <a:rPr lang="en-GB" u="sng" dirty="0" smtClean="0"/>
              <a:t>)</a:t>
            </a:r>
            <a:endParaRPr lang="en-GB" dirty="0" smtClean="0"/>
          </a:p>
          <a:p>
            <a:r>
              <a:rPr lang="en-GB" dirty="0" smtClean="0"/>
              <a:t>3 Broad categories:</a:t>
            </a:r>
          </a:p>
          <a:p>
            <a:pPr lvl="1"/>
            <a:r>
              <a:rPr lang="en-GB" dirty="0" smtClean="0"/>
              <a:t>Optimised use </a:t>
            </a:r>
            <a:r>
              <a:rPr lang="en-GB" dirty="0"/>
              <a:t>of the </a:t>
            </a:r>
            <a:r>
              <a:rPr lang="en-GB" dirty="0" smtClean="0"/>
              <a:t>MySQL database</a:t>
            </a:r>
          </a:p>
          <a:p>
            <a:pPr lvl="1"/>
            <a:r>
              <a:rPr lang="en-GB" dirty="0" smtClean="0"/>
              <a:t>Replacement with Apache </a:t>
            </a:r>
            <a:r>
              <a:rPr lang="en-GB" dirty="0"/>
              <a:t>Hadoop and the Hadoop Distributed File </a:t>
            </a:r>
            <a:r>
              <a:rPr lang="en-GB" dirty="0" smtClean="0"/>
              <a:t>System</a:t>
            </a:r>
          </a:p>
          <a:p>
            <a:pPr lvl="1"/>
            <a:r>
              <a:rPr lang="en-GB" dirty="0" smtClean="0"/>
              <a:t>Replacement with a time series databases</a:t>
            </a:r>
          </a:p>
          <a:p>
            <a:pPr marL="342900" lvl="1" indent="-342900">
              <a:buFont typeface="Arial" panose="020B0604020202020204" pitchFamily="34" charset="0"/>
              <a:buChar char="•"/>
            </a:pPr>
            <a:r>
              <a:rPr lang="en-GB" dirty="0"/>
              <a:t>Testing of technologies to start </a:t>
            </a:r>
            <a:r>
              <a:rPr lang="en-GB" dirty="0" smtClean="0"/>
              <a:t>following this conference</a:t>
            </a:r>
            <a:endParaRPr lang="en-GB" dirty="0" smtClean="0"/>
          </a:p>
          <a:p>
            <a:pPr lvl="1"/>
            <a:endParaRPr lang="en-GB" dirty="0"/>
          </a:p>
        </p:txBody>
      </p:sp>
      <p:sp>
        <p:nvSpPr>
          <p:cNvPr id="4" name="Footer Placeholder 3"/>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4009231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Storage and Accelerator Accounting</a:t>
            </a:r>
            <a:endParaRPr lang="en-GB" dirty="0"/>
          </a:p>
        </p:txBody>
      </p:sp>
      <p:sp>
        <p:nvSpPr>
          <p:cNvPr id="3" name="Content Placeholder 2"/>
          <p:cNvSpPr>
            <a:spLocks noGrp="1"/>
          </p:cNvSpPr>
          <p:nvPr>
            <p:ph sz="half" idx="2"/>
          </p:nvPr>
        </p:nvSpPr>
        <p:spPr/>
        <p:txBody>
          <a:bodyPr/>
          <a:lstStyle/>
          <a:p>
            <a:r>
              <a:rPr lang="en-GB" dirty="0"/>
              <a:t>Storage </a:t>
            </a:r>
            <a:r>
              <a:rPr lang="en-GB" dirty="0" smtClean="0"/>
              <a:t>accounting (</a:t>
            </a:r>
            <a:r>
              <a:rPr lang="en-US" u="sng" dirty="0" smtClean="0">
                <a:hlinkClick r:id="rId2"/>
              </a:rPr>
              <a:t>https</a:t>
            </a:r>
            <a:r>
              <a:rPr lang="en-US" u="sng" dirty="0">
                <a:hlinkClick r:id="rId2"/>
              </a:rPr>
              <a:t>://</a:t>
            </a:r>
            <a:r>
              <a:rPr lang="en-US" u="sng" dirty="0" smtClean="0">
                <a:hlinkClick r:id="rId2"/>
              </a:rPr>
              <a:t>wiki.egi.eu/wiki/APEL/Storage</a:t>
            </a:r>
            <a:r>
              <a:rPr lang="en-US" u="sng" dirty="0" smtClean="0"/>
              <a:t>)</a:t>
            </a:r>
            <a:endParaRPr lang="en-GB" dirty="0"/>
          </a:p>
          <a:p>
            <a:pPr lvl="1"/>
            <a:r>
              <a:rPr lang="en-GB" dirty="0" smtClean="0"/>
              <a:t>Have identified the issues that need resolving with DPM and </a:t>
            </a:r>
            <a:r>
              <a:rPr lang="en-GB" dirty="0" err="1" smtClean="0"/>
              <a:t>dCache</a:t>
            </a:r>
            <a:r>
              <a:rPr lang="en-GB" dirty="0" smtClean="0"/>
              <a:t> to </a:t>
            </a:r>
            <a:r>
              <a:rPr lang="en-GB" dirty="0"/>
              <a:t>get correct storage accounting</a:t>
            </a:r>
          </a:p>
          <a:p>
            <a:pPr lvl="1"/>
            <a:r>
              <a:rPr lang="en-GB" dirty="0" smtClean="0"/>
              <a:t>Once resolved, we will aim to get more sites publishing</a:t>
            </a:r>
          </a:p>
          <a:p>
            <a:pPr marL="0" indent="0">
              <a:buNone/>
            </a:pPr>
            <a:endParaRPr lang="en-GB" dirty="0"/>
          </a:p>
          <a:p>
            <a:r>
              <a:rPr lang="en-GB" dirty="0"/>
              <a:t>Accelerated Computing</a:t>
            </a:r>
          </a:p>
          <a:p>
            <a:pPr lvl="1"/>
            <a:r>
              <a:rPr lang="en-GB" dirty="0"/>
              <a:t>[See also later talk</a:t>
            </a:r>
            <a:r>
              <a:rPr lang="en-GB" dirty="0" smtClean="0"/>
              <a:t>]</a:t>
            </a:r>
            <a:endParaRPr lang="en-GB" dirty="0"/>
          </a:p>
        </p:txBody>
      </p:sp>
      <p:sp>
        <p:nvSpPr>
          <p:cNvPr id="4" name="Footer Placeholder 3"/>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970644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1550443"/>
      </p:ext>
    </p:extLst>
  </p:cSld>
  <p:clrMapOvr>
    <a:masterClrMapping/>
  </p:clrMapOvr>
</p:sld>
</file>

<file path=ppt/theme/theme1.xml><?xml version="1.0" encoding="utf-8"?>
<a:theme xmlns:a="http://schemas.openxmlformats.org/drawingml/2006/main" name="EGI Engage powerpoint presentation v3.2">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2.xml><?xml version="1.0" encoding="utf-8"?>
<a:theme xmlns:a="http://schemas.openxmlformats.org/drawingml/2006/main" name="EGI Powerpoint Presentation (body)">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EGI Powerpoint Presentation (clos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 Engage powerpoint presentation v3.2</Template>
  <TotalTime>325</TotalTime>
  <Words>667</Words>
  <Application>Microsoft Office PowerPoint</Application>
  <PresentationFormat>On-screen Show (4:3)</PresentationFormat>
  <Paragraphs>64</Paragraphs>
  <Slides>9</Slides>
  <Notes>5</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EGI Engage powerpoint presentation v3.2</vt:lpstr>
      <vt:lpstr>EGI Powerpoint Presentation (body)</vt:lpstr>
      <vt:lpstr>EGI Powerpoint Presentation (closing)</vt:lpstr>
      <vt:lpstr>The EGI Accounting Repository in the Big Data Era</vt:lpstr>
      <vt:lpstr>Outline</vt:lpstr>
      <vt:lpstr>Accounting System Overview</vt:lpstr>
      <vt:lpstr>Recent Updates</vt:lpstr>
      <vt:lpstr>Data Set Usage Accounting</vt:lpstr>
      <vt:lpstr>Cloud Accounting</vt:lpstr>
      <vt:lpstr>Big Data Tools</vt:lpstr>
      <vt:lpstr>Storage and Accelerator Accounting</vt:lpstr>
      <vt:lpstr>PowerPoint Presentation</vt:lpstr>
    </vt:vector>
  </TitlesOfParts>
  <Company>STFC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Coveney, Adrian (STFC,RAL,SC)</dc:creator>
  <cp:lastModifiedBy>Coveney, Adrian (STFC,RAL,SC)</cp:lastModifiedBy>
  <cp:revision>52</cp:revision>
  <dcterms:created xsi:type="dcterms:W3CDTF">2016-04-01T12:32:39Z</dcterms:created>
  <dcterms:modified xsi:type="dcterms:W3CDTF">2016-04-07T11:09:30Z</dcterms:modified>
</cp:coreProperties>
</file>