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tiff" ContentType="image/tiff"/>
  <Default Extension="rels" ContentType="application/vnd.openxmlformats-package.relationships+xml"/>
  <Default Extension="png" ContentType="image/png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4" Type="http://schemas.openxmlformats.org/officeDocument/2006/relationships/custom-properties" Target="docProps/custom.xml"/><Relationship Id="rId1" Type="http://schemas.openxmlformats.org/officeDocument/2006/relationships/officeDocument" Target="ppt/presentation.xml"/><Relationship Id="rId2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4"/>
  </p:sldMasterIdLst>
  <p:notesMasterIdLst>
    <p:notesMasterId r:id="rId18"/>
  </p:notesMasterIdLst>
  <p:sldIdLst>
    <p:sldId id="320" r:id="rId5"/>
    <p:sldId id="292" r:id="rId6"/>
    <p:sldId id="293" r:id="rId7"/>
    <p:sldId id="321" r:id="rId8"/>
    <p:sldId id="301" r:id="rId9"/>
    <p:sldId id="314" r:id="rId10"/>
    <p:sldId id="322" r:id="rId11"/>
    <p:sldId id="316" r:id="rId12"/>
    <p:sldId id="313" r:id="rId13"/>
    <p:sldId id="323" r:id="rId14"/>
    <p:sldId id="318" r:id="rId15"/>
    <p:sldId id="324" r:id="rId16"/>
    <p:sldId id="286" r:id="rId17"/>
  </p:sldIdLst>
  <p:sldSz cx="12192000" cy="6858000"/>
  <p:notesSz cx="6735763" cy="9866313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9BD5"/>
    <a:srgbClr val="FFFFFF"/>
    <a:srgbClr val="BFDC01"/>
    <a:srgbClr val="05334E"/>
    <a:srgbClr val="F6791C"/>
    <a:srgbClr val="003F5E"/>
    <a:srgbClr val="F57B20"/>
    <a:srgbClr val="F57A1E"/>
    <a:srgbClr val="013F5E"/>
    <a:srgbClr val="00395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54" autoAdjust="0"/>
    <p:restoredTop sz="85646"/>
  </p:normalViewPr>
  <p:slideViewPr>
    <p:cSldViewPr snapToGrid="0">
      <p:cViewPr>
        <p:scale>
          <a:sx n="100" d="100"/>
          <a:sy n="100" d="100"/>
        </p:scale>
        <p:origin x="144" y="232"/>
      </p:cViewPr>
      <p:guideLst>
        <p:guide orient="horz" pos="2160"/>
        <p:guide pos="3840"/>
      </p:guideLst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5.xml"/><Relationship Id="rId20" Type="http://schemas.openxmlformats.org/officeDocument/2006/relationships/viewProps" Target="viewProps.xml"/><Relationship Id="rId21" Type="http://schemas.openxmlformats.org/officeDocument/2006/relationships/theme" Target="theme/theme1.xml"/><Relationship Id="rId22" Type="http://schemas.openxmlformats.org/officeDocument/2006/relationships/tableStyles" Target="tableStyles.xml"/><Relationship Id="rId10" Type="http://schemas.openxmlformats.org/officeDocument/2006/relationships/slide" Target="slides/slide6.xml"/><Relationship Id="rId11" Type="http://schemas.openxmlformats.org/officeDocument/2006/relationships/slide" Target="slides/slide7.xml"/><Relationship Id="rId12" Type="http://schemas.openxmlformats.org/officeDocument/2006/relationships/slide" Target="slides/slide8.xml"/><Relationship Id="rId13" Type="http://schemas.openxmlformats.org/officeDocument/2006/relationships/slide" Target="slides/slide9.xml"/><Relationship Id="rId14" Type="http://schemas.openxmlformats.org/officeDocument/2006/relationships/slide" Target="slides/slide10.xml"/><Relationship Id="rId15" Type="http://schemas.openxmlformats.org/officeDocument/2006/relationships/slide" Target="slides/slide11.xml"/><Relationship Id="rId16" Type="http://schemas.openxmlformats.org/officeDocument/2006/relationships/slide" Target="slides/slide12.xml"/><Relationship Id="rId17" Type="http://schemas.openxmlformats.org/officeDocument/2006/relationships/slide" Target="slides/slide13.xml"/><Relationship Id="rId18" Type="http://schemas.openxmlformats.org/officeDocument/2006/relationships/notesMaster" Target="notesMasters/notesMaster1.xml"/><Relationship Id="rId19" Type="http://schemas.openxmlformats.org/officeDocument/2006/relationships/presProps" Target="presProps.xml"/><Relationship Id="rId1" Type="http://schemas.openxmlformats.org/officeDocument/2006/relationships/customXml" Target="../customXml/item1.xml"/><Relationship Id="rId2" Type="http://schemas.openxmlformats.org/officeDocument/2006/relationships/customXml" Target="../customXml/item2.xml"/><Relationship Id="rId3" Type="http://schemas.openxmlformats.org/officeDocument/2006/relationships/customXml" Target="../customXml/item3.xml"/><Relationship Id="rId4" Type="http://schemas.openxmlformats.org/officeDocument/2006/relationships/slideMaster" Target="slideMasters/slideMaster1.xml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15373" y="0"/>
            <a:ext cx="2918831" cy="495029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41D8A83-A817-41E3-A602-3B517E18334E}" type="datetimeFigureOut">
              <a:rPr lang="en-GB" smtClean="0"/>
              <a:t>07/04/2016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1233488"/>
            <a:ext cx="5916613" cy="3328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3577" y="4748163"/>
            <a:ext cx="5388610" cy="3884861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15373" y="9371286"/>
            <a:ext cx="2918831" cy="49502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CBC110B-1C27-4A5B-8007-E6BF4BB6C5F7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31726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None/>
              <a:tabLst/>
              <a:defRPr/>
            </a:pP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514193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526596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07355538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2227470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6230359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623575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High level Goals and Approach: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Demonstrate that the solutions identified and proposed by “</a:t>
            </a:r>
            <a:r>
              <a:rPr lang="en-US" sz="1200" dirty="0" smtClean="0"/>
              <a:t>Architectures for an integrated and interoperable AAI”</a:t>
            </a:r>
            <a:r>
              <a:rPr lang="en-GB" dirty="0" smtClean="0"/>
              <a:t> and ”Policy and Best Practices Harmonisation” are effective in addressing the requirements of the communities</a:t>
            </a:r>
          </a:p>
          <a:p>
            <a:endParaRPr lang="en-GB" dirty="0" smtClean="0"/>
          </a:p>
          <a:p>
            <a:r>
              <a:rPr lang="en-GB" dirty="0" smtClean="0"/>
              <a:t>Proof of concepts will involve services from the main e-infrastructures in Europe </a:t>
            </a:r>
          </a:p>
          <a:p>
            <a:endParaRPr lang="en-GB" dirty="0" smtClean="0"/>
          </a:p>
          <a:p>
            <a:r>
              <a:rPr lang="en-GB" dirty="0" smtClean="0"/>
              <a:t>Show to what extent different technologies used by the e-infrastructures and service providers are compatible and interchangeable</a:t>
            </a:r>
          </a:p>
          <a:p>
            <a:endParaRPr lang="en-GB" dirty="0" smtClean="0"/>
          </a:p>
          <a:p>
            <a:r>
              <a:rPr lang="en-GB" dirty="0" smtClean="0"/>
              <a:t>(Re-)using not building</a:t>
            </a:r>
          </a:p>
          <a:p>
            <a:endParaRPr lang="en-GB" sz="1200" dirty="0" smtClean="0"/>
          </a:p>
          <a:p>
            <a:r>
              <a:rPr lang="en-GB" sz="1200" dirty="0" smtClean="0"/>
              <a:t>Started pilots guided by several AARC deliverables</a:t>
            </a:r>
            <a:br>
              <a:rPr lang="en-GB" sz="1200" dirty="0" smtClean="0"/>
            </a:br>
            <a:r>
              <a:rPr lang="en-GB" sz="1200" dirty="0" smtClean="0"/>
              <a:t>Available @ </a:t>
            </a:r>
            <a:r>
              <a:rPr lang="en-GB" sz="1200" u="sng" dirty="0" err="1" smtClean="0"/>
              <a:t>aarc-project.eu</a:t>
            </a:r>
            <a:r>
              <a:rPr lang="en-GB" sz="1200" u="sng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1177854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GB" dirty="0" smtClean="0"/>
              <a:t>High level Goals and Approach:</a:t>
            </a:r>
          </a:p>
          <a:p>
            <a:pPr marL="0" indent="0">
              <a:buNone/>
            </a:pPr>
            <a:endParaRPr lang="en-GB" dirty="0" smtClean="0"/>
          </a:p>
          <a:p>
            <a:r>
              <a:rPr lang="en-GB" dirty="0" smtClean="0"/>
              <a:t>Demonstrate that the solutions identified and proposed by “</a:t>
            </a:r>
            <a:r>
              <a:rPr lang="en-US" sz="1200" dirty="0" smtClean="0"/>
              <a:t>Architectures for an integrated and interoperable AAI”</a:t>
            </a:r>
            <a:r>
              <a:rPr lang="en-GB" dirty="0" smtClean="0"/>
              <a:t> and ”Policy and Best Practices Harmonisation” are effective in addressing the requirements of the communities</a:t>
            </a:r>
          </a:p>
          <a:p>
            <a:endParaRPr lang="en-GB" dirty="0" smtClean="0"/>
          </a:p>
          <a:p>
            <a:r>
              <a:rPr lang="en-GB" dirty="0" smtClean="0"/>
              <a:t>Proof of concepts will involve services from the main e-infrastructures in Europe </a:t>
            </a:r>
          </a:p>
          <a:p>
            <a:endParaRPr lang="en-GB" dirty="0" smtClean="0"/>
          </a:p>
          <a:p>
            <a:r>
              <a:rPr lang="en-GB" dirty="0" smtClean="0"/>
              <a:t>Show to what extent different technologies used by the e-infrastructures and service providers are compatible and interchangeable</a:t>
            </a:r>
          </a:p>
          <a:p>
            <a:endParaRPr lang="en-GB" dirty="0" smtClean="0"/>
          </a:p>
          <a:p>
            <a:r>
              <a:rPr lang="en-GB" dirty="0" smtClean="0"/>
              <a:t>(Re-)using not building</a:t>
            </a:r>
          </a:p>
          <a:p>
            <a:endParaRPr lang="en-GB" sz="1200" dirty="0" smtClean="0"/>
          </a:p>
          <a:p>
            <a:r>
              <a:rPr lang="en-GB" sz="1200" dirty="0" smtClean="0"/>
              <a:t>Started pilots guided by several AARC deliverables</a:t>
            </a:r>
            <a:br>
              <a:rPr lang="en-GB" sz="1200" dirty="0" smtClean="0"/>
            </a:br>
            <a:r>
              <a:rPr lang="en-GB" sz="1200" dirty="0" smtClean="0"/>
              <a:t>Available @ </a:t>
            </a:r>
            <a:r>
              <a:rPr lang="en-GB" sz="1200" u="sng" dirty="0" err="1" smtClean="0"/>
              <a:t>aarc-project.eu</a:t>
            </a:r>
            <a:r>
              <a:rPr lang="en-GB" sz="1200" u="sng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22173416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CBC110B-1C27-4A5B-8007-E6BF4BB6C5F7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723564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4" Type="http://schemas.openxmlformats.org/officeDocument/2006/relationships/image" Target="../media/image7.png"/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5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9" name="Rectangle 18"/>
          <p:cNvSpPr/>
          <p:nvPr userDrawn="1"/>
        </p:nvSpPr>
        <p:spPr>
          <a:xfrm>
            <a:off x="0" y="0"/>
            <a:ext cx="16256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 hasCustomPrompt="1"/>
          </p:nvPr>
        </p:nvSpPr>
        <p:spPr>
          <a:xfrm>
            <a:off x="1240257" y="3625009"/>
            <a:ext cx="6795911" cy="375289"/>
          </a:xfrm>
        </p:spPr>
        <p:txBody>
          <a:bodyPr>
            <a:normAutofit/>
          </a:bodyPr>
          <a:lstStyle>
            <a:lvl1pPr marL="0" indent="0">
              <a:buNone/>
              <a:defRPr sz="2000" b="1" baseline="0"/>
            </a:lvl1pPr>
          </a:lstStyle>
          <a:p>
            <a:pPr lvl="0"/>
            <a:r>
              <a:rPr lang="en-US" dirty="0" smtClean="0"/>
              <a:t>Presenter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2" hasCustomPrompt="1"/>
          </p:nvPr>
        </p:nvSpPr>
        <p:spPr>
          <a:xfrm>
            <a:off x="1240256" y="5484095"/>
            <a:ext cx="6671027" cy="436340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Event, Location</a:t>
            </a:r>
            <a:endParaRPr lang="en-GB" dirty="0"/>
          </a:p>
        </p:txBody>
      </p:sp>
      <p:sp>
        <p:nvSpPr>
          <p:cNvPr id="12" name="Text Placeholder 10"/>
          <p:cNvSpPr>
            <a:spLocks noGrp="1"/>
          </p:cNvSpPr>
          <p:nvPr>
            <p:ph type="body" sz="quarter" idx="17" hasCustomPrompt="1"/>
          </p:nvPr>
        </p:nvSpPr>
        <p:spPr>
          <a:xfrm>
            <a:off x="1240257" y="2804346"/>
            <a:ext cx="6683727" cy="503459"/>
          </a:xfrm>
        </p:spPr>
        <p:txBody>
          <a:bodyPr>
            <a:normAutofit/>
          </a:bodyPr>
          <a:lstStyle>
            <a:lvl1pPr marL="0" indent="0">
              <a:buNone/>
              <a:defRPr sz="1950">
                <a:solidFill>
                  <a:srgbClr val="F6791C"/>
                </a:solidFill>
              </a:defRPr>
            </a:lvl1pPr>
          </a:lstStyle>
          <a:p>
            <a:pPr lvl="0"/>
            <a:r>
              <a:rPr lang="en-US" dirty="0" smtClean="0"/>
              <a:t>Subtitle</a:t>
            </a: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4" hasCustomPrompt="1"/>
          </p:nvPr>
        </p:nvSpPr>
        <p:spPr>
          <a:xfrm>
            <a:off x="1240257" y="2398309"/>
            <a:ext cx="6683727" cy="473242"/>
          </a:xfrm>
        </p:spPr>
        <p:txBody>
          <a:bodyPr>
            <a:noAutofit/>
          </a:bodyPr>
          <a:lstStyle>
            <a:lvl1pPr marL="0" indent="0">
              <a:buNone/>
              <a:defRPr sz="2400" b="1"/>
            </a:lvl1pPr>
          </a:lstStyle>
          <a:p>
            <a:pPr lvl="0"/>
            <a:r>
              <a:rPr lang="en-US" dirty="0" smtClean="0"/>
              <a:t>Title</a:t>
            </a:r>
          </a:p>
        </p:txBody>
      </p:sp>
      <p:sp>
        <p:nvSpPr>
          <p:cNvPr id="13" name="Text Placeholder 6"/>
          <p:cNvSpPr>
            <a:spLocks noGrp="1"/>
          </p:cNvSpPr>
          <p:nvPr>
            <p:ph type="body" sz="quarter" idx="18" hasCustomPrompt="1"/>
          </p:nvPr>
        </p:nvSpPr>
        <p:spPr>
          <a:xfrm>
            <a:off x="1240256" y="5785332"/>
            <a:ext cx="6671027" cy="428319"/>
          </a:xfrm>
        </p:spPr>
        <p:txBody>
          <a:bodyPr>
            <a:normAutofit/>
          </a:bodyPr>
          <a:lstStyle>
            <a:lvl1pPr marL="0" indent="0">
              <a:buNone/>
              <a:defRPr sz="1800"/>
            </a:lvl1pPr>
          </a:lstStyle>
          <a:p>
            <a:pPr lvl="0"/>
            <a:r>
              <a:rPr lang="en-US" dirty="0" smtClean="0"/>
              <a:t>Date</a:t>
            </a:r>
            <a:endParaRPr lang="en-GB" dirty="0"/>
          </a:p>
        </p:txBody>
      </p:sp>
      <p:sp>
        <p:nvSpPr>
          <p:cNvPr id="16" name="Text Placeholder 4"/>
          <p:cNvSpPr>
            <a:spLocks noGrp="1"/>
          </p:cNvSpPr>
          <p:nvPr>
            <p:ph type="body" sz="quarter" idx="19" hasCustomPrompt="1"/>
          </p:nvPr>
        </p:nvSpPr>
        <p:spPr>
          <a:xfrm>
            <a:off x="1240257" y="3947187"/>
            <a:ext cx="6795911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Project, AARC (if applicable)</a:t>
            </a:r>
          </a:p>
        </p:txBody>
      </p:sp>
      <p:sp>
        <p:nvSpPr>
          <p:cNvPr id="18" name="Text Placeholder 4"/>
          <p:cNvSpPr>
            <a:spLocks noGrp="1"/>
          </p:cNvSpPr>
          <p:nvPr>
            <p:ph type="body" sz="quarter" idx="20" hasCustomPrompt="1"/>
          </p:nvPr>
        </p:nvSpPr>
        <p:spPr>
          <a:xfrm>
            <a:off x="1240257" y="4249757"/>
            <a:ext cx="8818145" cy="347215"/>
          </a:xfrm>
        </p:spPr>
        <p:txBody>
          <a:bodyPr>
            <a:normAutofit/>
          </a:bodyPr>
          <a:lstStyle>
            <a:lvl1pPr marL="0" indent="0">
              <a:buNone/>
              <a:defRPr sz="1800" b="0" baseline="0"/>
            </a:lvl1pPr>
          </a:lstStyle>
          <a:p>
            <a:pPr lvl="0"/>
            <a:r>
              <a:rPr lang="en-US" dirty="0" smtClean="0"/>
              <a:t>Role in Organisation, Organisation Name (if Applicable)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21" hasCustomPrompt="1"/>
          </p:nvPr>
        </p:nvSpPr>
        <p:spPr>
          <a:xfrm>
            <a:off x="1486792" y="4765917"/>
            <a:ext cx="1219200" cy="190399"/>
          </a:xfrm>
        </p:spPr>
        <p:txBody>
          <a:bodyPr>
            <a:normAutofit/>
          </a:bodyPr>
          <a:lstStyle>
            <a:lvl1pPr marL="0" indent="0">
              <a:buNone/>
              <a:defRPr sz="600"/>
            </a:lvl1pPr>
          </a:lstStyle>
          <a:p>
            <a:pPr lvl="0"/>
            <a:r>
              <a:rPr lang="en-US" dirty="0" smtClean="0"/>
              <a:t>Logo (optional)</a:t>
            </a:r>
            <a:endParaRPr lang="en-GB" dirty="0"/>
          </a:p>
        </p:txBody>
      </p:sp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8" y="-42332"/>
            <a:ext cx="4389920" cy="6942667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7682" y="480622"/>
            <a:ext cx="1482776" cy="1339714"/>
          </a:xfrm>
          <a:prstGeom prst="rect">
            <a:avLst/>
          </a:prstGeom>
        </p:spPr>
      </p:pic>
      <p:sp>
        <p:nvSpPr>
          <p:cNvPr id="23" name="TextBox 22"/>
          <p:cNvSpPr txBox="1"/>
          <p:nvPr userDrawn="1"/>
        </p:nvSpPr>
        <p:spPr>
          <a:xfrm>
            <a:off x="2818932" y="927797"/>
            <a:ext cx="5918159" cy="35394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700" dirty="0" smtClean="0">
                <a:solidFill>
                  <a:srgbClr val="003F5E"/>
                </a:solidFill>
              </a:rPr>
              <a:t>Authentication and Authorisation for Research and Collaboration</a:t>
            </a:r>
            <a:endParaRPr lang="en-GB" sz="1700" dirty="0">
              <a:solidFill>
                <a:srgbClr val="003F5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64422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1716837"/>
            <a:ext cx="6172200" cy="4144217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smtClean="0"/>
              <a:t>Click icon to add picture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716837"/>
            <a:ext cx="4314825" cy="4152155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891881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tyle Gu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2" name="TextBox 1"/>
          <p:cNvSpPr txBox="1"/>
          <p:nvPr userDrawn="1"/>
        </p:nvSpPr>
        <p:spPr>
          <a:xfrm>
            <a:off x="652382" y="304802"/>
            <a:ext cx="360169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800" b="1" dirty="0" smtClean="0">
                <a:solidFill>
                  <a:srgbClr val="003F5D"/>
                </a:solidFill>
              </a:rPr>
              <a:t>Style</a:t>
            </a:r>
            <a:r>
              <a:rPr lang="en-GB" sz="1800" b="1" baseline="0" dirty="0" smtClean="0">
                <a:solidFill>
                  <a:srgbClr val="003F5D"/>
                </a:solidFill>
              </a:rPr>
              <a:t> Guide</a:t>
            </a:r>
          </a:p>
          <a:p>
            <a:r>
              <a:rPr lang="en-GB" sz="1800" baseline="0" dirty="0" smtClean="0">
                <a:solidFill>
                  <a:srgbClr val="F57A1E"/>
                </a:solidFill>
              </a:rPr>
              <a:t>A Guide to Using the AARC Template</a:t>
            </a:r>
            <a:endParaRPr lang="en-GB" sz="1800" dirty="0">
              <a:solidFill>
                <a:srgbClr val="F57A1E"/>
              </a:solidFill>
            </a:endParaRPr>
          </a:p>
        </p:txBody>
      </p:sp>
      <p:sp>
        <p:nvSpPr>
          <p:cNvPr id="4" name="TextBox 3"/>
          <p:cNvSpPr txBox="1"/>
          <p:nvPr userDrawn="1"/>
        </p:nvSpPr>
        <p:spPr>
          <a:xfrm>
            <a:off x="780366" y="2025770"/>
            <a:ext cx="10149657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dirty="0" smtClean="0">
                <a:solidFill>
                  <a:srgbClr val="003F5D"/>
                </a:solidFill>
              </a:rPr>
              <a:t>This template is to</a:t>
            </a:r>
            <a:r>
              <a:rPr lang="en-GB" sz="1800" baseline="0" dirty="0" smtClean="0">
                <a:solidFill>
                  <a:srgbClr val="003F5D"/>
                </a:solidFill>
              </a:rPr>
              <a:t> present information on behalf of the AARC Project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Font is Calibri and will auto-size. Avoid using a font size less than 18pt.  Main font colour is Teal, </a:t>
            </a:r>
            <a:r>
              <a:rPr lang="en-GB" sz="1800" baseline="0" dirty="0" smtClean="0">
                <a:solidFill>
                  <a:srgbClr val="F57B20"/>
                </a:solidFill>
              </a:rPr>
              <a:t>highlight colour is Orange and should be used sparingly.</a:t>
            </a:r>
            <a:r>
              <a:rPr lang="en-GB" sz="1800" baseline="0" dirty="0" smtClean="0">
                <a:solidFill>
                  <a:srgbClr val="ED1556"/>
                </a:solidFill>
              </a:rPr>
              <a:t> </a:t>
            </a:r>
            <a:r>
              <a:rPr lang="en-GB" sz="1800" baseline="0" dirty="0" smtClean="0">
                <a:solidFill>
                  <a:srgbClr val="003F5D"/>
                </a:solidFill>
              </a:rPr>
              <a:t>If the colours are not shown in PowerPoint use the colour picker to select the correct colour from the logo or these samples</a:t>
            </a: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ED1556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title slide has space for the speaker’s own organisation logo which should be no larger than the main AARC logo </a:t>
            </a:r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GB" sz="1800" baseline="0" dirty="0" smtClean="0">
              <a:solidFill>
                <a:srgbClr val="003F5D"/>
              </a:solidFill>
            </a:endParaRPr>
          </a:p>
          <a:p>
            <a:pPr marL="214313" indent="-214313">
              <a:buFont typeface="Arial" panose="020B0604020202020204" pitchFamily="34" charset="0"/>
              <a:buChar char="•"/>
            </a:pPr>
            <a:r>
              <a:rPr lang="en-GB" sz="1800" baseline="0" dirty="0" smtClean="0">
                <a:solidFill>
                  <a:srgbClr val="003F5D"/>
                </a:solidFill>
              </a:rPr>
              <a:t>The end slide includes EU logo, copyright, and funding statement and must be included in any slide packs distributed or printed.</a:t>
            </a:r>
          </a:p>
        </p:txBody>
      </p:sp>
      <p:sp>
        <p:nvSpPr>
          <p:cNvPr id="5" name="Oval 4"/>
          <p:cNvSpPr/>
          <p:nvPr userDrawn="1"/>
        </p:nvSpPr>
        <p:spPr>
          <a:xfrm>
            <a:off x="10890209" y="5560973"/>
            <a:ext cx="727243" cy="529390"/>
          </a:xfrm>
          <a:prstGeom prst="ellipse">
            <a:avLst/>
          </a:prstGeom>
          <a:solidFill>
            <a:srgbClr val="003F5D"/>
          </a:solidFill>
          <a:ln>
            <a:solidFill>
              <a:srgbClr val="003F5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9" name="Oval 8"/>
          <p:cNvSpPr/>
          <p:nvPr userDrawn="1"/>
        </p:nvSpPr>
        <p:spPr>
          <a:xfrm>
            <a:off x="9884901" y="5560973"/>
            <a:ext cx="727243" cy="529390"/>
          </a:xfrm>
          <a:prstGeom prst="ellipse">
            <a:avLst/>
          </a:prstGeom>
          <a:solidFill>
            <a:srgbClr val="F6791C"/>
          </a:solidFill>
          <a:ln>
            <a:solidFill>
              <a:srgbClr val="F6791C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</p:spTree>
    <p:extLst>
      <p:ext uri="{BB962C8B-B14F-4D97-AF65-F5344CB8AC3E}">
        <p14:creationId xmlns:p14="http://schemas.microsoft.com/office/powerpoint/2010/main" val="317804534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losing Slide (Must be included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 userDrawn="1"/>
        </p:nvSpPr>
        <p:spPr>
          <a:xfrm>
            <a:off x="-1" y="2"/>
            <a:ext cx="12192001" cy="6858001"/>
          </a:xfrm>
          <a:prstGeom prst="rect">
            <a:avLst/>
          </a:prstGeom>
          <a:solidFill>
            <a:srgbClr val="003F5E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sz="1800" dirty="0"/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2"/>
          <a:srcRect b="30428"/>
          <a:stretch/>
        </p:blipFill>
        <p:spPr>
          <a:xfrm>
            <a:off x="5217067" y="4837092"/>
            <a:ext cx="1385319" cy="785666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8488" y="5966378"/>
            <a:ext cx="433675" cy="294664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4111444" y="2395574"/>
            <a:ext cx="3748975" cy="14465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4400" dirty="0" smtClean="0">
                <a:solidFill>
                  <a:schemeClr val="bg1"/>
                </a:solidFill>
              </a:rPr>
              <a:t>Thank you</a:t>
            </a:r>
          </a:p>
          <a:p>
            <a:pPr algn="ctr"/>
            <a:r>
              <a:rPr lang="en-GB" sz="4400" dirty="0" smtClean="0">
                <a:solidFill>
                  <a:srgbClr val="F6791C"/>
                </a:solidFill>
              </a:rPr>
              <a:t>Any</a:t>
            </a:r>
            <a:r>
              <a:rPr lang="en-GB" sz="4400" baseline="0" dirty="0" smtClean="0">
                <a:solidFill>
                  <a:srgbClr val="F6791C"/>
                </a:solidFill>
              </a:rPr>
              <a:t> Questions?</a:t>
            </a:r>
            <a:endParaRPr lang="en-GB" sz="4400" dirty="0">
              <a:solidFill>
                <a:srgbClr val="F6791C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56357" y="-50222"/>
            <a:ext cx="4394909" cy="6950557"/>
          </a:xfrm>
          <a:prstGeom prst="rect">
            <a:avLst/>
          </a:prstGeom>
        </p:spPr>
      </p:pic>
      <p:sp>
        <p:nvSpPr>
          <p:cNvPr id="25" name="Content Placeholder 24"/>
          <p:cNvSpPr>
            <a:spLocks noGrp="1"/>
          </p:cNvSpPr>
          <p:nvPr>
            <p:ph sz="quarter" idx="11" hasCustomPrompt="1"/>
          </p:nvPr>
        </p:nvSpPr>
        <p:spPr>
          <a:xfrm>
            <a:off x="3763166" y="4113541"/>
            <a:ext cx="4445529" cy="373710"/>
          </a:xfrm>
        </p:spPr>
        <p:txBody>
          <a:bodyPr>
            <a:normAutofit/>
          </a:bodyPr>
          <a:lstStyle>
            <a:lvl1pPr marL="0" indent="0" algn="ctr">
              <a:buNone/>
              <a:defRPr sz="1800">
                <a:solidFill>
                  <a:schemeClr val="bg1"/>
                </a:solidFill>
              </a:defRPr>
            </a:lvl1pPr>
          </a:lstStyle>
          <a:p>
            <a:pPr lvl="0"/>
            <a:r>
              <a:rPr lang="en-US" dirty="0" smtClean="0"/>
              <a:t>Presenter email address</a:t>
            </a:r>
            <a:endParaRPr lang="en-GB" dirty="0"/>
          </a:p>
        </p:txBody>
      </p:sp>
      <p:sp>
        <p:nvSpPr>
          <p:cNvPr id="10" name="TextBox 9"/>
          <p:cNvSpPr txBox="1"/>
          <p:nvPr userDrawn="1"/>
        </p:nvSpPr>
        <p:spPr>
          <a:xfrm>
            <a:off x="3109415" y="6289305"/>
            <a:ext cx="57118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© GÉANT  on behalf of the AARC project.</a:t>
            </a:r>
          </a:p>
          <a:p>
            <a:pPr algn="ctr"/>
            <a:r>
              <a:rPr lang="en-GB" sz="600" kern="1200" dirty="0" smtClean="0">
                <a:solidFill>
                  <a:schemeClr val="bg1"/>
                </a:solidFill>
                <a:effectLst/>
                <a:latin typeface="+mn-lt"/>
                <a:ea typeface="+mn-ea"/>
                <a:cs typeface="+mn-cs"/>
              </a:rPr>
              <a:t>The work leading to these results has received funding from the European Union’s Horizon 2020 research and innovation programme under Grant Agreement No. 653965 (AARC).</a:t>
            </a:r>
            <a:endParaRPr lang="en-GB" sz="600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 userDrawn="1"/>
        </p:nvSpPr>
        <p:spPr>
          <a:xfrm>
            <a:off x="5273469" y="5591160"/>
            <a:ext cx="138371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1000" dirty="0" smtClean="0">
                <a:solidFill>
                  <a:schemeClr val="bg1"/>
                </a:solidFill>
              </a:rPr>
              <a:t>https://aarc-project.eu</a:t>
            </a:r>
            <a:endParaRPr lang="en-GB" sz="10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233958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609600" y="71437"/>
            <a:ext cx="10972800" cy="1143200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150201" y="1153134"/>
            <a:ext cx="11891599" cy="5249199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11409055" y="6333133"/>
            <a:ext cx="7315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6959216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sz="2200">
                <a:latin typeface="+mn-lt"/>
              </a:defRPr>
            </a:lvl1pPr>
            <a:lvl2pPr>
              <a:defRPr sz="1800">
                <a:solidFill>
                  <a:srgbClr val="004361"/>
                </a:solidFill>
                <a:latin typeface="+mn-lt"/>
              </a:defRPr>
            </a:lvl2pPr>
            <a:lvl3pPr>
              <a:defRPr sz="1800">
                <a:solidFill>
                  <a:srgbClr val="003F5E"/>
                </a:solidFill>
                <a:latin typeface="+mn-lt"/>
              </a:defRPr>
            </a:lvl3pPr>
            <a:lvl4pPr>
              <a:defRPr sz="1800"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6313993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825625"/>
            <a:ext cx="5562600" cy="4351338"/>
          </a:xfrm>
        </p:spPr>
        <p:txBody>
          <a:bodyPr/>
          <a:lstStyle>
            <a:lvl1pPr>
              <a:defRPr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latin typeface="+mn-lt"/>
              </a:defRPr>
            </a:lvl2pPr>
            <a:lvl3pPr>
              <a:defRPr>
                <a:latin typeface="+mn-lt"/>
              </a:defRPr>
            </a:lvl3pPr>
            <a:lvl4pPr>
              <a:defRPr>
                <a:latin typeface="+mn-lt"/>
              </a:defRPr>
            </a:lvl4pPr>
            <a:lvl5pPr>
              <a:defRPr>
                <a:latin typeface="+mn-lt"/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108776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2603" y="1681163"/>
            <a:ext cx="5514975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601" y="2489204"/>
            <a:ext cx="5553075" cy="3700463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10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88948224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6:33 Text Imag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44501" y="1524003"/>
            <a:ext cx="7864123" cy="4652963"/>
          </a:xfrm>
        </p:spPr>
        <p:txBody>
          <a:bodyPr/>
          <a:lstStyle>
            <a:lvl1pPr>
              <a:defRPr sz="1500">
                <a:latin typeface="+mn-lt"/>
              </a:defRPr>
            </a:lvl1pPr>
            <a:lvl2pPr>
              <a:defRPr>
                <a:solidFill>
                  <a:srgbClr val="004361"/>
                </a:solidFill>
                <a:latin typeface="+mn-lt"/>
              </a:defRPr>
            </a:lvl2pPr>
            <a:lvl3pPr>
              <a:defRPr>
                <a:solidFill>
                  <a:srgbClr val="003F5E"/>
                </a:solidFill>
                <a:latin typeface="+mn-lt"/>
              </a:defRPr>
            </a:lvl3pPr>
            <a:lvl4pPr>
              <a:defRPr>
                <a:latin typeface="+mn-lt"/>
              </a:defRPr>
            </a:lvl4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algn="r">
              <a:defRPr/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cxnSp>
        <p:nvCxnSpPr>
          <p:cNvPr id="4" name="Straight Connector 3"/>
          <p:cNvCxnSpPr/>
          <p:nvPr userDrawn="1"/>
        </p:nvCxnSpPr>
        <p:spPr>
          <a:xfrm>
            <a:off x="8319911" y="1532467"/>
            <a:ext cx="0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/>
          <p:cNvCxnSpPr/>
          <p:nvPr userDrawn="1"/>
        </p:nvCxnSpPr>
        <p:spPr>
          <a:xfrm>
            <a:off x="8602125" y="1532467"/>
            <a:ext cx="3" cy="4682066"/>
          </a:xfrm>
          <a:prstGeom prst="line">
            <a:avLst/>
          </a:prstGeom>
          <a:ln w="12700">
            <a:solidFill>
              <a:schemeClr val="bg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36513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6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27507732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op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 dirty="0"/>
          </a:p>
        </p:txBody>
      </p:sp>
      <p:sp>
        <p:nvSpPr>
          <p:cNvPr id="2" name="Rectangle 1"/>
          <p:cNvSpPr/>
          <p:nvPr userDrawn="1"/>
        </p:nvSpPr>
        <p:spPr>
          <a:xfrm>
            <a:off x="0" y="1676400"/>
            <a:ext cx="12192000" cy="2165684"/>
          </a:xfrm>
          <a:prstGeom prst="rect">
            <a:avLst/>
          </a:prstGeom>
          <a:solidFill>
            <a:srgbClr val="013F5E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470572" y="4083050"/>
            <a:ext cx="11208083" cy="2181392"/>
          </a:xfrm>
        </p:spPr>
        <p:txBody>
          <a:bodyPr/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472505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ottom Image Bar with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5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  <p:sp>
        <p:nvSpPr>
          <p:cNvPr id="6" name="Rectangle 5"/>
          <p:cNvSpPr/>
          <p:nvPr userDrawn="1"/>
        </p:nvSpPr>
        <p:spPr>
          <a:xfrm>
            <a:off x="0" y="3858126"/>
            <a:ext cx="12192000" cy="2165684"/>
          </a:xfrm>
          <a:prstGeom prst="rect">
            <a:avLst/>
          </a:prstGeom>
          <a:solidFill>
            <a:srgbClr val="004361"/>
          </a:solidFill>
          <a:ln>
            <a:solidFill>
              <a:srgbClr val="013F5E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sz="135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>
          <a:xfrm>
            <a:off x="448287" y="1524586"/>
            <a:ext cx="11315924" cy="210093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972521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1651518"/>
            <a:ext cx="6172200" cy="4209532"/>
          </a:xfrm>
        </p:spPr>
        <p:txBody>
          <a:bodyPr/>
          <a:lstStyle>
            <a:lvl1pPr>
              <a:defRPr sz="1800"/>
            </a:lvl1pPr>
            <a:lvl2pPr>
              <a:defRPr sz="1650"/>
            </a:lvl2pPr>
            <a:lvl3pPr>
              <a:defRPr sz="15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642188"/>
            <a:ext cx="4314825" cy="4226800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t>‹#›</a:t>
            </a:fld>
            <a:endParaRPr lang="en-GB"/>
          </a:p>
        </p:txBody>
      </p:sp>
      <p:sp>
        <p:nvSpPr>
          <p:cNvPr id="8" name="Title Placeholder 1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3340335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theme" Target="../theme/theme1.xml"/><Relationship Id="rId15" Type="http://schemas.openxmlformats.org/officeDocument/2006/relationships/image" Target="../media/image1.png"/><Relationship Id="rId16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66935" y="203200"/>
            <a:ext cx="9040688" cy="9277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Slide Title</a:t>
            </a:r>
            <a:br>
              <a:rPr lang="en-US" dirty="0" smtClean="0"/>
            </a:br>
            <a:r>
              <a:rPr lang="en-US" dirty="0" smtClean="0"/>
              <a:t>subtitle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44502" y="1439333"/>
            <a:ext cx="10909300" cy="47376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1061812" y="6406019"/>
            <a:ext cx="741021" cy="274873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75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576E6A-F32A-4612-884C-86870357C6B4}" type="slidenum">
              <a:rPr lang="en-GB" smtClean="0"/>
              <a:pPr/>
              <a:t>‹#›</a:t>
            </a:fld>
            <a:endParaRPr lang="en-GB" dirty="0"/>
          </a:p>
        </p:txBody>
      </p:sp>
      <p:cxnSp>
        <p:nvCxnSpPr>
          <p:cNvPr id="13" name="Straight Connector 12"/>
          <p:cNvCxnSpPr/>
          <p:nvPr userDrawn="1"/>
        </p:nvCxnSpPr>
        <p:spPr>
          <a:xfrm>
            <a:off x="444502" y="6406019"/>
            <a:ext cx="11274749" cy="7229"/>
          </a:xfrm>
          <a:prstGeom prst="line">
            <a:avLst/>
          </a:prstGeom>
          <a:ln w="12700" cap="rnd">
            <a:solidFill>
              <a:srgbClr val="F57B2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TextBox 4"/>
          <p:cNvSpPr txBox="1"/>
          <p:nvPr userDrawn="1"/>
        </p:nvSpPr>
        <p:spPr>
          <a:xfrm>
            <a:off x="25400" y="6481610"/>
            <a:ext cx="1817512" cy="2077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indent="0" algn="r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750" baseline="0" dirty="0" smtClean="0">
                <a:solidFill>
                  <a:srgbClr val="003F5E"/>
                </a:solidFill>
              </a:rPr>
              <a:t>https://aarc-project.eu</a:t>
            </a:r>
            <a:endParaRPr lang="en-GB" sz="750" dirty="0">
              <a:solidFill>
                <a:srgbClr val="003F5E"/>
              </a:solidFill>
            </a:endParaRPr>
          </a:p>
        </p:txBody>
      </p:sp>
      <p:cxnSp>
        <p:nvCxnSpPr>
          <p:cNvPr id="8" name="Straight Connector 7"/>
          <p:cNvCxnSpPr/>
          <p:nvPr userDrawn="1"/>
        </p:nvCxnSpPr>
        <p:spPr>
          <a:xfrm flipH="1">
            <a:off x="444503" y="1224327"/>
            <a:ext cx="10274297" cy="2887"/>
          </a:xfrm>
          <a:prstGeom prst="line">
            <a:avLst/>
          </a:prstGeom>
          <a:ln w="12700">
            <a:solidFill>
              <a:srgbClr val="003959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1" name="Picture 20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58149" y="143931"/>
            <a:ext cx="1144684" cy="1034242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 userDrawn="1"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543" y="6460279"/>
            <a:ext cx="331798" cy="299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23316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8" r:id="rId1"/>
    <p:sldLayoutId id="2147483650" r:id="rId2"/>
    <p:sldLayoutId id="2147483652" r:id="rId3"/>
    <p:sldLayoutId id="2147483653" r:id="rId4"/>
    <p:sldLayoutId id="2147483660" r:id="rId5"/>
    <p:sldLayoutId id="2147483654" r:id="rId6"/>
    <p:sldLayoutId id="2147483655" r:id="rId7"/>
    <p:sldLayoutId id="2147483659" r:id="rId8"/>
    <p:sldLayoutId id="2147483656" r:id="rId9"/>
    <p:sldLayoutId id="2147483657" r:id="rId10"/>
    <p:sldLayoutId id="2147483663" r:id="rId11"/>
    <p:sldLayoutId id="2147483662" r:id="rId12"/>
    <p:sldLayoutId id="2147483665" r:id="rId13"/>
  </p:sldLayoutIdLst>
  <p:hf hdr="0" ftr="0" dt="0"/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2400" b="1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2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1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3F5E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rgbClr val="004360"/>
          </a:solidFill>
          <a:latin typeface="+mn-lt"/>
          <a:ea typeface="Verdana" panose="020B0604030504040204" pitchFamily="34" charset="0"/>
          <a:cs typeface="Verdana" panose="020B060403050404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16.tiff"/><Relationship Id="rId3" Type="http://schemas.openxmlformats.org/officeDocument/2006/relationships/image" Target="../media/image17.tiff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tiff"/><Relationship Id="rId4" Type="http://schemas.openxmlformats.org/officeDocument/2006/relationships/image" Target="../media/image19.tiff"/><Relationship Id="rId5" Type="http://schemas.openxmlformats.org/officeDocument/2006/relationships/image" Target="../media/image20.jpg"/><Relationship Id="rId6" Type="http://schemas.openxmlformats.org/officeDocument/2006/relationships/image" Target="../media/image13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9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8.tiff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3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4" Type="http://schemas.openxmlformats.org/officeDocument/2006/relationships/image" Target="../media/image11.png"/><Relationship Id="rId5" Type="http://schemas.openxmlformats.org/officeDocument/2006/relationships/image" Target="../media/image12.png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1.png"/><Relationship Id="rId5" Type="http://schemas.openxmlformats.org/officeDocument/2006/relationships/image" Target="../media/image14.png"/><Relationship Id="rId6" Type="http://schemas.openxmlformats.org/officeDocument/2006/relationships/image" Target="../media/image15.emf"/><Relationship Id="rId1" Type="http://schemas.openxmlformats.org/officeDocument/2006/relationships/slideLayout" Target="../slideLayouts/slideLayout13.xml"/><Relationship Id="rId2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/>
          <p:cNvSpPr>
            <a:spLocks noGrp="1"/>
          </p:cNvSpPr>
          <p:nvPr>
            <p:ph type="body" sz="quarter" idx="12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EGI Conference</a:t>
            </a:r>
            <a:endParaRPr lang="en-GB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7"/>
          </p:nvPr>
        </p:nvSpPr>
        <p:spPr>
          <a:xfrm>
            <a:off x="1240257" y="3070709"/>
            <a:ext cx="6683727" cy="503459"/>
          </a:xfrm>
        </p:spPr>
        <p:txBody>
          <a:bodyPr/>
          <a:lstStyle/>
          <a:p>
            <a:endParaRPr lang="en-GB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GB" dirty="0" smtClean="0"/>
              <a:t>AARC Architecture Blueprint</a:t>
            </a:r>
            <a:endParaRPr lang="en-GB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8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April 7</a:t>
            </a:r>
            <a:r>
              <a:rPr lang="en-GB" baseline="30000" dirty="0" smtClean="0"/>
              <a:t>th</a:t>
            </a:r>
            <a:r>
              <a:rPr lang="en-GB" dirty="0" smtClean="0"/>
              <a:t> 2016</a:t>
            </a:r>
            <a:endParaRPr lang="en-GB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19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Christos </a:t>
            </a:r>
            <a:r>
              <a:rPr lang="en-GB" dirty="0" err="1" smtClean="0"/>
              <a:t>Kanellopoulos</a:t>
            </a:r>
            <a:endParaRPr lang="en-GB" dirty="0"/>
          </a:p>
          <a:p>
            <a:endParaRPr lang="en-GB" dirty="0"/>
          </a:p>
        </p:txBody>
      </p:sp>
      <p:sp>
        <p:nvSpPr>
          <p:cNvPr id="2" name="Text Placeholder 1"/>
          <p:cNvSpPr>
            <a:spLocks noGrp="1"/>
          </p:cNvSpPr>
          <p:nvPr>
            <p:ph type="body" sz="quarter" idx="20"/>
          </p:nvPr>
        </p:nvSpPr>
        <p:spPr/>
        <p:txBody>
          <a:bodyPr>
            <a:normAutofit/>
          </a:bodyPr>
          <a:lstStyle/>
          <a:p>
            <a:r>
              <a:rPr lang="en-GB" dirty="0" smtClean="0"/>
              <a:t>Architecture (JRA1) WP Leader, GRNET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64361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00000000-1234-1234-1234-123412341234}" type="slidenum">
              <a:rPr lang="en" smtClean="0"/>
              <a:pPr/>
              <a:t>10</a:t>
            </a:fld>
            <a:endParaRPr lang="en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6858000" cy="647829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3"/>
          <a:srcRect t="1" b="20211"/>
          <a:stretch/>
        </p:blipFill>
        <p:spPr>
          <a:xfrm>
            <a:off x="7795647" y="0"/>
            <a:ext cx="4396353" cy="6793101"/>
          </a:xfrm>
          <a:prstGeom prst="rect">
            <a:avLst/>
          </a:prstGeom>
        </p:spPr>
      </p:pic>
      <p:cxnSp>
        <p:nvCxnSpPr>
          <p:cNvPr id="8" name="Straight Arrow Connector 7"/>
          <p:cNvCxnSpPr>
            <a:stCxn id="5" idx="3"/>
          </p:cNvCxnSpPr>
          <p:nvPr/>
        </p:nvCxnSpPr>
        <p:spPr>
          <a:xfrm>
            <a:off x="6858000" y="3239146"/>
            <a:ext cx="684000" cy="0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2271992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err="1" smtClean="0"/>
              <a:t>eduGAIN</a:t>
            </a:r>
            <a:r>
              <a:rPr lang="en-GB" sz="3200" dirty="0" smtClean="0"/>
              <a:t> &amp; AARC</a:t>
            </a:r>
            <a:endParaRPr lang="en-GB" sz="3200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"/>
          </p:nvPr>
        </p:nvSpPr>
        <p:spPr>
          <a:xfrm>
            <a:off x="271671" y="1691139"/>
            <a:ext cx="6383129" cy="1711063"/>
          </a:xfrm>
        </p:spPr>
        <p:txBody>
          <a:bodyPr/>
          <a:lstStyle/>
          <a:p>
            <a:pPr marL="0" indent="0">
              <a:buNone/>
            </a:pPr>
            <a:r>
              <a:rPr lang="en-US" sz="2800" b="1" dirty="0" err="1" smtClean="0"/>
              <a:t>eduGAIN</a:t>
            </a:r>
            <a:r>
              <a:rPr lang="en-US" sz="2800" b="1" dirty="0" smtClean="0"/>
              <a:t> and the Identity Federations</a:t>
            </a:r>
          </a:p>
          <a:p>
            <a:pPr marL="0" indent="0">
              <a:buNone/>
            </a:pPr>
            <a:endParaRPr lang="en-US" sz="2400" dirty="0" smtClean="0"/>
          </a:p>
          <a:p>
            <a:pPr marL="0" indent="0">
              <a:buNone/>
            </a:pPr>
            <a:r>
              <a:rPr lang="en-US" sz="2400" dirty="0" smtClean="0"/>
              <a:t>A solid foundation for federated access in R&amp;E </a:t>
            </a:r>
            <a:endParaRPr lang="en-US" sz="2400" dirty="0"/>
          </a:p>
          <a:p>
            <a:endParaRPr lang="en-US" sz="2800" dirty="0" smtClean="0"/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271670" y="3181553"/>
            <a:ext cx="7206486" cy="2127047"/>
          </a:xfrm>
          <a:prstGeom prst="rect">
            <a:avLst/>
          </a:prstGeom>
        </p:spPr>
        <p:txBody>
          <a:bodyPr vert="horz" lIns="91425" tIns="91425" rIns="91425" bIns="91425" rtlCol="0" anchor="t" anchorCtr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0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anose="020B0604020202020204" pitchFamily="34" charset="0"/>
              <a:buNone/>
            </a:pPr>
            <a:r>
              <a:rPr lang="en-US" sz="2800" b="1" dirty="0" smtClean="0"/>
              <a:t>Authentication and Authorization Architecture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800" b="1" dirty="0" smtClean="0"/>
              <a:t>for Research Collaboration</a:t>
            </a:r>
          </a:p>
          <a:p>
            <a:pPr marL="0" indent="0">
              <a:buFont typeface="Arial" panose="020B0604020202020204" pitchFamily="34" charset="0"/>
              <a:buNone/>
            </a:pPr>
            <a:endParaRPr lang="en-US" sz="2400" dirty="0" smtClean="0"/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A set of building blocks on top of </a:t>
            </a:r>
            <a:r>
              <a:rPr lang="en-US" sz="2400" dirty="0" err="1" smtClean="0"/>
              <a:t>eduGAIN</a:t>
            </a:r>
            <a:r>
              <a:rPr lang="en-US" sz="2400" dirty="0" smtClean="0"/>
              <a:t> </a:t>
            </a:r>
          </a:p>
          <a:p>
            <a:pPr marL="0" indent="0">
              <a:buFont typeface="Arial" panose="020B0604020202020204" pitchFamily="34" charset="0"/>
              <a:buNone/>
            </a:pPr>
            <a:r>
              <a:rPr lang="en-US" sz="2400" dirty="0" smtClean="0"/>
              <a:t>for International Research Collaboration</a:t>
            </a:r>
          </a:p>
          <a:p>
            <a:endParaRPr lang="en-US" sz="2800" dirty="0" smtClean="0"/>
          </a:p>
        </p:txBody>
      </p:sp>
      <p:grpSp>
        <p:nvGrpSpPr>
          <p:cNvPr id="6" name="Group 5"/>
          <p:cNvGrpSpPr/>
          <p:nvPr/>
        </p:nvGrpSpPr>
        <p:grpSpPr>
          <a:xfrm>
            <a:off x="4541003" y="3285798"/>
            <a:ext cx="7650997" cy="3453615"/>
            <a:chOff x="1517600" y="2272862"/>
            <a:chExt cx="10862444" cy="4858253"/>
          </a:xfrm>
        </p:grpSpPr>
        <p:grpSp>
          <p:nvGrpSpPr>
            <p:cNvPr id="7" name="Group 6"/>
            <p:cNvGrpSpPr/>
            <p:nvPr/>
          </p:nvGrpSpPr>
          <p:grpSpPr>
            <a:xfrm>
              <a:off x="1517600" y="2272862"/>
              <a:ext cx="10862444" cy="4858253"/>
              <a:chOff x="1497722" y="2056695"/>
              <a:chExt cx="10862444" cy="4858253"/>
            </a:xfrm>
          </p:grpSpPr>
          <p:sp>
            <p:nvSpPr>
              <p:cNvPr id="10" name="Cube 9"/>
              <p:cNvSpPr/>
              <p:nvPr/>
            </p:nvSpPr>
            <p:spPr>
              <a:xfrm>
                <a:off x="1497722" y="3405513"/>
                <a:ext cx="10862444" cy="2536733"/>
              </a:xfrm>
              <a:prstGeom prst="cube">
                <a:avLst>
                  <a:gd name="adj" fmla="val 89789"/>
                </a:avLst>
              </a:prstGeom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pic>
            <p:nvPicPr>
              <p:cNvPr id="11" name="Picture 10"/>
              <p:cNvPicPr>
                <a:picLocks noChangeAspect="1"/>
              </p:cNvPicPr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66675" y="2056695"/>
                <a:ext cx="8477333" cy="4858253"/>
              </a:xfrm>
              <a:prstGeom prst="rect">
                <a:avLst/>
              </a:prstGeom>
              <a:scene3d>
                <a:camera prst="orthographicFront">
                  <a:rot lat="18071412" lon="3083636" rev="18801558"/>
                </a:camera>
                <a:lightRig rig="threePt" dir="t"/>
              </a:scene3d>
            </p:spPr>
          </p:pic>
        </p:grpSp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2614584" y="4920979"/>
              <a:ext cx="2003683" cy="522598"/>
            </a:xfrm>
            <a:prstGeom prst="rect">
              <a:avLst/>
            </a:prstGeom>
            <a:scene3d>
              <a:camera prst="orthographicFront">
                <a:rot lat="17688851" lon="3115458" rev="18624947"/>
              </a:camera>
              <a:lightRig rig="threePt" dir="t"/>
            </a:scene3d>
          </p:spPr>
        </p:pic>
        <p:pic>
          <p:nvPicPr>
            <p:cNvPr id="9" name="Picture 8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09566" y="4368109"/>
              <a:ext cx="1691439" cy="1058641"/>
            </a:xfrm>
            <a:prstGeom prst="rect">
              <a:avLst/>
            </a:prstGeom>
            <a:scene3d>
              <a:camera prst="orthographicFront">
                <a:rot lat="17869862" lon="3567120" rev="18211867"/>
              </a:camera>
              <a:lightRig rig="threePt" dir="t"/>
            </a:scene3d>
          </p:spPr>
        </p:pic>
      </p:grpSp>
      <p:sp>
        <p:nvSpPr>
          <p:cNvPr id="12" name="Up Arrow 11"/>
          <p:cNvSpPr/>
          <p:nvPr/>
        </p:nvSpPr>
        <p:spPr>
          <a:xfrm rot="10800000">
            <a:off x="9005063" y="2535065"/>
            <a:ext cx="1056180" cy="1501466"/>
          </a:xfrm>
          <a:prstGeom prst="upArrow">
            <a:avLst/>
          </a:prstGeom>
          <a:solidFill>
            <a:srgbClr val="5B9BD5">
              <a:alpha val="4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3" name="Group 12"/>
          <p:cNvGrpSpPr/>
          <p:nvPr/>
        </p:nvGrpSpPr>
        <p:grpSpPr>
          <a:xfrm>
            <a:off x="7537027" y="1239002"/>
            <a:ext cx="4654973" cy="1926106"/>
            <a:chOff x="2652280" y="1278903"/>
            <a:chExt cx="9113590" cy="3130836"/>
          </a:xfrm>
        </p:grpSpPr>
        <p:sp>
          <p:nvSpPr>
            <p:cNvPr id="15" name="Cube 14"/>
            <p:cNvSpPr/>
            <p:nvPr/>
          </p:nvSpPr>
          <p:spPr>
            <a:xfrm>
              <a:off x="2652280" y="1634855"/>
              <a:ext cx="9113590" cy="2756922"/>
            </a:xfrm>
            <a:prstGeom prst="cube">
              <a:avLst>
                <a:gd name="adj" fmla="val 89789"/>
              </a:avLst>
            </a:prstGeom>
            <a:solidFill>
              <a:schemeClr val="accent1">
                <a:alpha val="82000"/>
              </a:schemeClr>
            </a:solidFill>
            <a:ln>
              <a:solidFill>
                <a:schemeClr val="accent1">
                  <a:shade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17" name="Picture 2" descr=".png"/>
            <p:cNvPicPr>
              <a:picLocks noChangeAspect="1" noChangeArrowheads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-1772" b="1772"/>
            <a:stretch/>
          </p:blipFill>
          <p:spPr bwMode="auto">
            <a:xfrm>
              <a:off x="3960560" y="1278903"/>
              <a:ext cx="6436892" cy="3130836"/>
            </a:xfrm>
            <a:prstGeom prst="rect">
              <a:avLst/>
            </a:prstGeom>
            <a:noFill/>
            <a:ln>
              <a:solidFill>
                <a:schemeClr val="accent1">
                  <a:shade val="50000"/>
                </a:schemeClr>
              </a:solidFill>
            </a:ln>
            <a:scene3d>
              <a:camera prst="orthographicFront">
                <a:rot lat="19370699" lon="3588530" rev="18840000"/>
              </a:camera>
              <a:lightRig rig="threePt" dir="t"/>
            </a:scene3d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18" name="Up Arrow 17"/>
          <p:cNvSpPr/>
          <p:nvPr/>
        </p:nvSpPr>
        <p:spPr>
          <a:xfrm>
            <a:off x="9020561" y="4036532"/>
            <a:ext cx="1056180" cy="1501466"/>
          </a:xfrm>
          <a:prstGeom prst="upArrow">
            <a:avLst/>
          </a:prstGeom>
          <a:solidFill>
            <a:srgbClr val="5B9BD5">
              <a:alpha val="45098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444502" y="1439334"/>
            <a:ext cx="9778021" cy="1854852"/>
          </a:xfrm>
          <a:solidFill>
            <a:srgbClr val="003F5D"/>
          </a:solidFill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2800" dirty="0" smtClean="0">
                <a:solidFill>
                  <a:schemeClr val="bg1"/>
                </a:solidFill>
              </a:rPr>
              <a:t>“</a:t>
            </a:r>
            <a:r>
              <a:rPr lang="en-US" sz="2800" dirty="0">
                <a:solidFill>
                  <a:schemeClr val="bg1"/>
                </a:solidFill>
              </a:rPr>
              <a:t>Development of a pan-European identity federation services for researchers, educators and </a:t>
            </a:r>
            <a:r>
              <a:rPr lang="en-US" sz="2800" dirty="0" smtClean="0">
                <a:solidFill>
                  <a:schemeClr val="bg1"/>
                </a:solidFill>
              </a:rPr>
              <a:t>students…Stimulate </a:t>
            </a:r>
            <a:r>
              <a:rPr lang="en-US" sz="2800" dirty="0">
                <a:solidFill>
                  <a:schemeClr val="bg1"/>
                </a:solidFill>
              </a:rPr>
              <a:t>AAI services supporting communities involved in the emerging data-rich science era to manage and share their </a:t>
            </a:r>
            <a:r>
              <a:rPr lang="en-US" sz="2800" dirty="0" smtClean="0">
                <a:solidFill>
                  <a:schemeClr val="bg1"/>
                </a:solidFill>
              </a:rPr>
              <a:t>resources”</a:t>
            </a:r>
          </a:p>
          <a:p>
            <a:pPr marL="0" indent="0">
              <a:buNone/>
            </a:pPr>
            <a:endParaRPr lang="en-US" sz="2800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12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Glimpse in the future: AARC 2 </a:t>
            </a:r>
            <a:endParaRPr lang="en-US" dirty="0"/>
          </a:p>
        </p:txBody>
      </p:sp>
      <p:sp>
        <p:nvSpPr>
          <p:cNvPr id="5" name="Content Placeholder 1"/>
          <p:cNvSpPr txBox="1">
            <a:spLocks/>
          </p:cNvSpPr>
          <p:nvPr/>
        </p:nvSpPr>
        <p:spPr>
          <a:xfrm>
            <a:off x="455646" y="3438815"/>
            <a:ext cx="9778021" cy="2388547"/>
          </a:xfrm>
          <a:prstGeom prst="rect">
            <a:avLst/>
          </a:prstGeom>
          <a:solidFill>
            <a:srgbClr val="00608D"/>
          </a:solidFill>
        </p:spPr>
        <p:txBody>
          <a:bodyPr vert="horz" lIns="91440" tIns="45720" rIns="91440" bIns="45720" rtlCol="0">
            <a:normAutofit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0"/>
                </a:solidFill>
                <a:latin typeface="+mn-lt"/>
                <a:ea typeface="Verdana" panose="020B0604030504040204" pitchFamily="34" charset="0"/>
                <a:cs typeface="Verdana" panose="020B0604030504040204" pitchFamily="34" charset="0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(Some) AAI </a:t>
            </a:r>
            <a:r>
              <a:rPr lang="en-US" sz="2400" dirty="0">
                <a:solidFill>
                  <a:schemeClr val="bg1"/>
                </a:solidFill>
              </a:rPr>
              <a:t>innovation with user </a:t>
            </a:r>
            <a:r>
              <a:rPr lang="en-US" sz="2400" dirty="0" smtClean="0">
                <a:solidFill>
                  <a:schemeClr val="bg1"/>
                </a:solidFill>
              </a:rPr>
              <a:t>communities </a:t>
            </a:r>
            <a:r>
              <a:rPr lang="en-US" sz="2400" dirty="0" smtClean="0">
                <a:solidFill>
                  <a:schemeClr val="bg1"/>
                </a:solidFill>
              </a:rPr>
              <a:t>will happen </a:t>
            </a:r>
            <a:r>
              <a:rPr lang="en-US" sz="2400" dirty="0" smtClean="0">
                <a:solidFill>
                  <a:schemeClr val="bg1"/>
                </a:solidFill>
              </a:rPr>
              <a:t>in AARC2 (TRL6 as </a:t>
            </a:r>
            <a:r>
              <a:rPr lang="en-US" sz="2400" dirty="0" smtClean="0">
                <a:solidFill>
                  <a:schemeClr val="bg1"/>
                </a:solidFill>
              </a:rPr>
              <a:t>a starting </a:t>
            </a:r>
            <a:r>
              <a:rPr lang="en-US" sz="2400" dirty="0" smtClean="0">
                <a:solidFill>
                  <a:schemeClr val="bg1"/>
                </a:solidFill>
              </a:rPr>
              <a:t>point)</a:t>
            </a:r>
          </a:p>
          <a:p>
            <a:pPr>
              <a:buFont typeface="Wingdings" charset="2"/>
              <a:buChar char="Ø"/>
            </a:pPr>
            <a:r>
              <a:rPr lang="en-US" sz="2400" dirty="0" smtClean="0">
                <a:solidFill>
                  <a:schemeClr val="bg1"/>
                </a:solidFill>
              </a:rPr>
              <a:t> More user-communities </a:t>
            </a:r>
            <a:r>
              <a:rPr lang="en-US" sz="2400" dirty="0" smtClean="0">
                <a:solidFill>
                  <a:schemeClr val="bg1"/>
                </a:solidFill>
              </a:rPr>
              <a:t>in </a:t>
            </a:r>
            <a:r>
              <a:rPr lang="en-US" sz="2400" dirty="0" smtClean="0">
                <a:solidFill>
                  <a:schemeClr val="bg1"/>
                </a:solidFill>
              </a:rPr>
              <a:t>AARC2</a:t>
            </a:r>
          </a:p>
          <a:p>
            <a:pPr>
              <a:buFont typeface="Wingdings" charset="2"/>
              <a:buChar char="Ø"/>
            </a:pPr>
            <a:r>
              <a:rPr lang="en-US" sz="2400" dirty="0">
                <a:solidFill>
                  <a:schemeClr val="bg1"/>
                </a:solidFill>
              </a:rPr>
              <a:t> </a:t>
            </a:r>
            <a:r>
              <a:rPr lang="en-US" sz="2400" dirty="0" smtClean="0">
                <a:solidFill>
                  <a:schemeClr val="bg1"/>
                </a:solidFill>
              </a:rPr>
              <a:t>Specific pilots </a:t>
            </a:r>
            <a:r>
              <a:rPr lang="en-US" sz="2400" dirty="0" smtClean="0">
                <a:solidFill>
                  <a:schemeClr val="bg1"/>
                </a:solidFill>
              </a:rPr>
              <a:t>to support user-community use-cases and/or to integrate AARC results into existing e-Infrastructures </a:t>
            </a:r>
          </a:p>
        </p:txBody>
      </p:sp>
    </p:spTree>
    <p:extLst>
      <p:ext uri="{BB962C8B-B14F-4D97-AF65-F5344CB8AC3E}">
        <p14:creationId xmlns:p14="http://schemas.microsoft.com/office/powerpoint/2010/main" val="1559876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sz="quarter" idx="11"/>
          </p:nvPr>
        </p:nvSpPr>
        <p:spPr>
          <a:xfrm>
            <a:off x="3763166" y="4113540"/>
            <a:ext cx="4445529" cy="585459"/>
          </a:xfrm>
        </p:spPr>
        <p:txBody>
          <a:bodyPr>
            <a:normAutofit fontScale="92500" lnSpcReduction="20000"/>
          </a:bodyPr>
          <a:lstStyle/>
          <a:p>
            <a:r>
              <a:rPr lang="en-GB" dirty="0" smtClean="0"/>
              <a:t>Christos </a:t>
            </a:r>
            <a:r>
              <a:rPr lang="en-GB" dirty="0" err="1" smtClean="0"/>
              <a:t>Kanellopoulos</a:t>
            </a:r>
            <a:endParaRPr lang="en-GB" dirty="0" smtClean="0"/>
          </a:p>
          <a:p>
            <a:r>
              <a:rPr lang="en-GB" dirty="0" err="1" smtClean="0"/>
              <a:t>skanct@admin.grnet.gr</a:t>
            </a:r>
            <a:endParaRPr lang="en-GB" dirty="0"/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15798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2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600" dirty="0" smtClean="0"/>
              <a:t>The starting point</a:t>
            </a:r>
            <a:endParaRPr lang="en-GB" sz="3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18268" y="1460499"/>
            <a:ext cx="4738781" cy="4882019"/>
          </a:xfrm>
          <a:prstGeom prst="rect">
            <a:avLst/>
          </a:prstGeom>
        </p:spPr>
      </p:pic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290547" y="1451010"/>
            <a:ext cx="8866153" cy="4955009"/>
          </a:xfrm>
        </p:spPr>
        <p:txBody>
          <a:bodyPr>
            <a:normAutofit fontScale="92500" lnSpcReduction="10000"/>
          </a:bodyPr>
          <a:lstStyle/>
          <a:p>
            <a:r>
              <a:rPr lang="en-GB" sz="2800" dirty="0" smtClean="0"/>
              <a:t>The scenario:</a:t>
            </a:r>
          </a:p>
          <a:p>
            <a:pPr lvl="1">
              <a:lnSpc>
                <a:spcPct val="160000"/>
              </a:lnSpc>
            </a:pPr>
            <a:r>
              <a:rPr lang="en-GB" sz="2400" dirty="0" smtClean="0"/>
              <a:t>There is a </a:t>
            </a:r>
            <a:r>
              <a:rPr lang="en-GB" sz="2400" b="1" dirty="0" smtClean="0"/>
              <a:t>technical </a:t>
            </a:r>
            <a:r>
              <a:rPr lang="en-GB" sz="2400" b="1" dirty="0" smtClean="0"/>
              <a:t>architect of a research community</a:t>
            </a:r>
          </a:p>
          <a:p>
            <a:pPr lvl="1">
              <a:lnSpc>
                <a:spcPct val="160000"/>
              </a:lnSpc>
            </a:pPr>
            <a:r>
              <a:rPr lang="en-GB" sz="2400" dirty="0" smtClean="0"/>
              <a:t>Her </a:t>
            </a:r>
            <a:r>
              <a:rPr lang="en-GB" sz="2400" dirty="0" smtClean="0"/>
              <a:t>community is </a:t>
            </a:r>
            <a:r>
              <a:rPr lang="en-GB" sz="2400" b="1" dirty="0" smtClean="0"/>
              <a:t>distributed internationally</a:t>
            </a:r>
          </a:p>
          <a:p>
            <a:pPr lvl="1">
              <a:lnSpc>
                <a:spcPct val="160000"/>
              </a:lnSpc>
            </a:pPr>
            <a:r>
              <a:rPr lang="en-GB" sz="2400" b="1" dirty="0" smtClean="0"/>
              <a:t>Increasing number of services </a:t>
            </a:r>
            <a:r>
              <a:rPr lang="en-GB" sz="2400" dirty="0" smtClean="0"/>
              <a:t>need authentication</a:t>
            </a:r>
            <a:br>
              <a:rPr lang="en-GB" sz="2400" dirty="0" smtClean="0"/>
            </a:br>
            <a:r>
              <a:rPr lang="en-GB" sz="2400" dirty="0" smtClean="0"/>
              <a:t>and authorization</a:t>
            </a:r>
          </a:p>
          <a:p>
            <a:pPr lvl="1">
              <a:lnSpc>
                <a:spcPct val="160000"/>
              </a:lnSpc>
            </a:pPr>
            <a:r>
              <a:rPr lang="en-GB" sz="2400" dirty="0" smtClean="0"/>
              <a:t>Her job </a:t>
            </a:r>
            <a:r>
              <a:rPr lang="en-GB" sz="2400" dirty="0" smtClean="0"/>
              <a:t>is to </a:t>
            </a:r>
            <a:r>
              <a:rPr lang="en-GB" sz="2400" b="1" dirty="0" smtClean="0"/>
              <a:t>find a solution</a:t>
            </a:r>
          </a:p>
          <a:p>
            <a:pPr lvl="1">
              <a:lnSpc>
                <a:spcPct val="160000"/>
              </a:lnSpc>
            </a:pPr>
            <a:r>
              <a:rPr lang="en-GB" sz="2400" dirty="0" smtClean="0"/>
              <a:t>She wants </a:t>
            </a:r>
            <a:r>
              <a:rPr lang="en-GB" sz="2400" dirty="0" smtClean="0"/>
              <a:t>to </a:t>
            </a:r>
            <a:r>
              <a:rPr lang="en-GB" sz="2400" b="1" dirty="0" smtClean="0"/>
              <a:t>focus on research </a:t>
            </a:r>
            <a:r>
              <a:rPr lang="en-GB" sz="2400" dirty="0" smtClean="0"/>
              <a:t>and not reinvent the wheel</a:t>
            </a:r>
          </a:p>
          <a:p>
            <a:pPr lvl="1">
              <a:lnSpc>
                <a:spcPct val="160000"/>
              </a:lnSpc>
            </a:pPr>
            <a:r>
              <a:rPr lang="en-GB" sz="2400" dirty="0" smtClean="0"/>
              <a:t>She</a:t>
            </a:r>
            <a:r>
              <a:rPr lang="en-GB" sz="2400" dirty="0" smtClean="0"/>
              <a:t> starts </a:t>
            </a:r>
            <a:r>
              <a:rPr lang="en-GB" sz="2400" dirty="0" smtClean="0"/>
              <a:t>googling</a:t>
            </a:r>
          </a:p>
          <a:p>
            <a:pPr>
              <a:lnSpc>
                <a:spcPct val="160000"/>
              </a:lnSpc>
            </a:pPr>
            <a:r>
              <a:rPr lang="en-GB" sz="2800" dirty="0" smtClean="0"/>
              <a:t>So, there are some solutions available, but</a:t>
            </a:r>
            <a:r>
              <a:rPr lang="is-IS" sz="2800" dirty="0" smtClean="0"/>
              <a:t>…</a:t>
            </a:r>
            <a:endParaRPr lang="en-GB" sz="2800" dirty="0" smtClean="0"/>
          </a:p>
        </p:txBody>
      </p:sp>
    </p:spTree>
    <p:extLst>
      <p:ext uri="{BB962C8B-B14F-4D97-AF65-F5344CB8AC3E}">
        <p14:creationId xmlns:p14="http://schemas.microsoft.com/office/powerpoint/2010/main" val="1716000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857377" y="1588864"/>
            <a:ext cx="8181975" cy="1811886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000" dirty="0"/>
              <a:t>It would be nicer if there was also compatibility &amp; interoperability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3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smileys-shaking-hand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2757" y="3185514"/>
            <a:ext cx="4487919" cy="2959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58583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F576E6A-F32A-4612-884C-86870357C6B4}" type="slidenum">
              <a:rPr lang="en-GB" smtClean="0"/>
              <a:pPr/>
              <a:t>4</a:t>
            </a:fld>
            <a:endParaRPr lang="en-GB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5646" y="74649"/>
            <a:ext cx="9612087" cy="1004851"/>
          </a:xfrm>
        </p:spPr>
        <p:txBody>
          <a:bodyPr/>
          <a:lstStyle/>
          <a:p>
            <a:r>
              <a:rPr lang="en-US" dirty="0" smtClean="0"/>
              <a:t>The </a:t>
            </a:r>
            <a:r>
              <a:rPr lang="en-US" dirty="0" smtClean="0"/>
              <a:t>AARC </a:t>
            </a:r>
            <a:r>
              <a:rPr lang="en-US" dirty="0" smtClean="0"/>
              <a:t>Project</a:t>
            </a:r>
            <a:endParaRPr lang="en-US" dirty="0"/>
          </a:p>
        </p:txBody>
      </p:sp>
      <p:sp>
        <p:nvSpPr>
          <p:cNvPr id="5" name="Content Placeholder 8"/>
          <p:cNvSpPr txBox="1">
            <a:spLocks/>
          </p:cNvSpPr>
          <p:nvPr/>
        </p:nvSpPr>
        <p:spPr>
          <a:xfrm>
            <a:off x="872117" y="3500074"/>
            <a:ext cx="5287383" cy="2672125"/>
          </a:xfrm>
          <a:prstGeom prst="rect">
            <a:avLst/>
          </a:prstGeom>
          <a:ln w="28575" cap="flat" cmpd="sng" algn="ctr">
            <a:solidFill>
              <a:schemeClr val="accent2"/>
            </a:solidFill>
            <a:prstDash val="solid"/>
            <a:miter lim="800000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lIns="91440" tIns="45720" rIns="91440" bIns="45720" rtlCol="0">
            <a:normAutofit fontScale="92500" lnSpcReduction="10000"/>
          </a:bodyPr>
          <a:lstStyle>
            <a:lvl1pPr marL="171450" indent="-171450" algn="l" defTabSz="685800" rtl="0" eaLnBrk="1" latinLnBrk="0" hangingPunct="1">
              <a:lnSpc>
                <a:spcPct val="90000"/>
              </a:lnSpc>
              <a:spcBef>
                <a:spcPts val="750"/>
              </a:spcBef>
              <a:buFont typeface="Arial" panose="020B0604020202020204" pitchFamily="34" charset="0"/>
              <a:buChar char="•"/>
              <a:defRPr sz="22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 marL="5143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4361"/>
                </a:solidFill>
                <a:latin typeface="+mn-lt"/>
                <a:ea typeface="+mn-ea"/>
                <a:cs typeface="+mn-cs"/>
              </a:defRPr>
            </a:lvl2pPr>
            <a:lvl3pPr marL="8572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003F5E"/>
                </a:solidFill>
                <a:latin typeface="+mn-lt"/>
                <a:ea typeface="+mn-ea"/>
                <a:cs typeface="+mn-cs"/>
              </a:defRPr>
            </a:lvl3pPr>
            <a:lvl4pPr marL="12001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 marL="15430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 marL="18859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 marL="22288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 marL="25717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 marL="2914650" indent="-171450" algn="l" defTabSz="685800" rtl="0" eaLnBrk="1" latinLnBrk="0" hangingPunct="1">
              <a:lnSpc>
                <a:spcPct val="90000"/>
              </a:lnSpc>
              <a:spcBef>
                <a:spcPts val="375"/>
              </a:spcBef>
              <a:buFont typeface="Arial" panose="020B0604020202020204" pitchFamily="34" charset="0"/>
              <a:buChar char="•"/>
              <a:defRPr sz="135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sz="2400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Two-year EC-funded project 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sz="2400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20 partners </a:t>
            </a:r>
          </a:p>
          <a:p>
            <a:pPr lvl="1">
              <a:spcBef>
                <a:spcPts val="300"/>
              </a:spcBef>
              <a:spcAft>
                <a:spcPts val="600"/>
              </a:spcAft>
            </a:pPr>
            <a:r>
              <a:rPr lang="en-GB" sz="2400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NRENs, e-Infrastructure providers and Libraries as equal partners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sz="2400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About 3M euro budget 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sz="2400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Starting date 1st May, 2015 </a:t>
            </a:r>
          </a:p>
          <a:p>
            <a:pPr>
              <a:spcBef>
                <a:spcPts val="300"/>
              </a:spcBef>
              <a:spcAft>
                <a:spcPts val="600"/>
              </a:spcAft>
            </a:pPr>
            <a:r>
              <a:rPr lang="en-GB" sz="2400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https://</a:t>
            </a:r>
            <a:r>
              <a:rPr lang="en-GB" sz="2400" dirty="0" err="1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aarc-project.eu</a:t>
            </a:r>
            <a:r>
              <a:rPr lang="en-GB" sz="2400" dirty="0" smtClean="0">
                <a:solidFill>
                  <a:schemeClr val="accent5">
                    <a:lumMod val="50000"/>
                  </a:schemeClr>
                </a:solidFill>
                <a:cs typeface="Gill Sans"/>
              </a:rPr>
              <a:t>/</a:t>
            </a:r>
          </a:p>
          <a:p>
            <a:endParaRPr lang="en-GB" dirty="0"/>
          </a:p>
        </p:txBody>
      </p:sp>
      <p:sp>
        <p:nvSpPr>
          <p:cNvPr id="6" name="TextBox 5"/>
          <p:cNvSpPr txBox="1"/>
          <p:nvPr/>
        </p:nvSpPr>
        <p:spPr>
          <a:xfrm>
            <a:off x="872118" y="1522116"/>
            <a:ext cx="5287382" cy="830997"/>
          </a:xfrm>
          <a:prstGeom prst="rect">
            <a:avLst/>
          </a:prstGeom>
          <a:noFill/>
          <a:ln>
            <a:solidFill>
              <a:srgbClr val="1C4161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Gill Sans"/>
              </a:rPr>
              <a:t>Authentication and Authorisation </a:t>
            </a: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Gill Sans"/>
              </a:rPr>
              <a:t/>
            </a:r>
            <a:b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Gill Sans"/>
              </a:rPr>
            </a:br>
            <a:r>
              <a:rPr lang="en-GB" sz="2400" b="1" dirty="0" smtClean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Gill Sans"/>
              </a:rPr>
              <a:t>for </a:t>
            </a:r>
            <a:r>
              <a:rPr lang="en-GB" sz="2400" b="1" dirty="0">
                <a:solidFill>
                  <a:schemeClr val="accent5">
                    <a:lumMod val="50000"/>
                  </a:schemeClr>
                </a:solidFill>
                <a:ea typeface="Verdana" panose="020B0604030504040204" pitchFamily="34" charset="0"/>
                <a:cs typeface="Gill Sans"/>
              </a:rPr>
              <a:t>Research and Collaboration</a:t>
            </a:r>
            <a:endParaRPr lang="en-US" sz="2400" b="1" dirty="0">
              <a:solidFill>
                <a:schemeClr val="accent5">
                  <a:lumMod val="50000"/>
                </a:schemeClr>
              </a:solidFill>
              <a:cs typeface="Gill Sans"/>
            </a:endParaRPr>
          </a:p>
        </p:txBody>
      </p:sp>
      <p:sp>
        <p:nvSpPr>
          <p:cNvPr id="7" name="Chevron 6"/>
          <p:cNvSpPr/>
          <p:nvPr/>
        </p:nvSpPr>
        <p:spPr>
          <a:xfrm rot="5400000">
            <a:off x="2957881" y="2865036"/>
            <a:ext cx="856443" cy="265828"/>
          </a:xfrm>
          <a:prstGeom prst="chevron">
            <a:avLst/>
          </a:prstGeom>
          <a:ln>
            <a:solidFill>
              <a:schemeClr val="accent5">
                <a:lumMod val="50000"/>
              </a:schemeClr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schemeClr val="tx1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78144">
            <a:off x="6527801" y="2036197"/>
            <a:ext cx="5008333" cy="3730396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708497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Requirements</a:t>
            </a:r>
            <a:endParaRPr lang="en-GB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59" y="2556558"/>
            <a:ext cx="1931908" cy="261558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10059" y="2556558"/>
            <a:ext cx="1931908" cy="261558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TextBox 29"/>
          <p:cNvSpPr txBox="1"/>
          <p:nvPr/>
        </p:nvSpPr>
        <p:spPr>
          <a:xfrm>
            <a:off x="290660" y="1728986"/>
            <a:ext cx="2489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Analysis of </a:t>
            </a:r>
            <a:endParaRPr lang="en-US" sz="2400" dirty="0"/>
          </a:p>
          <a:p>
            <a:pPr algn="ctr"/>
            <a:r>
              <a:rPr lang="en-US" sz="2400" dirty="0"/>
              <a:t>User </a:t>
            </a:r>
            <a:r>
              <a:rPr lang="en-US" sz="2400" dirty="0" smtClean="0"/>
              <a:t>Communities</a:t>
            </a:r>
            <a:endParaRPr lang="en-US" sz="2400" dirty="0"/>
          </a:p>
        </p:txBody>
      </p:sp>
      <p:sp>
        <p:nvSpPr>
          <p:cNvPr id="4" name="TextBox 3"/>
          <p:cNvSpPr txBox="1"/>
          <p:nvPr/>
        </p:nvSpPr>
        <p:spPr>
          <a:xfrm>
            <a:off x="8696326" y="5829598"/>
            <a:ext cx="20571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err="1"/>
              <a:t>aarc-project.eu</a:t>
            </a:r>
            <a:r>
              <a:rPr lang="en-GB" u="sng" dirty="0"/>
              <a:t> </a:t>
            </a:r>
            <a:endParaRPr lang="en-US" dirty="0"/>
          </a:p>
          <a:p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357551" y="5021083"/>
            <a:ext cx="2112783" cy="769441"/>
          </a:xfrm>
          <a:prstGeom prst="rect">
            <a:avLst/>
          </a:prstGeom>
          <a:solidFill>
            <a:srgbClr val="BFDC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>
                <a:latin typeface="Gill Sans Light"/>
                <a:cs typeface="Gill Sans Light"/>
              </a:rPr>
              <a:t>Non-web-browser</a:t>
            </a:r>
          </a:p>
        </p:txBody>
      </p:sp>
      <p:sp>
        <p:nvSpPr>
          <p:cNvPr id="17" name="Rectangle 16"/>
          <p:cNvSpPr/>
          <p:nvPr/>
        </p:nvSpPr>
        <p:spPr>
          <a:xfrm>
            <a:off x="5332420" y="3830820"/>
            <a:ext cx="2149407" cy="769441"/>
          </a:xfrm>
          <a:prstGeom prst="rect">
            <a:avLst/>
          </a:prstGeom>
          <a:solidFill>
            <a:srgbClr val="BFDC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>
                <a:latin typeface="Gill Sans Light"/>
                <a:cs typeface="Gill Sans Light"/>
              </a:rPr>
              <a:t>Homeless</a:t>
            </a:r>
          </a:p>
          <a:p>
            <a:pPr algn="ctr" eaLnBrk="0" hangingPunct="0">
              <a:defRPr/>
            </a:pPr>
            <a:r>
              <a:rPr lang="en-US" sz="2200" dirty="0">
                <a:latin typeface="Gill Sans Light"/>
                <a:cs typeface="Gill Sans Light"/>
              </a:rPr>
              <a:t> users</a:t>
            </a:r>
          </a:p>
        </p:txBody>
      </p:sp>
      <p:sp>
        <p:nvSpPr>
          <p:cNvPr id="18" name="Rectangle 17"/>
          <p:cNvSpPr/>
          <p:nvPr/>
        </p:nvSpPr>
        <p:spPr>
          <a:xfrm>
            <a:off x="5341948" y="2653936"/>
            <a:ext cx="2148102" cy="769441"/>
          </a:xfrm>
          <a:prstGeom prst="rect">
            <a:avLst/>
          </a:prstGeom>
          <a:solidFill>
            <a:srgbClr val="BFDC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 smtClean="0">
                <a:latin typeface="Gill Sans Light"/>
                <a:cs typeface="Gill Sans Light"/>
              </a:rPr>
              <a:t>Persistent Unique Identifiers</a:t>
            </a:r>
            <a:endParaRPr lang="en-US" sz="2200" dirty="0">
              <a:latin typeface="Gill Sans Light"/>
              <a:cs typeface="Gill Sans Light"/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45093" y="2641155"/>
            <a:ext cx="2163904" cy="769441"/>
          </a:xfrm>
          <a:prstGeom prst="rect">
            <a:avLst/>
          </a:prstGeom>
          <a:solidFill>
            <a:srgbClr val="BFDC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>
                <a:latin typeface="Gill Sans Light"/>
                <a:cs typeface="Gill Sans Light"/>
              </a:rPr>
              <a:t>Credential translation </a:t>
            </a:r>
          </a:p>
        </p:txBody>
      </p:sp>
      <p:sp>
        <p:nvSpPr>
          <p:cNvPr id="20" name="Rectangle 19"/>
          <p:cNvSpPr/>
          <p:nvPr/>
        </p:nvSpPr>
        <p:spPr>
          <a:xfrm>
            <a:off x="5357550" y="1495173"/>
            <a:ext cx="2139579" cy="769441"/>
          </a:xfrm>
          <a:prstGeom prst="rect">
            <a:avLst/>
          </a:prstGeom>
          <a:solidFill>
            <a:srgbClr val="BFDC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 smtClean="0">
                <a:latin typeface="Gill Sans Light"/>
                <a:cs typeface="Gill Sans Light"/>
              </a:rPr>
              <a:t>Attribute Aggregation</a:t>
            </a:r>
            <a:endParaRPr lang="en-US" sz="2200" dirty="0">
              <a:latin typeface="Gill Sans Light"/>
              <a:cs typeface="Gill Sans Light"/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3055577" y="1487383"/>
            <a:ext cx="2184813" cy="769441"/>
          </a:xfrm>
          <a:prstGeom prst="rect">
            <a:avLst/>
          </a:prstGeom>
          <a:solidFill>
            <a:srgbClr val="BFDC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 smtClean="0">
                <a:latin typeface="Gill Sans Light"/>
                <a:cs typeface="Gill Sans Light"/>
              </a:rPr>
              <a:t>Attribute Release   </a:t>
            </a:r>
            <a:r>
              <a:rPr lang="en-US" sz="2200" dirty="0" smtClean="0">
                <a:solidFill>
                  <a:srgbClr val="BFDC01"/>
                </a:solidFill>
                <a:latin typeface="Gill Sans Light"/>
                <a:cs typeface="Gill Sans Light"/>
              </a:rPr>
              <a:t>.</a:t>
            </a:r>
            <a:endParaRPr lang="en-US" sz="2200" dirty="0">
              <a:solidFill>
                <a:srgbClr val="BFDC01"/>
              </a:solidFill>
              <a:latin typeface="Gill Sans Light"/>
              <a:cs typeface="Gill Sans Light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63602" y="3818153"/>
            <a:ext cx="2148009" cy="769441"/>
          </a:xfrm>
          <a:prstGeom prst="rect">
            <a:avLst/>
          </a:prstGeom>
          <a:solidFill>
            <a:srgbClr val="BFDC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>
                <a:latin typeface="Gill Sans Light"/>
                <a:cs typeface="Gill Sans Light"/>
              </a:rPr>
              <a:t>Levels of Assurance </a:t>
            </a:r>
          </a:p>
        </p:txBody>
      </p:sp>
      <p:sp>
        <p:nvSpPr>
          <p:cNvPr id="24" name="Rectangle 23"/>
          <p:cNvSpPr/>
          <p:nvPr/>
        </p:nvSpPr>
        <p:spPr>
          <a:xfrm>
            <a:off x="3081443" y="5031503"/>
            <a:ext cx="2148009" cy="769441"/>
          </a:xfrm>
          <a:prstGeom prst="rect">
            <a:avLst/>
          </a:prstGeom>
          <a:solidFill>
            <a:srgbClr val="BFDC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 smtClean="0">
                <a:latin typeface="Gill Sans Light"/>
                <a:cs typeface="Gill Sans Light"/>
              </a:rPr>
              <a:t>Community based </a:t>
            </a:r>
            <a:r>
              <a:rPr lang="en-US" sz="2200" dirty="0" err="1" smtClean="0">
                <a:latin typeface="Gill Sans Light"/>
                <a:cs typeface="Gill Sans Light"/>
              </a:rPr>
              <a:t>AuthZ</a:t>
            </a:r>
            <a:endParaRPr lang="en-US" sz="2200" dirty="0">
              <a:latin typeface="Gill Sans Light"/>
              <a:cs typeface="Gill Sans Light"/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7111" y="5021083"/>
            <a:ext cx="2112783" cy="769441"/>
          </a:xfrm>
          <a:prstGeom prst="rect">
            <a:avLst/>
          </a:prstGeom>
          <a:solidFill>
            <a:srgbClr val="BFDC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 smtClean="0">
                <a:latin typeface="Gill Sans Light"/>
                <a:cs typeface="Gill Sans Light"/>
              </a:rPr>
              <a:t>Social &amp; e-</a:t>
            </a:r>
            <a:r>
              <a:rPr lang="en-US" sz="2200" dirty="0" err="1" smtClean="0">
                <a:latin typeface="Gill Sans Light"/>
                <a:cs typeface="Gill Sans Light"/>
              </a:rPr>
              <a:t>Gov</a:t>
            </a:r>
            <a:r>
              <a:rPr lang="en-US" sz="2200" dirty="0" smtClean="0">
                <a:latin typeface="Gill Sans Light"/>
                <a:cs typeface="Gill Sans Light"/>
              </a:rPr>
              <a:t> IDs</a:t>
            </a:r>
            <a:endParaRPr lang="en-US" sz="2200" dirty="0">
              <a:latin typeface="Gill Sans Light"/>
              <a:cs typeface="Gill Sans Light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01980" y="3830820"/>
            <a:ext cx="2149407" cy="769441"/>
          </a:xfrm>
          <a:prstGeom prst="rect">
            <a:avLst/>
          </a:prstGeom>
          <a:solidFill>
            <a:srgbClr val="BFDC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 smtClean="0">
                <a:latin typeface="Gill Sans Light"/>
                <a:cs typeface="Gill Sans Light"/>
              </a:rPr>
              <a:t>Step up Authentication</a:t>
            </a:r>
            <a:endParaRPr lang="en-US" sz="2200" dirty="0">
              <a:latin typeface="Gill Sans Light"/>
              <a:cs typeface="Gill Sans Light"/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7611508" y="2653936"/>
            <a:ext cx="2148102" cy="769441"/>
          </a:xfrm>
          <a:prstGeom prst="rect">
            <a:avLst/>
          </a:prstGeom>
          <a:solidFill>
            <a:srgbClr val="BFDC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 smtClean="0">
                <a:latin typeface="Gill Sans Light"/>
                <a:cs typeface="Gill Sans Light"/>
              </a:rPr>
              <a:t>User Managed Information</a:t>
            </a:r>
            <a:endParaRPr lang="en-US" sz="2200" dirty="0">
              <a:latin typeface="Gill Sans Light"/>
              <a:cs typeface="Gill Sans Light"/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7627110" y="1487008"/>
            <a:ext cx="2139579" cy="769441"/>
          </a:xfrm>
          <a:prstGeom prst="rect">
            <a:avLst/>
          </a:prstGeom>
          <a:solidFill>
            <a:srgbClr val="BFDC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>
                <a:latin typeface="Gill Sans Light"/>
                <a:cs typeface="Gill Sans Light"/>
              </a:rPr>
              <a:t>User</a:t>
            </a:r>
          </a:p>
          <a:p>
            <a:pPr algn="ctr" eaLnBrk="0" hangingPunct="0">
              <a:defRPr/>
            </a:pPr>
            <a:r>
              <a:rPr lang="en-US" sz="2200" dirty="0">
                <a:latin typeface="Gill Sans Light"/>
                <a:cs typeface="Gill Sans Light"/>
              </a:rPr>
              <a:t> friendliness</a:t>
            </a:r>
          </a:p>
        </p:txBody>
      </p:sp>
      <p:sp>
        <p:nvSpPr>
          <p:cNvPr id="31" name="Rectangle 30"/>
          <p:cNvSpPr/>
          <p:nvPr/>
        </p:nvSpPr>
        <p:spPr>
          <a:xfrm>
            <a:off x="9875608" y="5021083"/>
            <a:ext cx="2112783" cy="769441"/>
          </a:xfrm>
          <a:prstGeom prst="rect">
            <a:avLst/>
          </a:prstGeom>
          <a:solidFill>
            <a:srgbClr val="BFDC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 smtClean="0">
                <a:latin typeface="Gill Sans Light"/>
                <a:cs typeface="Gill Sans Light"/>
              </a:rPr>
              <a:t>Incident Response</a:t>
            </a:r>
            <a:endParaRPr lang="en-US" sz="2200" dirty="0">
              <a:latin typeface="Gill Sans Light"/>
              <a:cs typeface="Gill Sans Light"/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9850477" y="3830820"/>
            <a:ext cx="2149407" cy="769441"/>
          </a:xfrm>
          <a:prstGeom prst="rect">
            <a:avLst/>
          </a:prstGeom>
          <a:solidFill>
            <a:srgbClr val="BFDC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 smtClean="0">
                <a:latin typeface="Gill Sans Light"/>
                <a:cs typeface="Gill Sans Light"/>
              </a:rPr>
              <a:t>Best Practices and Policies</a:t>
            </a:r>
            <a:endParaRPr lang="en-US" sz="2200" dirty="0">
              <a:latin typeface="Gill Sans Light"/>
              <a:cs typeface="Gill Sans Light"/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9860005" y="2653936"/>
            <a:ext cx="2148102" cy="769441"/>
          </a:xfrm>
          <a:prstGeom prst="rect">
            <a:avLst/>
          </a:prstGeom>
          <a:solidFill>
            <a:srgbClr val="BFDC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 smtClean="0">
                <a:latin typeface="Gill Sans Light"/>
                <a:cs typeface="Gill Sans Light"/>
              </a:rPr>
              <a:t>Credential Delegation</a:t>
            </a:r>
            <a:endParaRPr lang="en-US" sz="2200" dirty="0">
              <a:latin typeface="Gill Sans Light"/>
              <a:cs typeface="Gill Sans Light"/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9875607" y="1487008"/>
            <a:ext cx="2139579" cy="769441"/>
          </a:xfrm>
          <a:prstGeom prst="rect">
            <a:avLst/>
          </a:prstGeom>
          <a:solidFill>
            <a:srgbClr val="BFDC00"/>
          </a:solidFill>
        </p:spPr>
        <p:txBody>
          <a:bodyPr wrap="square">
            <a:spAutoFit/>
          </a:bodyPr>
          <a:lstStyle/>
          <a:p>
            <a:pPr algn="ctr" eaLnBrk="0" hangingPunct="0">
              <a:defRPr/>
            </a:pPr>
            <a:r>
              <a:rPr lang="en-US" sz="2200" dirty="0" smtClean="0">
                <a:latin typeface="Gill Sans Light"/>
                <a:cs typeface="Gill Sans Light"/>
              </a:rPr>
              <a:t>SP</a:t>
            </a:r>
            <a:endParaRPr lang="en-US" sz="2200" dirty="0">
              <a:latin typeface="Gill Sans Light"/>
              <a:cs typeface="Gill Sans Light"/>
            </a:endParaRPr>
          </a:p>
          <a:p>
            <a:pPr algn="ctr" eaLnBrk="0" hangingPunct="0">
              <a:defRPr/>
            </a:pPr>
            <a:r>
              <a:rPr lang="en-US" sz="2200" dirty="0">
                <a:latin typeface="Gill Sans Light"/>
                <a:cs typeface="Gill Sans Light"/>
              </a:rPr>
              <a:t> friendliness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0" y="5172138"/>
            <a:ext cx="2823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And Infrastructure Providers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159129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ight Arrow 62"/>
          <p:cNvSpPr/>
          <p:nvPr/>
        </p:nvSpPr>
        <p:spPr>
          <a:xfrm>
            <a:off x="510059" y="3518396"/>
            <a:ext cx="8717068" cy="69532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The Functional Components and available AAI tools</a:t>
            </a:r>
            <a:endParaRPr lang="en-GB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5713" y="2597099"/>
            <a:ext cx="1931908" cy="261558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10058" y="2556507"/>
            <a:ext cx="1931908" cy="261558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" name="TextBox 3"/>
          <p:cNvSpPr txBox="1"/>
          <p:nvPr/>
        </p:nvSpPr>
        <p:spPr>
          <a:xfrm>
            <a:off x="8696326" y="5978395"/>
            <a:ext cx="20571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err="1"/>
              <a:t>aarc-project.eu</a:t>
            </a:r>
            <a:r>
              <a:rPr lang="en-GB" u="sng" dirty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7660" y="2668925"/>
            <a:ext cx="1898821" cy="261558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9457659" y="2668923"/>
            <a:ext cx="1898823" cy="261558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TextBox 38"/>
          <p:cNvSpPr txBox="1"/>
          <p:nvPr/>
        </p:nvSpPr>
        <p:spPr>
          <a:xfrm>
            <a:off x="9231203" y="1774218"/>
            <a:ext cx="2351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Available </a:t>
            </a:r>
            <a:endParaRPr lang="en-US" sz="2400" dirty="0"/>
          </a:p>
          <a:p>
            <a:pPr algn="ctr"/>
            <a:r>
              <a:rPr lang="en-US" sz="2400" dirty="0"/>
              <a:t>AAI Components</a:t>
            </a:r>
          </a:p>
        </p:txBody>
      </p:sp>
      <p:sp>
        <p:nvSpPr>
          <p:cNvPr id="58" name="Rounded Rectangle 57"/>
          <p:cNvSpPr/>
          <p:nvPr/>
        </p:nvSpPr>
        <p:spPr>
          <a:xfrm>
            <a:off x="5051306" y="2702547"/>
            <a:ext cx="1891664" cy="607677"/>
          </a:xfrm>
          <a:prstGeom prst="roundRect">
            <a:avLst/>
          </a:prstGeom>
          <a:solidFill>
            <a:srgbClr val="C6FBC6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Attribute Authorities</a:t>
            </a:r>
          </a:p>
        </p:txBody>
      </p:sp>
      <p:sp>
        <p:nvSpPr>
          <p:cNvPr id="59" name="Rounded Rectangle 58"/>
          <p:cNvSpPr/>
          <p:nvPr/>
        </p:nvSpPr>
        <p:spPr>
          <a:xfrm>
            <a:off x="5051306" y="1840227"/>
            <a:ext cx="1891664" cy="607677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>
                <a:solidFill>
                  <a:sysClr val="windowText" lastClr="000000"/>
                </a:solidFill>
              </a:rPr>
              <a:t>IdPs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0" name="Rounded Rectangle 59"/>
          <p:cNvSpPr/>
          <p:nvPr/>
        </p:nvSpPr>
        <p:spPr>
          <a:xfrm>
            <a:off x="5051306" y="3563199"/>
            <a:ext cx="1891664" cy="607677"/>
          </a:xfrm>
          <a:prstGeom prst="roundRect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ysClr val="windowText" lastClr="000000"/>
                </a:solidFill>
              </a:rPr>
              <a:t>Proxies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1" name="Rounded Rectangle 60"/>
          <p:cNvSpPr/>
          <p:nvPr/>
        </p:nvSpPr>
        <p:spPr>
          <a:xfrm>
            <a:off x="5051306" y="4423851"/>
            <a:ext cx="1891664" cy="607677"/>
          </a:xfrm>
          <a:prstGeom prst="roundRect">
            <a:avLst/>
          </a:prstGeom>
          <a:solidFill>
            <a:srgbClr val="F8978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ysClr val="windowText" lastClr="000000"/>
                </a:solidFill>
              </a:rPr>
              <a:t>Token Translation</a:t>
            </a:r>
          </a:p>
        </p:txBody>
      </p:sp>
      <p:sp>
        <p:nvSpPr>
          <p:cNvPr id="62" name="Rounded Rectangle 61"/>
          <p:cNvSpPr/>
          <p:nvPr/>
        </p:nvSpPr>
        <p:spPr>
          <a:xfrm>
            <a:off x="5051306" y="5284503"/>
            <a:ext cx="1891664" cy="607677"/>
          </a:xfrm>
          <a:prstGeom prst="roundRect">
            <a:avLst/>
          </a:prstGeom>
          <a:solidFill>
            <a:srgbClr val="F0B9C7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>
                <a:solidFill>
                  <a:sysClr val="windowText" lastClr="000000"/>
                </a:solidFill>
              </a:rPr>
              <a:t>Service Provider</a:t>
            </a:r>
            <a:endParaRPr lang="en-US" dirty="0">
              <a:solidFill>
                <a:sysClr val="windowText" lastClr="000000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290660" y="1728986"/>
            <a:ext cx="24897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Analysis of </a:t>
            </a:r>
            <a:endParaRPr lang="en-US" sz="2400" dirty="0"/>
          </a:p>
          <a:p>
            <a:pPr algn="ctr"/>
            <a:r>
              <a:rPr lang="en-US" sz="2400" dirty="0"/>
              <a:t>User </a:t>
            </a:r>
            <a:r>
              <a:rPr lang="en-US" sz="2400" dirty="0" smtClean="0"/>
              <a:t>Communities</a:t>
            </a:r>
            <a:endParaRPr lang="en-US" sz="2400" dirty="0"/>
          </a:p>
        </p:txBody>
      </p:sp>
      <p:sp>
        <p:nvSpPr>
          <p:cNvPr id="65" name="TextBox 64"/>
          <p:cNvSpPr txBox="1"/>
          <p:nvPr/>
        </p:nvSpPr>
        <p:spPr>
          <a:xfrm>
            <a:off x="0" y="5172138"/>
            <a:ext cx="282357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/>
              <a:t>And Infrastructure Providers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75640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The Functional Components and available AAI tools</a:t>
            </a:r>
            <a:endParaRPr lang="en-GB" sz="3200" dirty="0"/>
          </a:p>
        </p:txBody>
      </p:sp>
      <p:pic>
        <p:nvPicPr>
          <p:cNvPr id="17" name="Picture 2" descr="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469" y="588937"/>
            <a:ext cx="10197884" cy="5765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33225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7161" y="819807"/>
            <a:ext cx="8028393" cy="56224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3" name="Right Arrow 62"/>
          <p:cNvSpPr/>
          <p:nvPr/>
        </p:nvSpPr>
        <p:spPr>
          <a:xfrm>
            <a:off x="510059" y="3518396"/>
            <a:ext cx="6994327" cy="69532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>The functional Components</a:t>
            </a:r>
            <a:endParaRPr lang="en-GB" sz="3200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59" y="2556558"/>
            <a:ext cx="1931908" cy="261558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10059" y="2556558"/>
            <a:ext cx="1931908" cy="261558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TextBox 29"/>
          <p:cNvSpPr txBox="1"/>
          <p:nvPr/>
        </p:nvSpPr>
        <p:spPr>
          <a:xfrm>
            <a:off x="393252" y="1728986"/>
            <a:ext cx="2284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Requirements </a:t>
            </a:r>
          </a:p>
          <a:p>
            <a:pPr algn="ctr"/>
            <a:r>
              <a:rPr lang="en-US" sz="2400" dirty="0"/>
              <a:t>User Community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96326" y="5978395"/>
            <a:ext cx="205711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err="1"/>
              <a:t>aarc-project.eu</a:t>
            </a:r>
            <a:r>
              <a:rPr lang="en-GB" u="sng" dirty="0"/>
              <a:t> </a:t>
            </a:r>
            <a:endParaRPr lang="en-US" dirty="0"/>
          </a:p>
          <a:p>
            <a:endParaRPr lang="en-US" dirty="0"/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75" y="2556558"/>
            <a:ext cx="1898821" cy="2615580"/>
          </a:xfrm>
          <a:prstGeom prst="rect">
            <a:avLst/>
          </a:prstGeom>
        </p:spPr>
      </p:pic>
      <p:sp>
        <p:nvSpPr>
          <p:cNvPr id="38" name="Rectangle 37"/>
          <p:cNvSpPr/>
          <p:nvPr/>
        </p:nvSpPr>
        <p:spPr>
          <a:xfrm>
            <a:off x="3062374" y="2556556"/>
            <a:ext cx="1898823" cy="261558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9" name="TextBox 38"/>
          <p:cNvSpPr txBox="1"/>
          <p:nvPr/>
        </p:nvSpPr>
        <p:spPr>
          <a:xfrm>
            <a:off x="2870697" y="1728986"/>
            <a:ext cx="2351733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 smtClean="0"/>
              <a:t>Available </a:t>
            </a:r>
            <a:endParaRPr lang="en-US" sz="2400" dirty="0"/>
          </a:p>
          <a:p>
            <a:pPr algn="ctr"/>
            <a:r>
              <a:rPr lang="en-US" sz="2400" dirty="0"/>
              <a:t>AAI Components</a:t>
            </a:r>
          </a:p>
        </p:txBody>
      </p:sp>
    </p:spTree>
    <p:extLst>
      <p:ext uri="{BB962C8B-B14F-4D97-AF65-F5344CB8AC3E}">
        <p14:creationId xmlns:p14="http://schemas.microsoft.com/office/powerpoint/2010/main" val="12295976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ight Arrow 32"/>
          <p:cNvSpPr/>
          <p:nvPr/>
        </p:nvSpPr>
        <p:spPr>
          <a:xfrm>
            <a:off x="510059" y="3518396"/>
            <a:ext cx="8186267" cy="695324"/>
          </a:xfrm>
          <a:prstGeom prst="rightArrow">
            <a:avLst/>
          </a:prstGeom>
          <a:solidFill>
            <a:schemeClr val="accent2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GB" sz="3200" dirty="0" smtClean="0"/>
              <a:t/>
            </a:r>
            <a:br>
              <a:rPr lang="en-GB" sz="3200" dirty="0" smtClean="0"/>
            </a:br>
            <a:r>
              <a:rPr lang="en-GB" sz="3200" dirty="0" smtClean="0"/>
              <a:t>Pilots</a:t>
            </a:r>
            <a:endParaRPr lang="en-GB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62375" y="2556558"/>
            <a:ext cx="1898821" cy="261558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059" y="2556558"/>
            <a:ext cx="1931908" cy="261558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81603" y="2556555"/>
            <a:ext cx="1973139" cy="2615580"/>
          </a:xfrm>
          <a:prstGeom prst="rect">
            <a:avLst/>
          </a:prstGeom>
        </p:spPr>
      </p:pic>
      <p:sp>
        <p:nvSpPr>
          <p:cNvPr id="27" name="Rectangle 26"/>
          <p:cNvSpPr/>
          <p:nvPr/>
        </p:nvSpPr>
        <p:spPr>
          <a:xfrm>
            <a:off x="510059" y="2556558"/>
            <a:ext cx="1931908" cy="261558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49" name="Rectangle 48"/>
          <p:cNvSpPr/>
          <p:nvPr/>
        </p:nvSpPr>
        <p:spPr>
          <a:xfrm>
            <a:off x="3062374" y="2556556"/>
            <a:ext cx="1898823" cy="261558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50" name="Rectangle 49"/>
          <p:cNvSpPr/>
          <p:nvPr/>
        </p:nvSpPr>
        <p:spPr>
          <a:xfrm>
            <a:off x="5581603" y="2556554"/>
            <a:ext cx="1973139" cy="2615580"/>
          </a:xfrm>
          <a:prstGeom prst="rect">
            <a:avLst/>
          </a:prstGeom>
          <a:solidFill>
            <a:schemeClr val="accent1">
              <a:lumMod val="50000"/>
              <a:alpha val="2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30" name="TextBox 29"/>
          <p:cNvSpPr txBox="1"/>
          <p:nvPr/>
        </p:nvSpPr>
        <p:spPr>
          <a:xfrm>
            <a:off x="393252" y="1728986"/>
            <a:ext cx="2284600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Requirements </a:t>
            </a:r>
          </a:p>
          <a:p>
            <a:pPr algn="ctr"/>
            <a:r>
              <a:rPr lang="en-US" sz="2400" dirty="0"/>
              <a:t>User Community</a:t>
            </a:r>
          </a:p>
        </p:txBody>
      </p:sp>
      <p:sp>
        <p:nvSpPr>
          <p:cNvPr id="52" name="TextBox 51"/>
          <p:cNvSpPr txBox="1"/>
          <p:nvPr/>
        </p:nvSpPr>
        <p:spPr>
          <a:xfrm>
            <a:off x="2727036" y="1728986"/>
            <a:ext cx="26390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Overview Available </a:t>
            </a:r>
          </a:p>
          <a:p>
            <a:pPr algn="ctr"/>
            <a:r>
              <a:rPr lang="en-US" sz="2400" dirty="0"/>
              <a:t>AAI Components</a:t>
            </a:r>
          </a:p>
        </p:txBody>
      </p:sp>
      <p:sp>
        <p:nvSpPr>
          <p:cNvPr id="53" name="TextBox 52"/>
          <p:cNvSpPr txBox="1"/>
          <p:nvPr/>
        </p:nvSpPr>
        <p:spPr>
          <a:xfrm>
            <a:off x="5491025" y="1728986"/>
            <a:ext cx="2133084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Draft Blue-Print</a:t>
            </a:r>
          </a:p>
          <a:p>
            <a:pPr algn="ctr"/>
            <a:r>
              <a:rPr lang="en-US" sz="2400" dirty="0"/>
              <a:t>Architecture</a:t>
            </a:r>
          </a:p>
        </p:txBody>
      </p:sp>
      <p:pic>
        <p:nvPicPr>
          <p:cNvPr id="51" name="Picture 5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611097" y="2398040"/>
            <a:ext cx="3189568" cy="2759075"/>
          </a:xfrm>
          <a:prstGeom prst="rect">
            <a:avLst/>
          </a:prstGeom>
        </p:spPr>
      </p:pic>
      <p:sp>
        <p:nvSpPr>
          <p:cNvPr id="72" name="TextBox 71"/>
          <p:cNvSpPr txBox="1"/>
          <p:nvPr/>
        </p:nvSpPr>
        <p:spPr>
          <a:xfrm>
            <a:off x="8872500" y="1725557"/>
            <a:ext cx="25202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2400" dirty="0"/>
              <a:t>Running Pilots</a:t>
            </a:r>
          </a:p>
          <a:p>
            <a:pPr algn="ctr"/>
            <a:r>
              <a:rPr lang="en-US" sz="2400" dirty="0"/>
              <a:t>With Communities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696326" y="5829598"/>
            <a:ext cx="195430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u="sng" dirty="0" err="1"/>
              <a:t>aarc-project.eu</a:t>
            </a:r>
            <a:r>
              <a:rPr lang="en-GB" u="sng" dirty="0"/>
              <a:t> </a:t>
            </a:r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8010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GEANT Association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10D0992E-CCCF-45DB-AB26-A4F50B75E4D6}" vid="{C2252C9B-28CB-4431-8278-C26B15A7694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5D342B61AA90142A8D5A114AFFAD389" ma:contentTypeVersion="1" ma:contentTypeDescription="Create a new document." ma:contentTypeScope="" ma:versionID="138dd77d572eb9aa87051d9216bdb443">
  <xsd:schema xmlns:xsd="http://www.w3.org/2001/XMLSchema" xmlns:xs="http://www.w3.org/2001/XMLSchema" xmlns:p="http://schemas.microsoft.com/office/2006/metadata/properties" xmlns:ns1="http://schemas.microsoft.com/sharepoint/v3" targetNamespace="http://schemas.microsoft.com/office/2006/metadata/properties" ma:root="true" ma:fieldsID="48c5b5cd9b8d25ff6dd15848836f4270" ns1:_="">
    <xsd:import namespace="http://schemas.microsoft.com/sharepoint/v3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hidden="true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hidden="true" ma:internalName="PublishingExpirationDate">
      <xsd:simpleType>
        <xsd:restriction base="dms:Unknow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9AA3960-760A-4B61-8C8B-DBF90F37C8C8}">
  <ds:schemaRefs>
    <ds:schemaRef ds:uri="http://schemas.microsoft.com/office/infopath/2007/PartnerControls"/>
    <ds:schemaRef ds:uri="http://schemas.microsoft.com/office/2006/documentManagement/types"/>
    <ds:schemaRef ds:uri="http://purl.org/dc/elements/1.1/"/>
    <ds:schemaRef ds:uri="http://schemas.openxmlformats.org/package/2006/metadata/core-properties"/>
    <ds:schemaRef ds:uri="http://purl.org/dc/terms/"/>
    <ds:schemaRef ds:uri="http://purl.org/dc/dcmitype/"/>
    <ds:schemaRef ds:uri="http://schemas.microsoft.com/sharepoint/v3"/>
    <ds:schemaRef ds:uri="http://schemas.microsoft.com/office/2006/metadata/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FF8F0BB2-8848-4E68-80B0-B0624BDBD585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http://schemas.microsoft.com/sharepoint/v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22C07721-32FF-48B6-9D36-E09F4CC3A69A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Final GEANT Association template 16 9 widescreen</Template>
  <TotalTime>32393</TotalTime>
  <Words>496</Words>
  <Application>Microsoft Macintosh PowerPoint</Application>
  <PresentationFormat>Widescreen</PresentationFormat>
  <Paragraphs>128</Paragraphs>
  <Slides>13</Slides>
  <Notes>9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20" baseType="lpstr">
      <vt:lpstr>Calibri</vt:lpstr>
      <vt:lpstr>Gill Sans</vt:lpstr>
      <vt:lpstr>Gill Sans Light</vt:lpstr>
      <vt:lpstr>Verdana</vt:lpstr>
      <vt:lpstr>Wingdings</vt:lpstr>
      <vt:lpstr>Arial</vt:lpstr>
      <vt:lpstr>GEANT Association</vt:lpstr>
      <vt:lpstr>PowerPoint Presentation</vt:lpstr>
      <vt:lpstr>The starting point</vt:lpstr>
      <vt:lpstr>PowerPoint Presentation</vt:lpstr>
      <vt:lpstr>The AARC Project</vt:lpstr>
      <vt:lpstr>Requirements</vt:lpstr>
      <vt:lpstr>The Functional Components and available AAI tools</vt:lpstr>
      <vt:lpstr>The Functional Components and available AAI tools</vt:lpstr>
      <vt:lpstr>The functional Components</vt:lpstr>
      <vt:lpstr> Pilots</vt:lpstr>
      <vt:lpstr>PowerPoint Presentation</vt:lpstr>
      <vt:lpstr>eduGAIN &amp; AARC</vt:lpstr>
      <vt:lpstr>Glimpse in the future: AARC 2 </vt:lpstr>
      <vt:lpstr>PowerPoint Presentation</vt:lpstr>
    </vt:vector>
  </TitlesOfParts>
  <Company>DANTE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Karl Meyer</dc:creator>
  <cp:lastModifiedBy>CK</cp:lastModifiedBy>
  <cp:revision>127</cp:revision>
  <cp:lastPrinted>2016-03-09T06:27:30Z</cp:lastPrinted>
  <dcterms:created xsi:type="dcterms:W3CDTF">2015-04-29T14:13:57Z</dcterms:created>
  <dcterms:modified xsi:type="dcterms:W3CDTF">2016-04-07T12:36:29Z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0x01010015D342B61AA90142A8D5A114AFFAD389</vt:lpwstr>
  </property>
</Properties>
</file>