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70" r:id="rId5"/>
    <p:sldId id="260" r:id="rId6"/>
    <p:sldId id="261" r:id="rId7"/>
    <p:sldId id="263" r:id="rId8"/>
    <p:sldId id="265" r:id="rId9"/>
    <p:sldId id="264" r:id="rId10"/>
    <p:sldId id="266" r:id="rId11"/>
    <p:sldId id="269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A6E4"/>
    <a:srgbClr val="4B0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8077" autoAdjust="0"/>
  </p:normalViewPr>
  <p:slideViewPr>
    <p:cSldViewPr snapToGrid="0">
      <p:cViewPr varScale="1">
        <p:scale>
          <a:sx n="62" d="100"/>
          <a:sy n="62" d="100"/>
        </p:scale>
        <p:origin x="9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73129-B3DA-4F73-B21D-63E3926EFCD9}" type="datetimeFigureOut">
              <a:rPr lang="es-ES" smtClean="0"/>
              <a:t>08/04/2016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04A5D-FAE8-474B-9025-35C96B8D8F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5582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04A5D-FAE8-474B-9025-35C96B8D8FE0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8183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88059" y="1319751"/>
            <a:ext cx="5354424" cy="2114796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rgbClr val="4B00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88059" y="3771724"/>
            <a:ext cx="4194928" cy="1101936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337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7008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F582-3EC3-4EB8-98F1-686BFEDA7610}" type="datetime1">
              <a:rPr lang="en-GB" smtClean="0"/>
              <a:t>08/04/2016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Conference - Amsterdam 08/04/2016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FD838B9F-EE4C-4B1B-86A1-0FBFA4BEBAE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25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4" y="1832295"/>
            <a:ext cx="928311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4" y="4947688"/>
            <a:ext cx="9283111" cy="127214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2861-B429-4E44-B46A-A1894C907543}" type="datetime1">
              <a:rPr lang="en-GB" smtClean="0"/>
              <a:t>08/04/2016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Conference - Amsterdam 08/04/2016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FD838B9F-EE4C-4B1B-86A1-0FBFA4BEBAE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431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A2F40-84D9-4BB1-AF7A-C0D4E8064186}" type="datetime1">
              <a:rPr lang="en-GB" smtClean="0"/>
              <a:t>08/04/2016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Conference - Amsterdam 08/04/2016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FD838B9F-EE4C-4B1B-86A1-0FBFA4BEBAE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952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11FE-EB4D-4F3C-82DF-19A4B4189D59}" type="datetime1">
              <a:rPr lang="en-GB" smtClean="0"/>
              <a:t>08/04/2016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Conference - Amsterdam 08/04/2016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FD838B9F-EE4C-4B1B-86A1-0FBFA4BEBAE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41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4B19-BFCB-4760-9904-8558D1E487D4}" type="datetime1">
              <a:rPr lang="en-GB" smtClean="0"/>
              <a:t>08/04/2016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Conference - Amsterdam 08/04/2016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FD838B9F-EE4C-4B1B-86A1-0FBFA4BEBAE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449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12191999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B4B19-2575-4F5D-9406-919C79DF95A1}" type="datetime1">
              <a:rPr lang="en-GB" smtClean="0"/>
              <a:t>08/04/2016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Conference - Amsterdam 08/04/2016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FD838B9F-EE4C-4B1B-86A1-0FBFA4BEBAE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582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ciFly" panose="02000606030000020004" pitchFamily="2" charset="0"/>
              </a:defRPr>
            </a:lvl1pPr>
          </a:lstStyle>
          <a:p>
            <a:fld id="{695DD75D-98D1-46D1-901C-AAB8542E9D42}" type="datetime1">
              <a:rPr lang="en-GB" smtClean="0"/>
              <a:t>08/04/2016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ciFly" panose="02000606030000020004" pitchFamily="2" charset="0"/>
              </a:defRPr>
            </a:lvl1pPr>
          </a:lstStyle>
          <a:p>
            <a:r>
              <a:rPr lang="en-GB" smtClean="0"/>
              <a:t>EGI Conference - Amsterdam 08/04/2016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219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laxy.ansible.com/" TargetMode="External"/><Relationship Id="rId2" Type="http://schemas.openxmlformats.org/officeDocument/2006/relationships/hyperlink" Target="http://www.grycap.upv.es/i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neadata.org/" TargetMode="External"/><Relationship Id="rId5" Type="http://schemas.openxmlformats.org/officeDocument/2006/relationships/hyperlink" Target="http://github.com/indigo-dc/onedock" TargetMode="External"/><Relationship Id="rId4" Type="http://schemas.openxmlformats.org/officeDocument/2006/relationships/hyperlink" Target="http://www.grycap.upv.es/clues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bioimaging.eu/content-news/euro-bioimaging-appoints-its-hub-and-nominates-first-generation-nodes" TargetMode="External"/><Relationship Id="rId2" Type="http://schemas.openxmlformats.org/officeDocument/2006/relationships/hyperlink" Target="http://www.eurobioimaging.e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egi.eu/indico/event/2875/session/11/contribution/77" TargetMode="External"/><Relationship Id="rId2" Type="http://schemas.openxmlformats.org/officeDocument/2006/relationships/hyperlink" Target="https://www.indigo-datacloud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nifti.nimh.nih.gov/nifti-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88059" y="619932"/>
            <a:ext cx="6207240" cy="28146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 cloud-based architecture for supporting medical imaging analysis through INDIGO-</a:t>
            </a:r>
            <a:r>
              <a:rPr lang="en-US" b="1" dirty="0" err="1"/>
              <a:t>DataCloud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88060" y="4277532"/>
            <a:ext cx="5875957" cy="1534332"/>
          </a:xfrm>
        </p:spPr>
        <p:txBody>
          <a:bodyPr>
            <a:normAutofit/>
          </a:bodyPr>
          <a:lstStyle/>
          <a:p>
            <a:r>
              <a:rPr lang="en-GB" u="sng" dirty="0" smtClean="0"/>
              <a:t>Ignacio Blanquer</a:t>
            </a:r>
            <a:r>
              <a:rPr lang="en-GB" dirty="0" smtClean="0"/>
              <a:t>, Germán Moltó, Miguel </a:t>
            </a:r>
            <a:r>
              <a:rPr lang="en-GB" dirty="0" err="1" smtClean="0"/>
              <a:t>Caballer</a:t>
            </a:r>
            <a:r>
              <a:rPr lang="en-GB" dirty="0"/>
              <a:t> </a:t>
            </a:r>
            <a:r>
              <a:rPr lang="en-GB" dirty="0" smtClean="0"/>
              <a:t>(UPV)</a:t>
            </a:r>
          </a:p>
          <a:p>
            <a:r>
              <a:rPr lang="en-GB" dirty="0" smtClean="0"/>
              <a:t>Luis </a:t>
            </a:r>
            <a:r>
              <a:rPr lang="en-GB" dirty="0" err="1" smtClean="0"/>
              <a:t>Martí-Bonmatí</a:t>
            </a:r>
            <a:r>
              <a:rPr lang="en-GB" dirty="0" smtClean="0"/>
              <a:t>, Angel </a:t>
            </a:r>
            <a:r>
              <a:rPr lang="en-GB" dirty="0" err="1" smtClean="0"/>
              <a:t>Alberich</a:t>
            </a:r>
            <a:r>
              <a:rPr lang="en-GB" dirty="0" smtClean="0"/>
              <a:t>, (HUPLF)</a:t>
            </a:r>
          </a:p>
        </p:txBody>
      </p:sp>
    </p:spTree>
    <p:extLst>
      <p:ext uri="{BB962C8B-B14F-4D97-AF65-F5344CB8AC3E}">
        <p14:creationId xmlns:p14="http://schemas.microsoft.com/office/powerpoint/2010/main" val="336917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1122384"/>
          </a:xfrm>
        </p:spPr>
        <p:txBody>
          <a:bodyPr/>
          <a:lstStyle/>
          <a:p>
            <a:r>
              <a:rPr lang="es-ES" dirty="0" smtClean="0"/>
              <a:t>BIM-CV Use Case </a:t>
            </a:r>
            <a:r>
              <a:rPr lang="es-ES" dirty="0" err="1" smtClean="0"/>
              <a:t>Design</a:t>
            </a:r>
            <a:endParaRPr lang="es-ES" dirty="0"/>
          </a:p>
        </p:txBody>
      </p:sp>
      <p:grpSp>
        <p:nvGrpSpPr>
          <p:cNvPr id="3" name="Grupo 2"/>
          <p:cNvGrpSpPr/>
          <p:nvPr/>
        </p:nvGrpSpPr>
        <p:grpSpPr>
          <a:xfrm>
            <a:off x="235947" y="1690692"/>
            <a:ext cx="11718576" cy="5061477"/>
            <a:chOff x="235947" y="1690692"/>
            <a:chExt cx="11718576" cy="5061477"/>
          </a:xfrm>
        </p:grpSpPr>
        <p:sp>
          <p:nvSpPr>
            <p:cNvPr id="100" name="Rectángulo 99"/>
            <p:cNvSpPr/>
            <p:nvPr/>
          </p:nvSpPr>
          <p:spPr>
            <a:xfrm>
              <a:off x="5264512" y="1822760"/>
              <a:ext cx="3186049" cy="3394027"/>
            </a:xfrm>
            <a:prstGeom prst="rect">
              <a:avLst/>
            </a:prstGeom>
            <a:solidFill>
              <a:srgbClr val="C9A6E4"/>
            </a:solidFill>
            <a:ln w="38100">
              <a:solidFill>
                <a:srgbClr val="4B008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s-ES" sz="1600"/>
            </a:p>
          </p:txBody>
        </p:sp>
        <p:sp>
          <p:nvSpPr>
            <p:cNvPr id="89" name="Disco magnético 88"/>
            <p:cNvSpPr/>
            <p:nvPr/>
          </p:nvSpPr>
          <p:spPr>
            <a:xfrm>
              <a:off x="2459778" y="3194894"/>
              <a:ext cx="747908" cy="697800"/>
            </a:xfrm>
            <a:prstGeom prst="flowChartMagneticDisk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" sz="1600" dirty="0" smtClean="0">
                  <a:solidFill>
                    <a:schemeClr val="tx1"/>
                  </a:solidFill>
                </a:rPr>
                <a:t>Disk </a:t>
              </a:r>
              <a:r>
                <a:rPr lang="es-ES" sz="1600" dirty="0" err="1" smtClean="0">
                  <a:solidFill>
                    <a:schemeClr val="tx1"/>
                  </a:solidFill>
                </a:rPr>
                <a:t>Vol</a:t>
              </a:r>
              <a:endParaRPr lang="es-ES" sz="16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s-ES" sz="1600" dirty="0" smtClean="0">
                  <a:solidFill>
                    <a:schemeClr val="tx1"/>
                  </a:solidFill>
                </a:rPr>
                <a:t>(FS)</a:t>
              </a:r>
              <a:endParaRPr lang="es-ES" sz="1600" dirty="0">
                <a:solidFill>
                  <a:schemeClr val="tx1"/>
                </a:solidFill>
              </a:endParaRPr>
            </a:p>
          </p:txBody>
        </p:sp>
        <p:sp>
          <p:nvSpPr>
            <p:cNvPr id="90" name="Disco magnético 89"/>
            <p:cNvSpPr/>
            <p:nvPr/>
          </p:nvSpPr>
          <p:spPr>
            <a:xfrm>
              <a:off x="5464815" y="1946173"/>
              <a:ext cx="747908" cy="697800"/>
            </a:xfrm>
            <a:prstGeom prst="flowChartMagneticDisk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" sz="1600" dirty="0">
                  <a:solidFill>
                    <a:schemeClr val="tx1"/>
                  </a:solidFill>
                </a:rPr>
                <a:t>Disk </a:t>
              </a:r>
              <a:r>
                <a:rPr lang="es-ES" sz="1600" dirty="0" err="1" smtClean="0">
                  <a:solidFill>
                    <a:schemeClr val="tx1"/>
                  </a:solidFill>
                </a:rPr>
                <a:t>Vol</a:t>
              </a:r>
              <a:r>
                <a:rPr lang="es-ES" sz="1600" dirty="0" smtClean="0">
                  <a:solidFill>
                    <a:schemeClr val="tx1"/>
                  </a:solidFill>
                </a:rPr>
                <a:t> (FS)</a:t>
              </a:r>
              <a:endParaRPr lang="es-ES" sz="1600" dirty="0">
                <a:solidFill>
                  <a:schemeClr val="tx1"/>
                </a:solidFill>
              </a:endParaRPr>
            </a:p>
          </p:txBody>
        </p:sp>
        <p:sp>
          <p:nvSpPr>
            <p:cNvPr id="91" name="Rectángulo 90"/>
            <p:cNvSpPr/>
            <p:nvPr/>
          </p:nvSpPr>
          <p:spPr>
            <a:xfrm>
              <a:off x="6752531" y="2040631"/>
              <a:ext cx="796132" cy="7961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s-ES" sz="1200">
                <a:solidFill>
                  <a:schemeClr val="tx1"/>
                </a:solidFill>
              </a:endParaRPr>
            </a:p>
          </p:txBody>
        </p:sp>
        <p:sp>
          <p:nvSpPr>
            <p:cNvPr id="92" name="Rectángulo 91"/>
            <p:cNvSpPr/>
            <p:nvPr/>
          </p:nvSpPr>
          <p:spPr>
            <a:xfrm>
              <a:off x="6985629" y="2287045"/>
              <a:ext cx="796132" cy="7961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s-ES" sz="1200">
                <a:solidFill>
                  <a:schemeClr val="tx1"/>
                </a:solidFill>
              </a:endParaRPr>
            </a:p>
          </p:txBody>
        </p:sp>
        <p:sp>
          <p:nvSpPr>
            <p:cNvPr id="93" name="Rectángulo 92"/>
            <p:cNvSpPr/>
            <p:nvPr/>
          </p:nvSpPr>
          <p:spPr>
            <a:xfrm>
              <a:off x="7218727" y="2533459"/>
              <a:ext cx="796132" cy="7961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s-ES" sz="1200">
                <a:solidFill>
                  <a:schemeClr val="tx1"/>
                </a:solidFill>
              </a:endParaRPr>
            </a:p>
          </p:txBody>
        </p:sp>
        <p:sp>
          <p:nvSpPr>
            <p:cNvPr id="94" name="Rectángulo 93"/>
            <p:cNvSpPr/>
            <p:nvPr/>
          </p:nvSpPr>
          <p:spPr>
            <a:xfrm>
              <a:off x="7451825" y="2779872"/>
              <a:ext cx="796132" cy="7961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" sz="1200" dirty="0" smtClean="0">
                  <a:solidFill>
                    <a:schemeClr val="tx1"/>
                  </a:solidFill>
                </a:rPr>
                <a:t>WN</a:t>
              </a:r>
            </a:p>
            <a:p>
              <a:pPr algn="ctr"/>
              <a:r>
                <a:rPr lang="es-ES" sz="1200" dirty="0" smtClean="0">
                  <a:solidFill>
                    <a:schemeClr val="tx1"/>
                  </a:solidFill>
                </a:rPr>
                <a:t>(</a:t>
              </a:r>
              <a:r>
                <a:rPr lang="es-ES" sz="1200" dirty="0" err="1" smtClean="0">
                  <a:solidFill>
                    <a:schemeClr val="tx1"/>
                  </a:solidFill>
                </a:rPr>
                <a:t>MRIcron</a:t>
              </a:r>
              <a:r>
                <a:rPr lang="es-ES" sz="1200" dirty="0" smtClean="0">
                  <a:solidFill>
                    <a:schemeClr val="tx1"/>
                  </a:solidFill>
                </a:rPr>
                <a:t>, </a:t>
              </a:r>
              <a:r>
                <a:rPr lang="es-ES" sz="1200" dirty="0" err="1" smtClean="0">
                  <a:solidFill>
                    <a:schemeClr val="tx1"/>
                  </a:solidFill>
                </a:rPr>
                <a:t>octave</a:t>
              </a:r>
              <a:r>
                <a:rPr lang="es-ES" sz="1200" dirty="0" smtClean="0">
                  <a:solidFill>
                    <a:schemeClr val="tx1"/>
                  </a:solidFill>
                </a:rPr>
                <a:t>, </a:t>
              </a:r>
              <a:r>
                <a:rPr lang="es-ES" sz="1200" dirty="0" err="1" smtClean="0">
                  <a:solidFill>
                    <a:schemeClr val="tx1"/>
                  </a:solidFill>
                </a:rPr>
                <a:t>Caffe</a:t>
              </a:r>
              <a:r>
                <a:rPr lang="es-ES" sz="1200" dirty="0" smtClean="0">
                  <a:solidFill>
                    <a:schemeClr val="tx1"/>
                  </a:solidFill>
                </a:rPr>
                <a:t>, ..) </a:t>
              </a:r>
              <a:endParaRPr lang="es-ES" sz="1200" dirty="0">
                <a:solidFill>
                  <a:schemeClr val="tx1"/>
                </a:solidFill>
              </a:endParaRPr>
            </a:p>
          </p:txBody>
        </p:sp>
        <p:sp>
          <p:nvSpPr>
            <p:cNvPr id="95" name="Rectángulo 94"/>
            <p:cNvSpPr/>
            <p:nvPr/>
          </p:nvSpPr>
          <p:spPr>
            <a:xfrm>
              <a:off x="5947114" y="3243530"/>
              <a:ext cx="1221173" cy="8761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" sz="1600" dirty="0" err="1">
                  <a:solidFill>
                    <a:schemeClr val="tx1"/>
                  </a:solidFill>
                </a:rPr>
                <a:t>Workflow</a:t>
              </a:r>
              <a:r>
                <a:rPr lang="es-ES" sz="1600" dirty="0">
                  <a:solidFill>
                    <a:schemeClr val="tx1"/>
                  </a:solidFill>
                </a:rPr>
                <a:t> </a:t>
              </a:r>
              <a:r>
                <a:rPr lang="es-ES" sz="1600" dirty="0" err="1" smtClean="0">
                  <a:solidFill>
                    <a:schemeClr val="tx1"/>
                  </a:solidFill>
                </a:rPr>
                <a:t>engine</a:t>
              </a:r>
              <a:r>
                <a:rPr lang="es-ES" sz="1600" dirty="0" smtClean="0">
                  <a:solidFill>
                    <a:schemeClr val="tx1"/>
                  </a:solidFill>
                </a:rPr>
                <a:t> (LONI/</a:t>
              </a:r>
              <a:r>
                <a:rPr lang="es-ES" sz="1600" dirty="0" err="1" smtClean="0">
                  <a:solidFill>
                    <a:schemeClr val="tx1"/>
                  </a:solidFill>
                </a:rPr>
                <a:t>Batch</a:t>
              </a:r>
              <a:r>
                <a:rPr lang="es-ES" sz="1600" dirty="0" smtClean="0">
                  <a:solidFill>
                    <a:schemeClr val="tx1"/>
                  </a:solidFill>
                </a:rPr>
                <a:t>)</a:t>
              </a:r>
              <a:endParaRPr lang="es-ES" sz="1600" dirty="0">
                <a:solidFill>
                  <a:schemeClr val="tx1"/>
                </a:solidFill>
              </a:endParaRPr>
            </a:p>
          </p:txBody>
        </p:sp>
        <p:sp>
          <p:nvSpPr>
            <p:cNvPr id="96" name="Rectángulo 95"/>
            <p:cNvSpPr/>
            <p:nvPr/>
          </p:nvSpPr>
          <p:spPr>
            <a:xfrm>
              <a:off x="2617400" y="4099820"/>
              <a:ext cx="884729" cy="538522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" sz="1600" dirty="0"/>
                <a:t>Gateway</a:t>
              </a:r>
            </a:p>
          </p:txBody>
        </p:sp>
        <p:sp>
          <p:nvSpPr>
            <p:cNvPr id="97" name="Rectángulo 96"/>
            <p:cNvSpPr/>
            <p:nvPr/>
          </p:nvSpPr>
          <p:spPr>
            <a:xfrm>
              <a:off x="816813" y="3283140"/>
              <a:ext cx="982087" cy="68421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" sz="1600" dirty="0"/>
                <a:t>Access </a:t>
              </a:r>
              <a:r>
                <a:rPr lang="es-ES" sz="1600" dirty="0" err="1"/>
                <a:t>Service</a:t>
              </a:r>
              <a:endParaRPr lang="es-ES" sz="1600" dirty="0"/>
            </a:p>
          </p:txBody>
        </p:sp>
        <p:sp>
          <p:nvSpPr>
            <p:cNvPr id="98" name="Rectángulo 97"/>
            <p:cNvSpPr/>
            <p:nvPr/>
          </p:nvSpPr>
          <p:spPr>
            <a:xfrm>
              <a:off x="6284431" y="4328152"/>
              <a:ext cx="1781334" cy="68421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" sz="1600" dirty="0" err="1"/>
                <a:t>End</a:t>
              </a:r>
              <a:r>
                <a:rPr lang="es-ES" sz="1600" dirty="0"/>
                <a:t>-User </a:t>
              </a:r>
              <a:r>
                <a:rPr lang="es-ES" sz="1600" dirty="0" smtClean="0"/>
                <a:t>interface</a:t>
              </a:r>
            </a:p>
            <a:p>
              <a:pPr algn="ctr"/>
              <a:r>
                <a:rPr lang="es-ES" sz="1600" dirty="0" smtClean="0"/>
                <a:t>(XNAT)</a:t>
              </a:r>
              <a:endParaRPr lang="es-ES" sz="1600" dirty="0"/>
            </a:p>
          </p:txBody>
        </p:sp>
        <p:sp>
          <p:nvSpPr>
            <p:cNvPr id="99" name="Rectángulo 98"/>
            <p:cNvSpPr/>
            <p:nvPr/>
          </p:nvSpPr>
          <p:spPr>
            <a:xfrm>
              <a:off x="9465116" y="4486190"/>
              <a:ext cx="1153264" cy="83918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dirty="0" err="1"/>
                <a:t>Own</a:t>
              </a:r>
              <a:endParaRPr lang="es-ES" dirty="0"/>
            </a:p>
            <a:p>
              <a:pPr algn="ctr"/>
              <a:r>
                <a:rPr lang="es-ES" dirty="0"/>
                <a:t>Cloud</a:t>
              </a:r>
            </a:p>
          </p:txBody>
        </p:sp>
        <p:cxnSp>
          <p:nvCxnSpPr>
            <p:cNvPr id="102" name="Conector curvado 101"/>
            <p:cNvCxnSpPr>
              <a:stCxn id="97" idx="0"/>
              <a:endCxn id="152" idx="3"/>
            </p:cNvCxnSpPr>
            <p:nvPr/>
          </p:nvCxnSpPr>
          <p:spPr>
            <a:xfrm rot="5400000" flipH="1" flipV="1">
              <a:off x="1392555" y="2915846"/>
              <a:ext cx="282597" cy="451993"/>
            </a:xfrm>
            <a:prstGeom prst="curvedConnector3">
              <a:avLst/>
            </a:prstGeom>
            <a:ln w="28575">
              <a:solidFill>
                <a:schemeClr val="accent6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ector curvado 102"/>
            <p:cNvCxnSpPr>
              <a:stCxn id="178" idx="0"/>
              <a:endCxn id="89" idx="2"/>
            </p:cNvCxnSpPr>
            <p:nvPr/>
          </p:nvCxnSpPr>
          <p:spPr>
            <a:xfrm flipV="1">
              <a:off x="1760151" y="3543794"/>
              <a:ext cx="699627" cy="1802631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ector curvado 108"/>
            <p:cNvCxnSpPr>
              <a:stCxn id="96" idx="3"/>
              <a:endCxn id="190" idx="1"/>
            </p:cNvCxnSpPr>
            <p:nvPr/>
          </p:nvCxnSpPr>
          <p:spPr>
            <a:xfrm flipV="1">
              <a:off x="3502129" y="3800275"/>
              <a:ext cx="283538" cy="568806"/>
            </a:xfrm>
            <a:prstGeom prst="curvedConnector3">
              <a:avLst/>
            </a:prstGeom>
            <a:ln w="38100">
              <a:solidFill>
                <a:srgbClr val="4B008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curvado 112"/>
            <p:cNvCxnSpPr>
              <a:stCxn id="100" idx="3"/>
            </p:cNvCxnSpPr>
            <p:nvPr/>
          </p:nvCxnSpPr>
          <p:spPr>
            <a:xfrm flipV="1">
              <a:off x="8450561" y="2273552"/>
              <a:ext cx="1305523" cy="1246222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Nube 113"/>
            <p:cNvSpPr/>
            <p:nvPr/>
          </p:nvSpPr>
          <p:spPr>
            <a:xfrm>
              <a:off x="8875118" y="2190419"/>
              <a:ext cx="1676045" cy="914400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dirty="0" err="1"/>
                <a:t>External</a:t>
              </a:r>
              <a:r>
                <a:rPr lang="es-ES" dirty="0"/>
                <a:t> Cloud</a:t>
              </a:r>
            </a:p>
          </p:txBody>
        </p:sp>
        <p:sp>
          <p:nvSpPr>
            <p:cNvPr id="115" name="Nube 114"/>
            <p:cNvSpPr/>
            <p:nvPr/>
          </p:nvSpPr>
          <p:spPr>
            <a:xfrm>
              <a:off x="9139701" y="3243530"/>
              <a:ext cx="1676045" cy="1022526"/>
            </a:xfrm>
            <a:prstGeom prst="cloud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" sz="1600" dirty="0"/>
                <a:t>BIM-CV </a:t>
              </a:r>
              <a:r>
                <a:rPr lang="es-ES" sz="1600" dirty="0" err="1"/>
                <a:t>On-premise</a:t>
              </a:r>
              <a:r>
                <a:rPr lang="es-ES" sz="1600" dirty="0"/>
                <a:t> </a:t>
              </a:r>
              <a:r>
                <a:rPr lang="es-ES" sz="1600" dirty="0" err="1"/>
                <a:t>cloud</a:t>
              </a:r>
              <a:endParaRPr lang="es-ES" sz="1600" dirty="0"/>
            </a:p>
          </p:txBody>
        </p:sp>
        <p:sp>
          <p:nvSpPr>
            <p:cNvPr id="117" name="Disco magnético 116"/>
            <p:cNvSpPr/>
            <p:nvPr/>
          </p:nvSpPr>
          <p:spPr>
            <a:xfrm>
              <a:off x="2423482" y="4931968"/>
              <a:ext cx="747908" cy="697800"/>
            </a:xfrm>
            <a:prstGeom prst="flowChartMagneticDisk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10800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s-ES" sz="1600" dirty="0">
                  <a:solidFill>
                    <a:schemeClr val="tx1"/>
                  </a:solidFill>
                </a:rPr>
                <a:t>TOSCA </a:t>
              </a:r>
              <a:r>
                <a:rPr lang="es-ES" sz="1600" dirty="0" err="1">
                  <a:solidFill>
                    <a:schemeClr val="tx1"/>
                  </a:solidFill>
                </a:rPr>
                <a:t>Recipes</a:t>
              </a:r>
              <a:endParaRPr lang="es-ES" sz="1600" dirty="0">
                <a:solidFill>
                  <a:schemeClr val="tx1"/>
                </a:solidFill>
              </a:endParaRPr>
            </a:p>
          </p:txBody>
        </p:sp>
        <p:sp>
          <p:nvSpPr>
            <p:cNvPr id="118" name="Disco magnético 117"/>
            <p:cNvSpPr/>
            <p:nvPr/>
          </p:nvSpPr>
          <p:spPr>
            <a:xfrm>
              <a:off x="3245285" y="5652419"/>
              <a:ext cx="747908" cy="697800"/>
            </a:xfrm>
            <a:prstGeom prst="flowChartMagneticDisk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es-ES" sz="1600" dirty="0" smtClean="0">
                  <a:solidFill>
                    <a:schemeClr val="tx1"/>
                  </a:solidFill>
                </a:rPr>
                <a:t>SW</a:t>
              </a:r>
            </a:p>
            <a:p>
              <a:pPr algn="ctr">
                <a:lnSpc>
                  <a:spcPct val="80000"/>
                </a:lnSpc>
              </a:pPr>
              <a:r>
                <a:rPr lang="es-ES" sz="1600" dirty="0" smtClean="0">
                  <a:solidFill>
                    <a:schemeClr val="tx1"/>
                  </a:solidFill>
                </a:rPr>
                <a:t>Repo</a:t>
              </a:r>
              <a:endParaRPr lang="es-E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23" name="Conector curvado 122"/>
            <p:cNvCxnSpPr>
              <a:stCxn id="100" idx="3"/>
              <a:endCxn id="115" idx="2"/>
            </p:cNvCxnSpPr>
            <p:nvPr/>
          </p:nvCxnSpPr>
          <p:spPr>
            <a:xfrm>
              <a:off x="8450561" y="3519774"/>
              <a:ext cx="694339" cy="235019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curvado 125"/>
            <p:cNvCxnSpPr>
              <a:stCxn id="100" idx="3"/>
              <a:endCxn id="99" idx="1"/>
            </p:cNvCxnSpPr>
            <p:nvPr/>
          </p:nvCxnSpPr>
          <p:spPr>
            <a:xfrm>
              <a:off x="8450561" y="3519774"/>
              <a:ext cx="1014555" cy="1386009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ector curvado 128"/>
            <p:cNvCxnSpPr>
              <a:stCxn id="117" idx="1"/>
              <a:endCxn id="96" idx="2"/>
            </p:cNvCxnSpPr>
            <p:nvPr/>
          </p:nvCxnSpPr>
          <p:spPr>
            <a:xfrm flipV="1">
              <a:off x="2797436" y="4638342"/>
              <a:ext cx="262329" cy="293626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ector curvado 132"/>
            <p:cNvCxnSpPr>
              <a:stCxn id="118" idx="1"/>
              <a:endCxn id="96" idx="2"/>
            </p:cNvCxnSpPr>
            <p:nvPr/>
          </p:nvCxnSpPr>
          <p:spPr>
            <a:xfrm flipH="1" flipV="1">
              <a:off x="3059765" y="4638342"/>
              <a:ext cx="559474" cy="1014077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Disco magnético 151"/>
            <p:cNvSpPr/>
            <p:nvPr/>
          </p:nvSpPr>
          <p:spPr>
            <a:xfrm>
              <a:off x="838200" y="1765532"/>
              <a:ext cx="1843300" cy="1235011"/>
            </a:xfrm>
            <a:prstGeom prst="flowChartMagneticDisk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" sz="1600" dirty="0" smtClean="0"/>
                <a:t>Regional PACS</a:t>
              </a:r>
              <a:endParaRPr lang="es-ES" sz="1600" dirty="0"/>
            </a:p>
          </p:txBody>
        </p:sp>
        <p:sp>
          <p:nvSpPr>
            <p:cNvPr id="156" name="Rectángulo 155"/>
            <p:cNvSpPr/>
            <p:nvPr/>
          </p:nvSpPr>
          <p:spPr>
            <a:xfrm>
              <a:off x="3015900" y="1690692"/>
              <a:ext cx="1302123" cy="908375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" sz="1600" dirty="0" smtClean="0"/>
                <a:t>Data </a:t>
              </a:r>
              <a:r>
                <a:rPr lang="es-ES" sz="1600" dirty="0" err="1" smtClean="0"/>
                <a:t>mngt</a:t>
              </a:r>
              <a:r>
                <a:rPr lang="es-ES" sz="1600" dirty="0" smtClean="0"/>
                <a:t>. </a:t>
              </a:r>
              <a:r>
                <a:rPr lang="es-ES" sz="1600" dirty="0" err="1" smtClean="0"/>
                <a:t>service</a:t>
              </a:r>
              <a:r>
                <a:rPr lang="es-ES" sz="1600" dirty="0" smtClean="0"/>
                <a:t> (</a:t>
              </a:r>
              <a:r>
                <a:rPr lang="es-ES" sz="1600" dirty="0" err="1" smtClean="0"/>
                <a:t>OneData</a:t>
              </a:r>
              <a:r>
                <a:rPr lang="es-ES" sz="1600" dirty="0" smtClean="0"/>
                <a:t>)</a:t>
              </a:r>
              <a:endParaRPr lang="es-ES" sz="1600" dirty="0"/>
            </a:p>
          </p:txBody>
        </p:sp>
        <p:cxnSp>
          <p:nvCxnSpPr>
            <p:cNvPr id="158" name="Conector recto de flecha 157"/>
            <p:cNvCxnSpPr>
              <a:stCxn id="156" idx="2"/>
              <a:endCxn id="89" idx="1"/>
            </p:cNvCxnSpPr>
            <p:nvPr/>
          </p:nvCxnSpPr>
          <p:spPr>
            <a:xfrm flipH="1">
              <a:off x="2833732" y="2599067"/>
              <a:ext cx="833230" cy="595827"/>
            </a:xfrm>
            <a:prstGeom prst="straightConnector1">
              <a:avLst/>
            </a:prstGeom>
            <a:ln w="38100">
              <a:solidFill>
                <a:srgbClr val="4B008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ector recto de flecha 158"/>
            <p:cNvCxnSpPr>
              <a:stCxn id="156" idx="3"/>
              <a:endCxn id="90" idx="2"/>
            </p:cNvCxnSpPr>
            <p:nvPr/>
          </p:nvCxnSpPr>
          <p:spPr>
            <a:xfrm>
              <a:off x="4318023" y="2144880"/>
              <a:ext cx="1146792" cy="150193"/>
            </a:xfrm>
            <a:prstGeom prst="straightConnector1">
              <a:avLst/>
            </a:prstGeom>
            <a:ln w="38100">
              <a:solidFill>
                <a:srgbClr val="4B008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Forma libre 177"/>
            <p:cNvSpPr/>
            <p:nvPr/>
          </p:nvSpPr>
          <p:spPr>
            <a:xfrm>
              <a:off x="1546631" y="5346425"/>
              <a:ext cx="427039" cy="767534"/>
            </a:xfrm>
            <a:custGeom>
              <a:avLst/>
              <a:gdLst>
                <a:gd name="connsiteX0" fmla="*/ 361254 w 722508"/>
                <a:gd name="connsiteY0" fmla="*/ 0 h 1298593"/>
                <a:gd name="connsiteX1" fmla="*/ 672680 w 722508"/>
                <a:gd name="connsiteY1" fmla="*/ 311426 h 1298593"/>
                <a:gd name="connsiteX2" fmla="*/ 482475 w 722508"/>
                <a:gd name="connsiteY2" fmla="*/ 598379 h 1298593"/>
                <a:gd name="connsiteX3" fmla="*/ 448577 w 722508"/>
                <a:gd name="connsiteY3" fmla="*/ 605223 h 1298593"/>
                <a:gd name="connsiteX4" fmla="*/ 722508 w 722508"/>
                <a:gd name="connsiteY4" fmla="*/ 1298593 h 1298593"/>
                <a:gd name="connsiteX5" fmla="*/ 0 w 722508"/>
                <a:gd name="connsiteY5" fmla="*/ 1298593 h 1298593"/>
                <a:gd name="connsiteX6" fmla="*/ 273932 w 722508"/>
                <a:gd name="connsiteY6" fmla="*/ 605223 h 1298593"/>
                <a:gd name="connsiteX7" fmla="*/ 240033 w 722508"/>
                <a:gd name="connsiteY7" fmla="*/ 598379 h 1298593"/>
                <a:gd name="connsiteX8" fmla="*/ 49828 w 722508"/>
                <a:gd name="connsiteY8" fmla="*/ 311426 h 1298593"/>
                <a:gd name="connsiteX9" fmla="*/ 361254 w 722508"/>
                <a:gd name="connsiteY9" fmla="*/ 0 h 129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2508" h="1298593">
                  <a:moveTo>
                    <a:pt x="361254" y="0"/>
                  </a:moveTo>
                  <a:cubicBezTo>
                    <a:pt x="533250" y="0"/>
                    <a:pt x="672680" y="139430"/>
                    <a:pt x="672680" y="311426"/>
                  </a:cubicBezTo>
                  <a:cubicBezTo>
                    <a:pt x="672680" y="440423"/>
                    <a:pt x="594251" y="551102"/>
                    <a:pt x="482475" y="598379"/>
                  </a:cubicBezTo>
                  <a:lnTo>
                    <a:pt x="448577" y="605223"/>
                  </a:lnTo>
                  <a:lnTo>
                    <a:pt x="722508" y="1298593"/>
                  </a:lnTo>
                  <a:lnTo>
                    <a:pt x="0" y="1298593"/>
                  </a:lnTo>
                  <a:lnTo>
                    <a:pt x="273932" y="605223"/>
                  </a:lnTo>
                  <a:lnTo>
                    <a:pt x="240033" y="598379"/>
                  </a:lnTo>
                  <a:cubicBezTo>
                    <a:pt x="128258" y="551102"/>
                    <a:pt x="49828" y="440423"/>
                    <a:pt x="49828" y="311426"/>
                  </a:cubicBezTo>
                  <a:cubicBezTo>
                    <a:pt x="49828" y="139430"/>
                    <a:pt x="189258" y="0"/>
                    <a:pt x="36125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9" name="CuadroTexto 178"/>
            <p:cNvSpPr txBox="1"/>
            <p:nvPr/>
          </p:nvSpPr>
          <p:spPr>
            <a:xfrm>
              <a:off x="1319054" y="6113959"/>
              <a:ext cx="882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err="1" smtClean="0"/>
                <a:t>Platform</a:t>
              </a:r>
              <a:r>
                <a:rPr lang="es-ES" sz="1400" dirty="0" smtClean="0"/>
                <a:t> </a:t>
              </a:r>
              <a:r>
                <a:rPr lang="es-ES" sz="1400" dirty="0" err="1" smtClean="0"/>
                <a:t>admin</a:t>
              </a:r>
              <a:endParaRPr lang="es-ES" sz="1400" dirty="0"/>
            </a:p>
          </p:txBody>
        </p:sp>
        <p:sp>
          <p:nvSpPr>
            <p:cNvPr id="180" name="CuadroTexto 179"/>
            <p:cNvSpPr txBox="1"/>
            <p:nvPr/>
          </p:nvSpPr>
          <p:spPr>
            <a:xfrm>
              <a:off x="4229354" y="6111408"/>
              <a:ext cx="1049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err="1" smtClean="0"/>
                <a:t>Subproject</a:t>
              </a:r>
              <a:r>
                <a:rPr lang="es-ES" sz="1400" dirty="0" smtClean="0"/>
                <a:t> </a:t>
              </a:r>
              <a:r>
                <a:rPr lang="es-ES" sz="1400" dirty="0" err="1" smtClean="0"/>
                <a:t>admin</a:t>
              </a:r>
              <a:endParaRPr lang="es-ES" sz="1400" dirty="0"/>
            </a:p>
          </p:txBody>
        </p:sp>
        <p:sp>
          <p:nvSpPr>
            <p:cNvPr id="181" name="CuadroTexto 180"/>
            <p:cNvSpPr txBox="1"/>
            <p:nvPr/>
          </p:nvSpPr>
          <p:spPr>
            <a:xfrm>
              <a:off x="6537008" y="6153339"/>
              <a:ext cx="10545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err="1" smtClean="0"/>
                <a:t>Subproject</a:t>
              </a:r>
              <a:r>
                <a:rPr lang="es-ES" sz="1400" dirty="0" smtClean="0"/>
                <a:t> User</a:t>
              </a:r>
              <a:endParaRPr lang="es-ES" sz="1400" dirty="0"/>
            </a:p>
          </p:txBody>
        </p:sp>
        <p:sp>
          <p:nvSpPr>
            <p:cNvPr id="182" name="Forma libre 181"/>
            <p:cNvSpPr/>
            <p:nvPr/>
          </p:nvSpPr>
          <p:spPr>
            <a:xfrm>
              <a:off x="4540364" y="5346425"/>
              <a:ext cx="427039" cy="767534"/>
            </a:xfrm>
            <a:custGeom>
              <a:avLst/>
              <a:gdLst>
                <a:gd name="connsiteX0" fmla="*/ 361254 w 722508"/>
                <a:gd name="connsiteY0" fmla="*/ 0 h 1298593"/>
                <a:gd name="connsiteX1" fmla="*/ 672680 w 722508"/>
                <a:gd name="connsiteY1" fmla="*/ 311426 h 1298593"/>
                <a:gd name="connsiteX2" fmla="*/ 482475 w 722508"/>
                <a:gd name="connsiteY2" fmla="*/ 598379 h 1298593"/>
                <a:gd name="connsiteX3" fmla="*/ 448577 w 722508"/>
                <a:gd name="connsiteY3" fmla="*/ 605223 h 1298593"/>
                <a:gd name="connsiteX4" fmla="*/ 722508 w 722508"/>
                <a:gd name="connsiteY4" fmla="*/ 1298593 h 1298593"/>
                <a:gd name="connsiteX5" fmla="*/ 0 w 722508"/>
                <a:gd name="connsiteY5" fmla="*/ 1298593 h 1298593"/>
                <a:gd name="connsiteX6" fmla="*/ 273932 w 722508"/>
                <a:gd name="connsiteY6" fmla="*/ 605223 h 1298593"/>
                <a:gd name="connsiteX7" fmla="*/ 240033 w 722508"/>
                <a:gd name="connsiteY7" fmla="*/ 598379 h 1298593"/>
                <a:gd name="connsiteX8" fmla="*/ 49828 w 722508"/>
                <a:gd name="connsiteY8" fmla="*/ 311426 h 1298593"/>
                <a:gd name="connsiteX9" fmla="*/ 361254 w 722508"/>
                <a:gd name="connsiteY9" fmla="*/ 0 h 129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2508" h="1298593">
                  <a:moveTo>
                    <a:pt x="361254" y="0"/>
                  </a:moveTo>
                  <a:cubicBezTo>
                    <a:pt x="533250" y="0"/>
                    <a:pt x="672680" y="139430"/>
                    <a:pt x="672680" y="311426"/>
                  </a:cubicBezTo>
                  <a:cubicBezTo>
                    <a:pt x="672680" y="440423"/>
                    <a:pt x="594251" y="551102"/>
                    <a:pt x="482475" y="598379"/>
                  </a:cubicBezTo>
                  <a:lnTo>
                    <a:pt x="448577" y="605223"/>
                  </a:lnTo>
                  <a:lnTo>
                    <a:pt x="722508" y="1298593"/>
                  </a:lnTo>
                  <a:lnTo>
                    <a:pt x="0" y="1298593"/>
                  </a:lnTo>
                  <a:lnTo>
                    <a:pt x="273932" y="605223"/>
                  </a:lnTo>
                  <a:lnTo>
                    <a:pt x="240033" y="598379"/>
                  </a:lnTo>
                  <a:cubicBezTo>
                    <a:pt x="128258" y="551102"/>
                    <a:pt x="49828" y="440423"/>
                    <a:pt x="49828" y="311426"/>
                  </a:cubicBezTo>
                  <a:cubicBezTo>
                    <a:pt x="49828" y="139430"/>
                    <a:pt x="189258" y="0"/>
                    <a:pt x="36125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3" name="Forma libre 182"/>
            <p:cNvSpPr/>
            <p:nvPr/>
          </p:nvSpPr>
          <p:spPr>
            <a:xfrm>
              <a:off x="6850770" y="5343399"/>
              <a:ext cx="427039" cy="767534"/>
            </a:xfrm>
            <a:custGeom>
              <a:avLst/>
              <a:gdLst>
                <a:gd name="connsiteX0" fmla="*/ 361254 w 722508"/>
                <a:gd name="connsiteY0" fmla="*/ 0 h 1298593"/>
                <a:gd name="connsiteX1" fmla="*/ 672680 w 722508"/>
                <a:gd name="connsiteY1" fmla="*/ 311426 h 1298593"/>
                <a:gd name="connsiteX2" fmla="*/ 482475 w 722508"/>
                <a:gd name="connsiteY2" fmla="*/ 598379 h 1298593"/>
                <a:gd name="connsiteX3" fmla="*/ 448577 w 722508"/>
                <a:gd name="connsiteY3" fmla="*/ 605223 h 1298593"/>
                <a:gd name="connsiteX4" fmla="*/ 722508 w 722508"/>
                <a:gd name="connsiteY4" fmla="*/ 1298593 h 1298593"/>
                <a:gd name="connsiteX5" fmla="*/ 0 w 722508"/>
                <a:gd name="connsiteY5" fmla="*/ 1298593 h 1298593"/>
                <a:gd name="connsiteX6" fmla="*/ 273932 w 722508"/>
                <a:gd name="connsiteY6" fmla="*/ 605223 h 1298593"/>
                <a:gd name="connsiteX7" fmla="*/ 240033 w 722508"/>
                <a:gd name="connsiteY7" fmla="*/ 598379 h 1298593"/>
                <a:gd name="connsiteX8" fmla="*/ 49828 w 722508"/>
                <a:gd name="connsiteY8" fmla="*/ 311426 h 1298593"/>
                <a:gd name="connsiteX9" fmla="*/ 361254 w 722508"/>
                <a:gd name="connsiteY9" fmla="*/ 0 h 129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2508" h="1298593">
                  <a:moveTo>
                    <a:pt x="361254" y="0"/>
                  </a:moveTo>
                  <a:cubicBezTo>
                    <a:pt x="533250" y="0"/>
                    <a:pt x="672680" y="139430"/>
                    <a:pt x="672680" y="311426"/>
                  </a:cubicBezTo>
                  <a:cubicBezTo>
                    <a:pt x="672680" y="440423"/>
                    <a:pt x="594251" y="551102"/>
                    <a:pt x="482475" y="598379"/>
                  </a:cubicBezTo>
                  <a:lnTo>
                    <a:pt x="448577" y="605223"/>
                  </a:lnTo>
                  <a:lnTo>
                    <a:pt x="722508" y="1298593"/>
                  </a:lnTo>
                  <a:lnTo>
                    <a:pt x="0" y="1298593"/>
                  </a:lnTo>
                  <a:lnTo>
                    <a:pt x="273932" y="605223"/>
                  </a:lnTo>
                  <a:lnTo>
                    <a:pt x="240033" y="598379"/>
                  </a:lnTo>
                  <a:cubicBezTo>
                    <a:pt x="128258" y="551102"/>
                    <a:pt x="49828" y="440423"/>
                    <a:pt x="49828" y="311426"/>
                  </a:cubicBezTo>
                  <a:cubicBezTo>
                    <a:pt x="49828" y="139430"/>
                    <a:pt x="189258" y="0"/>
                    <a:pt x="36125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0" name="Rectángulo 189"/>
            <p:cNvSpPr/>
            <p:nvPr/>
          </p:nvSpPr>
          <p:spPr>
            <a:xfrm>
              <a:off x="3785667" y="3121589"/>
              <a:ext cx="1188385" cy="1357371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" sz="1600" dirty="0" err="1" smtClean="0"/>
                <a:t>Deployment</a:t>
              </a:r>
              <a:r>
                <a:rPr lang="es-ES" sz="1600" dirty="0" smtClean="0"/>
                <a:t> &amp; </a:t>
              </a:r>
              <a:r>
                <a:rPr lang="es-ES" sz="1600" dirty="0" err="1" smtClean="0"/>
                <a:t>Orchestrator</a:t>
              </a:r>
              <a:r>
                <a:rPr lang="es-ES" sz="1600" dirty="0" smtClean="0"/>
                <a:t> </a:t>
              </a:r>
              <a:r>
                <a:rPr lang="es-ES" sz="1600" dirty="0" err="1" smtClean="0"/>
                <a:t>Service</a:t>
              </a:r>
              <a:endParaRPr lang="es-ES" sz="1600" dirty="0"/>
            </a:p>
          </p:txBody>
        </p:sp>
        <p:cxnSp>
          <p:nvCxnSpPr>
            <p:cNvPr id="191" name="Conector curvado 190"/>
            <p:cNvCxnSpPr>
              <a:stCxn id="178" idx="0"/>
              <a:endCxn id="97" idx="2"/>
            </p:cNvCxnSpPr>
            <p:nvPr/>
          </p:nvCxnSpPr>
          <p:spPr>
            <a:xfrm flipH="1" flipV="1">
              <a:off x="1307857" y="3967352"/>
              <a:ext cx="452294" cy="1379073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ector curvado 190"/>
            <p:cNvCxnSpPr>
              <a:stCxn id="314" idx="1"/>
              <a:endCxn id="117" idx="2"/>
            </p:cNvCxnSpPr>
            <p:nvPr/>
          </p:nvCxnSpPr>
          <p:spPr>
            <a:xfrm>
              <a:off x="861112" y="4670258"/>
              <a:ext cx="1562370" cy="610610"/>
            </a:xfrm>
            <a:prstGeom prst="straightConnector1">
              <a:avLst/>
            </a:prstGeom>
            <a:ln w="38100">
              <a:solidFill>
                <a:srgbClr val="4B008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ector curvado 190"/>
            <p:cNvCxnSpPr>
              <a:stCxn id="182" idx="8"/>
              <a:endCxn id="96" idx="3"/>
            </p:cNvCxnSpPr>
            <p:nvPr/>
          </p:nvCxnSpPr>
          <p:spPr>
            <a:xfrm flipH="1" flipV="1">
              <a:off x="3502129" y="4369081"/>
              <a:ext cx="1067686" cy="11614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ector curvado 190"/>
            <p:cNvCxnSpPr>
              <a:stCxn id="182" idx="8"/>
              <a:endCxn id="118" idx="4"/>
            </p:cNvCxnSpPr>
            <p:nvPr/>
          </p:nvCxnSpPr>
          <p:spPr>
            <a:xfrm flipH="1">
              <a:off x="3993193" y="5530493"/>
              <a:ext cx="576622" cy="4708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ector curvado 190"/>
            <p:cNvCxnSpPr>
              <a:stCxn id="178" idx="1"/>
              <a:endCxn id="118" idx="2"/>
            </p:cNvCxnSpPr>
            <p:nvPr/>
          </p:nvCxnSpPr>
          <p:spPr>
            <a:xfrm>
              <a:off x="1944219" y="5530493"/>
              <a:ext cx="1301066" cy="470826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Conector curvado 190"/>
            <p:cNvCxnSpPr>
              <a:stCxn id="190" idx="3"/>
              <a:endCxn id="338" idx="1"/>
            </p:cNvCxnSpPr>
            <p:nvPr/>
          </p:nvCxnSpPr>
          <p:spPr>
            <a:xfrm flipV="1">
              <a:off x="4974052" y="3664315"/>
              <a:ext cx="496987" cy="135960"/>
            </a:xfrm>
            <a:prstGeom prst="straightConnector1">
              <a:avLst/>
            </a:prstGeom>
            <a:ln w="38100">
              <a:solidFill>
                <a:srgbClr val="4B008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Conector curvado 190"/>
            <p:cNvCxnSpPr>
              <a:stCxn id="190" idx="3"/>
              <a:endCxn id="91" idx="1"/>
            </p:cNvCxnSpPr>
            <p:nvPr/>
          </p:nvCxnSpPr>
          <p:spPr>
            <a:xfrm flipV="1">
              <a:off x="4974052" y="2438697"/>
              <a:ext cx="1778479" cy="1361578"/>
            </a:xfrm>
            <a:prstGeom prst="straightConnector1">
              <a:avLst/>
            </a:prstGeom>
            <a:ln w="38100">
              <a:solidFill>
                <a:srgbClr val="4B008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Conector curvado 190"/>
            <p:cNvCxnSpPr>
              <a:stCxn id="190" idx="3"/>
              <a:endCxn id="98" idx="1"/>
            </p:cNvCxnSpPr>
            <p:nvPr/>
          </p:nvCxnSpPr>
          <p:spPr>
            <a:xfrm>
              <a:off x="4974052" y="3800275"/>
              <a:ext cx="1310379" cy="869983"/>
            </a:xfrm>
            <a:prstGeom prst="straightConnector1">
              <a:avLst/>
            </a:prstGeom>
            <a:ln w="38100">
              <a:solidFill>
                <a:srgbClr val="4B008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Flecha derecha 290"/>
            <p:cNvSpPr/>
            <p:nvPr/>
          </p:nvSpPr>
          <p:spPr>
            <a:xfrm>
              <a:off x="5037390" y="4065882"/>
              <a:ext cx="404001" cy="484632"/>
            </a:xfrm>
            <a:prstGeom prst="rightArrow">
              <a:avLst>
                <a:gd name="adj1" fmla="val 50000"/>
                <a:gd name="adj2" fmla="val 56756"/>
              </a:avLst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" sz="1600"/>
            </a:p>
          </p:txBody>
        </p:sp>
        <p:sp>
          <p:nvSpPr>
            <p:cNvPr id="292" name="CuadroTexto 291"/>
            <p:cNvSpPr txBox="1"/>
            <p:nvPr/>
          </p:nvSpPr>
          <p:spPr>
            <a:xfrm>
              <a:off x="8053006" y="5551840"/>
              <a:ext cx="390151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dirty="0" smtClean="0"/>
                <a:t>Green -&gt; Use Case </a:t>
              </a:r>
              <a:r>
                <a:rPr lang="es-ES" dirty="0" err="1" smtClean="0"/>
                <a:t>specific</a:t>
              </a:r>
              <a:r>
                <a:rPr lang="es-ES" dirty="0" smtClean="0"/>
                <a:t> </a:t>
              </a:r>
              <a:r>
                <a:rPr lang="es-ES" dirty="0" err="1" smtClean="0"/>
                <a:t>services</a:t>
              </a:r>
              <a:r>
                <a:rPr lang="es-ES" dirty="0" smtClean="0"/>
                <a:t>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dirty="0" err="1" smtClean="0"/>
                <a:t>Violet</a:t>
              </a:r>
              <a:r>
                <a:rPr lang="es-ES" dirty="0"/>
                <a:t> </a:t>
              </a:r>
              <a:r>
                <a:rPr lang="es-ES" dirty="0" smtClean="0"/>
                <a:t>-&gt; INDIGO </a:t>
              </a:r>
              <a:r>
                <a:rPr lang="es-ES" dirty="0" err="1" smtClean="0"/>
                <a:t>specific</a:t>
              </a:r>
              <a:r>
                <a:rPr lang="es-ES" dirty="0" smtClean="0"/>
                <a:t> </a:t>
              </a:r>
              <a:r>
                <a:rPr lang="es-ES" dirty="0" err="1" smtClean="0"/>
                <a:t>services</a:t>
              </a:r>
              <a:r>
                <a:rPr lang="es-ES" dirty="0" smtClean="0"/>
                <a:t>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dirty="0" smtClean="0"/>
                <a:t>White -&gt; </a:t>
              </a:r>
              <a:r>
                <a:rPr lang="es-ES" dirty="0" err="1" smtClean="0"/>
                <a:t>joint</a:t>
              </a:r>
              <a:r>
                <a:rPr lang="es-ES" dirty="0" smtClean="0"/>
                <a:t> </a:t>
              </a:r>
              <a:r>
                <a:rPr lang="es-ES" dirty="0" err="1" smtClean="0"/>
                <a:t>effort</a:t>
              </a:r>
              <a:r>
                <a:rPr lang="es-ES" dirty="0" smtClean="0"/>
                <a:t>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dirty="0" smtClean="0"/>
                <a:t>Blue -&gt; </a:t>
              </a:r>
              <a:r>
                <a:rPr lang="es-ES" dirty="0" err="1" smtClean="0"/>
                <a:t>Subproject</a:t>
              </a:r>
              <a:r>
                <a:rPr lang="es-ES" dirty="0" smtClean="0"/>
                <a:t> </a:t>
              </a:r>
              <a:r>
                <a:rPr lang="es-ES" dirty="0" err="1" smtClean="0"/>
                <a:t>specific</a:t>
              </a:r>
              <a:r>
                <a:rPr lang="es-ES" dirty="0" smtClean="0"/>
                <a:t> Use Case.</a:t>
              </a:r>
              <a:endParaRPr lang="es-ES" dirty="0"/>
            </a:p>
          </p:txBody>
        </p:sp>
        <p:sp>
          <p:nvSpPr>
            <p:cNvPr id="314" name="Forma libre 313"/>
            <p:cNvSpPr/>
            <p:nvPr/>
          </p:nvSpPr>
          <p:spPr>
            <a:xfrm>
              <a:off x="463524" y="4486190"/>
              <a:ext cx="427039" cy="767534"/>
            </a:xfrm>
            <a:custGeom>
              <a:avLst/>
              <a:gdLst>
                <a:gd name="connsiteX0" fmla="*/ 361254 w 722508"/>
                <a:gd name="connsiteY0" fmla="*/ 0 h 1298593"/>
                <a:gd name="connsiteX1" fmla="*/ 672680 w 722508"/>
                <a:gd name="connsiteY1" fmla="*/ 311426 h 1298593"/>
                <a:gd name="connsiteX2" fmla="*/ 482475 w 722508"/>
                <a:gd name="connsiteY2" fmla="*/ 598379 h 1298593"/>
                <a:gd name="connsiteX3" fmla="*/ 448577 w 722508"/>
                <a:gd name="connsiteY3" fmla="*/ 605223 h 1298593"/>
                <a:gd name="connsiteX4" fmla="*/ 722508 w 722508"/>
                <a:gd name="connsiteY4" fmla="*/ 1298593 h 1298593"/>
                <a:gd name="connsiteX5" fmla="*/ 0 w 722508"/>
                <a:gd name="connsiteY5" fmla="*/ 1298593 h 1298593"/>
                <a:gd name="connsiteX6" fmla="*/ 273932 w 722508"/>
                <a:gd name="connsiteY6" fmla="*/ 605223 h 1298593"/>
                <a:gd name="connsiteX7" fmla="*/ 240033 w 722508"/>
                <a:gd name="connsiteY7" fmla="*/ 598379 h 1298593"/>
                <a:gd name="connsiteX8" fmla="*/ 49828 w 722508"/>
                <a:gd name="connsiteY8" fmla="*/ 311426 h 1298593"/>
                <a:gd name="connsiteX9" fmla="*/ 361254 w 722508"/>
                <a:gd name="connsiteY9" fmla="*/ 0 h 129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2508" h="1298593">
                  <a:moveTo>
                    <a:pt x="361254" y="0"/>
                  </a:moveTo>
                  <a:cubicBezTo>
                    <a:pt x="533250" y="0"/>
                    <a:pt x="672680" y="139430"/>
                    <a:pt x="672680" y="311426"/>
                  </a:cubicBezTo>
                  <a:cubicBezTo>
                    <a:pt x="672680" y="440423"/>
                    <a:pt x="594251" y="551102"/>
                    <a:pt x="482475" y="598379"/>
                  </a:cubicBezTo>
                  <a:lnTo>
                    <a:pt x="448577" y="605223"/>
                  </a:lnTo>
                  <a:lnTo>
                    <a:pt x="722508" y="1298593"/>
                  </a:lnTo>
                  <a:lnTo>
                    <a:pt x="0" y="1298593"/>
                  </a:lnTo>
                  <a:lnTo>
                    <a:pt x="273932" y="605223"/>
                  </a:lnTo>
                  <a:lnTo>
                    <a:pt x="240033" y="598379"/>
                  </a:lnTo>
                  <a:cubicBezTo>
                    <a:pt x="128258" y="551102"/>
                    <a:pt x="49828" y="440423"/>
                    <a:pt x="49828" y="311426"/>
                  </a:cubicBezTo>
                  <a:cubicBezTo>
                    <a:pt x="49828" y="139430"/>
                    <a:pt x="189258" y="0"/>
                    <a:pt x="361254" y="0"/>
                  </a:cubicBezTo>
                  <a:close/>
                </a:path>
              </a:pathLst>
            </a:custGeom>
            <a:solidFill>
              <a:srgbClr val="4B008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5" name="CuadroTexto 314"/>
            <p:cNvSpPr txBox="1"/>
            <p:nvPr/>
          </p:nvSpPr>
          <p:spPr>
            <a:xfrm>
              <a:off x="235947" y="5253724"/>
              <a:ext cx="88219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/>
                <a:t>INDIGO TOSCA </a:t>
              </a:r>
              <a:r>
                <a:rPr lang="es-ES" sz="1400" dirty="0" err="1" smtClean="0"/>
                <a:t>expert</a:t>
              </a:r>
              <a:endParaRPr lang="es-ES" sz="1400" dirty="0"/>
            </a:p>
          </p:txBody>
        </p:sp>
        <p:cxnSp>
          <p:nvCxnSpPr>
            <p:cNvPr id="326" name="Conector curvado 190"/>
            <p:cNvCxnSpPr>
              <a:stCxn id="178" idx="8"/>
              <a:endCxn id="314" idx="3"/>
            </p:cNvCxnSpPr>
            <p:nvPr/>
          </p:nvCxnSpPr>
          <p:spPr>
            <a:xfrm flipH="1" flipV="1">
              <a:off x="728656" y="4843907"/>
              <a:ext cx="847426" cy="68658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" name="Rectángulo 337"/>
            <p:cNvSpPr/>
            <p:nvPr/>
          </p:nvSpPr>
          <p:spPr>
            <a:xfrm>
              <a:off x="5471039" y="3422524"/>
              <a:ext cx="483582" cy="483582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1600" dirty="0" err="1"/>
                <a:t>elast</a:t>
              </a:r>
              <a:endParaRPr lang="es-ES" sz="1600" dirty="0"/>
            </a:p>
          </p:txBody>
        </p:sp>
        <p:cxnSp>
          <p:nvCxnSpPr>
            <p:cNvPr id="342" name="Conector curvado 190"/>
            <p:cNvCxnSpPr>
              <a:stCxn id="183" idx="0"/>
              <a:endCxn id="98" idx="2"/>
            </p:cNvCxnSpPr>
            <p:nvPr/>
          </p:nvCxnSpPr>
          <p:spPr>
            <a:xfrm flipV="1">
              <a:off x="7064290" y="5012364"/>
              <a:ext cx="110808" cy="33103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CuadroTexto 346"/>
            <p:cNvSpPr txBox="1"/>
            <p:nvPr/>
          </p:nvSpPr>
          <p:spPr>
            <a:xfrm>
              <a:off x="4096561" y="4854326"/>
              <a:ext cx="9383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err="1" smtClean="0"/>
                <a:t>Customize</a:t>
              </a:r>
              <a:endParaRPr lang="es-ES" sz="1400" dirty="0"/>
            </a:p>
          </p:txBody>
        </p:sp>
        <p:sp>
          <p:nvSpPr>
            <p:cNvPr id="349" name="Rectángulo 348"/>
            <p:cNvSpPr/>
            <p:nvPr/>
          </p:nvSpPr>
          <p:spPr>
            <a:xfrm>
              <a:off x="5354788" y="4658120"/>
              <a:ext cx="758926" cy="483582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1600" dirty="0" smtClean="0"/>
                <a:t>Monitor</a:t>
              </a:r>
              <a:endParaRPr lang="es-ES" sz="1600" dirty="0"/>
            </a:p>
          </p:txBody>
        </p:sp>
        <p:sp>
          <p:nvSpPr>
            <p:cNvPr id="356" name="Elipse 355"/>
            <p:cNvSpPr/>
            <p:nvPr/>
          </p:nvSpPr>
          <p:spPr>
            <a:xfrm>
              <a:off x="886115" y="4050437"/>
              <a:ext cx="343719" cy="3437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chemeClr val="tx1"/>
                  </a:solidFill>
                </a:rPr>
                <a:t>1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357" name="Elipse 356"/>
            <p:cNvSpPr/>
            <p:nvPr/>
          </p:nvSpPr>
          <p:spPr>
            <a:xfrm>
              <a:off x="1018199" y="5374588"/>
              <a:ext cx="343719" cy="3437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chemeClr val="tx1"/>
                  </a:solidFill>
                </a:rPr>
                <a:t>2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358" name="Elipse 357"/>
            <p:cNvSpPr/>
            <p:nvPr/>
          </p:nvSpPr>
          <p:spPr>
            <a:xfrm>
              <a:off x="1032647" y="4500188"/>
              <a:ext cx="343719" cy="3437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chemeClr val="tx1"/>
                  </a:solidFill>
                </a:rPr>
                <a:t>2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359" name="Elipse 358"/>
            <p:cNvSpPr/>
            <p:nvPr/>
          </p:nvSpPr>
          <p:spPr>
            <a:xfrm>
              <a:off x="1933398" y="3438434"/>
              <a:ext cx="343719" cy="3437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chemeClr val="tx1"/>
                  </a:solidFill>
                </a:rPr>
                <a:t>1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360" name="Elipse 359"/>
            <p:cNvSpPr/>
            <p:nvPr/>
          </p:nvSpPr>
          <p:spPr>
            <a:xfrm>
              <a:off x="2424199" y="5796948"/>
              <a:ext cx="343719" cy="3437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chemeClr val="tx1"/>
                  </a:solidFill>
                </a:rPr>
                <a:t>2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361" name="Elipse 360"/>
            <p:cNvSpPr/>
            <p:nvPr/>
          </p:nvSpPr>
          <p:spPr>
            <a:xfrm>
              <a:off x="3789956" y="4949787"/>
              <a:ext cx="343719" cy="3437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chemeClr val="tx1"/>
                  </a:solidFill>
                </a:rPr>
                <a:t>3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362" name="Elipse 361"/>
            <p:cNvSpPr/>
            <p:nvPr/>
          </p:nvSpPr>
          <p:spPr>
            <a:xfrm>
              <a:off x="4160224" y="5796948"/>
              <a:ext cx="343719" cy="3437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chemeClr val="tx1"/>
                  </a:solidFill>
                </a:rPr>
                <a:t>2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363" name="Elipse 362"/>
            <p:cNvSpPr/>
            <p:nvPr/>
          </p:nvSpPr>
          <p:spPr>
            <a:xfrm>
              <a:off x="2211921" y="4273249"/>
              <a:ext cx="343719" cy="3437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" sz="1600" dirty="0" smtClean="0">
                  <a:solidFill>
                    <a:schemeClr val="tx1"/>
                  </a:solidFill>
                </a:rPr>
                <a:t>3b</a:t>
              </a:r>
              <a:endParaRPr lang="es-ES" sz="1600" dirty="0">
                <a:solidFill>
                  <a:schemeClr val="tx1"/>
                </a:solidFill>
              </a:endParaRPr>
            </a:p>
          </p:txBody>
        </p:sp>
        <p:sp>
          <p:nvSpPr>
            <p:cNvPr id="364" name="Elipse 363"/>
            <p:cNvSpPr/>
            <p:nvPr/>
          </p:nvSpPr>
          <p:spPr>
            <a:xfrm>
              <a:off x="8508318" y="3798706"/>
              <a:ext cx="343719" cy="3437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" sz="1600" dirty="0" smtClean="0">
                  <a:solidFill>
                    <a:schemeClr val="tx1"/>
                  </a:solidFill>
                </a:rPr>
                <a:t>3b</a:t>
              </a:r>
              <a:endParaRPr lang="es-ES" sz="1600" dirty="0">
                <a:solidFill>
                  <a:schemeClr val="tx1"/>
                </a:solidFill>
              </a:endParaRPr>
            </a:p>
          </p:txBody>
        </p:sp>
        <p:sp>
          <p:nvSpPr>
            <p:cNvPr id="365" name="Elipse 364"/>
            <p:cNvSpPr/>
            <p:nvPr/>
          </p:nvSpPr>
          <p:spPr>
            <a:xfrm>
              <a:off x="6448192" y="5322328"/>
              <a:ext cx="343719" cy="3437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chemeClr val="tx1"/>
                  </a:solidFill>
                </a:rPr>
                <a:t>4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cxnSp>
          <p:nvCxnSpPr>
            <p:cNvPr id="375" name="Conector curvado 102"/>
            <p:cNvCxnSpPr>
              <a:stCxn id="178" idx="0"/>
              <a:endCxn id="96" idx="1"/>
            </p:cNvCxnSpPr>
            <p:nvPr/>
          </p:nvCxnSpPr>
          <p:spPr>
            <a:xfrm flipV="1">
              <a:off x="1760151" y="4369081"/>
              <a:ext cx="857249" cy="977344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curvado 190"/>
            <p:cNvCxnSpPr>
              <a:stCxn id="182" idx="1"/>
              <a:endCxn id="98" idx="2"/>
            </p:cNvCxnSpPr>
            <p:nvPr/>
          </p:nvCxnSpPr>
          <p:spPr>
            <a:xfrm flipV="1">
              <a:off x="4937952" y="5012364"/>
              <a:ext cx="2237146" cy="518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Conference - Amsterdam 08/04/2016</a:t>
            </a:r>
            <a:endParaRPr lang="en-GB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8B9F-EE4C-4B1B-86A1-0FBFA4BEBAE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9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INDIGO </a:t>
            </a:r>
            <a:r>
              <a:rPr lang="es-ES" dirty="0" err="1" smtClean="0"/>
              <a:t>Components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15516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IM</a:t>
            </a:r>
          </a:p>
          <a:p>
            <a:pPr lvl="1"/>
            <a:r>
              <a:rPr lang="es-ES" dirty="0" err="1"/>
              <a:t>Deployment</a:t>
            </a:r>
            <a:r>
              <a:rPr lang="es-ES" dirty="0"/>
              <a:t> and </a:t>
            </a:r>
            <a:r>
              <a:rPr lang="es-ES" dirty="0" err="1"/>
              <a:t>configuration</a:t>
            </a:r>
            <a:r>
              <a:rPr lang="es-ES" dirty="0"/>
              <a:t> of </a:t>
            </a:r>
            <a:r>
              <a:rPr lang="es-ES" dirty="0" err="1"/>
              <a:t>complex</a:t>
            </a:r>
            <a:r>
              <a:rPr lang="es-ES" dirty="0"/>
              <a:t> </a:t>
            </a:r>
            <a:r>
              <a:rPr lang="es-ES" dirty="0" err="1"/>
              <a:t>application</a:t>
            </a:r>
            <a:r>
              <a:rPr lang="es-ES" dirty="0"/>
              <a:t> </a:t>
            </a:r>
            <a:r>
              <a:rPr lang="es-ES" dirty="0" err="1"/>
              <a:t>architectures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multiple</a:t>
            </a:r>
            <a:r>
              <a:rPr lang="es-ES" dirty="0"/>
              <a:t> back-</a:t>
            </a:r>
            <a:r>
              <a:rPr lang="es-ES" dirty="0" err="1"/>
              <a:t>ends</a:t>
            </a:r>
            <a:endParaRPr lang="es-ES" dirty="0"/>
          </a:p>
          <a:p>
            <a:pPr lvl="1"/>
            <a:r>
              <a:rPr lang="es-ES" dirty="0">
                <a:hlinkClick r:id="rId2"/>
              </a:rPr>
              <a:t>http://www.grycap.upv.es/im</a:t>
            </a:r>
            <a:r>
              <a:rPr lang="es-ES" dirty="0"/>
              <a:t> </a:t>
            </a:r>
          </a:p>
          <a:p>
            <a:r>
              <a:rPr lang="es-ES" dirty="0" err="1" smtClean="0"/>
              <a:t>Ansible</a:t>
            </a:r>
            <a:r>
              <a:rPr lang="es-ES" dirty="0" smtClean="0"/>
              <a:t> </a:t>
            </a:r>
            <a:r>
              <a:rPr lang="es-ES" dirty="0" err="1" smtClean="0"/>
              <a:t>galaxy</a:t>
            </a:r>
            <a:endParaRPr lang="es-ES" dirty="0" smtClean="0"/>
          </a:p>
          <a:p>
            <a:pPr lvl="1"/>
            <a:r>
              <a:rPr lang="es-ES" dirty="0" smtClean="0"/>
              <a:t>A </a:t>
            </a:r>
            <a:r>
              <a:rPr lang="es-ES" dirty="0" err="1" smtClean="0"/>
              <a:t>public</a:t>
            </a:r>
            <a:r>
              <a:rPr lang="es-ES" dirty="0" smtClean="0"/>
              <a:t> </a:t>
            </a:r>
            <a:r>
              <a:rPr lang="es-ES" dirty="0" err="1" smtClean="0"/>
              <a:t>repository</a:t>
            </a:r>
            <a:r>
              <a:rPr lang="es-ES" dirty="0" smtClean="0"/>
              <a:t> of </a:t>
            </a:r>
            <a:r>
              <a:rPr lang="es-ES" dirty="0" err="1" smtClean="0"/>
              <a:t>Ansible</a:t>
            </a:r>
            <a:r>
              <a:rPr lang="es-ES" dirty="0" smtClean="0"/>
              <a:t> </a:t>
            </a:r>
            <a:r>
              <a:rPr lang="es-ES" dirty="0" err="1" smtClean="0"/>
              <a:t>configuration</a:t>
            </a:r>
            <a:r>
              <a:rPr lang="es-ES" dirty="0" smtClean="0"/>
              <a:t> </a:t>
            </a:r>
            <a:r>
              <a:rPr lang="es-ES" dirty="0" err="1" smtClean="0"/>
              <a:t>recipes</a:t>
            </a:r>
            <a:r>
              <a:rPr lang="es-ES" dirty="0" smtClean="0"/>
              <a:t>.</a:t>
            </a:r>
          </a:p>
          <a:p>
            <a:pPr lvl="1"/>
            <a:r>
              <a:rPr lang="es-ES" dirty="0">
                <a:hlinkClick r:id="rId3"/>
              </a:rPr>
              <a:t>https://galaxy.ansible.com</a:t>
            </a:r>
            <a:r>
              <a:rPr lang="es-ES" dirty="0" smtClean="0">
                <a:hlinkClick r:id="rId3"/>
              </a:rPr>
              <a:t>/</a:t>
            </a:r>
            <a:endParaRPr lang="es-ES" dirty="0" smtClean="0"/>
          </a:p>
          <a:p>
            <a:r>
              <a:rPr lang="es-ES" dirty="0" smtClean="0"/>
              <a:t>CLUES</a:t>
            </a:r>
          </a:p>
          <a:p>
            <a:pPr lvl="1"/>
            <a:r>
              <a:rPr lang="es-ES" dirty="0" err="1" smtClean="0"/>
              <a:t>Elastic</a:t>
            </a:r>
            <a:r>
              <a:rPr lang="es-ES" dirty="0" smtClean="0"/>
              <a:t> </a:t>
            </a:r>
            <a:r>
              <a:rPr lang="es-ES" dirty="0" err="1" smtClean="0"/>
              <a:t>management</a:t>
            </a:r>
            <a:r>
              <a:rPr lang="es-ES" dirty="0" smtClean="0"/>
              <a:t> of </a:t>
            </a:r>
            <a:r>
              <a:rPr lang="es-ES" dirty="0" err="1" smtClean="0"/>
              <a:t>batch</a:t>
            </a:r>
            <a:r>
              <a:rPr lang="es-ES" dirty="0" smtClean="0"/>
              <a:t> </a:t>
            </a:r>
            <a:r>
              <a:rPr lang="es-ES" dirty="0" err="1" smtClean="0"/>
              <a:t>queues</a:t>
            </a:r>
            <a:endParaRPr lang="es-ES" dirty="0" smtClean="0"/>
          </a:p>
          <a:p>
            <a:pPr lvl="1"/>
            <a:r>
              <a:rPr lang="es-ES" dirty="0">
                <a:hlinkClick r:id="rId4"/>
              </a:rPr>
              <a:t>http://</a:t>
            </a:r>
            <a:r>
              <a:rPr lang="es-ES" dirty="0" smtClean="0">
                <a:hlinkClick r:id="rId4"/>
              </a:rPr>
              <a:t>www.grycap.upv.es/clues</a:t>
            </a:r>
            <a:r>
              <a:rPr lang="es-ES" dirty="0" smtClean="0"/>
              <a:t>	</a:t>
            </a:r>
            <a:endParaRPr lang="es-ES" dirty="0"/>
          </a:p>
          <a:p>
            <a:r>
              <a:rPr lang="es-ES" dirty="0" err="1" smtClean="0"/>
              <a:t>OneDock</a:t>
            </a:r>
            <a:endParaRPr lang="es-ES" dirty="0" smtClean="0"/>
          </a:p>
          <a:p>
            <a:pPr lvl="1"/>
            <a:r>
              <a:rPr lang="es-ES" dirty="0" err="1" smtClean="0"/>
              <a:t>Support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Docker</a:t>
            </a:r>
            <a:r>
              <a:rPr lang="es-ES" dirty="0" smtClean="0"/>
              <a:t> </a:t>
            </a:r>
            <a:r>
              <a:rPr lang="es-ES" dirty="0" err="1" smtClean="0"/>
              <a:t>containers</a:t>
            </a:r>
            <a:r>
              <a:rPr lang="es-ES" dirty="0" smtClean="0"/>
              <a:t> in </a:t>
            </a:r>
            <a:r>
              <a:rPr lang="es-ES" dirty="0" err="1" smtClean="0"/>
              <a:t>OpenNebula</a:t>
            </a:r>
            <a:r>
              <a:rPr lang="es-ES" dirty="0" smtClean="0"/>
              <a:t> as </a:t>
            </a:r>
            <a:r>
              <a:rPr lang="es-ES" dirty="0" err="1" smtClean="0"/>
              <a:t>lightweigth</a:t>
            </a:r>
            <a:r>
              <a:rPr lang="es-ES" dirty="0" smtClean="0"/>
              <a:t> </a:t>
            </a:r>
            <a:r>
              <a:rPr lang="es-ES" dirty="0" err="1" smtClean="0"/>
              <a:t>VMs</a:t>
            </a:r>
            <a:endParaRPr lang="es-ES" dirty="0" smtClean="0"/>
          </a:p>
          <a:p>
            <a:pPr lvl="1"/>
            <a:r>
              <a:rPr lang="es-ES" dirty="0" smtClean="0">
                <a:hlinkClick r:id="rId5"/>
              </a:rPr>
              <a:t>http://github.com/indigo-dc/onedock</a:t>
            </a:r>
            <a:r>
              <a:rPr lang="es-ES" dirty="0" smtClean="0"/>
              <a:t> </a:t>
            </a:r>
          </a:p>
          <a:p>
            <a:r>
              <a:rPr lang="es-ES" dirty="0" err="1" smtClean="0"/>
              <a:t>OneData</a:t>
            </a:r>
            <a:endParaRPr lang="es-ES" dirty="0" smtClean="0"/>
          </a:p>
          <a:p>
            <a:pPr lvl="1"/>
            <a:r>
              <a:rPr lang="es-ES" dirty="0" smtClean="0"/>
              <a:t>Global data </a:t>
            </a:r>
            <a:r>
              <a:rPr lang="es-ES" dirty="0" err="1" smtClean="0"/>
              <a:t>storage</a:t>
            </a:r>
            <a:r>
              <a:rPr lang="es-ES" dirty="0" smtClean="0"/>
              <a:t> </a:t>
            </a:r>
            <a:r>
              <a:rPr lang="es-ES" dirty="0" err="1" smtClean="0"/>
              <a:t>solution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distributed</a:t>
            </a:r>
            <a:r>
              <a:rPr lang="es-ES" dirty="0" smtClean="0"/>
              <a:t> </a:t>
            </a:r>
            <a:r>
              <a:rPr lang="es-ES" dirty="0" err="1" smtClean="0"/>
              <a:t>infrastructures</a:t>
            </a:r>
            <a:endParaRPr lang="es-ES" dirty="0" smtClean="0"/>
          </a:p>
          <a:p>
            <a:pPr lvl="1"/>
            <a:r>
              <a:rPr lang="es-ES" dirty="0" smtClean="0">
                <a:hlinkClick r:id="rId6"/>
              </a:rPr>
              <a:t>http://oneadata.org</a:t>
            </a:r>
            <a:r>
              <a:rPr lang="es-ES" dirty="0" smtClean="0"/>
              <a:t> </a:t>
            </a:r>
          </a:p>
          <a:p>
            <a:pPr lvl="1"/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Conference - Amsterdam 08/04/2016</a:t>
            </a:r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8B9F-EE4C-4B1B-86A1-0FBFA4BEBAE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1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Conector recto de flecha 97"/>
          <p:cNvCxnSpPr/>
          <p:nvPr/>
        </p:nvCxnSpPr>
        <p:spPr>
          <a:xfrm flipV="1">
            <a:off x="908437" y="3578502"/>
            <a:ext cx="0" cy="1654755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37008"/>
            <a:ext cx="10515600" cy="1027155"/>
          </a:xfrm>
        </p:spPr>
        <p:txBody>
          <a:bodyPr>
            <a:normAutofit/>
          </a:bodyPr>
          <a:lstStyle/>
          <a:p>
            <a:r>
              <a:rPr lang="es-ES" dirty="0"/>
              <a:t>BIM-CV </a:t>
            </a:r>
            <a:r>
              <a:rPr lang="es-ES" dirty="0" smtClean="0"/>
              <a:t>INDIGO </a:t>
            </a:r>
            <a:r>
              <a:rPr lang="es-ES" dirty="0" err="1" smtClean="0"/>
              <a:t>Implementation</a:t>
            </a:r>
            <a:r>
              <a:rPr lang="es-ES" dirty="0" smtClean="0"/>
              <a:t> </a:t>
            </a:r>
            <a:r>
              <a:rPr lang="es-ES" dirty="0" err="1" smtClean="0"/>
              <a:t>Proposal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EGI Conference - Amsterdam 08/04/2016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5" name="CuadroTexto 84"/>
          <p:cNvSpPr txBox="1"/>
          <p:nvPr/>
        </p:nvSpPr>
        <p:spPr>
          <a:xfrm>
            <a:off x="0" y="2469848"/>
            <a:ext cx="11191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/>
              <a:t>TOSCA </a:t>
            </a:r>
            <a:r>
              <a:rPr lang="es-ES" sz="1400" dirty="0" err="1" smtClean="0"/>
              <a:t>Documents</a:t>
            </a:r>
            <a:r>
              <a:rPr lang="es-ES" sz="1400" dirty="0" smtClean="0"/>
              <a:t> </a:t>
            </a:r>
            <a:r>
              <a:rPr lang="es-ES" sz="1400" dirty="0" err="1" smtClean="0"/>
              <a:t>Referencing</a:t>
            </a:r>
            <a:r>
              <a:rPr lang="es-ES" sz="1400" dirty="0" smtClean="0"/>
              <a:t> </a:t>
            </a:r>
            <a:r>
              <a:rPr lang="es-ES" sz="1400" dirty="0" err="1" smtClean="0"/>
              <a:t>Artifacts</a:t>
            </a:r>
            <a:r>
              <a:rPr lang="es-ES" sz="1400" dirty="0" smtClean="0"/>
              <a:t> per Use Case</a:t>
            </a:r>
            <a:endParaRPr lang="es-ES" sz="1400" dirty="0"/>
          </a:p>
        </p:txBody>
      </p:sp>
      <p:pic>
        <p:nvPicPr>
          <p:cNvPr id="91" name="Imagen 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58" y="3783012"/>
            <a:ext cx="2118471" cy="508928"/>
          </a:xfrm>
          <a:prstGeom prst="rect">
            <a:avLst/>
          </a:prstGeom>
        </p:spPr>
      </p:pic>
      <p:cxnSp>
        <p:nvCxnSpPr>
          <p:cNvPr id="7" name="Conector recto de flecha 6"/>
          <p:cNvCxnSpPr>
            <a:stCxn id="89" idx="2"/>
          </p:cNvCxnSpPr>
          <p:nvPr/>
        </p:nvCxnSpPr>
        <p:spPr>
          <a:xfrm flipV="1">
            <a:off x="2066621" y="2772059"/>
            <a:ext cx="6210498" cy="2843091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8277498" y="2254663"/>
            <a:ext cx="2449247" cy="885586"/>
          </a:xfrm>
          <a:prstGeom prst="rect">
            <a:avLst/>
          </a:prstGeom>
          <a:noFill/>
          <a:ln w="9525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9" name="Rectángulo redondeado 8"/>
          <p:cNvSpPr/>
          <p:nvPr/>
        </p:nvSpPr>
        <p:spPr>
          <a:xfrm>
            <a:off x="8514687" y="2388170"/>
            <a:ext cx="1420966" cy="62673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err="1" smtClean="0"/>
              <a:t>Future</a:t>
            </a:r>
            <a:r>
              <a:rPr lang="es-ES" sz="1400" dirty="0" smtClean="0"/>
              <a:t> Gateway API Server</a:t>
            </a:r>
            <a:endParaRPr lang="es-ES" sz="1400" dirty="0"/>
          </a:p>
        </p:txBody>
      </p:sp>
      <p:cxnSp>
        <p:nvCxnSpPr>
          <p:cNvPr id="12" name="Conector recto de flecha 11"/>
          <p:cNvCxnSpPr>
            <a:stCxn id="9" idx="2"/>
          </p:cNvCxnSpPr>
          <p:nvPr/>
        </p:nvCxnSpPr>
        <p:spPr>
          <a:xfrm>
            <a:off x="9225170" y="3014902"/>
            <a:ext cx="0" cy="318187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Imagen 20" descr="skd182040sd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197" y="5816840"/>
            <a:ext cx="673997" cy="807913"/>
          </a:xfrm>
          <a:prstGeom prst="rect">
            <a:avLst/>
          </a:prstGeom>
        </p:spPr>
      </p:pic>
      <p:cxnSp>
        <p:nvCxnSpPr>
          <p:cNvPr id="24" name="Conector recto de flecha 23"/>
          <p:cNvCxnSpPr>
            <a:stCxn id="21" idx="3"/>
            <a:endCxn id="46" idx="2"/>
          </p:cNvCxnSpPr>
          <p:nvPr/>
        </p:nvCxnSpPr>
        <p:spPr>
          <a:xfrm flipV="1">
            <a:off x="3238194" y="5677486"/>
            <a:ext cx="3563502" cy="543311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ángulo 28"/>
          <p:cNvSpPr/>
          <p:nvPr/>
        </p:nvSpPr>
        <p:spPr>
          <a:xfrm>
            <a:off x="7130018" y="5290424"/>
            <a:ext cx="916057" cy="4801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Front-</a:t>
            </a:r>
            <a:r>
              <a:rPr lang="es-ES" sz="1200" dirty="0" err="1" smtClean="0"/>
              <a:t>End</a:t>
            </a:r>
            <a:endParaRPr lang="es-ES" sz="1200" dirty="0"/>
          </a:p>
        </p:txBody>
      </p:sp>
      <p:cxnSp>
        <p:nvCxnSpPr>
          <p:cNvPr id="30" name="Conector recto 29"/>
          <p:cNvCxnSpPr>
            <a:endCxn id="59" idx="3"/>
          </p:cNvCxnSpPr>
          <p:nvPr/>
        </p:nvCxnSpPr>
        <p:spPr>
          <a:xfrm flipH="1" flipV="1">
            <a:off x="8094289" y="5350247"/>
            <a:ext cx="554456" cy="333769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Imagen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861" y="3724317"/>
            <a:ext cx="1234360" cy="354362"/>
          </a:xfrm>
          <a:prstGeom prst="rect">
            <a:avLst/>
          </a:prstGeom>
        </p:spPr>
      </p:pic>
      <p:sp>
        <p:nvSpPr>
          <p:cNvPr id="33" name="CuadroTexto 32"/>
          <p:cNvSpPr txBox="1"/>
          <p:nvPr/>
        </p:nvSpPr>
        <p:spPr>
          <a:xfrm>
            <a:off x="6653808" y="4067459"/>
            <a:ext cx="1511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 smtClean="0"/>
              <a:t>Provider</a:t>
            </a:r>
            <a:endParaRPr lang="es-ES" sz="1400" dirty="0"/>
          </a:p>
        </p:txBody>
      </p:sp>
      <p:cxnSp>
        <p:nvCxnSpPr>
          <p:cNvPr id="34" name="Conector recto de flecha 33"/>
          <p:cNvCxnSpPr>
            <a:stCxn id="29" idx="0"/>
            <a:endCxn id="33" idx="0"/>
          </p:cNvCxnSpPr>
          <p:nvPr/>
        </p:nvCxnSpPr>
        <p:spPr>
          <a:xfrm flipH="1" flipV="1">
            <a:off x="7409690" y="4067459"/>
            <a:ext cx="178357" cy="1222965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uadroTexto 37"/>
          <p:cNvSpPr txBox="1"/>
          <p:nvPr/>
        </p:nvSpPr>
        <p:spPr>
          <a:xfrm>
            <a:off x="2633768" y="6109404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err="1" smtClean="0"/>
              <a:t>User</a:t>
            </a:r>
            <a:endParaRPr lang="es-ES" sz="1200" b="1" dirty="0"/>
          </a:p>
        </p:txBody>
      </p:sp>
      <p:sp>
        <p:nvSpPr>
          <p:cNvPr id="41" name="CuadroTexto 40"/>
          <p:cNvSpPr txBox="1"/>
          <p:nvPr/>
        </p:nvSpPr>
        <p:spPr>
          <a:xfrm>
            <a:off x="6579348" y="2401665"/>
            <a:ext cx="1819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2) </a:t>
            </a:r>
            <a:r>
              <a:rPr lang="es-ES" sz="1400" dirty="0" err="1" smtClean="0"/>
              <a:t>Deploy</a:t>
            </a:r>
            <a:r>
              <a:rPr lang="es-ES" sz="1400" dirty="0" smtClean="0"/>
              <a:t> TOSCA </a:t>
            </a:r>
            <a:r>
              <a:rPr lang="es-ES" sz="1400" dirty="0" err="1" smtClean="0"/>
              <a:t>with</a:t>
            </a:r>
            <a:r>
              <a:rPr lang="es-ES" sz="1400" dirty="0" smtClean="0"/>
              <a:t> </a:t>
            </a:r>
            <a:r>
              <a:rPr lang="es-ES" sz="1400" dirty="0" err="1" smtClean="0"/>
              <a:t>Vanilla</a:t>
            </a:r>
            <a:r>
              <a:rPr lang="es-ES" sz="1400" dirty="0" smtClean="0"/>
              <a:t> VM / </a:t>
            </a:r>
            <a:r>
              <a:rPr lang="es-ES" sz="1400" dirty="0" err="1" smtClean="0"/>
              <a:t>Container</a:t>
            </a:r>
            <a:endParaRPr lang="es-ES" sz="1400" dirty="0"/>
          </a:p>
        </p:txBody>
      </p:sp>
      <p:sp>
        <p:nvSpPr>
          <p:cNvPr id="42" name="CuadroTexto 41"/>
          <p:cNvSpPr txBox="1"/>
          <p:nvPr/>
        </p:nvSpPr>
        <p:spPr>
          <a:xfrm>
            <a:off x="4713249" y="3234253"/>
            <a:ext cx="580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1.d) </a:t>
            </a:r>
            <a:r>
              <a:rPr lang="es-ES" sz="1400" dirty="0" err="1" smtClean="0"/>
              <a:t>Stage</a:t>
            </a:r>
            <a:r>
              <a:rPr lang="es-ES" sz="1400" dirty="0" smtClean="0"/>
              <a:t> Data</a:t>
            </a:r>
            <a:endParaRPr lang="es-ES" sz="1400" dirty="0"/>
          </a:p>
        </p:txBody>
      </p:sp>
      <p:sp>
        <p:nvSpPr>
          <p:cNvPr id="43" name="CuadroTexto 42"/>
          <p:cNvSpPr txBox="1"/>
          <p:nvPr/>
        </p:nvSpPr>
        <p:spPr>
          <a:xfrm>
            <a:off x="7444405" y="4467954"/>
            <a:ext cx="954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5) Mount</a:t>
            </a:r>
            <a:endParaRPr lang="es-ES" sz="1400" dirty="0"/>
          </a:p>
        </p:txBody>
      </p:sp>
      <p:cxnSp>
        <p:nvCxnSpPr>
          <p:cNvPr id="44" name="Conector recto de flecha 43"/>
          <p:cNvCxnSpPr>
            <a:stCxn id="101" idx="3"/>
            <a:endCxn id="32" idx="0"/>
          </p:cNvCxnSpPr>
          <p:nvPr/>
        </p:nvCxnSpPr>
        <p:spPr>
          <a:xfrm>
            <a:off x="5001788" y="2878416"/>
            <a:ext cx="2393253" cy="845901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CuadroTexto 44"/>
          <p:cNvSpPr txBox="1"/>
          <p:nvPr/>
        </p:nvSpPr>
        <p:spPr>
          <a:xfrm>
            <a:off x="3539407" y="6100553"/>
            <a:ext cx="9848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6)Access Web Portal</a:t>
            </a:r>
            <a:endParaRPr lang="es-ES" sz="1400" dirty="0"/>
          </a:p>
        </p:txBody>
      </p:sp>
      <p:sp>
        <p:nvSpPr>
          <p:cNvPr id="46" name="Rectángulo redondeado 45"/>
          <p:cNvSpPr/>
          <p:nvPr/>
        </p:nvSpPr>
        <p:spPr>
          <a:xfrm>
            <a:off x="6394384" y="5375960"/>
            <a:ext cx="814623" cy="30152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XNAT</a:t>
            </a:r>
            <a:endParaRPr lang="es-ES" sz="1200" dirty="0"/>
          </a:p>
        </p:txBody>
      </p:sp>
      <p:cxnSp>
        <p:nvCxnSpPr>
          <p:cNvPr id="53" name="Conector recto de flecha 52"/>
          <p:cNvCxnSpPr>
            <a:endCxn id="29" idx="3"/>
          </p:cNvCxnSpPr>
          <p:nvPr/>
        </p:nvCxnSpPr>
        <p:spPr>
          <a:xfrm flipH="1">
            <a:off x="8046075" y="5199701"/>
            <a:ext cx="735744" cy="330787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CuadroTexto 53"/>
          <p:cNvSpPr txBox="1"/>
          <p:nvPr/>
        </p:nvSpPr>
        <p:spPr>
          <a:xfrm>
            <a:off x="7833562" y="4823966"/>
            <a:ext cx="951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4) </a:t>
            </a:r>
            <a:r>
              <a:rPr lang="es-ES" sz="1400" dirty="0" err="1" smtClean="0"/>
              <a:t>Install</a:t>
            </a:r>
            <a:r>
              <a:rPr lang="es-ES" sz="1400" dirty="0"/>
              <a:t> </a:t>
            </a:r>
            <a:r>
              <a:rPr lang="es-ES" sz="1400" dirty="0" smtClean="0"/>
              <a:t>/ Configure</a:t>
            </a:r>
            <a:endParaRPr lang="es-ES" sz="1400" dirty="0"/>
          </a:p>
        </p:txBody>
      </p:sp>
      <p:sp>
        <p:nvSpPr>
          <p:cNvPr id="55" name="Rectángulo 54"/>
          <p:cNvSpPr/>
          <p:nvPr/>
        </p:nvSpPr>
        <p:spPr>
          <a:xfrm>
            <a:off x="5522313" y="5295058"/>
            <a:ext cx="523542" cy="4801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WN</a:t>
            </a:r>
            <a:endParaRPr lang="es-ES" sz="1200" dirty="0"/>
          </a:p>
        </p:txBody>
      </p:sp>
      <p:sp>
        <p:nvSpPr>
          <p:cNvPr id="56" name="Rectángulo 55"/>
          <p:cNvSpPr/>
          <p:nvPr/>
        </p:nvSpPr>
        <p:spPr>
          <a:xfrm>
            <a:off x="4832663" y="5290424"/>
            <a:ext cx="523542" cy="4801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WN</a:t>
            </a:r>
            <a:endParaRPr lang="es-ES" sz="1200" dirty="0"/>
          </a:p>
        </p:txBody>
      </p:sp>
      <p:sp>
        <p:nvSpPr>
          <p:cNvPr id="57" name="Rectángulo 56"/>
          <p:cNvSpPr/>
          <p:nvPr/>
        </p:nvSpPr>
        <p:spPr>
          <a:xfrm>
            <a:off x="3795875" y="5295058"/>
            <a:ext cx="523542" cy="4801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WN</a:t>
            </a:r>
            <a:endParaRPr lang="es-ES" sz="1200" dirty="0"/>
          </a:p>
        </p:txBody>
      </p:sp>
      <p:sp>
        <p:nvSpPr>
          <p:cNvPr id="58" name="CuadroTexto 57"/>
          <p:cNvSpPr txBox="1"/>
          <p:nvPr/>
        </p:nvSpPr>
        <p:spPr>
          <a:xfrm>
            <a:off x="4448511" y="5320785"/>
            <a:ext cx="2904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200" dirty="0" smtClean="0"/>
              <a:t>…</a:t>
            </a:r>
            <a:endParaRPr lang="es-ES" sz="1200" dirty="0"/>
          </a:p>
        </p:txBody>
      </p:sp>
      <p:sp>
        <p:nvSpPr>
          <p:cNvPr id="59" name="Rectángulo 58"/>
          <p:cNvSpPr/>
          <p:nvPr/>
        </p:nvSpPr>
        <p:spPr>
          <a:xfrm>
            <a:off x="3689654" y="4769223"/>
            <a:ext cx="4404635" cy="1162048"/>
          </a:xfrm>
          <a:prstGeom prst="rect">
            <a:avLst/>
          </a:prstGeom>
          <a:noFill/>
          <a:ln w="9525" cmpd="sng"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sp>
        <p:nvSpPr>
          <p:cNvPr id="60" name="CuadroTexto 59"/>
          <p:cNvSpPr txBox="1"/>
          <p:nvPr/>
        </p:nvSpPr>
        <p:spPr>
          <a:xfrm>
            <a:off x="3689654" y="4883085"/>
            <a:ext cx="1730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Virtual </a:t>
            </a:r>
            <a:r>
              <a:rPr lang="es-ES" sz="1400" dirty="0" err="1" smtClean="0"/>
              <a:t>Elastic</a:t>
            </a:r>
            <a:r>
              <a:rPr lang="es-ES" sz="1400" dirty="0" smtClean="0"/>
              <a:t> </a:t>
            </a:r>
            <a:r>
              <a:rPr lang="es-ES" sz="1400" dirty="0" err="1" smtClean="0"/>
              <a:t>Cluster</a:t>
            </a:r>
            <a:endParaRPr lang="es-ES" sz="1400" dirty="0"/>
          </a:p>
        </p:txBody>
      </p:sp>
      <p:cxnSp>
        <p:nvCxnSpPr>
          <p:cNvPr id="62" name="Conector recto de flecha 61"/>
          <p:cNvCxnSpPr/>
          <p:nvPr/>
        </p:nvCxnSpPr>
        <p:spPr>
          <a:xfrm>
            <a:off x="4448511" y="5407564"/>
            <a:ext cx="27166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de flecha 62"/>
          <p:cNvCxnSpPr/>
          <p:nvPr/>
        </p:nvCxnSpPr>
        <p:spPr>
          <a:xfrm>
            <a:off x="4462777" y="5643606"/>
            <a:ext cx="27166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ángulo redondeado 9"/>
          <p:cNvSpPr/>
          <p:nvPr/>
        </p:nvSpPr>
        <p:spPr>
          <a:xfrm>
            <a:off x="8514687" y="3333089"/>
            <a:ext cx="1420966" cy="6267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err="1" smtClean="0"/>
              <a:t>Orchestrator</a:t>
            </a:r>
            <a:endParaRPr lang="es-ES" sz="1400" dirty="0"/>
          </a:p>
        </p:txBody>
      </p:sp>
      <p:sp>
        <p:nvSpPr>
          <p:cNvPr id="64" name="Rectángulo redondeado 10"/>
          <p:cNvSpPr/>
          <p:nvPr/>
        </p:nvSpPr>
        <p:spPr>
          <a:xfrm>
            <a:off x="8798204" y="4874545"/>
            <a:ext cx="877486" cy="5123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IM</a:t>
            </a:r>
            <a:endParaRPr lang="es-ES" sz="1400" dirty="0"/>
          </a:p>
        </p:txBody>
      </p:sp>
      <p:cxnSp>
        <p:nvCxnSpPr>
          <p:cNvPr id="65" name="Conector recto de flecha 12"/>
          <p:cNvCxnSpPr>
            <a:stCxn id="71" idx="2"/>
            <a:endCxn id="72" idx="0"/>
          </p:cNvCxnSpPr>
          <p:nvPr/>
        </p:nvCxnSpPr>
        <p:spPr>
          <a:xfrm>
            <a:off x="9225170" y="3959821"/>
            <a:ext cx="11777" cy="914724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ángulo redondeado 13"/>
          <p:cNvSpPr/>
          <p:nvPr/>
        </p:nvSpPr>
        <p:spPr>
          <a:xfrm>
            <a:off x="8625204" y="5666532"/>
            <a:ext cx="1233306" cy="51125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OpenNebula</a:t>
            </a:r>
            <a:endParaRPr lang="es-ES" sz="1400" dirty="0"/>
          </a:p>
        </p:txBody>
      </p:sp>
      <p:cxnSp>
        <p:nvCxnSpPr>
          <p:cNvPr id="67" name="Conector recto de flecha 15"/>
          <p:cNvCxnSpPr>
            <a:stCxn id="72" idx="2"/>
            <a:endCxn id="75" idx="0"/>
          </p:cNvCxnSpPr>
          <p:nvPr/>
        </p:nvCxnSpPr>
        <p:spPr>
          <a:xfrm>
            <a:off x="9236947" y="5386914"/>
            <a:ext cx="4910" cy="279618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ángulo 18"/>
          <p:cNvSpPr/>
          <p:nvPr/>
        </p:nvSpPr>
        <p:spPr>
          <a:xfrm>
            <a:off x="8277498" y="3193092"/>
            <a:ext cx="3722085" cy="1215741"/>
          </a:xfrm>
          <a:prstGeom prst="rect">
            <a:avLst/>
          </a:prstGeom>
          <a:noFill/>
          <a:ln w="9525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69" name="Rectángulo 20"/>
          <p:cNvSpPr/>
          <p:nvPr/>
        </p:nvSpPr>
        <p:spPr>
          <a:xfrm>
            <a:off x="8278707" y="4621481"/>
            <a:ext cx="3720875" cy="1734875"/>
          </a:xfrm>
          <a:prstGeom prst="rect">
            <a:avLst/>
          </a:prstGeom>
          <a:noFill/>
          <a:ln w="9525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71" name="Rectángulo redondeado 26"/>
          <p:cNvSpPr/>
          <p:nvPr/>
        </p:nvSpPr>
        <p:spPr>
          <a:xfrm>
            <a:off x="10543534" y="3333089"/>
            <a:ext cx="1253552" cy="6267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err="1" smtClean="0"/>
              <a:t>Other</a:t>
            </a:r>
            <a:r>
              <a:rPr lang="es-ES" sz="1400" dirty="0" smtClean="0"/>
              <a:t> PaaS </a:t>
            </a:r>
            <a:r>
              <a:rPr lang="es-ES" sz="1400" dirty="0" err="1" smtClean="0"/>
              <a:t>Core</a:t>
            </a:r>
            <a:r>
              <a:rPr lang="es-ES" sz="1400" dirty="0" smtClean="0"/>
              <a:t> Services</a:t>
            </a:r>
            <a:endParaRPr lang="es-ES" sz="1400" dirty="0"/>
          </a:p>
        </p:txBody>
      </p:sp>
      <p:cxnSp>
        <p:nvCxnSpPr>
          <p:cNvPr id="72" name="Conector recto de flecha 27"/>
          <p:cNvCxnSpPr>
            <a:stCxn id="71" idx="3"/>
          </p:cNvCxnSpPr>
          <p:nvPr/>
        </p:nvCxnSpPr>
        <p:spPr>
          <a:xfrm>
            <a:off x="9935653" y="3646455"/>
            <a:ext cx="607881" cy="0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ángulo 28"/>
          <p:cNvSpPr/>
          <p:nvPr/>
        </p:nvSpPr>
        <p:spPr>
          <a:xfrm>
            <a:off x="8399045" y="4741819"/>
            <a:ext cx="1614140" cy="1513109"/>
          </a:xfrm>
          <a:prstGeom prst="rect">
            <a:avLst/>
          </a:prstGeom>
          <a:noFill/>
          <a:ln w="9525" cmpd="sng"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74" name="CuadroTexto 29"/>
          <p:cNvSpPr txBox="1"/>
          <p:nvPr/>
        </p:nvSpPr>
        <p:spPr>
          <a:xfrm>
            <a:off x="9894735" y="4741819"/>
            <a:ext cx="706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Cloud </a:t>
            </a:r>
            <a:r>
              <a:rPr lang="es-ES" sz="1400" dirty="0" err="1" smtClean="0"/>
              <a:t>Site</a:t>
            </a:r>
            <a:endParaRPr lang="es-ES" sz="1400" dirty="0"/>
          </a:p>
        </p:txBody>
      </p:sp>
      <p:sp>
        <p:nvSpPr>
          <p:cNvPr id="75" name="Rectángulo redondeado 63"/>
          <p:cNvSpPr/>
          <p:nvPr/>
        </p:nvSpPr>
        <p:spPr>
          <a:xfrm>
            <a:off x="10620673" y="5670253"/>
            <a:ext cx="1022883" cy="51125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err="1" smtClean="0"/>
              <a:t>OpenStack</a:t>
            </a:r>
            <a:endParaRPr lang="es-ES" sz="1400" dirty="0"/>
          </a:p>
        </p:txBody>
      </p:sp>
      <p:sp>
        <p:nvSpPr>
          <p:cNvPr id="76" name="Rectángulo redondeado 64"/>
          <p:cNvSpPr/>
          <p:nvPr/>
        </p:nvSpPr>
        <p:spPr>
          <a:xfrm>
            <a:off x="10717102" y="4921878"/>
            <a:ext cx="810742" cy="5123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err="1" smtClean="0"/>
              <a:t>Heat</a:t>
            </a:r>
            <a:endParaRPr lang="es-ES" sz="1400" dirty="0"/>
          </a:p>
        </p:txBody>
      </p:sp>
      <p:cxnSp>
        <p:nvCxnSpPr>
          <p:cNvPr id="77" name="Conector recto de flecha 69"/>
          <p:cNvCxnSpPr/>
          <p:nvPr/>
        </p:nvCxnSpPr>
        <p:spPr>
          <a:xfrm>
            <a:off x="11122472" y="5434246"/>
            <a:ext cx="9642" cy="236007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de flecha 72"/>
          <p:cNvCxnSpPr>
            <a:stCxn id="71" idx="2"/>
          </p:cNvCxnSpPr>
          <p:nvPr/>
        </p:nvCxnSpPr>
        <p:spPr>
          <a:xfrm>
            <a:off x="9225170" y="3959821"/>
            <a:ext cx="1897303" cy="962056"/>
          </a:xfrm>
          <a:prstGeom prst="straightConnector1">
            <a:avLst/>
          </a:prstGeom>
          <a:ln w="317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ángulo 75"/>
          <p:cNvSpPr/>
          <p:nvPr/>
        </p:nvSpPr>
        <p:spPr>
          <a:xfrm>
            <a:off x="10506678" y="4813556"/>
            <a:ext cx="1290408" cy="1513109"/>
          </a:xfrm>
          <a:prstGeom prst="rect">
            <a:avLst/>
          </a:prstGeom>
          <a:noFill/>
          <a:ln w="9525" cmpd="sng"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81" name="Rectángulo redondeado 10"/>
          <p:cNvSpPr/>
          <p:nvPr/>
        </p:nvSpPr>
        <p:spPr>
          <a:xfrm>
            <a:off x="5486111" y="4813556"/>
            <a:ext cx="877486" cy="3200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err="1" smtClean="0"/>
              <a:t>Clues</a:t>
            </a:r>
            <a:endParaRPr lang="es-ES" sz="1200" dirty="0"/>
          </a:p>
        </p:txBody>
      </p:sp>
      <p:sp>
        <p:nvSpPr>
          <p:cNvPr id="82" name="Rectángulo redondeado 10"/>
          <p:cNvSpPr/>
          <p:nvPr/>
        </p:nvSpPr>
        <p:spPr>
          <a:xfrm>
            <a:off x="8904631" y="4060415"/>
            <a:ext cx="877486" cy="320089"/>
          </a:xfrm>
          <a:prstGeom prst="round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39000"/>
                </a:schemeClr>
              </a:gs>
              <a:gs pos="50000">
                <a:schemeClr val="accent2">
                  <a:lumMod val="105000"/>
                  <a:satMod val="103000"/>
                  <a:tint val="73000"/>
                  <a:alpha val="49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  <a:alpha val="67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IM</a:t>
            </a:r>
            <a:endParaRPr lang="es-ES" sz="1400" dirty="0"/>
          </a:p>
        </p:txBody>
      </p:sp>
      <p:cxnSp>
        <p:nvCxnSpPr>
          <p:cNvPr id="83" name="Conector recto de flecha 6"/>
          <p:cNvCxnSpPr/>
          <p:nvPr/>
        </p:nvCxnSpPr>
        <p:spPr>
          <a:xfrm flipV="1">
            <a:off x="6392154" y="3959821"/>
            <a:ext cx="2233050" cy="962056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0" name="Imagen 79" descr="indigo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50" y="3170194"/>
            <a:ext cx="754245" cy="516507"/>
          </a:xfrm>
          <a:prstGeom prst="rect">
            <a:avLst/>
          </a:prstGeom>
        </p:spPr>
      </p:pic>
      <p:pic>
        <p:nvPicPr>
          <p:cNvPr id="84" name="Imagen 8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7363" y="2469266"/>
            <a:ext cx="800834" cy="800834"/>
          </a:xfrm>
          <a:prstGeom prst="rect">
            <a:avLst/>
          </a:prstGeom>
        </p:spPr>
      </p:pic>
      <p:sp>
        <p:nvSpPr>
          <p:cNvPr id="89" name="CuadroTexto 88"/>
          <p:cNvSpPr txBox="1"/>
          <p:nvPr/>
        </p:nvSpPr>
        <p:spPr>
          <a:xfrm>
            <a:off x="1102982" y="4445599"/>
            <a:ext cx="19272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1.a) </a:t>
            </a:r>
            <a:r>
              <a:rPr lang="es-ES" sz="1400" dirty="0" err="1" smtClean="0"/>
              <a:t>Create</a:t>
            </a:r>
            <a:r>
              <a:rPr lang="es-ES" sz="1400" dirty="0" smtClean="0"/>
              <a:t> </a:t>
            </a:r>
            <a:r>
              <a:rPr lang="es-ES" sz="1400" dirty="0" err="1" smtClean="0"/>
              <a:t>Artifacts</a:t>
            </a:r>
            <a:r>
              <a:rPr lang="es-ES" sz="1400" dirty="0" smtClean="0"/>
              <a:t> to </a:t>
            </a:r>
            <a:r>
              <a:rPr lang="es-ES" sz="1400" dirty="0" err="1" smtClean="0"/>
              <a:t>deploy</a:t>
            </a:r>
            <a:r>
              <a:rPr lang="es-ES" sz="1400" dirty="0" smtClean="0"/>
              <a:t> software (</a:t>
            </a:r>
            <a:r>
              <a:rPr lang="es-ES" sz="1400" dirty="0" err="1" smtClean="0"/>
              <a:t>Ansible</a:t>
            </a:r>
            <a:r>
              <a:rPr lang="es-ES" sz="1400" dirty="0" smtClean="0"/>
              <a:t> roles)</a:t>
            </a:r>
          </a:p>
          <a:p>
            <a:r>
              <a:rPr lang="es-ES" sz="1400" dirty="0" smtClean="0"/>
              <a:t>1.b) </a:t>
            </a:r>
            <a:r>
              <a:rPr lang="es-ES" sz="1400" dirty="0" err="1" smtClean="0"/>
              <a:t>Dockerfile</a:t>
            </a:r>
            <a:r>
              <a:rPr lang="es-ES" sz="1400" dirty="0" smtClean="0"/>
              <a:t> </a:t>
            </a:r>
            <a:r>
              <a:rPr lang="es-ES" sz="1400" dirty="0" err="1" smtClean="0"/>
              <a:t>commit</a:t>
            </a:r>
            <a:endParaRPr lang="es-ES" sz="1400" dirty="0" smtClean="0"/>
          </a:p>
          <a:p>
            <a:endParaRPr lang="es-ES" sz="1400" dirty="0"/>
          </a:p>
        </p:txBody>
      </p:sp>
      <p:cxnSp>
        <p:nvCxnSpPr>
          <p:cNvPr id="90" name="Conector recto de flecha 89"/>
          <p:cNvCxnSpPr/>
          <p:nvPr/>
        </p:nvCxnSpPr>
        <p:spPr>
          <a:xfrm flipH="1" flipV="1">
            <a:off x="703743" y="4417183"/>
            <a:ext cx="4416" cy="816073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2" name="Imagen 9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4331" y="2685529"/>
            <a:ext cx="839927" cy="839927"/>
          </a:xfrm>
          <a:prstGeom prst="rect">
            <a:avLst/>
          </a:prstGeom>
        </p:spPr>
      </p:pic>
      <p:sp>
        <p:nvSpPr>
          <p:cNvPr id="93" name="CuadroTexto 92"/>
          <p:cNvSpPr txBox="1"/>
          <p:nvPr/>
        </p:nvSpPr>
        <p:spPr>
          <a:xfrm>
            <a:off x="2505408" y="3262652"/>
            <a:ext cx="14481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INDIGO-</a:t>
            </a:r>
            <a:r>
              <a:rPr lang="es-ES" sz="1400" dirty="0" err="1" smtClean="0"/>
              <a:t>DataCloud</a:t>
            </a:r>
            <a:r>
              <a:rPr lang="es-ES" sz="1400" dirty="0" smtClean="0"/>
              <a:t> </a:t>
            </a:r>
            <a:r>
              <a:rPr lang="es-ES" sz="1400" dirty="0" err="1" smtClean="0"/>
              <a:t>Docker</a:t>
            </a:r>
            <a:r>
              <a:rPr lang="es-ES" sz="1400" dirty="0" smtClean="0"/>
              <a:t> </a:t>
            </a:r>
            <a:r>
              <a:rPr lang="es-ES" sz="1400" dirty="0" err="1" smtClean="0"/>
              <a:t>Hub</a:t>
            </a:r>
            <a:r>
              <a:rPr lang="es-ES" sz="1400" dirty="0" smtClean="0"/>
              <a:t> </a:t>
            </a:r>
            <a:r>
              <a:rPr lang="es-ES" sz="1400" dirty="0" err="1" smtClean="0"/>
              <a:t>Organization</a:t>
            </a:r>
            <a:endParaRPr lang="es-ES" sz="1400" dirty="0"/>
          </a:p>
        </p:txBody>
      </p:sp>
      <p:sp>
        <p:nvSpPr>
          <p:cNvPr id="97" name="CuadroTexto 96"/>
          <p:cNvSpPr txBox="1"/>
          <p:nvPr/>
        </p:nvSpPr>
        <p:spPr>
          <a:xfrm>
            <a:off x="1715310" y="1612763"/>
            <a:ext cx="132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1.c) Basic </a:t>
            </a:r>
            <a:r>
              <a:rPr lang="es-ES" sz="1400" dirty="0" err="1" smtClean="0"/>
              <a:t>Container</a:t>
            </a:r>
            <a:r>
              <a:rPr lang="es-ES" sz="1400" dirty="0" smtClean="0"/>
              <a:t> </a:t>
            </a:r>
            <a:r>
              <a:rPr lang="es-ES" sz="1400" dirty="0" err="1" smtClean="0"/>
              <a:t>automated</a:t>
            </a:r>
            <a:r>
              <a:rPr lang="es-ES" sz="1400" dirty="0" smtClean="0"/>
              <a:t> </a:t>
            </a:r>
            <a:r>
              <a:rPr lang="es-ES" sz="1400" dirty="0" err="1" smtClean="0"/>
              <a:t>Build</a:t>
            </a:r>
            <a:endParaRPr lang="es-ES" sz="1400" dirty="0"/>
          </a:p>
        </p:txBody>
      </p:sp>
      <p:grpSp>
        <p:nvGrpSpPr>
          <p:cNvPr id="6" name="Grupo 5"/>
          <p:cNvGrpSpPr/>
          <p:nvPr/>
        </p:nvGrpSpPr>
        <p:grpSpPr>
          <a:xfrm>
            <a:off x="479557" y="5108450"/>
            <a:ext cx="1142838" cy="1438219"/>
            <a:chOff x="-424402" y="4850309"/>
            <a:chExt cx="1263677" cy="1590205"/>
          </a:xfrm>
        </p:grpSpPr>
        <p:pic>
          <p:nvPicPr>
            <p:cNvPr id="87" name="Imagen 86" descr="skd181702sdc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4402" y="4850309"/>
              <a:ext cx="1263677" cy="1590205"/>
            </a:xfrm>
            <a:prstGeom prst="rect">
              <a:avLst/>
            </a:prstGeom>
          </p:spPr>
        </p:pic>
        <p:sp>
          <p:nvSpPr>
            <p:cNvPr id="88" name="CuadroTexto 87"/>
            <p:cNvSpPr txBox="1"/>
            <p:nvPr/>
          </p:nvSpPr>
          <p:spPr>
            <a:xfrm>
              <a:off x="29781" y="5157584"/>
              <a:ext cx="764247" cy="652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s-ES" sz="800" b="1" dirty="0" smtClean="0"/>
                <a:t>BIM-CV </a:t>
              </a:r>
              <a:r>
                <a:rPr lang="es-ES" sz="800" b="1" dirty="0" err="1" smtClean="0"/>
                <a:t>Tech</a:t>
              </a:r>
              <a:r>
                <a:rPr lang="es-ES" sz="800" b="1" dirty="0" smtClean="0"/>
                <a:t> manager</a:t>
              </a:r>
              <a:endParaRPr lang="es-ES" sz="800" b="1" dirty="0"/>
            </a:p>
          </p:txBody>
        </p:sp>
      </p:grpSp>
      <p:cxnSp>
        <p:nvCxnSpPr>
          <p:cNvPr id="19" name="Conector curvado 18"/>
          <p:cNvCxnSpPr>
            <a:stCxn id="84" idx="0"/>
            <a:endCxn id="92" idx="0"/>
          </p:cNvCxnSpPr>
          <p:nvPr/>
        </p:nvCxnSpPr>
        <p:spPr>
          <a:xfrm rot="16200000" flipH="1">
            <a:off x="2022905" y="1994140"/>
            <a:ext cx="216263" cy="1166515"/>
          </a:xfrm>
          <a:prstGeom prst="curvedConnector3">
            <a:avLst>
              <a:gd name="adj1" fmla="val -105705"/>
            </a:avLst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Opal Rad PAC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813" y="1664128"/>
            <a:ext cx="1392204" cy="96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0" name="Grupo 99"/>
          <p:cNvGrpSpPr/>
          <p:nvPr/>
        </p:nvGrpSpPr>
        <p:grpSpPr>
          <a:xfrm>
            <a:off x="3858950" y="2159306"/>
            <a:ext cx="1142838" cy="1438219"/>
            <a:chOff x="-424402" y="4850309"/>
            <a:chExt cx="1263677" cy="1590205"/>
          </a:xfrm>
        </p:grpSpPr>
        <p:pic>
          <p:nvPicPr>
            <p:cNvPr id="101" name="Imagen 100" descr="skd181702sdc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4402" y="4850309"/>
              <a:ext cx="1263677" cy="1590205"/>
            </a:xfrm>
            <a:prstGeom prst="rect">
              <a:avLst/>
            </a:prstGeom>
          </p:spPr>
        </p:pic>
        <p:sp>
          <p:nvSpPr>
            <p:cNvPr id="102" name="CuadroTexto 101"/>
            <p:cNvSpPr txBox="1"/>
            <p:nvPr/>
          </p:nvSpPr>
          <p:spPr>
            <a:xfrm>
              <a:off x="29781" y="5157584"/>
              <a:ext cx="797428" cy="561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s-ES" sz="800" b="1" dirty="0" smtClean="0"/>
                <a:t>BIM-CV Data manager</a:t>
              </a:r>
              <a:endParaRPr lang="es-ES" sz="800" b="1" dirty="0"/>
            </a:p>
          </p:txBody>
        </p:sp>
      </p:grp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8B9F-EE4C-4B1B-86A1-0FBFA4BEBAE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94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BIM-CV </a:t>
            </a:r>
            <a:r>
              <a:rPr lang="en-GB" dirty="0" smtClean="0"/>
              <a:t>aims at providing </a:t>
            </a:r>
            <a:r>
              <a:rPr lang="en-GB" dirty="0" smtClean="0"/>
              <a:t>access to population imaging medical data and an environment for its processing</a:t>
            </a:r>
          </a:p>
          <a:p>
            <a:pPr lvl="1"/>
            <a:r>
              <a:rPr lang="en-GB" dirty="0" smtClean="0"/>
              <a:t>Versatility, efficiency, no vendor lock-in are the main design criteria.</a:t>
            </a:r>
          </a:p>
          <a:p>
            <a:pPr lvl="1"/>
            <a:r>
              <a:rPr lang="en-GB" dirty="0" smtClean="0"/>
              <a:t>Efficient data access is needed, although differing from other use cases on the use of a dedicated sub-repository.</a:t>
            </a:r>
          </a:p>
          <a:p>
            <a:r>
              <a:rPr lang="en-GB" dirty="0" smtClean="0"/>
              <a:t>INDIGO </a:t>
            </a:r>
            <a:r>
              <a:rPr lang="en-GB" dirty="0" err="1" smtClean="0"/>
              <a:t>Datacloud</a:t>
            </a:r>
            <a:r>
              <a:rPr lang="en-GB" dirty="0" smtClean="0"/>
              <a:t> model will help on encapsulating different software requirements from multiple sub-projects, as well as preserving sub-repositories.</a:t>
            </a:r>
          </a:p>
          <a:p>
            <a:endParaRPr lang="en-GB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Conference - Amsterdam 08/04/2016</a:t>
            </a:r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8B9F-EE4C-4B1B-86A1-0FBFA4BEBAE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12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EuroBioImaging</a:t>
            </a:r>
            <a:r>
              <a:rPr lang="en-GB" dirty="0" smtClean="0"/>
              <a:t>, </a:t>
            </a:r>
            <a:r>
              <a:rPr lang="en-GB" dirty="0" smtClean="0"/>
              <a:t>BIMCV and INDIGO-</a:t>
            </a:r>
            <a:r>
              <a:rPr lang="en-GB" dirty="0" err="1" smtClean="0"/>
              <a:t>DataCloud</a:t>
            </a:r>
            <a:r>
              <a:rPr lang="en-GB" dirty="0" smtClean="0"/>
              <a:t>.</a:t>
            </a:r>
            <a:endParaRPr lang="en-GB" dirty="0" smtClean="0"/>
          </a:p>
          <a:p>
            <a:r>
              <a:rPr lang="en-GB" dirty="0" smtClean="0"/>
              <a:t>The Use Case</a:t>
            </a:r>
          </a:p>
          <a:p>
            <a:pPr lvl="1"/>
            <a:r>
              <a:rPr lang="en-GB" dirty="0" smtClean="0"/>
              <a:t>Objectives.</a:t>
            </a:r>
          </a:p>
          <a:p>
            <a:pPr lvl="1"/>
            <a:r>
              <a:rPr lang="en-GB" dirty="0" smtClean="0"/>
              <a:t>Life-cycle.</a:t>
            </a:r>
          </a:p>
          <a:p>
            <a:pPr lvl="1"/>
            <a:r>
              <a:rPr lang="en-GB" dirty="0" smtClean="0"/>
              <a:t>Requirements.</a:t>
            </a:r>
            <a:endParaRPr lang="en-GB" dirty="0"/>
          </a:p>
          <a:p>
            <a:pPr lvl="1"/>
            <a:r>
              <a:rPr lang="en-GB" dirty="0" smtClean="0"/>
              <a:t>Design.</a:t>
            </a:r>
          </a:p>
          <a:p>
            <a:pPr lvl="1"/>
            <a:r>
              <a:rPr lang="en-GB" dirty="0" smtClean="0"/>
              <a:t>Implementation proposal.</a:t>
            </a:r>
          </a:p>
          <a:p>
            <a:r>
              <a:rPr lang="en-GB" dirty="0" smtClean="0"/>
              <a:t>Conclusions.</a:t>
            </a:r>
            <a:endParaRPr lang="en-GB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Conference - Amsterdam 08/04/2016</a:t>
            </a:r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8B9F-EE4C-4B1B-86A1-0FBFA4BEBAE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8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6051"/>
            <a:ext cx="10515600" cy="1325563"/>
          </a:xfrm>
        </p:spPr>
        <p:txBody>
          <a:bodyPr/>
          <a:lstStyle/>
          <a:p>
            <a:r>
              <a:rPr lang="es-ES" dirty="0" err="1" smtClean="0"/>
              <a:t>EuroBioImaging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n-US" sz="3600" dirty="0" smtClean="0">
                <a:hlinkClick r:id="rId2"/>
              </a:rPr>
              <a:t>www.eurobioimaging.eu</a:t>
            </a:r>
            <a:r>
              <a:rPr lang="en-US" sz="3600" dirty="0" smtClean="0"/>
              <a:t> 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1825624"/>
            <a:ext cx="10776045" cy="50323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err="1" smtClean="0"/>
              <a:t>EuroBioImaging</a:t>
            </a:r>
            <a:r>
              <a:rPr lang="en-US" dirty="0" smtClean="0"/>
              <a:t> is a Distributed imaging infrastructure for microscopy, molecular and medical imaging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24 countries and more than 100 institutions participating in the preparatory phase.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Structured in the form of a network of nodes.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err="1" smtClean="0"/>
              <a:t>EuroBioImaging</a:t>
            </a:r>
            <a:r>
              <a:rPr lang="en-US" dirty="0" smtClean="0"/>
              <a:t> </a:t>
            </a:r>
            <a:r>
              <a:rPr lang="en-US" dirty="0" smtClean="0"/>
              <a:t>opened a call on late 2013 for nodes with 71 proposals received from 221 institutions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In 8/12/2015, a subset of 28 nodes were ratified by the national delegates and the </a:t>
            </a:r>
            <a:r>
              <a:rPr lang="en-US" dirty="0" err="1" smtClean="0"/>
              <a:t>EuroBioImaging</a:t>
            </a:r>
            <a:r>
              <a:rPr lang="en-US" dirty="0" smtClean="0"/>
              <a:t> board, as the initial core of nodes </a:t>
            </a:r>
            <a:r>
              <a:rPr lang="en-US" sz="1700" dirty="0" smtClean="0"/>
              <a:t>(</a:t>
            </a:r>
            <a:r>
              <a:rPr lang="en-US" sz="1700" dirty="0" smtClean="0">
                <a:hlinkClick r:id="rId3"/>
              </a:rPr>
              <a:t>http://www.eurobioimaging.eu/content-news/euro-bioimaging-appoints-its-hub-and-nominates-first-generation-nodes</a:t>
            </a:r>
            <a:r>
              <a:rPr lang="en-US" sz="1700" dirty="0" smtClean="0"/>
              <a:t>)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BIM-CV (a node led by the CEIB and with the participation of UPV) </a:t>
            </a:r>
            <a:br>
              <a:rPr lang="en-US" dirty="0" smtClean="0"/>
            </a:br>
            <a:r>
              <a:rPr lang="en-US" dirty="0" smtClean="0"/>
              <a:t>was ratified as an official Node. 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The role of the UPV in BIM-CV is to address the computing requirement issues within BIM-CV.</a:t>
            </a:r>
          </a:p>
          <a:p>
            <a:pPr>
              <a:lnSpc>
                <a:spcPct val="110000"/>
              </a:lnSpc>
            </a:pPr>
            <a:endParaRPr lang="es-ES" dirty="0"/>
          </a:p>
        </p:txBody>
      </p:sp>
      <p:pic>
        <p:nvPicPr>
          <p:cNvPr id="4" name="Picture 5" descr="About Euro-BioImag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928" y="402072"/>
            <a:ext cx="3684189" cy="85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982" y="5295436"/>
            <a:ext cx="2321767" cy="755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Conference - Amsterdam 08/04/2016</a:t>
            </a:r>
            <a:endParaRPr lang="en-GB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8B9F-EE4C-4B1B-86A1-0FBFA4BEBAE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30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defTabSz="914354" rtl="0">
              <a:lnSpc>
                <a:spcPct val="90000"/>
              </a:lnSpc>
              <a:spcBef>
                <a:spcPct val="0"/>
              </a:spcBef>
            </a:pPr>
            <a:r>
              <a:rPr lang="es-ES" sz="4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INDIGO-</a:t>
            </a:r>
            <a:r>
              <a:rPr lang="es-ES" sz="44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DataCloud</a:t>
            </a:r>
            <a:r>
              <a:rPr lang="es-ES" sz="4800" dirty="0" smtClean="0">
                <a:latin typeface="Calibri" panose="020F0502020204030204" pitchFamily="34" charset="0"/>
              </a:rPr>
              <a:t> </a:t>
            </a:r>
            <a:r>
              <a:rPr lang="es-ES" sz="2400" dirty="0" smtClean="0">
                <a:latin typeface="Calibri" panose="020F0502020204030204" pitchFamily="34" charset="0"/>
              </a:rPr>
              <a:t>(</a:t>
            </a:r>
            <a:r>
              <a:rPr lang="es-ES" sz="2400" dirty="0" smtClean="0">
                <a:latin typeface="Calibri" panose="020F0502020204030204" pitchFamily="34" charset="0"/>
                <a:hlinkClick r:id="rId2"/>
              </a:rPr>
              <a:t>https://www.indigo-datacloud.eu/</a:t>
            </a:r>
            <a:r>
              <a:rPr lang="es-ES" sz="2400" dirty="0" smtClean="0">
                <a:latin typeface="Calibri" panose="020F0502020204030204" pitchFamily="34" charset="0"/>
              </a:rPr>
              <a:t>)</a:t>
            </a:r>
            <a:endParaRPr lang="es-ES" sz="3600" dirty="0">
              <a:latin typeface="Calibri" panose="020F05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H2020 Project </a:t>
            </a:r>
            <a:r>
              <a:rPr lang="es-ES" dirty="0" err="1" smtClean="0"/>
              <a:t>aiming</a:t>
            </a:r>
            <a:r>
              <a:rPr lang="es-ES" dirty="0" smtClean="0"/>
              <a:t> at </a:t>
            </a:r>
            <a:r>
              <a:rPr lang="es-ES" dirty="0" err="1" smtClean="0"/>
              <a:t>developing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Open </a:t>
            </a:r>
            <a:r>
              <a:rPr lang="es-ES" dirty="0" err="1" smtClean="0"/>
              <a:t>Source</a:t>
            </a:r>
            <a:r>
              <a:rPr lang="es-ES" dirty="0" smtClean="0"/>
              <a:t> Cloud </a:t>
            </a:r>
            <a:r>
              <a:rPr lang="es-ES" dirty="0" err="1" smtClean="0"/>
              <a:t>Platform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computing</a:t>
            </a:r>
            <a:r>
              <a:rPr lang="es-ES" dirty="0" smtClean="0"/>
              <a:t> and data </a:t>
            </a:r>
            <a:r>
              <a:rPr lang="es-ES" dirty="0" err="1" smtClean="0"/>
              <a:t>tailored</a:t>
            </a:r>
            <a:r>
              <a:rPr lang="es-ES" dirty="0" smtClean="0"/>
              <a:t> to </a:t>
            </a:r>
            <a:r>
              <a:rPr lang="es-ES" dirty="0" err="1" smtClean="0"/>
              <a:t>Science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Already</a:t>
            </a:r>
            <a:r>
              <a:rPr lang="es-ES" dirty="0" smtClean="0"/>
              <a:t> </a:t>
            </a:r>
            <a:r>
              <a:rPr lang="es-ES" dirty="0" err="1" smtClean="0"/>
              <a:t>presented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br>
              <a:rPr lang="es-ES" dirty="0" smtClean="0"/>
            </a:br>
            <a:r>
              <a:rPr lang="es-ES" dirty="0" err="1" smtClean="0"/>
              <a:t>Conference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br>
              <a:rPr lang="es-ES" dirty="0" smtClean="0"/>
            </a:br>
            <a:r>
              <a:rPr lang="es-ES" dirty="0" smtClean="0"/>
              <a:t>Giacinto Donvito in </a:t>
            </a:r>
            <a:r>
              <a:rPr lang="es-ES" dirty="0" err="1" smtClean="0"/>
              <a:t>session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>
                <a:hlinkClick r:id="rId3"/>
              </a:rPr>
              <a:t>https://indico.egi.eu/indico</a:t>
            </a:r>
            <a:br>
              <a:rPr lang="es-ES" dirty="0" smtClean="0">
                <a:hlinkClick r:id="rId3"/>
              </a:rPr>
            </a:br>
            <a:r>
              <a:rPr lang="es-ES" dirty="0" smtClean="0">
                <a:hlinkClick r:id="rId3"/>
              </a:rPr>
              <a:t>/</a:t>
            </a:r>
            <a:r>
              <a:rPr lang="es-ES" dirty="0" err="1" smtClean="0">
                <a:hlinkClick r:id="rId3"/>
              </a:rPr>
              <a:t>event</a:t>
            </a:r>
            <a:r>
              <a:rPr lang="es-ES" dirty="0" smtClean="0">
                <a:hlinkClick r:id="rId3"/>
              </a:rPr>
              <a:t>/2875/</a:t>
            </a:r>
            <a:r>
              <a:rPr lang="es-ES" dirty="0" err="1" smtClean="0">
                <a:hlinkClick r:id="rId3"/>
              </a:rPr>
              <a:t>session</a:t>
            </a:r>
            <a:r>
              <a:rPr lang="es-ES" dirty="0" smtClean="0">
                <a:hlinkClick r:id="rId3"/>
              </a:rPr>
              <a:t>/11/</a:t>
            </a:r>
            <a:br>
              <a:rPr lang="es-ES" dirty="0" smtClean="0">
                <a:hlinkClick r:id="rId3"/>
              </a:rPr>
            </a:br>
            <a:r>
              <a:rPr lang="es-ES" dirty="0" err="1" smtClean="0">
                <a:hlinkClick r:id="rId3"/>
              </a:rPr>
              <a:t>contribution</a:t>
            </a:r>
            <a:r>
              <a:rPr lang="es-ES" dirty="0" smtClean="0">
                <a:hlinkClick r:id="rId3"/>
              </a:rPr>
              <a:t>/77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4595" t="24489" r="30811" b="8759"/>
          <a:stretch/>
        </p:blipFill>
        <p:spPr>
          <a:xfrm>
            <a:off x="5409820" y="3008524"/>
            <a:ext cx="6400800" cy="3563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Conference - Amsterdam 08/04/2016</a:t>
            </a:r>
            <a:endParaRPr lang="en-GB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8B9F-EE4C-4B1B-86A1-0FBFA4BEBAE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69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Main use Case: Population Imaging</a:t>
            </a:r>
            <a:endParaRPr lang="en-US" noProof="0" dirty="0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6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noProof="0" dirty="0" smtClean="0"/>
              <a:t>BIMCV hosts a population database from a regional area of 5 Million people</a:t>
            </a:r>
          </a:p>
          <a:p>
            <a:pPr lvl="1">
              <a:lnSpc>
                <a:spcPct val="110000"/>
              </a:lnSpc>
            </a:pPr>
            <a:r>
              <a:rPr lang="en-US" noProof="0" dirty="0" smtClean="0"/>
              <a:t>About 5.3 Million of clinical cases per year from 210 different image modalities.</a:t>
            </a:r>
          </a:p>
          <a:p>
            <a:pPr>
              <a:lnSpc>
                <a:spcPct val="110000"/>
              </a:lnSpc>
            </a:pPr>
            <a:r>
              <a:rPr lang="en-US" noProof="0" dirty="0" smtClean="0"/>
              <a:t>BIMCV will provide access to external projects to its databank through </a:t>
            </a:r>
            <a:r>
              <a:rPr lang="en-US" noProof="0" dirty="0" err="1" smtClean="0"/>
              <a:t>EuroBioImaging</a:t>
            </a:r>
            <a:endParaRPr lang="en-US" noProof="0" dirty="0" smtClean="0"/>
          </a:p>
          <a:p>
            <a:pPr lvl="1">
              <a:lnSpc>
                <a:spcPct val="110000"/>
              </a:lnSpc>
            </a:pPr>
            <a:r>
              <a:rPr lang="en-US" dirty="0"/>
              <a:t>BIMCV will provide processing tools and pipelines and will allow the use of any third party </a:t>
            </a:r>
            <a:r>
              <a:rPr lang="en-US" dirty="0" smtClean="0"/>
              <a:t>tool.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noProof="0" dirty="0" smtClean="0"/>
              <a:t>BIMCV </a:t>
            </a:r>
            <a:r>
              <a:rPr lang="en-US" noProof="0" dirty="0" smtClean="0"/>
              <a:t>can only provide computing resources to small-scale projects (less than 100 cores and 100 TBs)</a:t>
            </a:r>
          </a:p>
          <a:p>
            <a:pPr lvl="2">
              <a:lnSpc>
                <a:spcPct val="110000"/>
              </a:lnSpc>
            </a:pPr>
            <a:r>
              <a:rPr lang="en-US" noProof="0" dirty="0" smtClean="0"/>
              <a:t>BIMCV is interested on acting as broker for accessing computing resources, but not directly providing massive capacity.</a:t>
            </a:r>
          </a:p>
          <a:p>
            <a:pPr lvl="1">
              <a:lnSpc>
                <a:spcPct val="110000"/>
              </a:lnSpc>
            </a:pPr>
            <a:endParaRPr lang="en-US" noProof="0" dirty="0" smtClean="0"/>
          </a:p>
          <a:p>
            <a:pPr lvl="1">
              <a:lnSpc>
                <a:spcPct val="110000"/>
              </a:lnSpc>
            </a:pPr>
            <a:endParaRPr lang="en-US" noProof="0" dirty="0" smtClean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31E5-399F-47A6-95E1-2A970FD232B6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Conference - Amsterdam 08/04/2016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485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Use case Lifecycle</a:t>
            </a:r>
            <a:endParaRPr lang="en-US" noProof="0" dirty="0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BIMCV will receive applications for </a:t>
            </a:r>
            <a:r>
              <a:rPr lang="en-US" dirty="0" smtClean="0"/>
              <a:t>projects</a:t>
            </a:r>
          </a:p>
          <a:p>
            <a:pPr lvl="1"/>
            <a:r>
              <a:rPr lang="en-GB" dirty="0" smtClean="0"/>
              <a:t>Projects describe data</a:t>
            </a:r>
            <a:r>
              <a:rPr lang="en-GB" dirty="0"/>
              <a:t>, software and computing requirements. </a:t>
            </a:r>
          </a:p>
          <a:p>
            <a:pPr lvl="2"/>
            <a:r>
              <a:rPr lang="en-US" dirty="0" smtClean="0"/>
              <a:t>E.g</a:t>
            </a:r>
            <a:r>
              <a:rPr lang="en-US" dirty="0" smtClean="0"/>
              <a:t>. A </a:t>
            </a:r>
            <a:r>
              <a:rPr lang="en-US" dirty="0" smtClean="0"/>
              <a:t>brain </a:t>
            </a:r>
            <a:r>
              <a:rPr lang="en-US" dirty="0" smtClean="0"/>
              <a:t>atlas for a given population segment and diagnostic.</a:t>
            </a:r>
          </a:p>
          <a:p>
            <a:r>
              <a:rPr lang="en-US" dirty="0" smtClean="0"/>
              <a:t>If positive evaluated, the matching imaging studies will be made available to the researchers in a shared space</a:t>
            </a:r>
          </a:p>
          <a:p>
            <a:pPr lvl="1"/>
            <a:r>
              <a:rPr lang="en-GB" dirty="0" smtClean="0"/>
              <a:t>Projects </a:t>
            </a:r>
            <a:r>
              <a:rPr lang="en-GB" dirty="0"/>
              <a:t>will be </a:t>
            </a:r>
            <a:r>
              <a:rPr lang="en-GB" dirty="0" smtClean="0"/>
              <a:t>provided with the means to create a </a:t>
            </a:r>
            <a:r>
              <a:rPr lang="en-GB" dirty="0"/>
              <a:t>virtual </a:t>
            </a:r>
            <a:r>
              <a:rPr lang="en-GB" dirty="0" smtClean="0"/>
              <a:t>infrastructure </a:t>
            </a:r>
            <a:r>
              <a:rPr lang="en-GB" dirty="0"/>
              <a:t>where the requested data will be available and a set of computing nodes to process </a:t>
            </a:r>
            <a:r>
              <a:rPr lang="en-GB" dirty="0" smtClean="0"/>
              <a:t>them</a:t>
            </a:r>
            <a:endParaRPr lang="en-GB" dirty="0"/>
          </a:p>
          <a:p>
            <a:pPr lvl="2"/>
            <a:r>
              <a:rPr lang="en-GB" dirty="0" smtClean="0"/>
              <a:t>If requested, access to resources will be negotiated, despite that it could be executed using </a:t>
            </a:r>
            <a:r>
              <a:rPr lang="en-GB" dirty="0" err="1" smtClean="0"/>
              <a:t>on-premise</a:t>
            </a:r>
            <a:r>
              <a:rPr lang="en-GB" dirty="0" smtClean="0"/>
              <a:t> or public infrastructures.</a:t>
            </a:r>
            <a:endParaRPr lang="en-GB" dirty="0"/>
          </a:p>
          <a:p>
            <a:pPr lvl="1"/>
            <a:r>
              <a:rPr lang="en-US" dirty="0" smtClean="0"/>
              <a:t>Additionally </a:t>
            </a:r>
            <a:r>
              <a:rPr lang="en-US" dirty="0" smtClean="0"/>
              <a:t>the researchers will have access to recipes to configure and customize Virtual Appliances</a:t>
            </a:r>
          </a:p>
          <a:p>
            <a:r>
              <a:rPr lang="en-US" dirty="0" smtClean="0"/>
              <a:t>Researchers </a:t>
            </a:r>
            <a:r>
              <a:rPr lang="en-US" dirty="0" smtClean="0"/>
              <a:t>deploy the VAs on BIMCV’s infrastructure, own one or third parties’ one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31E5-399F-47A6-95E1-2A970FD232B6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Conference - Amsterdam 08/04/2016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698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ángulo 86"/>
          <p:cNvSpPr/>
          <p:nvPr/>
        </p:nvSpPr>
        <p:spPr>
          <a:xfrm>
            <a:off x="4426743" y="2142534"/>
            <a:ext cx="3186908" cy="2405362"/>
          </a:xfrm>
          <a:prstGeom prst="rect">
            <a:avLst/>
          </a:prstGeom>
          <a:solidFill>
            <a:srgbClr val="C9A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Use case </a:t>
            </a:r>
            <a:r>
              <a:rPr lang="es-ES" dirty="0" err="1" smtClean="0"/>
              <a:t>expected</a:t>
            </a:r>
            <a:r>
              <a:rPr lang="es-ES" dirty="0" smtClean="0"/>
              <a:t> </a:t>
            </a:r>
            <a:r>
              <a:rPr lang="es-ES" dirty="0" err="1" smtClean="0"/>
              <a:t>implementation</a:t>
            </a:r>
            <a:endParaRPr lang="es-ES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9096378" y="4503446"/>
            <a:ext cx="1160464" cy="11588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9491666" y="4849521"/>
            <a:ext cx="492126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Own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9277353" y="5081295"/>
            <a:ext cx="947739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Resources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8807453" y="3141372"/>
            <a:ext cx="1747840" cy="1211261"/>
          </a:xfrm>
          <a:custGeom>
            <a:avLst/>
            <a:gdLst>
              <a:gd name="T0" fmla="*/ 368 w 3613"/>
              <a:gd name="T1" fmla="*/ 837 h 2508"/>
              <a:gd name="T2" fmla="*/ 835 w 3613"/>
              <a:gd name="T3" fmla="*/ 262 h 2508"/>
              <a:gd name="T4" fmla="*/ 1184 w 3613"/>
              <a:gd name="T5" fmla="*/ 328 h 2508"/>
              <a:gd name="T6" fmla="*/ 1766 w 3613"/>
              <a:gd name="T7" fmla="*/ 161 h 2508"/>
              <a:gd name="T8" fmla="*/ 1866 w 3613"/>
              <a:gd name="T9" fmla="*/ 229 h 2508"/>
              <a:gd name="T10" fmla="*/ 2338 w 3613"/>
              <a:gd name="T11" fmla="*/ 81 h 2508"/>
              <a:gd name="T12" fmla="*/ 2461 w 3613"/>
              <a:gd name="T13" fmla="*/ 177 h 2508"/>
              <a:gd name="T14" fmla="*/ 3014 w 3613"/>
              <a:gd name="T15" fmla="*/ 134 h 2508"/>
              <a:gd name="T16" fmla="*/ 3146 w 3613"/>
              <a:gd name="T17" fmla="*/ 349 h 2508"/>
              <a:gd name="T18" fmla="*/ 3449 w 3613"/>
              <a:gd name="T19" fmla="*/ 845 h 2508"/>
              <a:gd name="T20" fmla="*/ 3429 w 3613"/>
              <a:gd name="T21" fmla="*/ 898 h 2508"/>
              <a:gd name="T22" fmla="*/ 3328 w 3613"/>
              <a:gd name="T23" fmla="*/ 1616 h 2508"/>
              <a:gd name="T24" fmla="*/ 3073 w 3613"/>
              <a:gd name="T25" fmla="*/ 1717 h 2508"/>
              <a:gd name="T26" fmla="*/ 2602 w 3613"/>
              <a:gd name="T27" fmla="*/ 2150 h 2508"/>
              <a:gd name="T28" fmla="*/ 2358 w 3613"/>
              <a:gd name="T29" fmla="*/ 2084 h 2508"/>
              <a:gd name="T30" fmla="*/ 1679 w 3613"/>
              <a:gd name="T31" fmla="*/ 2426 h 2508"/>
              <a:gd name="T32" fmla="*/ 1383 w 3613"/>
              <a:gd name="T33" fmla="*/ 2220 h 2508"/>
              <a:gd name="T34" fmla="*/ 528 w 3613"/>
              <a:gd name="T35" fmla="*/ 2020 h 2508"/>
              <a:gd name="T36" fmla="*/ 522 w 3613"/>
              <a:gd name="T37" fmla="*/ 2009 h 2508"/>
              <a:gd name="T38" fmla="*/ 131 w 3613"/>
              <a:gd name="T39" fmla="*/ 1721 h 2508"/>
              <a:gd name="T40" fmla="*/ 224 w 3613"/>
              <a:gd name="T41" fmla="*/ 1458 h 2508"/>
              <a:gd name="T42" fmla="*/ 98 w 3613"/>
              <a:gd name="T43" fmla="*/ 1006 h 2508"/>
              <a:gd name="T44" fmla="*/ 365 w 3613"/>
              <a:gd name="T45" fmla="*/ 845 h 2508"/>
              <a:gd name="T46" fmla="*/ 368 w 3613"/>
              <a:gd name="T47" fmla="*/ 837 h 2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613" h="2508">
                <a:moveTo>
                  <a:pt x="368" y="837"/>
                </a:moveTo>
                <a:cubicBezTo>
                  <a:pt x="327" y="558"/>
                  <a:pt x="536" y="300"/>
                  <a:pt x="835" y="262"/>
                </a:cubicBezTo>
                <a:cubicBezTo>
                  <a:pt x="955" y="247"/>
                  <a:pt x="1078" y="270"/>
                  <a:pt x="1184" y="328"/>
                </a:cubicBezTo>
                <a:cubicBezTo>
                  <a:pt x="1295" y="131"/>
                  <a:pt x="1556" y="56"/>
                  <a:pt x="1766" y="161"/>
                </a:cubicBezTo>
                <a:cubicBezTo>
                  <a:pt x="1802" y="179"/>
                  <a:pt x="1836" y="202"/>
                  <a:pt x="1866" y="229"/>
                </a:cubicBezTo>
                <a:cubicBezTo>
                  <a:pt x="1953" y="66"/>
                  <a:pt x="2164" y="0"/>
                  <a:pt x="2338" y="81"/>
                </a:cubicBezTo>
                <a:cubicBezTo>
                  <a:pt x="2387" y="104"/>
                  <a:pt x="2429" y="136"/>
                  <a:pt x="2461" y="177"/>
                </a:cubicBezTo>
                <a:cubicBezTo>
                  <a:pt x="2601" y="22"/>
                  <a:pt x="2849" y="3"/>
                  <a:pt x="3014" y="134"/>
                </a:cubicBezTo>
                <a:cubicBezTo>
                  <a:pt x="3083" y="189"/>
                  <a:pt x="3130" y="265"/>
                  <a:pt x="3146" y="349"/>
                </a:cubicBezTo>
                <a:cubicBezTo>
                  <a:pt x="3376" y="407"/>
                  <a:pt x="3511" y="629"/>
                  <a:pt x="3449" y="845"/>
                </a:cubicBezTo>
                <a:cubicBezTo>
                  <a:pt x="3443" y="863"/>
                  <a:pt x="3437" y="880"/>
                  <a:pt x="3429" y="898"/>
                </a:cubicBezTo>
                <a:cubicBezTo>
                  <a:pt x="3613" y="1122"/>
                  <a:pt x="3568" y="1444"/>
                  <a:pt x="3328" y="1616"/>
                </a:cubicBezTo>
                <a:cubicBezTo>
                  <a:pt x="3254" y="1670"/>
                  <a:pt x="3166" y="1704"/>
                  <a:pt x="3073" y="1717"/>
                </a:cubicBezTo>
                <a:cubicBezTo>
                  <a:pt x="3071" y="1958"/>
                  <a:pt x="2860" y="2152"/>
                  <a:pt x="2602" y="2150"/>
                </a:cubicBezTo>
                <a:cubicBezTo>
                  <a:pt x="2516" y="2150"/>
                  <a:pt x="2431" y="2127"/>
                  <a:pt x="2358" y="2084"/>
                </a:cubicBezTo>
                <a:cubicBezTo>
                  <a:pt x="2271" y="2355"/>
                  <a:pt x="1967" y="2508"/>
                  <a:pt x="1679" y="2426"/>
                </a:cubicBezTo>
                <a:cubicBezTo>
                  <a:pt x="1558" y="2391"/>
                  <a:pt x="1454" y="2319"/>
                  <a:pt x="1383" y="2220"/>
                </a:cubicBezTo>
                <a:cubicBezTo>
                  <a:pt x="1088" y="2387"/>
                  <a:pt x="706" y="2297"/>
                  <a:pt x="528" y="2020"/>
                </a:cubicBezTo>
                <a:cubicBezTo>
                  <a:pt x="526" y="2016"/>
                  <a:pt x="524" y="2013"/>
                  <a:pt x="522" y="2009"/>
                </a:cubicBezTo>
                <a:cubicBezTo>
                  <a:pt x="329" y="2031"/>
                  <a:pt x="154" y="1901"/>
                  <a:pt x="131" y="1721"/>
                </a:cubicBezTo>
                <a:cubicBezTo>
                  <a:pt x="119" y="1625"/>
                  <a:pt x="153" y="1529"/>
                  <a:pt x="224" y="1458"/>
                </a:cubicBezTo>
                <a:cubicBezTo>
                  <a:pt x="56" y="1366"/>
                  <a:pt x="0" y="1164"/>
                  <a:pt x="98" y="1006"/>
                </a:cubicBezTo>
                <a:cubicBezTo>
                  <a:pt x="155" y="915"/>
                  <a:pt x="254" y="855"/>
                  <a:pt x="365" y="845"/>
                </a:cubicBezTo>
                <a:lnTo>
                  <a:pt x="368" y="83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Freeform 9"/>
          <p:cNvSpPr>
            <a:spLocks noEditPoints="1"/>
          </p:cNvSpPr>
          <p:nvPr/>
        </p:nvSpPr>
        <p:spPr bwMode="auto">
          <a:xfrm>
            <a:off x="8916990" y="3223922"/>
            <a:ext cx="1547814" cy="985836"/>
          </a:xfrm>
          <a:custGeom>
            <a:avLst/>
            <a:gdLst>
              <a:gd name="T0" fmla="*/ 205 w 3200"/>
              <a:gd name="T1" fmla="*/ 1324 h 2041"/>
              <a:gd name="T2" fmla="*/ 0 w 3200"/>
              <a:gd name="T3" fmla="*/ 1280 h 2041"/>
              <a:gd name="T4" fmla="*/ 385 w 3200"/>
              <a:gd name="T5" fmla="*/ 1809 h 2041"/>
              <a:gd name="T6" fmla="*/ 296 w 3200"/>
              <a:gd name="T7" fmla="*/ 1830 h 2041"/>
              <a:gd name="T8" fmla="*/ 1156 w 3200"/>
              <a:gd name="T9" fmla="*/ 2041 h 2041"/>
              <a:gd name="T10" fmla="*/ 1102 w 3200"/>
              <a:gd name="T11" fmla="*/ 1945 h 2041"/>
              <a:gd name="T12" fmla="*/ 2153 w 3200"/>
              <a:gd name="T13" fmla="*/ 1800 h 2041"/>
              <a:gd name="T14" fmla="*/ 2132 w 3200"/>
              <a:gd name="T15" fmla="*/ 1906 h 2041"/>
              <a:gd name="T16" fmla="*/ 2581 w 3200"/>
              <a:gd name="T17" fmla="*/ 1145 h 2041"/>
              <a:gd name="T18" fmla="*/ 2844 w 3200"/>
              <a:gd name="T19" fmla="*/ 1541 h 2041"/>
              <a:gd name="T20" fmla="*/ 3200 w 3200"/>
              <a:gd name="T21" fmla="*/ 723 h 2041"/>
              <a:gd name="T22" fmla="*/ 3083 w 3200"/>
              <a:gd name="T23" fmla="*/ 871 h 2041"/>
              <a:gd name="T24" fmla="*/ 2920 w 3200"/>
              <a:gd name="T25" fmla="*/ 171 h 2041"/>
              <a:gd name="T26" fmla="*/ 2926 w 3200"/>
              <a:gd name="T27" fmla="*/ 241 h 2041"/>
              <a:gd name="T28" fmla="*/ 2173 w 3200"/>
              <a:gd name="T29" fmla="*/ 89 h 2041"/>
              <a:gd name="T30" fmla="*/ 2233 w 3200"/>
              <a:gd name="T31" fmla="*/ 0 h 2041"/>
              <a:gd name="T32" fmla="*/ 1613 w 3200"/>
              <a:gd name="T33" fmla="*/ 132 h 2041"/>
              <a:gd name="T34" fmla="*/ 1642 w 3200"/>
              <a:gd name="T35" fmla="*/ 55 h 2041"/>
              <a:gd name="T36" fmla="*/ 956 w 3200"/>
              <a:gd name="T37" fmla="*/ 158 h 2041"/>
              <a:gd name="T38" fmla="*/ 1061 w 3200"/>
              <a:gd name="T39" fmla="*/ 233 h 2041"/>
              <a:gd name="T40" fmla="*/ 159 w 3200"/>
              <a:gd name="T41" fmla="*/ 747 h 2041"/>
              <a:gd name="T42" fmla="*/ 141 w 3200"/>
              <a:gd name="T43" fmla="*/ 668 h 2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00" h="2041">
                <a:moveTo>
                  <a:pt x="205" y="1324"/>
                </a:moveTo>
                <a:cubicBezTo>
                  <a:pt x="133" y="1329"/>
                  <a:pt x="62" y="1314"/>
                  <a:pt x="0" y="1280"/>
                </a:cubicBezTo>
                <a:moveTo>
                  <a:pt x="385" y="1809"/>
                </a:moveTo>
                <a:cubicBezTo>
                  <a:pt x="357" y="1819"/>
                  <a:pt x="326" y="1826"/>
                  <a:pt x="296" y="1830"/>
                </a:cubicBezTo>
                <a:moveTo>
                  <a:pt x="1156" y="2041"/>
                </a:moveTo>
                <a:cubicBezTo>
                  <a:pt x="1135" y="2011"/>
                  <a:pt x="1117" y="1979"/>
                  <a:pt x="1102" y="1945"/>
                </a:cubicBezTo>
                <a:moveTo>
                  <a:pt x="2153" y="1800"/>
                </a:moveTo>
                <a:cubicBezTo>
                  <a:pt x="2150" y="1836"/>
                  <a:pt x="2143" y="1872"/>
                  <a:pt x="2132" y="1906"/>
                </a:cubicBezTo>
                <a:moveTo>
                  <a:pt x="2581" y="1145"/>
                </a:moveTo>
                <a:cubicBezTo>
                  <a:pt x="2743" y="1219"/>
                  <a:pt x="2845" y="1373"/>
                  <a:pt x="2844" y="1541"/>
                </a:cubicBezTo>
                <a:moveTo>
                  <a:pt x="3200" y="723"/>
                </a:moveTo>
                <a:cubicBezTo>
                  <a:pt x="3174" y="780"/>
                  <a:pt x="3134" y="831"/>
                  <a:pt x="3083" y="871"/>
                </a:cubicBezTo>
                <a:moveTo>
                  <a:pt x="2920" y="171"/>
                </a:moveTo>
                <a:cubicBezTo>
                  <a:pt x="2924" y="194"/>
                  <a:pt x="2926" y="218"/>
                  <a:pt x="2926" y="241"/>
                </a:cubicBezTo>
                <a:moveTo>
                  <a:pt x="2173" y="89"/>
                </a:moveTo>
                <a:cubicBezTo>
                  <a:pt x="2189" y="57"/>
                  <a:pt x="2209" y="27"/>
                  <a:pt x="2233" y="0"/>
                </a:cubicBezTo>
                <a:moveTo>
                  <a:pt x="1613" y="132"/>
                </a:moveTo>
                <a:cubicBezTo>
                  <a:pt x="1620" y="105"/>
                  <a:pt x="1629" y="79"/>
                  <a:pt x="1642" y="55"/>
                </a:cubicBezTo>
                <a:moveTo>
                  <a:pt x="956" y="158"/>
                </a:moveTo>
                <a:cubicBezTo>
                  <a:pt x="994" y="179"/>
                  <a:pt x="1030" y="204"/>
                  <a:pt x="1061" y="233"/>
                </a:cubicBezTo>
                <a:moveTo>
                  <a:pt x="159" y="747"/>
                </a:moveTo>
                <a:cubicBezTo>
                  <a:pt x="151" y="721"/>
                  <a:pt x="145" y="695"/>
                  <a:pt x="141" y="668"/>
                </a:cubicBezTo>
              </a:path>
            </a:pathLst>
          </a:cu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9167816" y="3387435"/>
            <a:ext cx="441326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BIM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9486903" y="3387435"/>
            <a:ext cx="1682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9547229" y="3387435"/>
            <a:ext cx="3762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CV 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9799641" y="3387435"/>
            <a:ext cx="3190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10006017" y="3387435"/>
            <a:ext cx="1682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9299578" y="3619209"/>
            <a:ext cx="77311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premise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9399591" y="3850984"/>
            <a:ext cx="55721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cloud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8807453" y="1801524"/>
            <a:ext cx="1747840" cy="1211261"/>
          </a:xfrm>
          <a:custGeom>
            <a:avLst/>
            <a:gdLst>
              <a:gd name="T0" fmla="*/ 368 w 3613"/>
              <a:gd name="T1" fmla="*/ 837 h 2508"/>
              <a:gd name="T2" fmla="*/ 835 w 3613"/>
              <a:gd name="T3" fmla="*/ 262 h 2508"/>
              <a:gd name="T4" fmla="*/ 1184 w 3613"/>
              <a:gd name="T5" fmla="*/ 328 h 2508"/>
              <a:gd name="T6" fmla="*/ 1766 w 3613"/>
              <a:gd name="T7" fmla="*/ 161 h 2508"/>
              <a:gd name="T8" fmla="*/ 1866 w 3613"/>
              <a:gd name="T9" fmla="*/ 229 h 2508"/>
              <a:gd name="T10" fmla="*/ 2338 w 3613"/>
              <a:gd name="T11" fmla="*/ 81 h 2508"/>
              <a:gd name="T12" fmla="*/ 2461 w 3613"/>
              <a:gd name="T13" fmla="*/ 177 h 2508"/>
              <a:gd name="T14" fmla="*/ 3014 w 3613"/>
              <a:gd name="T15" fmla="*/ 134 h 2508"/>
              <a:gd name="T16" fmla="*/ 3146 w 3613"/>
              <a:gd name="T17" fmla="*/ 349 h 2508"/>
              <a:gd name="T18" fmla="*/ 3449 w 3613"/>
              <a:gd name="T19" fmla="*/ 845 h 2508"/>
              <a:gd name="T20" fmla="*/ 3429 w 3613"/>
              <a:gd name="T21" fmla="*/ 898 h 2508"/>
              <a:gd name="T22" fmla="*/ 3328 w 3613"/>
              <a:gd name="T23" fmla="*/ 1616 h 2508"/>
              <a:gd name="T24" fmla="*/ 3073 w 3613"/>
              <a:gd name="T25" fmla="*/ 1717 h 2508"/>
              <a:gd name="T26" fmla="*/ 2602 w 3613"/>
              <a:gd name="T27" fmla="*/ 2150 h 2508"/>
              <a:gd name="T28" fmla="*/ 2358 w 3613"/>
              <a:gd name="T29" fmla="*/ 2084 h 2508"/>
              <a:gd name="T30" fmla="*/ 1679 w 3613"/>
              <a:gd name="T31" fmla="*/ 2426 h 2508"/>
              <a:gd name="T32" fmla="*/ 1383 w 3613"/>
              <a:gd name="T33" fmla="*/ 2220 h 2508"/>
              <a:gd name="T34" fmla="*/ 528 w 3613"/>
              <a:gd name="T35" fmla="*/ 2020 h 2508"/>
              <a:gd name="T36" fmla="*/ 522 w 3613"/>
              <a:gd name="T37" fmla="*/ 2009 h 2508"/>
              <a:gd name="T38" fmla="*/ 131 w 3613"/>
              <a:gd name="T39" fmla="*/ 1721 h 2508"/>
              <a:gd name="T40" fmla="*/ 224 w 3613"/>
              <a:gd name="T41" fmla="*/ 1458 h 2508"/>
              <a:gd name="T42" fmla="*/ 98 w 3613"/>
              <a:gd name="T43" fmla="*/ 1006 h 2508"/>
              <a:gd name="T44" fmla="*/ 365 w 3613"/>
              <a:gd name="T45" fmla="*/ 845 h 2508"/>
              <a:gd name="T46" fmla="*/ 368 w 3613"/>
              <a:gd name="T47" fmla="*/ 837 h 2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613" h="2508">
                <a:moveTo>
                  <a:pt x="368" y="837"/>
                </a:moveTo>
                <a:cubicBezTo>
                  <a:pt x="327" y="558"/>
                  <a:pt x="536" y="300"/>
                  <a:pt x="835" y="262"/>
                </a:cubicBezTo>
                <a:cubicBezTo>
                  <a:pt x="955" y="247"/>
                  <a:pt x="1078" y="270"/>
                  <a:pt x="1184" y="328"/>
                </a:cubicBezTo>
                <a:cubicBezTo>
                  <a:pt x="1295" y="131"/>
                  <a:pt x="1556" y="56"/>
                  <a:pt x="1766" y="161"/>
                </a:cubicBezTo>
                <a:cubicBezTo>
                  <a:pt x="1802" y="179"/>
                  <a:pt x="1836" y="202"/>
                  <a:pt x="1866" y="229"/>
                </a:cubicBezTo>
                <a:cubicBezTo>
                  <a:pt x="1953" y="66"/>
                  <a:pt x="2164" y="0"/>
                  <a:pt x="2338" y="81"/>
                </a:cubicBezTo>
                <a:cubicBezTo>
                  <a:pt x="2387" y="104"/>
                  <a:pt x="2429" y="136"/>
                  <a:pt x="2461" y="177"/>
                </a:cubicBezTo>
                <a:cubicBezTo>
                  <a:pt x="2601" y="22"/>
                  <a:pt x="2849" y="3"/>
                  <a:pt x="3014" y="134"/>
                </a:cubicBezTo>
                <a:cubicBezTo>
                  <a:pt x="3083" y="189"/>
                  <a:pt x="3130" y="265"/>
                  <a:pt x="3146" y="349"/>
                </a:cubicBezTo>
                <a:cubicBezTo>
                  <a:pt x="3376" y="407"/>
                  <a:pt x="3511" y="629"/>
                  <a:pt x="3449" y="845"/>
                </a:cubicBezTo>
                <a:cubicBezTo>
                  <a:pt x="3443" y="863"/>
                  <a:pt x="3437" y="880"/>
                  <a:pt x="3429" y="898"/>
                </a:cubicBezTo>
                <a:cubicBezTo>
                  <a:pt x="3613" y="1122"/>
                  <a:pt x="3568" y="1444"/>
                  <a:pt x="3328" y="1616"/>
                </a:cubicBezTo>
                <a:cubicBezTo>
                  <a:pt x="3254" y="1670"/>
                  <a:pt x="3166" y="1704"/>
                  <a:pt x="3073" y="1717"/>
                </a:cubicBezTo>
                <a:cubicBezTo>
                  <a:pt x="3071" y="1958"/>
                  <a:pt x="2860" y="2152"/>
                  <a:pt x="2602" y="2150"/>
                </a:cubicBezTo>
                <a:cubicBezTo>
                  <a:pt x="2516" y="2150"/>
                  <a:pt x="2431" y="2127"/>
                  <a:pt x="2358" y="2084"/>
                </a:cubicBezTo>
                <a:cubicBezTo>
                  <a:pt x="2271" y="2355"/>
                  <a:pt x="1967" y="2508"/>
                  <a:pt x="1679" y="2426"/>
                </a:cubicBezTo>
                <a:cubicBezTo>
                  <a:pt x="1558" y="2391"/>
                  <a:pt x="1454" y="2319"/>
                  <a:pt x="1383" y="2220"/>
                </a:cubicBezTo>
                <a:cubicBezTo>
                  <a:pt x="1088" y="2387"/>
                  <a:pt x="706" y="2297"/>
                  <a:pt x="528" y="2020"/>
                </a:cubicBezTo>
                <a:cubicBezTo>
                  <a:pt x="526" y="2016"/>
                  <a:pt x="524" y="2013"/>
                  <a:pt x="522" y="2009"/>
                </a:cubicBezTo>
                <a:cubicBezTo>
                  <a:pt x="329" y="2031"/>
                  <a:pt x="154" y="1901"/>
                  <a:pt x="131" y="1721"/>
                </a:cubicBezTo>
                <a:cubicBezTo>
                  <a:pt x="119" y="1625"/>
                  <a:pt x="153" y="1529"/>
                  <a:pt x="224" y="1458"/>
                </a:cubicBezTo>
                <a:cubicBezTo>
                  <a:pt x="56" y="1366"/>
                  <a:pt x="0" y="1164"/>
                  <a:pt x="98" y="1006"/>
                </a:cubicBezTo>
                <a:cubicBezTo>
                  <a:pt x="155" y="915"/>
                  <a:pt x="254" y="855"/>
                  <a:pt x="365" y="845"/>
                </a:cubicBezTo>
                <a:lnTo>
                  <a:pt x="368" y="837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" name="Freeform 18"/>
          <p:cNvSpPr>
            <a:spLocks noEditPoints="1"/>
          </p:cNvSpPr>
          <p:nvPr/>
        </p:nvSpPr>
        <p:spPr bwMode="auto">
          <a:xfrm>
            <a:off x="8916990" y="1884074"/>
            <a:ext cx="1547814" cy="985836"/>
          </a:xfrm>
          <a:custGeom>
            <a:avLst/>
            <a:gdLst>
              <a:gd name="T0" fmla="*/ 205 w 3200"/>
              <a:gd name="T1" fmla="*/ 1324 h 2041"/>
              <a:gd name="T2" fmla="*/ 0 w 3200"/>
              <a:gd name="T3" fmla="*/ 1280 h 2041"/>
              <a:gd name="T4" fmla="*/ 385 w 3200"/>
              <a:gd name="T5" fmla="*/ 1809 h 2041"/>
              <a:gd name="T6" fmla="*/ 296 w 3200"/>
              <a:gd name="T7" fmla="*/ 1830 h 2041"/>
              <a:gd name="T8" fmla="*/ 1156 w 3200"/>
              <a:gd name="T9" fmla="*/ 2041 h 2041"/>
              <a:gd name="T10" fmla="*/ 1102 w 3200"/>
              <a:gd name="T11" fmla="*/ 1945 h 2041"/>
              <a:gd name="T12" fmla="*/ 2153 w 3200"/>
              <a:gd name="T13" fmla="*/ 1800 h 2041"/>
              <a:gd name="T14" fmla="*/ 2132 w 3200"/>
              <a:gd name="T15" fmla="*/ 1906 h 2041"/>
              <a:gd name="T16" fmla="*/ 2581 w 3200"/>
              <a:gd name="T17" fmla="*/ 1145 h 2041"/>
              <a:gd name="T18" fmla="*/ 2844 w 3200"/>
              <a:gd name="T19" fmla="*/ 1541 h 2041"/>
              <a:gd name="T20" fmla="*/ 3200 w 3200"/>
              <a:gd name="T21" fmla="*/ 723 h 2041"/>
              <a:gd name="T22" fmla="*/ 3083 w 3200"/>
              <a:gd name="T23" fmla="*/ 871 h 2041"/>
              <a:gd name="T24" fmla="*/ 2920 w 3200"/>
              <a:gd name="T25" fmla="*/ 171 h 2041"/>
              <a:gd name="T26" fmla="*/ 2926 w 3200"/>
              <a:gd name="T27" fmla="*/ 241 h 2041"/>
              <a:gd name="T28" fmla="*/ 2173 w 3200"/>
              <a:gd name="T29" fmla="*/ 89 h 2041"/>
              <a:gd name="T30" fmla="*/ 2233 w 3200"/>
              <a:gd name="T31" fmla="*/ 0 h 2041"/>
              <a:gd name="T32" fmla="*/ 1613 w 3200"/>
              <a:gd name="T33" fmla="*/ 132 h 2041"/>
              <a:gd name="T34" fmla="*/ 1642 w 3200"/>
              <a:gd name="T35" fmla="*/ 55 h 2041"/>
              <a:gd name="T36" fmla="*/ 956 w 3200"/>
              <a:gd name="T37" fmla="*/ 158 h 2041"/>
              <a:gd name="T38" fmla="*/ 1061 w 3200"/>
              <a:gd name="T39" fmla="*/ 233 h 2041"/>
              <a:gd name="T40" fmla="*/ 159 w 3200"/>
              <a:gd name="T41" fmla="*/ 747 h 2041"/>
              <a:gd name="T42" fmla="*/ 141 w 3200"/>
              <a:gd name="T43" fmla="*/ 668 h 2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00" h="2041">
                <a:moveTo>
                  <a:pt x="205" y="1324"/>
                </a:moveTo>
                <a:cubicBezTo>
                  <a:pt x="133" y="1329"/>
                  <a:pt x="62" y="1314"/>
                  <a:pt x="0" y="1280"/>
                </a:cubicBezTo>
                <a:moveTo>
                  <a:pt x="385" y="1809"/>
                </a:moveTo>
                <a:cubicBezTo>
                  <a:pt x="357" y="1819"/>
                  <a:pt x="326" y="1826"/>
                  <a:pt x="296" y="1830"/>
                </a:cubicBezTo>
                <a:moveTo>
                  <a:pt x="1156" y="2041"/>
                </a:moveTo>
                <a:cubicBezTo>
                  <a:pt x="1135" y="2011"/>
                  <a:pt x="1117" y="1979"/>
                  <a:pt x="1102" y="1945"/>
                </a:cubicBezTo>
                <a:moveTo>
                  <a:pt x="2153" y="1800"/>
                </a:moveTo>
                <a:cubicBezTo>
                  <a:pt x="2150" y="1836"/>
                  <a:pt x="2143" y="1872"/>
                  <a:pt x="2132" y="1906"/>
                </a:cubicBezTo>
                <a:moveTo>
                  <a:pt x="2581" y="1145"/>
                </a:moveTo>
                <a:cubicBezTo>
                  <a:pt x="2743" y="1219"/>
                  <a:pt x="2845" y="1373"/>
                  <a:pt x="2844" y="1541"/>
                </a:cubicBezTo>
                <a:moveTo>
                  <a:pt x="3200" y="723"/>
                </a:moveTo>
                <a:cubicBezTo>
                  <a:pt x="3174" y="780"/>
                  <a:pt x="3134" y="831"/>
                  <a:pt x="3083" y="871"/>
                </a:cubicBezTo>
                <a:moveTo>
                  <a:pt x="2920" y="171"/>
                </a:moveTo>
                <a:cubicBezTo>
                  <a:pt x="2924" y="194"/>
                  <a:pt x="2926" y="218"/>
                  <a:pt x="2926" y="241"/>
                </a:cubicBezTo>
                <a:moveTo>
                  <a:pt x="2173" y="89"/>
                </a:moveTo>
                <a:cubicBezTo>
                  <a:pt x="2189" y="57"/>
                  <a:pt x="2209" y="27"/>
                  <a:pt x="2233" y="0"/>
                </a:cubicBezTo>
                <a:moveTo>
                  <a:pt x="1613" y="132"/>
                </a:moveTo>
                <a:cubicBezTo>
                  <a:pt x="1620" y="105"/>
                  <a:pt x="1629" y="79"/>
                  <a:pt x="1642" y="55"/>
                </a:cubicBezTo>
                <a:moveTo>
                  <a:pt x="956" y="158"/>
                </a:moveTo>
                <a:cubicBezTo>
                  <a:pt x="994" y="179"/>
                  <a:pt x="1030" y="204"/>
                  <a:pt x="1061" y="233"/>
                </a:cubicBezTo>
                <a:moveTo>
                  <a:pt x="159" y="747"/>
                </a:moveTo>
                <a:cubicBezTo>
                  <a:pt x="151" y="721"/>
                  <a:pt x="145" y="695"/>
                  <a:pt x="141" y="668"/>
                </a:cubicBezTo>
              </a:path>
            </a:pathLst>
          </a:cu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9131303" y="2279361"/>
            <a:ext cx="6016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Public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9648829" y="2279361"/>
            <a:ext cx="581026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Cloud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Freeform 21"/>
          <p:cNvSpPr>
            <a:spLocks noEditPoints="1"/>
          </p:cNvSpPr>
          <p:nvPr/>
        </p:nvSpPr>
        <p:spPr bwMode="auto">
          <a:xfrm>
            <a:off x="7605714" y="2360323"/>
            <a:ext cx="1231901" cy="989011"/>
          </a:xfrm>
          <a:custGeom>
            <a:avLst/>
            <a:gdLst>
              <a:gd name="T0" fmla="*/ 37 w 776"/>
              <a:gd name="T1" fmla="*/ 621 h 623"/>
              <a:gd name="T2" fmla="*/ 92 w 776"/>
              <a:gd name="T3" fmla="*/ 612 h 623"/>
              <a:gd name="T4" fmla="*/ 145 w 776"/>
              <a:gd name="T5" fmla="*/ 597 h 623"/>
              <a:gd name="T6" fmla="*/ 195 w 776"/>
              <a:gd name="T7" fmla="*/ 576 h 623"/>
              <a:gd name="T8" fmla="*/ 241 w 776"/>
              <a:gd name="T9" fmla="*/ 549 h 623"/>
              <a:gd name="T10" fmla="*/ 284 w 776"/>
              <a:gd name="T11" fmla="*/ 519 h 623"/>
              <a:gd name="T12" fmla="*/ 320 w 776"/>
              <a:gd name="T13" fmla="*/ 484 h 623"/>
              <a:gd name="T14" fmla="*/ 351 w 776"/>
              <a:gd name="T15" fmla="*/ 446 h 623"/>
              <a:gd name="T16" fmla="*/ 373 w 776"/>
              <a:gd name="T17" fmla="*/ 406 h 623"/>
              <a:gd name="T18" fmla="*/ 388 w 776"/>
              <a:gd name="T19" fmla="*/ 364 h 623"/>
              <a:gd name="T20" fmla="*/ 393 w 776"/>
              <a:gd name="T21" fmla="*/ 322 h 623"/>
              <a:gd name="T22" fmla="*/ 395 w 776"/>
              <a:gd name="T23" fmla="*/ 294 h 623"/>
              <a:gd name="T24" fmla="*/ 398 w 776"/>
              <a:gd name="T25" fmla="*/ 281 h 623"/>
              <a:gd name="T26" fmla="*/ 406 w 776"/>
              <a:gd name="T27" fmla="*/ 254 h 623"/>
              <a:gd name="T28" fmla="*/ 412 w 776"/>
              <a:gd name="T29" fmla="*/ 242 h 623"/>
              <a:gd name="T30" fmla="*/ 426 w 776"/>
              <a:gd name="T31" fmla="*/ 215 h 623"/>
              <a:gd name="T32" fmla="*/ 434 w 776"/>
              <a:gd name="T33" fmla="*/ 203 h 623"/>
              <a:gd name="T34" fmla="*/ 453 w 776"/>
              <a:gd name="T35" fmla="*/ 178 h 623"/>
              <a:gd name="T36" fmla="*/ 463 w 776"/>
              <a:gd name="T37" fmla="*/ 166 h 623"/>
              <a:gd name="T38" fmla="*/ 487 w 776"/>
              <a:gd name="T39" fmla="*/ 143 h 623"/>
              <a:gd name="T40" fmla="*/ 499 w 776"/>
              <a:gd name="T41" fmla="*/ 132 h 623"/>
              <a:gd name="T42" fmla="*/ 526 w 776"/>
              <a:gd name="T43" fmla="*/ 112 h 623"/>
              <a:gd name="T44" fmla="*/ 540 w 776"/>
              <a:gd name="T45" fmla="*/ 102 h 623"/>
              <a:gd name="T46" fmla="*/ 571 w 776"/>
              <a:gd name="T47" fmla="*/ 84 h 623"/>
              <a:gd name="T48" fmla="*/ 586 w 776"/>
              <a:gd name="T49" fmla="*/ 76 h 623"/>
              <a:gd name="T50" fmla="*/ 618 w 776"/>
              <a:gd name="T51" fmla="*/ 62 h 623"/>
              <a:gd name="T52" fmla="*/ 635 w 776"/>
              <a:gd name="T53" fmla="*/ 56 h 623"/>
              <a:gd name="T54" fmla="*/ 670 w 776"/>
              <a:gd name="T55" fmla="*/ 45 h 623"/>
              <a:gd name="T56" fmla="*/ 687 w 776"/>
              <a:gd name="T57" fmla="*/ 40 h 623"/>
              <a:gd name="T58" fmla="*/ 726 w 776"/>
              <a:gd name="T59" fmla="*/ 34 h 623"/>
              <a:gd name="T60" fmla="*/ 684 w 776"/>
              <a:gd name="T61" fmla="*/ 30 h 623"/>
              <a:gd name="T62" fmla="*/ 632 w 776"/>
              <a:gd name="T63" fmla="*/ 46 h 623"/>
              <a:gd name="T64" fmla="*/ 581 w 776"/>
              <a:gd name="T65" fmla="*/ 67 h 623"/>
              <a:gd name="T66" fmla="*/ 535 w 776"/>
              <a:gd name="T67" fmla="*/ 94 h 623"/>
              <a:gd name="T68" fmla="*/ 493 w 776"/>
              <a:gd name="T69" fmla="*/ 124 h 623"/>
              <a:gd name="T70" fmla="*/ 456 w 776"/>
              <a:gd name="T71" fmla="*/ 159 h 623"/>
              <a:gd name="T72" fmla="*/ 426 w 776"/>
              <a:gd name="T73" fmla="*/ 197 h 623"/>
              <a:gd name="T74" fmla="*/ 403 w 776"/>
              <a:gd name="T75" fmla="*/ 237 h 623"/>
              <a:gd name="T76" fmla="*/ 388 w 776"/>
              <a:gd name="T77" fmla="*/ 279 h 623"/>
              <a:gd name="T78" fmla="*/ 383 w 776"/>
              <a:gd name="T79" fmla="*/ 321 h 623"/>
              <a:gd name="T80" fmla="*/ 381 w 776"/>
              <a:gd name="T81" fmla="*/ 349 h 623"/>
              <a:gd name="T82" fmla="*/ 378 w 776"/>
              <a:gd name="T83" fmla="*/ 362 h 623"/>
              <a:gd name="T84" fmla="*/ 370 w 776"/>
              <a:gd name="T85" fmla="*/ 389 h 623"/>
              <a:gd name="T86" fmla="*/ 364 w 776"/>
              <a:gd name="T87" fmla="*/ 402 h 623"/>
              <a:gd name="T88" fmla="*/ 350 w 776"/>
              <a:gd name="T89" fmla="*/ 428 h 623"/>
              <a:gd name="T90" fmla="*/ 342 w 776"/>
              <a:gd name="T91" fmla="*/ 440 h 623"/>
              <a:gd name="T92" fmla="*/ 323 w 776"/>
              <a:gd name="T93" fmla="*/ 465 h 623"/>
              <a:gd name="T94" fmla="*/ 313 w 776"/>
              <a:gd name="T95" fmla="*/ 477 h 623"/>
              <a:gd name="T96" fmla="*/ 290 w 776"/>
              <a:gd name="T97" fmla="*/ 500 h 623"/>
              <a:gd name="T98" fmla="*/ 277 w 776"/>
              <a:gd name="T99" fmla="*/ 511 h 623"/>
              <a:gd name="T100" fmla="*/ 250 w 776"/>
              <a:gd name="T101" fmla="*/ 531 h 623"/>
              <a:gd name="T102" fmla="*/ 236 w 776"/>
              <a:gd name="T103" fmla="*/ 541 h 623"/>
              <a:gd name="T104" fmla="*/ 206 w 776"/>
              <a:gd name="T105" fmla="*/ 559 h 623"/>
              <a:gd name="T106" fmla="*/ 190 w 776"/>
              <a:gd name="T107" fmla="*/ 567 h 623"/>
              <a:gd name="T108" fmla="*/ 158 w 776"/>
              <a:gd name="T109" fmla="*/ 581 h 623"/>
              <a:gd name="T110" fmla="*/ 141 w 776"/>
              <a:gd name="T111" fmla="*/ 587 h 623"/>
              <a:gd name="T112" fmla="*/ 107 w 776"/>
              <a:gd name="T113" fmla="*/ 598 h 623"/>
              <a:gd name="T114" fmla="*/ 90 w 776"/>
              <a:gd name="T115" fmla="*/ 603 h 623"/>
              <a:gd name="T116" fmla="*/ 54 w 776"/>
              <a:gd name="T117" fmla="*/ 609 h 623"/>
              <a:gd name="T118" fmla="*/ 37 w 776"/>
              <a:gd name="T119" fmla="*/ 611 h 623"/>
              <a:gd name="T120" fmla="*/ 0 w 776"/>
              <a:gd name="T121" fmla="*/ 613 h 623"/>
              <a:gd name="T122" fmla="*/ 776 w 776"/>
              <a:gd name="T123" fmla="*/ 25 h 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76" h="623">
                <a:moveTo>
                  <a:pt x="1" y="623"/>
                </a:moveTo>
                <a:lnTo>
                  <a:pt x="19" y="622"/>
                </a:lnTo>
                <a:lnTo>
                  <a:pt x="37" y="621"/>
                </a:lnTo>
                <a:lnTo>
                  <a:pt x="55" y="619"/>
                </a:lnTo>
                <a:lnTo>
                  <a:pt x="74" y="616"/>
                </a:lnTo>
                <a:lnTo>
                  <a:pt x="92" y="612"/>
                </a:lnTo>
                <a:lnTo>
                  <a:pt x="110" y="608"/>
                </a:lnTo>
                <a:lnTo>
                  <a:pt x="127" y="603"/>
                </a:lnTo>
                <a:lnTo>
                  <a:pt x="145" y="597"/>
                </a:lnTo>
                <a:lnTo>
                  <a:pt x="161" y="591"/>
                </a:lnTo>
                <a:lnTo>
                  <a:pt x="178" y="583"/>
                </a:lnTo>
                <a:lnTo>
                  <a:pt x="195" y="576"/>
                </a:lnTo>
                <a:lnTo>
                  <a:pt x="211" y="568"/>
                </a:lnTo>
                <a:lnTo>
                  <a:pt x="226" y="559"/>
                </a:lnTo>
                <a:lnTo>
                  <a:pt x="241" y="549"/>
                </a:lnTo>
                <a:lnTo>
                  <a:pt x="256" y="540"/>
                </a:lnTo>
                <a:lnTo>
                  <a:pt x="270" y="529"/>
                </a:lnTo>
                <a:lnTo>
                  <a:pt x="284" y="519"/>
                </a:lnTo>
                <a:lnTo>
                  <a:pt x="296" y="507"/>
                </a:lnTo>
                <a:lnTo>
                  <a:pt x="309" y="496"/>
                </a:lnTo>
                <a:lnTo>
                  <a:pt x="320" y="484"/>
                </a:lnTo>
                <a:lnTo>
                  <a:pt x="331" y="471"/>
                </a:lnTo>
                <a:lnTo>
                  <a:pt x="341" y="459"/>
                </a:lnTo>
                <a:lnTo>
                  <a:pt x="351" y="446"/>
                </a:lnTo>
                <a:lnTo>
                  <a:pt x="359" y="433"/>
                </a:lnTo>
                <a:lnTo>
                  <a:pt x="367" y="419"/>
                </a:lnTo>
                <a:lnTo>
                  <a:pt x="373" y="406"/>
                </a:lnTo>
                <a:lnTo>
                  <a:pt x="380" y="392"/>
                </a:lnTo>
                <a:lnTo>
                  <a:pt x="384" y="378"/>
                </a:lnTo>
                <a:lnTo>
                  <a:pt x="388" y="364"/>
                </a:lnTo>
                <a:lnTo>
                  <a:pt x="391" y="350"/>
                </a:lnTo>
                <a:lnTo>
                  <a:pt x="393" y="336"/>
                </a:lnTo>
                <a:lnTo>
                  <a:pt x="393" y="322"/>
                </a:lnTo>
                <a:lnTo>
                  <a:pt x="394" y="308"/>
                </a:lnTo>
                <a:lnTo>
                  <a:pt x="394" y="308"/>
                </a:lnTo>
                <a:lnTo>
                  <a:pt x="395" y="294"/>
                </a:lnTo>
                <a:lnTo>
                  <a:pt x="395" y="295"/>
                </a:lnTo>
                <a:lnTo>
                  <a:pt x="398" y="281"/>
                </a:lnTo>
                <a:lnTo>
                  <a:pt x="398" y="281"/>
                </a:lnTo>
                <a:lnTo>
                  <a:pt x="402" y="268"/>
                </a:lnTo>
                <a:lnTo>
                  <a:pt x="401" y="268"/>
                </a:lnTo>
                <a:lnTo>
                  <a:pt x="406" y="254"/>
                </a:lnTo>
                <a:lnTo>
                  <a:pt x="406" y="255"/>
                </a:lnTo>
                <a:lnTo>
                  <a:pt x="412" y="241"/>
                </a:lnTo>
                <a:lnTo>
                  <a:pt x="412" y="242"/>
                </a:lnTo>
                <a:lnTo>
                  <a:pt x="419" y="228"/>
                </a:lnTo>
                <a:lnTo>
                  <a:pt x="418" y="228"/>
                </a:lnTo>
                <a:lnTo>
                  <a:pt x="426" y="215"/>
                </a:lnTo>
                <a:lnTo>
                  <a:pt x="426" y="215"/>
                </a:lnTo>
                <a:lnTo>
                  <a:pt x="434" y="203"/>
                </a:lnTo>
                <a:lnTo>
                  <a:pt x="434" y="203"/>
                </a:lnTo>
                <a:lnTo>
                  <a:pt x="443" y="190"/>
                </a:lnTo>
                <a:lnTo>
                  <a:pt x="443" y="190"/>
                </a:lnTo>
                <a:lnTo>
                  <a:pt x="453" y="178"/>
                </a:lnTo>
                <a:lnTo>
                  <a:pt x="453" y="178"/>
                </a:lnTo>
                <a:lnTo>
                  <a:pt x="463" y="166"/>
                </a:lnTo>
                <a:lnTo>
                  <a:pt x="463" y="166"/>
                </a:lnTo>
                <a:lnTo>
                  <a:pt x="475" y="155"/>
                </a:lnTo>
                <a:lnTo>
                  <a:pt x="475" y="155"/>
                </a:lnTo>
                <a:lnTo>
                  <a:pt x="487" y="143"/>
                </a:lnTo>
                <a:lnTo>
                  <a:pt x="486" y="143"/>
                </a:lnTo>
                <a:lnTo>
                  <a:pt x="499" y="132"/>
                </a:lnTo>
                <a:lnTo>
                  <a:pt x="499" y="132"/>
                </a:lnTo>
                <a:lnTo>
                  <a:pt x="512" y="122"/>
                </a:lnTo>
                <a:lnTo>
                  <a:pt x="512" y="122"/>
                </a:lnTo>
                <a:lnTo>
                  <a:pt x="526" y="112"/>
                </a:lnTo>
                <a:lnTo>
                  <a:pt x="526" y="112"/>
                </a:lnTo>
                <a:lnTo>
                  <a:pt x="540" y="102"/>
                </a:lnTo>
                <a:lnTo>
                  <a:pt x="540" y="102"/>
                </a:lnTo>
                <a:lnTo>
                  <a:pt x="555" y="93"/>
                </a:lnTo>
                <a:lnTo>
                  <a:pt x="555" y="93"/>
                </a:lnTo>
                <a:lnTo>
                  <a:pt x="571" y="84"/>
                </a:lnTo>
                <a:lnTo>
                  <a:pt x="570" y="85"/>
                </a:lnTo>
                <a:lnTo>
                  <a:pt x="586" y="76"/>
                </a:lnTo>
                <a:lnTo>
                  <a:pt x="586" y="76"/>
                </a:lnTo>
                <a:lnTo>
                  <a:pt x="602" y="69"/>
                </a:lnTo>
                <a:lnTo>
                  <a:pt x="602" y="69"/>
                </a:lnTo>
                <a:lnTo>
                  <a:pt x="618" y="62"/>
                </a:lnTo>
                <a:lnTo>
                  <a:pt x="618" y="62"/>
                </a:lnTo>
                <a:lnTo>
                  <a:pt x="635" y="55"/>
                </a:lnTo>
                <a:lnTo>
                  <a:pt x="635" y="56"/>
                </a:lnTo>
                <a:lnTo>
                  <a:pt x="652" y="50"/>
                </a:lnTo>
                <a:lnTo>
                  <a:pt x="652" y="50"/>
                </a:lnTo>
                <a:lnTo>
                  <a:pt x="670" y="45"/>
                </a:lnTo>
                <a:lnTo>
                  <a:pt x="669" y="45"/>
                </a:lnTo>
                <a:lnTo>
                  <a:pt x="687" y="40"/>
                </a:lnTo>
                <a:lnTo>
                  <a:pt x="687" y="40"/>
                </a:lnTo>
                <a:lnTo>
                  <a:pt x="705" y="37"/>
                </a:lnTo>
                <a:lnTo>
                  <a:pt x="704" y="37"/>
                </a:lnTo>
                <a:lnTo>
                  <a:pt x="726" y="34"/>
                </a:lnTo>
                <a:lnTo>
                  <a:pt x="725" y="24"/>
                </a:lnTo>
                <a:lnTo>
                  <a:pt x="703" y="27"/>
                </a:lnTo>
                <a:lnTo>
                  <a:pt x="684" y="30"/>
                </a:lnTo>
                <a:lnTo>
                  <a:pt x="667" y="35"/>
                </a:lnTo>
                <a:lnTo>
                  <a:pt x="649" y="40"/>
                </a:lnTo>
                <a:lnTo>
                  <a:pt x="632" y="46"/>
                </a:lnTo>
                <a:lnTo>
                  <a:pt x="615" y="52"/>
                </a:lnTo>
                <a:lnTo>
                  <a:pt x="598" y="59"/>
                </a:lnTo>
                <a:lnTo>
                  <a:pt x="581" y="67"/>
                </a:lnTo>
                <a:lnTo>
                  <a:pt x="565" y="75"/>
                </a:lnTo>
                <a:lnTo>
                  <a:pt x="550" y="84"/>
                </a:lnTo>
                <a:lnTo>
                  <a:pt x="535" y="94"/>
                </a:lnTo>
                <a:lnTo>
                  <a:pt x="520" y="103"/>
                </a:lnTo>
                <a:lnTo>
                  <a:pt x="506" y="114"/>
                </a:lnTo>
                <a:lnTo>
                  <a:pt x="493" y="124"/>
                </a:lnTo>
                <a:lnTo>
                  <a:pt x="480" y="136"/>
                </a:lnTo>
                <a:lnTo>
                  <a:pt x="468" y="147"/>
                </a:lnTo>
                <a:lnTo>
                  <a:pt x="456" y="159"/>
                </a:lnTo>
                <a:lnTo>
                  <a:pt x="445" y="172"/>
                </a:lnTo>
                <a:lnTo>
                  <a:pt x="435" y="184"/>
                </a:lnTo>
                <a:lnTo>
                  <a:pt x="426" y="197"/>
                </a:lnTo>
                <a:lnTo>
                  <a:pt x="417" y="210"/>
                </a:lnTo>
                <a:lnTo>
                  <a:pt x="409" y="224"/>
                </a:lnTo>
                <a:lnTo>
                  <a:pt x="403" y="237"/>
                </a:lnTo>
                <a:lnTo>
                  <a:pt x="397" y="251"/>
                </a:lnTo>
                <a:lnTo>
                  <a:pt x="392" y="265"/>
                </a:lnTo>
                <a:lnTo>
                  <a:pt x="388" y="279"/>
                </a:lnTo>
                <a:lnTo>
                  <a:pt x="385" y="293"/>
                </a:lnTo>
                <a:lnTo>
                  <a:pt x="383" y="307"/>
                </a:lnTo>
                <a:lnTo>
                  <a:pt x="383" y="321"/>
                </a:lnTo>
                <a:lnTo>
                  <a:pt x="383" y="335"/>
                </a:lnTo>
                <a:lnTo>
                  <a:pt x="383" y="335"/>
                </a:lnTo>
                <a:lnTo>
                  <a:pt x="381" y="349"/>
                </a:lnTo>
                <a:lnTo>
                  <a:pt x="381" y="348"/>
                </a:lnTo>
                <a:lnTo>
                  <a:pt x="378" y="362"/>
                </a:lnTo>
                <a:lnTo>
                  <a:pt x="378" y="362"/>
                </a:lnTo>
                <a:lnTo>
                  <a:pt x="375" y="375"/>
                </a:lnTo>
                <a:lnTo>
                  <a:pt x="375" y="375"/>
                </a:lnTo>
                <a:lnTo>
                  <a:pt x="370" y="389"/>
                </a:lnTo>
                <a:lnTo>
                  <a:pt x="370" y="388"/>
                </a:lnTo>
                <a:lnTo>
                  <a:pt x="364" y="402"/>
                </a:lnTo>
                <a:lnTo>
                  <a:pt x="364" y="402"/>
                </a:lnTo>
                <a:lnTo>
                  <a:pt x="358" y="415"/>
                </a:lnTo>
                <a:lnTo>
                  <a:pt x="358" y="415"/>
                </a:lnTo>
                <a:lnTo>
                  <a:pt x="350" y="428"/>
                </a:lnTo>
                <a:lnTo>
                  <a:pt x="351" y="428"/>
                </a:lnTo>
                <a:lnTo>
                  <a:pt x="342" y="440"/>
                </a:lnTo>
                <a:lnTo>
                  <a:pt x="342" y="440"/>
                </a:lnTo>
                <a:lnTo>
                  <a:pt x="333" y="453"/>
                </a:lnTo>
                <a:lnTo>
                  <a:pt x="333" y="453"/>
                </a:lnTo>
                <a:lnTo>
                  <a:pt x="323" y="465"/>
                </a:lnTo>
                <a:lnTo>
                  <a:pt x="323" y="465"/>
                </a:lnTo>
                <a:lnTo>
                  <a:pt x="313" y="477"/>
                </a:lnTo>
                <a:lnTo>
                  <a:pt x="313" y="477"/>
                </a:lnTo>
                <a:lnTo>
                  <a:pt x="302" y="488"/>
                </a:lnTo>
                <a:lnTo>
                  <a:pt x="302" y="488"/>
                </a:lnTo>
                <a:lnTo>
                  <a:pt x="290" y="500"/>
                </a:lnTo>
                <a:lnTo>
                  <a:pt x="290" y="500"/>
                </a:lnTo>
                <a:lnTo>
                  <a:pt x="277" y="511"/>
                </a:lnTo>
                <a:lnTo>
                  <a:pt x="277" y="511"/>
                </a:lnTo>
                <a:lnTo>
                  <a:pt x="264" y="521"/>
                </a:lnTo>
                <a:lnTo>
                  <a:pt x="264" y="521"/>
                </a:lnTo>
                <a:lnTo>
                  <a:pt x="250" y="531"/>
                </a:lnTo>
                <a:lnTo>
                  <a:pt x="250" y="531"/>
                </a:lnTo>
                <a:lnTo>
                  <a:pt x="236" y="541"/>
                </a:lnTo>
                <a:lnTo>
                  <a:pt x="236" y="541"/>
                </a:lnTo>
                <a:lnTo>
                  <a:pt x="221" y="550"/>
                </a:lnTo>
                <a:lnTo>
                  <a:pt x="221" y="550"/>
                </a:lnTo>
                <a:lnTo>
                  <a:pt x="206" y="559"/>
                </a:lnTo>
                <a:lnTo>
                  <a:pt x="206" y="558"/>
                </a:lnTo>
                <a:lnTo>
                  <a:pt x="190" y="567"/>
                </a:lnTo>
                <a:lnTo>
                  <a:pt x="190" y="567"/>
                </a:lnTo>
                <a:lnTo>
                  <a:pt x="174" y="574"/>
                </a:lnTo>
                <a:lnTo>
                  <a:pt x="174" y="574"/>
                </a:lnTo>
                <a:lnTo>
                  <a:pt x="158" y="581"/>
                </a:lnTo>
                <a:lnTo>
                  <a:pt x="158" y="581"/>
                </a:lnTo>
                <a:lnTo>
                  <a:pt x="141" y="588"/>
                </a:lnTo>
                <a:lnTo>
                  <a:pt x="141" y="587"/>
                </a:lnTo>
                <a:lnTo>
                  <a:pt x="124" y="593"/>
                </a:lnTo>
                <a:lnTo>
                  <a:pt x="124" y="593"/>
                </a:lnTo>
                <a:lnTo>
                  <a:pt x="107" y="598"/>
                </a:lnTo>
                <a:lnTo>
                  <a:pt x="107" y="598"/>
                </a:lnTo>
                <a:lnTo>
                  <a:pt x="89" y="603"/>
                </a:lnTo>
                <a:lnTo>
                  <a:pt x="90" y="603"/>
                </a:lnTo>
                <a:lnTo>
                  <a:pt x="72" y="606"/>
                </a:lnTo>
                <a:lnTo>
                  <a:pt x="72" y="606"/>
                </a:lnTo>
                <a:lnTo>
                  <a:pt x="54" y="609"/>
                </a:lnTo>
                <a:lnTo>
                  <a:pt x="54" y="609"/>
                </a:lnTo>
                <a:lnTo>
                  <a:pt x="36" y="611"/>
                </a:lnTo>
                <a:lnTo>
                  <a:pt x="37" y="611"/>
                </a:lnTo>
                <a:lnTo>
                  <a:pt x="18" y="612"/>
                </a:lnTo>
                <a:lnTo>
                  <a:pt x="19" y="612"/>
                </a:lnTo>
                <a:lnTo>
                  <a:pt x="0" y="613"/>
                </a:lnTo>
                <a:lnTo>
                  <a:pt x="1" y="623"/>
                </a:lnTo>
                <a:close/>
                <a:moveTo>
                  <a:pt x="717" y="61"/>
                </a:moveTo>
                <a:lnTo>
                  <a:pt x="776" y="25"/>
                </a:lnTo>
                <a:lnTo>
                  <a:pt x="712" y="0"/>
                </a:lnTo>
                <a:lnTo>
                  <a:pt x="717" y="61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" name="Freeform 22"/>
          <p:cNvSpPr>
            <a:spLocks noEditPoints="1"/>
          </p:cNvSpPr>
          <p:nvPr/>
        </p:nvSpPr>
        <p:spPr bwMode="auto">
          <a:xfrm>
            <a:off x="7605714" y="3331872"/>
            <a:ext cx="1489077" cy="1789110"/>
          </a:xfrm>
          <a:custGeom>
            <a:avLst/>
            <a:gdLst>
              <a:gd name="T0" fmla="*/ 45 w 938"/>
              <a:gd name="T1" fmla="*/ 3 h 1127"/>
              <a:gd name="T2" fmla="*/ 111 w 938"/>
              <a:gd name="T3" fmla="*/ 19 h 1127"/>
              <a:gd name="T4" fmla="*/ 175 w 938"/>
              <a:gd name="T5" fmla="*/ 48 h 1127"/>
              <a:gd name="T6" fmla="*/ 236 w 938"/>
              <a:gd name="T7" fmla="*/ 87 h 1127"/>
              <a:gd name="T8" fmla="*/ 292 w 938"/>
              <a:gd name="T9" fmla="*/ 136 h 1127"/>
              <a:gd name="T10" fmla="*/ 343 w 938"/>
              <a:gd name="T11" fmla="*/ 193 h 1127"/>
              <a:gd name="T12" fmla="*/ 387 w 938"/>
              <a:gd name="T13" fmla="*/ 257 h 1127"/>
              <a:gd name="T14" fmla="*/ 424 w 938"/>
              <a:gd name="T15" fmla="*/ 326 h 1127"/>
              <a:gd name="T16" fmla="*/ 451 w 938"/>
              <a:gd name="T17" fmla="*/ 400 h 1127"/>
              <a:gd name="T18" fmla="*/ 468 w 938"/>
              <a:gd name="T19" fmla="*/ 476 h 1127"/>
              <a:gd name="T20" fmla="*/ 475 w 938"/>
              <a:gd name="T21" fmla="*/ 554 h 1127"/>
              <a:gd name="T22" fmla="*/ 477 w 938"/>
              <a:gd name="T23" fmla="*/ 605 h 1127"/>
              <a:gd name="T24" fmla="*/ 480 w 938"/>
              <a:gd name="T25" fmla="*/ 630 h 1127"/>
              <a:gd name="T26" fmla="*/ 491 w 938"/>
              <a:gd name="T27" fmla="*/ 680 h 1127"/>
              <a:gd name="T28" fmla="*/ 497 w 938"/>
              <a:gd name="T29" fmla="*/ 705 h 1127"/>
              <a:gd name="T30" fmla="*/ 514 w 938"/>
              <a:gd name="T31" fmla="*/ 754 h 1127"/>
              <a:gd name="T32" fmla="*/ 525 w 938"/>
              <a:gd name="T33" fmla="*/ 777 h 1127"/>
              <a:gd name="T34" fmla="*/ 547 w 938"/>
              <a:gd name="T35" fmla="*/ 824 h 1127"/>
              <a:gd name="T36" fmla="*/ 560 w 938"/>
              <a:gd name="T37" fmla="*/ 846 h 1127"/>
              <a:gd name="T38" fmla="*/ 588 w 938"/>
              <a:gd name="T39" fmla="*/ 888 h 1127"/>
              <a:gd name="T40" fmla="*/ 604 w 938"/>
              <a:gd name="T41" fmla="*/ 909 h 1127"/>
              <a:gd name="T42" fmla="*/ 637 w 938"/>
              <a:gd name="T43" fmla="*/ 947 h 1127"/>
              <a:gd name="T44" fmla="*/ 654 w 938"/>
              <a:gd name="T45" fmla="*/ 965 h 1127"/>
              <a:gd name="T46" fmla="*/ 690 w 938"/>
              <a:gd name="T47" fmla="*/ 998 h 1127"/>
              <a:gd name="T48" fmla="*/ 709 w 938"/>
              <a:gd name="T49" fmla="*/ 1013 h 1127"/>
              <a:gd name="T50" fmla="*/ 748 w 938"/>
              <a:gd name="T51" fmla="*/ 1040 h 1127"/>
              <a:gd name="T52" fmla="*/ 769 w 938"/>
              <a:gd name="T53" fmla="*/ 1051 h 1127"/>
              <a:gd name="T54" fmla="*/ 810 w 938"/>
              <a:gd name="T55" fmla="*/ 1071 h 1127"/>
              <a:gd name="T56" fmla="*/ 831 w 938"/>
              <a:gd name="T57" fmla="*/ 1079 h 1127"/>
              <a:gd name="T58" fmla="*/ 874 w 938"/>
              <a:gd name="T59" fmla="*/ 1091 h 1127"/>
              <a:gd name="T60" fmla="*/ 887 w 938"/>
              <a:gd name="T61" fmla="*/ 1103 h 1127"/>
              <a:gd name="T62" fmla="*/ 828 w 938"/>
              <a:gd name="T63" fmla="*/ 1089 h 1127"/>
              <a:gd name="T64" fmla="*/ 764 w 938"/>
              <a:gd name="T65" fmla="*/ 1060 h 1127"/>
              <a:gd name="T66" fmla="*/ 703 w 938"/>
              <a:gd name="T67" fmla="*/ 1021 h 1127"/>
              <a:gd name="T68" fmla="*/ 647 w 938"/>
              <a:gd name="T69" fmla="*/ 972 h 1127"/>
              <a:gd name="T70" fmla="*/ 596 w 938"/>
              <a:gd name="T71" fmla="*/ 915 h 1127"/>
              <a:gd name="T72" fmla="*/ 552 w 938"/>
              <a:gd name="T73" fmla="*/ 851 h 1127"/>
              <a:gd name="T74" fmla="*/ 515 w 938"/>
              <a:gd name="T75" fmla="*/ 782 h 1127"/>
              <a:gd name="T76" fmla="*/ 488 w 938"/>
              <a:gd name="T77" fmla="*/ 708 h 1127"/>
              <a:gd name="T78" fmla="*/ 470 w 938"/>
              <a:gd name="T79" fmla="*/ 632 h 1127"/>
              <a:gd name="T80" fmla="*/ 464 w 938"/>
              <a:gd name="T81" fmla="*/ 554 h 1127"/>
              <a:gd name="T82" fmla="*/ 461 w 938"/>
              <a:gd name="T83" fmla="*/ 503 h 1127"/>
              <a:gd name="T84" fmla="*/ 458 w 938"/>
              <a:gd name="T85" fmla="*/ 478 h 1127"/>
              <a:gd name="T86" fmla="*/ 448 w 938"/>
              <a:gd name="T87" fmla="*/ 428 h 1127"/>
              <a:gd name="T88" fmla="*/ 441 w 938"/>
              <a:gd name="T89" fmla="*/ 403 h 1127"/>
              <a:gd name="T90" fmla="*/ 424 w 938"/>
              <a:gd name="T91" fmla="*/ 354 h 1127"/>
              <a:gd name="T92" fmla="*/ 414 w 938"/>
              <a:gd name="T93" fmla="*/ 331 h 1127"/>
              <a:gd name="T94" fmla="*/ 391 w 938"/>
              <a:gd name="T95" fmla="*/ 284 h 1127"/>
              <a:gd name="T96" fmla="*/ 379 w 938"/>
              <a:gd name="T97" fmla="*/ 262 h 1127"/>
              <a:gd name="T98" fmla="*/ 350 w 938"/>
              <a:gd name="T99" fmla="*/ 220 h 1127"/>
              <a:gd name="T100" fmla="*/ 335 w 938"/>
              <a:gd name="T101" fmla="*/ 200 h 1127"/>
              <a:gd name="T102" fmla="*/ 302 w 938"/>
              <a:gd name="T103" fmla="*/ 161 h 1127"/>
              <a:gd name="T104" fmla="*/ 285 w 938"/>
              <a:gd name="T105" fmla="*/ 144 h 1127"/>
              <a:gd name="T106" fmla="*/ 249 w 938"/>
              <a:gd name="T107" fmla="*/ 110 h 1127"/>
              <a:gd name="T108" fmla="*/ 230 w 938"/>
              <a:gd name="T109" fmla="*/ 95 h 1127"/>
              <a:gd name="T110" fmla="*/ 190 w 938"/>
              <a:gd name="T111" fmla="*/ 68 h 1127"/>
              <a:gd name="T112" fmla="*/ 170 w 938"/>
              <a:gd name="T113" fmla="*/ 57 h 1127"/>
              <a:gd name="T114" fmla="*/ 129 w 938"/>
              <a:gd name="T115" fmla="*/ 37 h 1127"/>
              <a:gd name="T116" fmla="*/ 108 w 938"/>
              <a:gd name="T117" fmla="*/ 29 h 1127"/>
              <a:gd name="T118" fmla="*/ 65 w 938"/>
              <a:gd name="T119" fmla="*/ 17 h 1127"/>
              <a:gd name="T120" fmla="*/ 44 w 938"/>
              <a:gd name="T121" fmla="*/ 13 h 1127"/>
              <a:gd name="T122" fmla="*/ 0 w 938"/>
              <a:gd name="T123" fmla="*/ 10 h 1127"/>
              <a:gd name="T124" fmla="*/ 938 w 938"/>
              <a:gd name="T125" fmla="*/ 1103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38" h="1127">
                <a:moveTo>
                  <a:pt x="1" y="0"/>
                </a:moveTo>
                <a:lnTo>
                  <a:pt x="23" y="1"/>
                </a:lnTo>
                <a:lnTo>
                  <a:pt x="45" y="3"/>
                </a:lnTo>
                <a:lnTo>
                  <a:pt x="67" y="7"/>
                </a:lnTo>
                <a:lnTo>
                  <a:pt x="89" y="12"/>
                </a:lnTo>
                <a:lnTo>
                  <a:pt x="111" y="19"/>
                </a:lnTo>
                <a:lnTo>
                  <a:pt x="133" y="28"/>
                </a:lnTo>
                <a:lnTo>
                  <a:pt x="154" y="37"/>
                </a:lnTo>
                <a:lnTo>
                  <a:pt x="175" y="48"/>
                </a:lnTo>
                <a:lnTo>
                  <a:pt x="196" y="60"/>
                </a:lnTo>
                <a:lnTo>
                  <a:pt x="216" y="73"/>
                </a:lnTo>
                <a:lnTo>
                  <a:pt x="236" y="87"/>
                </a:lnTo>
                <a:lnTo>
                  <a:pt x="255" y="102"/>
                </a:lnTo>
                <a:lnTo>
                  <a:pt x="274" y="119"/>
                </a:lnTo>
                <a:lnTo>
                  <a:pt x="292" y="136"/>
                </a:lnTo>
                <a:lnTo>
                  <a:pt x="310" y="154"/>
                </a:lnTo>
                <a:lnTo>
                  <a:pt x="327" y="173"/>
                </a:lnTo>
                <a:lnTo>
                  <a:pt x="343" y="193"/>
                </a:lnTo>
                <a:lnTo>
                  <a:pt x="358" y="214"/>
                </a:lnTo>
                <a:lnTo>
                  <a:pt x="373" y="235"/>
                </a:lnTo>
                <a:lnTo>
                  <a:pt x="387" y="257"/>
                </a:lnTo>
                <a:lnTo>
                  <a:pt x="400" y="280"/>
                </a:lnTo>
                <a:lnTo>
                  <a:pt x="412" y="303"/>
                </a:lnTo>
                <a:lnTo>
                  <a:pt x="424" y="326"/>
                </a:lnTo>
                <a:lnTo>
                  <a:pt x="434" y="351"/>
                </a:lnTo>
                <a:lnTo>
                  <a:pt x="443" y="375"/>
                </a:lnTo>
                <a:lnTo>
                  <a:pt x="451" y="400"/>
                </a:lnTo>
                <a:lnTo>
                  <a:pt x="458" y="425"/>
                </a:lnTo>
                <a:lnTo>
                  <a:pt x="464" y="451"/>
                </a:lnTo>
                <a:lnTo>
                  <a:pt x="468" y="476"/>
                </a:lnTo>
                <a:lnTo>
                  <a:pt x="472" y="502"/>
                </a:lnTo>
                <a:lnTo>
                  <a:pt x="474" y="528"/>
                </a:lnTo>
                <a:lnTo>
                  <a:pt x="475" y="554"/>
                </a:lnTo>
                <a:lnTo>
                  <a:pt x="475" y="580"/>
                </a:lnTo>
                <a:lnTo>
                  <a:pt x="475" y="579"/>
                </a:lnTo>
                <a:lnTo>
                  <a:pt x="477" y="605"/>
                </a:lnTo>
                <a:lnTo>
                  <a:pt x="477" y="605"/>
                </a:lnTo>
                <a:lnTo>
                  <a:pt x="480" y="631"/>
                </a:lnTo>
                <a:lnTo>
                  <a:pt x="480" y="630"/>
                </a:lnTo>
                <a:lnTo>
                  <a:pt x="485" y="656"/>
                </a:lnTo>
                <a:lnTo>
                  <a:pt x="485" y="655"/>
                </a:lnTo>
                <a:lnTo>
                  <a:pt x="491" y="680"/>
                </a:lnTo>
                <a:lnTo>
                  <a:pt x="491" y="680"/>
                </a:lnTo>
                <a:lnTo>
                  <a:pt x="497" y="705"/>
                </a:lnTo>
                <a:lnTo>
                  <a:pt x="497" y="705"/>
                </a:lnTo>
                <a:lnTo>
                  <a:pt x="505" y="730"/>
                </a:lnTo>
                <a:lnTo>
                  <a:pt x="505" y="730"/>
                </a:lnTo>
                <a:lnTo>
                  <a:pt x="514" y="754"/>
                </a:lnTo>
                <a:lnTo>
                  <a:pt x="514" y="754"/>
                </a:lnTo>
                <a:lnTo>
                  <a:pt x="525" y="778"/>
                </a:lnTo>
                <a:lnTo>
                  <a:pt x="525" y="777"/>
                </a:lnTo>
                <a:lnTo>
                  <a:pt x="535" y="801"/>
                </a:lnTo>
                <a:lnTo>
                  <a:pt x="535" y="801"/>
                </a:lnTo>
                <a:lnTo>
                  <a:pt x="547" y="824"/>
                </a:lnTo>
                <a:lnTo>
                  <a:pt x="547" y="823"/>
                </a:lnTo>
                <a:lnTo>
                  <a:pt x="560" y="846"/>
                </a:lnTo>
                <a:lnTo>
                  <a:pt x="560" y="846"/>
                </a:lnTo>
                <a:lnTo>
                  <a:pt x="574" y="867"/>
                </a:lnTo>
                <a:lnTo>
                  <a:pt x="574" y="867"/>
                </a:lnTo>
                <a:lnTo>
                  <a:pt x="588" y="888"/>
                </a:lnTo>
                <a:lnTo>
                  <a:pt x="588" y="888"/>
                </a:lnTo>
                <a:lnTo>
                  <a:pt x="604" y="909"/>
                </a:lnTo>
                <a:lnTo>
                  <a:pt x="604" y="909"/>
                </a:lnTo>
                <a:lnTo>
                  <a:pt x="620" y="928"/>
                </a:lnTo>
                <a:lnTo>
                  <a:pt x="620" y="928"/>
                </a:lnTo>
                <a:lnTo>
                  <a:pt x="637" y="947"/>
                </a:lnTo>
                <a:lnTo>
                  <a:pt x="636" y="947"/>
                </a:lnTo>
                <a:lnTo>
                  <a:pt x="654" y="965"/>
                </a:lnTo>
                <a:lnTo>
                  <a:pt x="654" y="965"/>
                </a:lnTo>
                <a:lnTo>
                  <a:pt x="672" y="982"/>
                </a:lnTo>
                <a:lnTo>
                  <a:pt x="672" y="982"/>
                </a:lnTo>
                <a:lnTo>
                  <a:pt x="690" y="998"/>
                </a:lnTo>
                <a:lnTo>
                  <a:pt x="690" y="998"/>
                </a:lnTo>
                <a:lnTo>
                  <a:pt x="709" y="1013"/>
                </a:lnTo>
                <a:lnTo>
                  <a:pt x="709" y="1013"/>
                </a:lnTo>
                <a:lnTo>
                  <a:pt x="729" y="1027"/>
                </a:lnTo>
                <a:lnTo>
                  <a:pt x="728" y="1027"/>
                </a:lnTo>
                <a:lnTo>
                  <a:pt x="748" y="1040"/>
                </a:lnTo>
                <a:lnTo>
                  <a:pt x="748" y="1040"/>
                </a:lnTo>
                <a:lnTo>
                  <a:pt x="769" y="1051"/>
                </a:lnTo>
                <a:lnTo>
                  <a:pt x="769" y="1051"/>
                </a:lnTo>
                <a:lnTo>
                  <a:pt x="789" y="1062"/>
                </a:lnTo>
                <a:lnTo>
                  <a:pt x="789" y="1062"/>
                </a:lnTo>
                <a:lnTo>
                  <a:pt x="810" y="1071"/>
                </a:lnTo>
                <a:lnTo>
                  <a:pt x="810" y="1071"/>
                </a:lnTo>
                <a:lnTo>
                  <a:pt x="831" y="1079"/>
                </a:lnTo>
                <a:lnTo>
                  <a:pt x="831" y="1079"/>
                </a:lnTo>
                <a:lnTo>
                  <a:pt x="852" y="1086"/>
                </a:lnTo>
                <a:lnTo>
                  <a:pt x="852" y="1086"/>
                </a:lnTo>
                <a:lnTo>
                  <a:pt x="874" y="1091"/>
                </a:lnTo>
                <a:lnTo>
                  <a:pt x="873" y="1091"/>
                </a:lnTo>
                <a:lnTo>
                  <a:pt x="889" y="1093"/>
                </a:lnTo>
                <a:lnTo>
                  <a:pt x="887" y="1103"/>
                </a:lnTo>
                <a:lnTo>
                  <a:pt x="872" y="1101"/>
                </a:lnTo>
                <a:lnTo>
                  <a:pt x="850" y="1096"/>
                </a:lnTo>
                <a:lnTo>
                  <a:pt x="828" y="1089"/>
                </a:lnTo>
                <a:lnTo>
                  <a:pt x="806" y="1081"/>
                </a:lnTo>
                <a:lnTo>
                  <a:pt x="785" y="1071"/>
                </a:lnTo>
                <a:lnTo>
                  <a:pt x="764" y="1060"/>
                </a:lnTo>
                <a:lnTo>
                  <a:pt x="743" y="1048"/>
                </a:lnTo>
                <a:lnTo>
                  <a:pt x="723" y="1035"/>
                </a:lnTo>
                <a:lnTo>
                  <a:pt x="703" y="1021"/>
                </a:lnTo>
                <a:lnTo>
                  <a:pt x="684" y="1006"/>
                </a:lnTo>
                <a:lnTo>
                  <a:pt x="665" y="989"/>
                </a:lnTo>
                <a:lnTo>
                  <a:pt x="647" y="972"/>
                </a:lnTo>
                <a:lnTo>
                  <a:pt x="629" y="954"/>
                </a:lnTo>
                <a:lnTo>
                  <a:pt x="612" y="935"/>
                </a:lnTo>
                <a:lnTo>
                  <a:pt x="596" y="915"/>
                </a:lnTo>
                <a:lnTo>
                  <a:pt x="580" y="894"/>
                </a:lnTo>
                <a:lnTo>
                  <a:pt x="566" y="873"/>
                </a:lnTo>
                <a:lnTo>
                  <a:pt x="552" y="851"/>
                </a:lnTo>
                <a:lnTo>
                  <a:pt x="539" y="829"/>
                </a:lnTo>
                <a:lnTo>
                  <a:pt x="526" y="805"/>
                </a:lnTo>
                <a:lnTo>
                  <a:pt x="515" y="782"/>
                </a:lnTo>
                <a:lnTo>
                  <a:pt x="505" y="758"/>
                </a:lnTo>
                <a:lnTo>
                  <a:pt x="496" y="733"/>
                </a:lnTo>
                <a:lnTo>
                  <a:pt x="488" y="708"/>
                </a:lnTo>
                <a:lnTo>
                  <a:pt x="481" y="683"/>
                </a:lnTo>
                <a:lnTo>
                  <a:pt x="475" y="658"/>
                </a:lnTo>
                <a:lnTo>
                  <a:pt x="470" y="632"/>
                </a:lnTo>
                <a:lnTo>
                  <a:pt x="467" y="606"/>
                </a:lnTo>
                <a:lnTo>
                  <a:pt x="465" y="580"/>
                </a:lnTo>
                <a:lnTo>
                  <a:pt x="464" y="554"/>
                </a:lnTo>
                <a:lnTo>
                  <a:pt x="464" y="529"/>
                </a:lnTo>
                <a:lnTo>
                  <a:pt x="464" y="529"/>
                </a:lnTo>
                <a:lnTo>
                  <a:pt x="461" y="503"/>
                </a:lnTo>
                <a:lnTo>
                  <a:pt x="461" y="503"/>
                </a:lnTo>
                <a:lnTo>
                  <a:pt x="458" y="478"/>
                </a:lnTo>
                <a:lnTo>
                  <a:pt x="458" y="478"/>
                </a:lnTo>
                <a:lnTo>
                  <a:pt x="454" y="453"/>
                </a:lnTo>
                <a:lnTo>
                  <a:pt x="454" y="453"/>
                </a:lnTo>
                <a:lnTo>
                  <a:pt x="448" y="428"/>
                </a:lnTo>
                <a:lnTo>
                  <a:pt x="448" y="428"/>
                </a:lnTo>
                <a:lnTo>
                  <a:pt x="441" y="403"/>
                </a:lnTo>
                <a:lnTo>
                  <a:pt x="441" y="403"/>
                </a:lnTo>
                <a:lnTo>
                  <a:pt x="433" y="378"/>
                </a:lnTo>
                <a:lnTo>
                  <a:pt x="433" y="379"/>
                </a:lnTo>
                <a:lnTo>
                  <a:pt x="424" y="354"/>
                </a:lnTo>
                <a:lnTo>
                  <a:pt x="424" y="354"/>
                </a:lnTo>
                <a:lnTo>
                  <a:pt x="414" y="331"/>
                </a:lnTo>
                <a:lnTo>
                  <a:pt x="414" y="331"/>
                </a:lnTo>
                <a:lnTo>
                  <a:pt x="403" y="307"/>
                </a:lnTo>
                <a:lnTo>
                  <a:pt x="403" y="307"/>
                </a:lnTo>
                <a:lnTo>
                  <a:pt x="391" y="284"/>
                </a:lnTo>
                <a:lnTo>
                  <a:pt x="391" y="285"/>
                </a:lnTo>
                <a:lnTo>
                  <a:pt x="378" y="262"/>
                </a:lnTo>
                <a:lnTo>
                  <a:pt x="379" y="262"/>
                </a:lnTo>
                <a:lnTo>
                  <a:pt x="365" y="241"/>
                </a:lnTo>
                <a:lnTo>
                  <a:pt x="365" y="241"/>
                </a:lnTo>
                <a:lnTo>
                  <a:pt x="350" y="220"/>
                </a:lnTo>
                <a:lnTo>
                  <a:pt x="350" y="220"/>
                </a:lnTo>
                <a:lnTo>
                  <a:pt x="335" y="200"/>
                </a:lnTo>
                <a:lnTo>
                  <a:pt x="335" y="200"/>
                </a:lnTo>
                <a:lnTo>
                  <a:pt x="319" y="180"/>
                </a:lnTo>
                <a:lnTo>
                  <a:pt x="319" y="180"/>
                </a:lnTo>
                <a:lnTo>
                  <a:pt x="302" y="161"/>
                </a:lnTo>
                <a:lnTo>
                  <a:pt x="302" y="161"/>
                </a:lnTo>
                <a:lnTo>
                  <a:pt x="285" y="143"/>
                </a:lnTo>
                <a:lnTo>
                  <a:pt x="285" y="144"/>
                </a:lnTo>
                <a:lnTo>
                  <a:pt x="267" y="126"/>
                </a:lnTo>
                <a:lnTo>
                  <a:pt x="267" y="127"/>
                </a:lnTo>
                <a:lnTo>
                  <a:pt x="249" y="110"/>
                </a:lnTo>
                <a:lnTo>
                  <a:pt x="249" y="110"/>
                </a:lnTo>
                <a:lnTo>
                  <a:pt x="230" y="95"/>
                </a:lnTo>
                <a:lnTo>
                  <a:pt x="230" y="95"/>
                </a:lnTo>
                <a:lnTo>
                  <a:pt x="210" y="81"/>
                </a:lnTo>
                <a:lnTo>
                  <a:pt x="210" y="81"/>
                </a:lnTo>
                <a:lnTo>
                  <a:pt x="190" y="68"/>
                </a:lnTo>
                <a:lnTo>
                  <a:pt x="190" y="68"/>
                </a:lnTo>
                <a:lnTo>
                  <a:pt x="170" y="57"/>
                </a:lnTo>
                <a:lnTo>
                  <a:pt x="170" y="57"/>
                </a:lnTo>
                <a:lnTo>
                  <a:pt x="150" y="46"/>
                </a:lnTo>
                <a:lnTo>
                  <a:pt x="150" y="46"/>
                </a:lnTo>
                <a:lnTo>
                  <a:pt x="129" y="37"/>
                </a:lnTo>
                <a:lnTo>
                  <a:pt x="129" y="37"/>
                </a:lnTo>
                <a:lnTo>
                  <a:pt x="108" y="29"/>
                </a:lnTo>
                <a:lnTo>
                  <a:pt x="108" y="29"/>
                </a:lnTo>
                <a:lnTo>
                  <a:pt x="86" y="22"/>
                </a:lnTo>
                <a:lnTo>
                  <a:pt x="87" y="22"/>
                </a:lnTo>
                <a:lnTo>
                  <a:pt x="65" y="17"/>
                </a:lnTo>
                <a:lnTo>
                  <a:pt x="65" y="17"/>
                </a:lnTo>
                <a:lnTo>
                  <a:pt x="44" y="13"/>
                </a:lnTo>
                <a:lnTo>
                  <a:pt x="44" y="13"/>
                </a:lnTo>
                <a:lnTo>
                  <a:pt x="22" y="11"/>
                </a:lnTo>
                <a:lnTo>
                  <a:pt x="22" y="11"/>
                </a:lnTo>
                <a:lnTo>
                  <a:pt x="0" y="10"/>
                </a:lnTo>
                <a:lnTo>
                  <a:pt x="1" y="0"/>
                </a:lnTo>
                <a:close/>
                <a:moveTo>
                  <a:pt x="881" y="1067"/>
                </a:moveTo>
                <a:lnTo>
                  <a:pt x="938" y="1103"/>
                </a:lnTo>
                <a:lnTo>
                  <a:pt x="875" y="1127"/>
                </a:lnTo>
                <a:lnTo>
                  <a:pt x="881" y="1067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7" name="Freeform 23"/>
          <p:cNvSpPr>
            <a:spLocks noEditPoints="1"/>
          </p:cNvSpPr>
          <p:nvPr/>
        </p:nvSpPr>
        <p:spPr bwMode="auto">
          <a:xfrm>
            <a:off x="7605714" y="3331872"/>
            <a:ext cx="1231901" cy="454024"/>
          </a:xfrm>
          <a:custGeom>
            <a:avLst/>
            <a:gdLst>
              <a:gd name="T0" fmla="*/ 73 w 776"/>
              <a:gd name="T1" fmla="*/ 3 h 286"/>
              <a:gd name="T2" fmla="*/ 177 w 776"/>
              <a:gd name="T3" fmla="*/ 17 h 286"/>
              <a:gd name="T4" fmla="*/ 240 w 776"/>
              <a:gd name="T5" fmla="*/ 31 h 286"/>
              <a:gd name="T6" fmla="*/ 282 w 776"/>
              <a:gd name="T7" fmla="*/ 44 h 286"/>
              <a:gd name="T8" fmla="*/ 319 w 776"/>
              <a:gd name="T9" fmla="*/ 59 h 286"/>
              <a:gd name="T10" fmla="*/ 349 w 776"/>
              <a:gd name="T11" fmla="*/ 75 h 286"/>
              <a:gd name="T12" fmla="*/ 373 w 776"/>
              <a:gd name="T13" fmla="*/ 93 h 286"/>
              <a:gd name="T14" fmla="*/ 388 w 776"/>
              <a:gd name="T15" fmla="*/ 111 h 286"/>
              <a:gd name="T16" fmla="*/ 393 w 776"/>
              <a:gd name="T17" fmla="*/ 131 h 286"/>
              <a:gd name="T18" fmla="*/ 395 w 776"/>
              <a:gd name="T19" fmla="*/ 142 h 286"/>
              <a:gd name="T20" fmla="*/ 397 w 776"/>
              <a:gd name="T21" fmla="*/ 147 h 286"/>
              <a:gd name="T22" fmla="*/ 405 w 776"/>
              <a:gd name="T23" fmla="*/ 158 h 286"/>
              <a:gd name="T24" fmla="*/ 411 w 776"/>
              <a:gd name="T25" fmla="*/ 163 h 286"/>
              <a:gd name="T26" fmla="*/ 424 w 776"/>
              <a:gd name="T27" fmla="*/ 174 h 286"/>
              <a:gd name="T28" fmla="*/ 432 w 776"/>
              <a:gd name="T29" fmla="*/ 179 h 286"/>
              <a:gd name="T30" fmla="*/ 451 w 776"/>
              <a:gd name="T31" fmla="*/ 189 h 286"/>
              <a:gd name="T32" fmla="*/ 462 w 776"/>
              <a:gd name="T33" fmla="*/ 195 h 286"/>
              <a:gd name="T34" fmla="*/ 485 w 776"/>
              <a:gd name="T35" fmla="*/ 204 h 286"/>
              <a:gd name="T36" fmla="*/ 497 w 776"/>
              <a:gd name="T37" fmla="*/ 209 h 286"/>
              <a:gd name="T38" fmla="*/ 525 w 776"/>
              <a:gd name="T39" fmla="*/ 218 h 286"/>
              <a:gd name="T40" fmla="*/ 539 w 776"/>
              <a:gd name="T41" fmla="*/ 222 h 286"/>
              <a:gd name="T42" fmla="*/ 569 w 776"/>
              <a:gd name="T43" fmla="*/ 230 h 286"/>
              <a:gd name="T44" fmla="*/ 601 w 776"/>
              <a:gd name="T45" fmla="*/ 236 h 286"/>
              <a:gd name="T46" fmla="*/ 669 w 776"/>
              <a:gd name="T47" fmla="*/ 247 h 286"/>
              <a:gd name="T48" fmla="*/ 704 w 776"/>
              <a:gd name="T49" fmla="*/ 250 h 286"/>
              <a:gd name="T50" fmla="*/ 703 w 776"/>
              <a:gd name="T51" fmla="*/ 260 h 286"/>
              <a:gd name="T52" fmla="*/ 599 w 776"/>
              <a:gd name="T53" fmla="*/ 246 h 286"/>
              <a:gd name="T54" fmla="*/ 536 w 776"/>
              <a:gd name="T55" fmla="*/ 232 h 286"/>
              <a:gd name="T56" fmla="*/ 494 w 776"/>
              <a:gd name="T57" fmla="*/ 219 h 286"/>
              <a:gd name="T58" fmla="*/ 458 w 776"/>
              <a:gd name="T59" fmla="*/ 204 h 286"/>
              <a:gd name="T60" fmla="*/ 427 w 776"/>
              <a:gd name="T61" fmla="*/ 188 h 286"/>
              <a:gd name="T62" fmla="*/ 404 w 776"/>
              <a:gd name="T63" fmla="*/ 170 h 286"/>
              <a:gd name="T64" fmla="*/ 389 w 776"/>
              <a:gd name="T65" fmla="*/ 152 h 286"/>
              <a:gd name="T66" fmla="*/ 383 w 776"/>
              <a:gd name="T67" fmla="*/ 132 h 286"/>
              <a:gd name="T68" fmla="*/ 381 w 776"/>
              <a:gd name="T69" fmla="*/ 121 h 286"/>
              <a:gd name="T70" fmla="*/ 379 w 776"/>
              <a:gd name="T71" fmla="*/ 116 h 286"/>
              <a:gd name="T72" fmla="*/ 371 w 776"/>
              <a:gd name="T73" fmla="*/ 105 h 286"/>
              <a:gd name="T74" fmla="*/ 366 w 776"/>
              <a:gd name="T75" fmla="*/ 100 h 286"/>
              <a:gd name="T76" fmla="*/ 352 w 776"/>
              <a:gd name="T77" fmla="*/ 89 h 286"/>
              <a:gd name="T78" fmla="*/ 344 w 776"/>
              <a:gd name="T79" fmla="*/ 84 h 286"/>
              <a:gd name="T80" fmla="*/ 325 w 776"/>
              <a:gd name="T81" fmla="*/ 73 h 286"/>
              <a:gd name="T82" fmla="*/ 314 w 776"/>
              <a:gd name="T83" fmla="*/ 68 h 286"/>
              <a:gd name="T84" fmla="*/ 291 w 776"/>
              <a:gd name="T85" fmla="*/ 58 h 286"/>
              <a:gd name="T86" fmla="*/ 279 w 776"/>
              <a:gd name="T87" fmla="*/ 54 h 286"/>
              <a:gd name="T88" fmla="*/ 252 w 776"/>
              <a:gd name="T89" fmla="*/ 45 h 286"/>
              <a:gd name="T90" fmla="*/ 237 w 776"/>
              <a:gd name="T91" fmla="*/ 41 h 286"/>
              <a:gd name="T92" fmla="*/ 207 w 776"/>
              <a:gd name="T93" fmla="*/ 33 h 286"/>
              <a:gd name="T94" fmla="*/ 175 w 776"/>
              <a:gd name="T95" fmla="*/ 27 h 286"/>
              <a:gd name="T96" fmla="*/ 107 w 776"/>
              <a:gd name="T97" fmla="*/ 16 h 286"/>
              <a:gd name="T98" fmla="*/ 72 w 776"/>
              <a:gd name="T99" fmla="*/ 13 h 286"/>
              <a:gd name="T100" fmla="*/ 0 w 776"/>
              <a:gd name="T101" fmla="*/ 10 h 286"/>
              <a:gd name="T102" fmla="*/ 776 w 776"/>
              <a:gd name="T103" fmla="*/ 258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76" h="286">
                <a:moveTo>
                  <a:pt x="1" y="0"/>
                </a:moveTo>
                <a:lnTo>
                  <a:pt x="37" y="1"/>
                </a:lnTo>
                <a:lnTo>
                  <a:pt x="73" y="3"/>
                </a:lnTo>
                <a:lnTo>
                  <a:pt x="109" y="6"/>
                </a:lnTo>
                <a:lnTo>
                  <a:pt x="143" y="11"/>
                </a:lnTo>
                <a:lnTo>
                  <a:pt x="177" y="17"/>
                </a:lnTo>
                <a:lnTo>
                  <a:pt x="210" y="23"/>
                </a:lnTo>
                <a:lnTo>
                  <a:pt x="225" y="27"/>
                </a:lnTo>
                <a:lnTo>
                  <a:pt x="240" y="31"/>
                </a:lnTo>
                <a:lnTo>
                  <a:pt x="255" y="35"/>
                </a:lnTo>
                <a:lnTo>
                  <a:pt x="269" y="40"/>
                </a:lnTo>
                <a:lnTo>
                  <a:pt x="282" y="44"/>
                </a:lnTo>
                <a:lnTo>
                  <a:pt x="295" y="49"/>
                </a:lnTo>
                <a:lnTo>
                  <a:pt x="307" y="54"/>
                </a:lnTo>
                <a:lnTo>
                  <a:pt x="319" y="59"/>
                </a:lnTo>
                <a:lnTo>
                  <a:pt x="330" y="64"/>
                </a:lnTo>
                <a:lnTo>
                  <a:pt x="340" y="70"/>
                </a:lnTo>
                <a:lnTo>
                  <a:pt x="349" y="75"/>
                </a:lnTo>
                <a:lnTo>
                  <a:pt x="358" y="81"/>
                </a:lnTo>
                <a:lnTo>
                  <a:pt x="366" y="87"/>
                </a:lnTo>
                <a:lnTo>
                  <a:pt x="373" y="93"/>
                </a:lnTo>
                <a:lnTo>
                  <a:pt x="378" y="99"/>
                </a:lnTo>
                <a:lnTo>
                  <a:pt x="383" y="105"/>
                </a:lnTo>
                <a:lnTo>
                  <a:pt x="388" y="111"/>
                </a:lnTo>
                <a:lnTo>
                  <a:pt x="391" y="118"/>
                </a:lnTo>
                <a:lnTo>
                  <a:pt x="393" y="125"/>
                </a:lnTo>
                <a:lnTo>
                  <a:pt x="393" y="131"/>
                </a:lnTo>
                <a:lnTo>
                  <a:pt x="394" y="137"/>
                </a:lnTo>
                <a:lnTo>
                  <a:pt x="394" y="136"/>
                </a:lnTo>
                <a:lnTo>
                  <a:pt x="395" y="142"/>
                </a:lnTo>
                <a:lnTo>
                  <a:pt x="395" y="141"/>
                </a:lnTo>
                <a:lnTo>
                  <a:pt x="398" y="147"/>
                </a:lnTo>
                <a:lnTo>
                  <a:pt x="397" y="147"/>
                </a:lnTo>
                <a:lnTo>
                  <a:pt x="401" y="152"/>
                </a:lnTo>
                <a:lnTo>
                  <a:pt x="401" y="152"/>
                </a:lnTo>
                <a:lnTo>
                  <a:pt x="405" y="158"/>
                </a:lnTo>
                <a:lnTo>
                  <a:pt x="405" y="157"/>
                </a:lnTo>
                <a:lnTo>
                  <a:pt x="411" y="163"/>
                </a:lnTo>
                <a:lnTo>
                  <a:pt x="411" y="163"/>
                </a:lnTo>
                <a:lnTo>
                  <a:pt x="417" y="168"/>
                </a:lnTo>
                <a:lnTo>
                  <a:pt x="417" y="168"/>
                </a:lnTo>
                <a:lnTo>
                  <a:pt x="424" y="174"/>
                </a:lnTo>
                <a:lnTo>
                  <a:pt x="424" y="174"/>
                </a:lnTo>
                <a:lnTo>
                  <a:pt x="433" y="179"/>
                </a:lnTo>
                <a:lnTo>
                  <a:pt x="432" y="179"/>
                </a:lnTo>
                <a:lnTo>
                  <a:pt x="442" y="184"/>
                </a:lnTo>
                <a:lnTo>
                  <a:pt x="441" y="184"/>
                </a:lnTo>
                <a:lnTo>
                  <a:pt x="451" y="189"/>
                </a:lnTo>
                <a:lnTo>
                  <a:pt x="451" y="189"/>
                </a:lnTo>
                <a:lnTo>
                  <a:pt x="462" y="195"/>
                </a:lnTo>
                <a:lnTo>
                  <a:pt x="462" y="195"/>
                </a:lnTo>
                <a:lnTo>
                  <a:pt x="473" y="200"/>
                </a:lnTo>
                <a:lnTo>
                  <a:pt x="473" y="200"/>
                </a:lnTo>
                <a:lnTo>
                  <a:pt x="485" y="204"/>
                </a:lnTo>
                <a:lnTo>
                  <a:pt x="485" y="204"/>
                </a:lnTo>
                <a:lnTo>
                  <a:pt x="498" y="209"/>
                </a:lnTo>
                <a:lnTo>
                  <a:pt x="497" y="209"/>
                </a:lnTo>
                <a:lnTo>
                  <a:pt x="511" y="214"/>
                </a:lnTo>
                <a:lnTo>
                  <a:pt x="511" y="214"/>
                </a:lnTo>
                <a:lnTo>
                  <a:pt x="525" y="218"/>
                </a:lnTo>
                <a:lnTo>
                  <a:pt x="525" y="218"/>
                </a:lnTo>
                <a:lnTo>
                  <a:pt x="539" y="222"/>
                </a:lnTo>
                <a:lnTo>
                  <a:pt x="539" y="222"/>
                </a:lnTo>
                <a:lnTo>
                  <a:pt x="554" y="226"/>
                </a:lnTo>
                <a:lnTo>
                  <a:pt x="554" y="226"/>
                </a:lnTo>
                <a:lnTo>
                  <a:pt x="569" y="230"/>
                </a:lnTo>
                <a:lnTo>
                  <a:pt x="569" y="230"/>
                </a:lnTo>
                <a:lnTo>
                  <a:pt x="601" y="236"/>
                </a:lnTo>
                <a:lnTo>
                  <a:pt x="601" y="236"/>
                </a:lnTo>
                <a:lnTo>
                  <a:pt x="634" y="242"/>
                </a:lnTo>
                <a:lnTo>
                  <a:pt x="634" y="242"/>
                </a:lnTo>
                <a:lnTo>
                  <a:pt x="669" y="247"/>
                </a:lnTo>
                <a:lnTo>
                  <a:pt x="669" y="247"/>
                </a:lnTo>
                <a:lnTo>
                  <a:pt x="704" y="250"/>
                </a:lnTo>
                <a:lnTo>
                  <a:pt x="704" y="250"/>
                </a:lnTo>
                <a:lnTo>
                  <a:pt x="725" y="251"/>
                </a:lnTo>
                <a:lnTo>
                  <a:pt x="725" y="261"/>
                </a:lnTo>
                <a:lnTo>
                  <a:pt x="703" y="260"/>
                </a:lnTo>
                <a:lnTo>
                  <a:pt x="667" y="257"/>
                </a:lnTo>
                <a:lnTo>
                  <a:pt x="633" y="252"/>
                </a:lnTo>
                <a:lnTo>
                  <a:pt x="599" y="246"/>
                </a:lnTo>
                <a:lnTo>
                  <a:pt x="567" y="239"/>
                </a:lnTo>
                <a:lnTo>
                  <a:pt x="551" y="236"/>
                </a:lnTo>
                <a:lnTo>
                  <a:pt x="536" y="232"/>
                </a:lnTo>
                <a:lnTo>
                  <a:pt x="522" y="227"/>
                </a:lnTo>
                <a:lnTo>
                  <a:pt x="508" y="223"/>
                </a:lnTo>
                <a:lnTo>
                  <a:pt x="494" y="219"/>
                </a:lnTo>
                <a:lnTo>
                  <a:pt x="481" y="214"/>
                </a:lnTo>
                <a:lnTo>
                  <a:pt x="469" y="209"/>
                </a:lnTo>
                <a:lnTo>
                  <a:pt x="458" y="204"/>
                </a:lnTo>
                <a:lnTo>
                  <a:pt x="447" y="199"/>
                </a:lnTo>
                <a:lnTo>
                  <a:pt x="436" y="193"/>
                </a:lnTo>
                <a:lnTo>
                  <a:pt x="427" y="188"/>
                </a:lnTo>
                <a:lnTo>
                  <a:pt x="419" y="182"/>
                </a:lnTo>
                <a:lnTo>
                  <a:pt x="411" y="176"/>
                </a:lnTo>
                <a:lnTo>
                  <a:pt x="404" y="170"/>
                </a:lnTo>
                <a:lnTo>
                  <a:pt x="398" y="164"/>
                </a:lnTo>
                <a:lnTo>
                  <a:pt x="393" y="158"/>
                </a:lnTo>
                <a:lnTo>
                  <a:pt x="389" y="152"/>
                </a:lnTo>
                <a:lnTo>
                  <a:pt x="386" y="145"/>
                </a:lnTo>
                <a:lnTo>
                  <a:pt x="383" y="138"/>
                </a:lnTo>
                <a:lnTo>
                  <a:pt x="383" y="132"/>
                </a:lnTo>
                <a:lnTo>
                  <a:pt x="383" y="126"/>
                </a:lnTo>
                <a:lnTo>
                  <a:pt x="383" y="127"/>
                </a:lnTo>
                <a:lnTo>
                  <a:pt x="381" y="121"/>
                </a:lnTo>
                <a:lnTo>
                  <a:pt x="381" y="122"/>
                </a:lnTo>
                <a:lnTo>
                  <a:pt x="379" y="116"/>
                </a:lnTo>
                <a:lnTo>
                  <a:pt x="379" y="116"/>
                </a:lnTo>
                <a:lnTo>
                  <a:pt x="375" y="111"/>
                </a:lnTo>
                <a:lnTo>
                  <a:pt x="376" y="111"/>
                </a:lnTo>
                <a:lnTo>
                  <a:pt x="371" y="105"/>
                </a:lnTo>
                <a:lnTo>
                  <a:pt x="371" y="106"/>
                </a:lnTo>
                <a:lnTo>
                  <a:pt x="365" y="100"/>
                </a:lnTo>
                <a:lnTo>
                  <a:pt x="366" y="100"/>
                </a:lnTo>
                <a:lnTo>
                  <a:pt x="359" y="95"/>
                </a:lnTo>
                <a:lnTo>
                  <a:pt x="359" y="95"/>
                </a:lnTo>
                <a:lnTo>
                  <a:pt x="352" y="89"/>
                </a:lnTo>
                <a:lnTo>
                  <a:pt x="352" y="89"/>
                </a:lnTo>
                <a:lnTo>
                  <a:pt x="344" y="84"/>
                </a:lnTo>
                <a:lnTo>
                  <a:pt x="344" y="84"/>
                </a:lnTo>
                <a:lnTo>
                  <a:pt x="335" y="78"/>
                </a:lnTo>
                <a:lnTo>
                  <a:pt x="335" y="78"/>
                </a:lnTo>
                <a:lnTo>
                  <a:pt x="325" y="73"/>
                </a:lnTo>
                <a:lnTo>
                  <a:pt x="325" y="73"/>
                </a:lnTo>
                <a:lnTo>
                  <a:pt x="314" y="68"/>
                </a:lnTo>
                <a:lnTo>
                  <a:pt x="314" y="68"/>
                </a:lnTo>
                <a:lnTo>
                  <a:pt x="303" y="63"/>
                </a:lnTo>
                <a:lnTo>
                  <a:pt x="303" y="63"/>
                </a:lnTo>
                <a:lnTo>
                  <a:pt x="291" y="58"/>
                </a:lnTo>
                <a:lnTo>
                  <a:pt x="291" y="59"/>
                </a:lnTo>
                <a:lnTo>
                  <a:pt x="278" y="54"/>
                </a:lnTo>
                <a:lnTo>
                  <a:pt x="279" y="54"/>
                </a:lnTo>
                <a:lnTo>
                  <a:pt x="265" y="49"/>
                </a:lnTo>
                <a:lnTo>
                  <a:pt x="265" y="49"/>
                </a:lnTo>
                <a:lnTo>
                  <a:pt x="252" y="45"/>
                </a:lnTo>
                <a:lnTo>
                  <a:pt x="252" y="45"/>
                </a:lnTo>
                <a:lnTo>
                  <a:pt x="237" y="41"/>
                </a:lnTo>
                <a:lnTo>
                  <a:pt x="237" y="41"/>
                </a:lnTo>
                <a:lnTo>
                  <a:pt x="222" y="37"/>
                </a:lnTo>
                <a:lnTo>
                  <a:pt x="223" y="37"/>
                </a:lnTo>
                <a:lnTo>
                  <a:pt x="207" y="33"/>
                </a:lnTo>
                <a:lnTo>
                  <a:pt x="207" y="33"/>
                </a:lnTo>
                <a:lnTo>
                  <a:pt x="175" y="27"/>
                </a:lnTo>
                <a:lnTo>
                  <a:pt x="175" y="27"/>
                </a:lnTo>
                <a:lnTo>
                  <a:pt x="142" y="21"/>
                </a:lnTo>
                <a:lnTo>
                  <a:pt x="142" y="21"/>
                </a:lnTo>
                <a:lnTo>
                  <a:pt x="107" y="16"/>
                </a:lnTo>
                <a:lnTo>
                  <a:pt x="108" y="16"/>
                </a:lnTo>
                <a:lnTo>
                  <a:pt x="72" y="13"/>
                </a:lnTo>
                <a:lnTo>
                  <a:pt x="72" y="13"/>
                </a:lnTo>
                <a:lnTo>
                  <a:pt x="37" y="11"/>
                </a:lnTo>
                <a:lnTo>
                  <a:pt x="37" y="11"/>
                </a:lnTo>
                <a:lnTo>
                  <a:pt x="0" y="10"/>
                </a:lnTo>
                <a:lnTo>
                  <a:pt x="1" y="0"/>
                </a:lnTo>
                <a:close/>
                <a:moveTo>
                  <a:pt x="716" y="225"/>
                </a:moveTo>
                <a:lnTo>
                  <a:pt x="776" y="258"/>
                </a:lnTo>
                <a:lnTo>
                  <a:pt x="714" y="286"/>
                </a:lnTo>
                <a:lnTo>
                  <a:pt x="716" y="225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" name="Freeform 25"/>
          <p:cNvSpPr>
            <a:spLocks/>
          </p:cNvSpPr>
          <p:nvPr/>
        </p:nvSpPr>
        <p:spPr bwMode="auto">
          <a:xfrm>
            <a:off x="4716460" y="2639723"/>
            <a:ext cx="755651" cy="730249"/>
          </a:xfrm>
          <a:custGeom>
            <a:avLst/>
            <a:gdLst>
              <a:gd name="T0" fmla="*/ 0 w 1563"/>
              <a:gd name="T1" fmla="*/ 252 h 1512"/>
              <a:gd name="T2" fmla="*/ 782 w 1563"/>
              <a:gd name="T3" fmla="*/ 0 h 1512"/>
              <a:gd name="T4" fmla="*/ 1563 w 1563"/>
              <a:gd name="T5" fmla="*/ 252 h 1512"/>
              <a:gd name="T6" fmla="*/ 1563 w 1563"/>
              <a:gd name="T7" fmla="*/ 1260 h 1512"/>
              <a:gd name="T8" fmla="*/ 782 w 1563"/>
              <a:gd name="T9" fmla="*/ 1512 h 1512"/>
              <a:gd name="T10" fmla="*/ 0 w 1563"/>
              <a:gd name="T11" fmla="*/ 1260 h 1512"/>
              <a:gd name="T12" fmla="*/ 0 w 1563"/>
              <a:gd name="T13" fmla="*/ 252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3" h="1512">
                <a:moveTo>
                  <a:pt x="0" y="252"/>
                </a:moveTo>
                <a:cubicBezTo>
                  <a:pt x="0" y="112"/>
                  <a:pt x="350" y="0"/>
                  <a:pt x="782" y="0"/>
                </a:cubicBezTo>
                <a:cubicBezTo>
                  <a:pt x="1213" y="0"/>
                  <a:pt x="1563" y="112"/>
                  <a:pt x="1563" y="252"/>
                </a:cubicBezTo>
                <a:lnTo>
                  <a:pt x="1563" y="1260"/>
                </a:lnTo>
                <a:cubicBezTo>
                  <a:pt x="1563" y="1399"/>
                  <a:pt x="1213" y="1512"/>
                  <a:pt x="782" y="1512"/>
                </a:cubicBezTo>
                <a:cubicBezTo>
                  <a:pt x="350" y="1512"/>
                  <a:pt x="0" y="1399"/>
                  <a:pt x="0" y="1260"/>
                </a:cubicBezTo>
                <a:lnTo>
                  <a:pt x="0" y="252"/>
                </a:lnTo>
                <a:close/>
              </a:path>
            </a:pathLst>
          </a:custGeom>
          <a:solidFill>
            <a:schemeClr val="bg1"/>
          </a:solidFill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4930773" y="2877848"/>
            <a:ext cx="495301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Disk 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4946648" y="3109623"/>
            <a:ext cx="4254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Vol.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8"/>
          <p:cNvSpPr>
            <a:spLocks noChangeArrowheads="1"/>
          </p:cNvSpPr>
          <p:nvPr/>
        </p:nvSpPr>
        <p:spPr bwMode="auto">
          <a:xfrm>
            <a:off x="4979986" y="3519197"/>
            <a:ext cx="768351" cy="798512"/>
          </a:xfrm>
          <a:prstGeom prst="rect">
            <a:avLst/>
          </a:prstGeom>
          <a:solidFill>
            <a:schemeClr val="bg1"/>
          </a:solidFill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3" name="Rectangle 29"/>
          <p:cNvSpPr>
            <a:spLocks noChangeArrowheads="1"/>
          </p:cNvSpPr>
          <p:nvPr/>
        </p:nvSpPr>
        <p:spPr bwMode="auto">
          <a:xfrm>
            <a:off x="5116511" y="3684297"/>
            <a:ext cx="6302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Front/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5214936" y="3916072"/>
            <a:ext cx="41751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End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1"/>
          <p:cNvSpPr>
            <a:spLocks noChangeArrowheads="1"/>
          </p:cNvSpPr>
          <p:nvPr/>
        </p:nvSpPr>
        <p:spPr bwMode="auto">
          <a:xfrm>
            <a:off x="5905499" y="2606386"/>
            <a:ext cx="769938" cy="7985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6" name="Rectangle 32"/>
          <p:cNvSpPr>
            <a:spLocks noChangeArrowheads="1"/>
          </p:cNvSpPr>
          <p:nvPr/>
        </p:nvSpPr>
        <p:spPr bwMode="auto">
          <a:xfrm>
            <a:off x="5905499" y="2606386"/>
            <a:ext cx="769938" cy="798512"/>
          </a:xfrm>
          <a:prstGeom prst="rect">
            <a:avLst/>
          </a:pr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7" name="Rectangle 33"/>
          <p:cNvSpPr>
            <a:spLocks noChangeArrowheads="1"/>
          </p:cNvSpPr>
          <p:nvPr/>
        </p:nvSpPr>
        <p:spPr bwMode="auto">
          <a:xfrm>
            <a:off x="6154737" y="2850860"/>
            <a:ext cx="768351" cy="79692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8" name="Rectangle 34"/>
          <p:cNvSpPr>
            <a:spLocks noChangeArrowheads="1"/>
          </p:cNvSpPr>
          <p:nvPr/>
        </p:nvSpPr>
        <p:spPr bwMode="auto">
          <a:xfrm>
            <a:off x="6154737" y="2850860"/>
            <a:ext cx="768351" cy="796924"/>
          </a:xfrm>
          <a:prstGeom prst="rect">
            <a:avLst/>
          </a:pr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9" name="Rectangle 35"/>
          <p:cNvSpPr>
            <a:spLocks noChangeArrowheads="1"/>
          </p:cNvSpPr>
          <p:nvPr/>
        </p:nvSpPr>
        <p:spPr bwMode="auto">
          <a:xfrm>
            <a:off x="6403975" y="3093748"/>
            <a:ext cx="769938" cy="7985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0" name="Rectangle 36"/>
          <p:cNvSpPr>
            <a:spLocks noChangeArrowheads="1"/>
          </p:cNvSpPr>
          <p:nvPr/>
        </p:nvSpPr>
        <p:spPr bwMode="auto">
          <a:xfrm>
            <a:off x="6403975" y="3093748"/>
            <a:ext cx="769938" cy="798512"/>
          </a:xfrm>
          <a:prstGeom prst="rect">
            <a:avLst/>
          </a:pr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" name="Rectangle 37"/>
          <p:cNvSpPr>
            <a:spLocks noChangeArrowheads="1"/>
          </p:cNvSpPr>
          <p:nvPr/>
        </p:nvSpPr>
        <p:spPr bwMode="auto">
          <a:xfrm>
            <a:off x="6653213" y="3339810"/>
            <a:ext cx="768351" cy="79692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2" name="Rectangle 38"/>
          <p:cNvSpPr>
            <a:spLocks noChangeArrowheads="1"/>
          </p:cNvSpPr>
          <p:nvPr/>
        </p:nvSpPr>
        <p:spPr bwMode="auto">
          <a:xfrm>
            <a:off x="6653213" y="3339810"/>
            <a:ext cx="768351" cy="796924"/>
          </a:xfrm>
          <a:prstGeom prst="rect">
            <a:avLst/>
          </a:pr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6746875" y="3504910"/>
            <a:ext cx="7318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Worker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40"/>
          <p:cNvSpPr>
            <a:spLocks noChangeArrowheads="1"/>
          </p:cNvSpPr>
          <p:nvPr/>
        </p:nvSpPr>
        <p:spPr bwMode="auto">
          <a:xfrm>
            <a:off x="6786563" y="3736684"/>
            <a:ext cx="631826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Nodes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42"/>
          <p:cNvSpPr>
            <a:spLocks noChangeArrowheads="1"/>
          </p:cNvSpPr>
          <p:nvPr/>
        </p:nvSpPr>
        <p:spPr bwMode="auto">
          <a:xfrm>
            <a:off x="4533898" y="2196811"/>
            <a:ext cx="7032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Virtual 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3"/>
          <p:cNvSpPr>
            <a:spLocks noChangeArrowheads="1"/>
          </p:cNvSpPr>
          <p:nvPr/>
        </p:nvSpPr>
        <p:spPr bwMode="auto">
          <a:xfrm>
            <a:off x="5100636" y="2196811"/>
            <a:ext cx="919164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Appliance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Freeform 44"/>
          <p:cNvSpPr>
            <a:spLocks/>
          </p:cNvSpPr>
          <p:nvPr/>
        </p:nvSpPr>
        <p:spPr bwMode="auto">
          <a:xfrm>
            <a:off x="5553074" y="2822285"/>
            <a:ext cx="279400" cy="387350"/>
          </a:xfrm>
          <a:custGeom>
            <a:avLst/>
            <a:gdLst>
              <a:gd name="T0" fmla="*/ 88 w 176"/>
              <a:gd name="T1" fmla="*/ 0 h 244"/>
              <a:gd name="T2" fmla="*/ 176 w 176"/>
              <a:gd name="T3" fmla="*/ 122 h 244"/>
              <a:gd name="T4" fmla="*/ 88 w 176"/>
              <a:gd name="T5" fmla="*/ 244 h 244"/>
              <a:gd name="T6" fmla="*/ 88 w 176"/>
              <a:gd name="T7" fmla="*/ 183 h 244"/>
              <a:gd name="T8" fmla="*/ 0 w 176"/>
              <a:gd name="T9" fmla="*/ 183 h 244"/>
              <a:gd name="T10" fmla="*/ 0 w 176"/>
              <a:gd name="T11" fmla="*/ 61 h 244"/>
              <a:gd name="T12" fmla="*/ 88 w 176"/>
              <a:gd name="T13" fmla="*/ 61 h 244"/>
              <a:gd name="T14" fmla="*/ 88 w 176"/>
              <a:gd name="T15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6" h="244">
                <a:moveTo>
                  <a:pt x="88" y="0"/>
                </a:moveTo>
                <a:lnTo>
                  <a:pt x="176" y="122"/>
                </a:lnTo>
                <a:lnTo>
                  <a:pt x="88" y="244"/>
                </a:lnTo>
                <a:lnTo>
                  <a:pt x="88" y="183"/>
                </a:lnTo>
                <a:lnTo>
                  <a:pt x="0" y="183"/>
                </a:lnTo>
                <a:lnTo>
                  <a:pt x="0" y="61"/>
                </a:lnTo>
                <a:lnTo>
                  <a:pt x="88" y="61"/>
                </a:lnTo>
                <a:lnTo>
                  <a:pt x="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9" name="Freeform 45"/>
          <p:cNvSpPr>
            <a:spLocks/>
          </p:cNvSpPr>
          <p:nvPr/>
        </p:nvSpPr>
        <p:spPr bwMode="auto">
          <a:xfrm>
            <a:off x="5553074" y="2822285"/>
            <a:ext cx="279400" cy="387350"/>
          </a:xfrm>
          <a:custGeom>
            <a:avLst/>
            <a:gdLst>
              <a:gd name="T0" fmla="*/ 88 w 176"/>
              <a:gd name="T1" fmla="*/ 0 h 244"/>
              <a:gd name="T2" fmla="*/ 176 w 176"/>
              <a:gd name="T3" fmla="*/ 122 h 244"/>
              <a:gd name="T4" fmla="*/ 88 w 176"/>
              <a:gd name="T5" fmla="*/ 244 h 244"/>
              <a:gd name="T6" fmla="*/ 88 w 176"/>
              <a:gd name="T7" fmla="*/ 183 h 244"/>
              <a:gd name="T8" fmla="*/ 0 w 176"/>
              <a:gd name="T9" fmla="*/ 183 h 244"/>
              <a:gd name="T10" fmla="*/ 0 w 176"/>
              <a:gd name="T11" fmla="*/ 61 h 244"/>
              <a:gd name="T12" fmla="*/ 88 w 176"/>
              <a:gd name="T13" fmla="*/ 61 h 244"/>
              <a:gd name="T14" fmla="*/ 88 w 176"/>
              <a:gd name="T15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6" h="244">
                <a:moveTo>
                  <a:pt x="88" y="0"/>
                </a:moveTo>
                <a:lnTo>
                  <a:pt x="176" y="122"/>
                </a:lnTo>
                <a:lnTo>
                  <a:pt x="88" y="244"/>
                </a:lnTo>
                <a:lnTo>
                  <a:pt x="88" y="183"/>
                </a:lnTo>
                <a:lnTo>
                  <a:pt x="0" y="183"/>
                </a:lnTo>
                <a:lnTo>
                  <a:pt x="0" y="61"/>
                </a:lnTo>
                <a:lnTo>
                  <a:pt x="88" y="61"/>
                </a:lnTo>
                <a:lnTo>
                  <a:pt x="88" y="0"/>
                </a:lnTo>
                <a:close/>
              </a:path>
            </a:pathLst>
          </a:cu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0" name="Freeform 46"/>
          <p:cNvSpPr>
            <a:spLocks/>
          </p:cNvSpPr>
          <p:nvPr/>
        </p:nvSpPr>
        <p:spPr bwMode="auto">
          <a:xfrm>
            <a:off x="5872162" y="3723984"/>
            <a:ext cx="279400" cy="388937"/>
          </a:xfrm>
          <a:custGeom>
            <a:avLst/>
            <a:gdLst>
              <a:gd name="T0" fmla="*/ 88 w 176"/>
              <a:gd name="T1" fmla="*/ 0 h 245"/>
              <a:gd name="T2" fmla="*/ 176 w 176"/>
              <a:gd name="T3" fmla="*/ 123 h 245"/>
              <a:gd name="T4" fmla="*/ 88 w 176"/>
              <a:gd name="T5" fmla="*/ 245 h 245"/>
              <a:gd name="T6" fmla="*/ 88 w 176"/>
              <a:gd name="T7" fmla="*/ 184 h 245"/>
              <a:gd name="T8" fmla="*/ 0 w 176"/>
              <a:gd name="T9" fmla="*/ 184 h 245"/>
              <a:gd name="T10" fmla="*/ 0 w 176"/>
              <a:gd name="T11" fmla="*/ 61 h 245"/>
              <a:gd name="T12" fmla="*/ 88 w 176"/>
              <a:gd name="T13" fmla="*/ 61 h 245"/>
              <a:gd name="T14" fmla="*/ 88 w 176"/>
              <a:gd name="T15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6" h="245">
                <a:moveTo>
                  <a:pt x="88" y="0"/>
                </a:moveTo>
                <a:lnTo>
                  <a:pt x="176" y="123"/>
                </a:lnTo>
                <a:lnTo>
                  <a:pt x="88" y="245"/>
                </a:lnTo>
                <a:lnTo>
                  <a:pt x="88" y="184"/>
                </a:lnTo>
                <a:lnTo>
                  <a:pt x="0" y="184"/>
                </a:lnTo>
                <a:lnTo>
                  <a:pt x="0" y="61"/>
                </a:lnTo>
                <a:lnTo>
                  <a:pt x="88" y="61"/>
                </a:lnTo>
                <a:lnTo>
                  <a:pt x="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" name="Freeform 47"/>
          <p:cNvSpPr>
            <a:spLocks/>
          </p:cNvSpPr>
          <p:nvPr/>
        </p:nvSpPr>
        <p:spPr bwMode="auto">
          <a:xfrm>
            <a:off x="5872162" y="3723984"/>
            <a:ext cx="279400" cy="388937"/>
          </a:xfrm>
          <a:custGeom>
            <a:avLst/>
            <a:gdLst>
              <a:gd name="T0" fmla="*/ 88 w 176"/>
              <a:gd name="T1" fmla="*/ 0 h 245"/>
              <a:gd name="T2" fmla="*/ 176 w 176"/>
              <a:gd name="T3" fmla="*/ 123 h 245"/>
              <a:gd name="T4" fmla="*/ 88 w 176"/>
              <a:gd name="T5" fmla="*/ 245 h 245"/>
              <a:gd name="T6" fmla="*/ 88 w 176"/>
              <a:gd name="T7" fmla="*/ 184 h 245"/>
              <a:gd name="T8" fmla="*/ 0 w 176"/>
              <a:gd name="T9" fmla="*/ 184 h 245"/>
              <a:gd name="T10" fmla="*/ 0 w 176"/>
              <a:gd name="T11" fmla="*/ 61 h 245"/>
              <a:gd name="T12" fmla="*/ 88 w 176"/>
              <a:gd name="T13" fmla="*/ 61 h 245"/>
              <a:gd name="T14" fmla="*/ 88 w 176"/>
              <a:gd name="T15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6" h="245">
                <a:moveTo>
                  <a:pt x="88" y="0"/>
                </a:moveTo>
                <a:lnTo>
                  <a:pt x="176" y="123"/>
                </a:lnTo>
                <a:lnTo>
                  <a:pt x="88" y="245"/>
                </a:lnTo>
                <a:lnTo>
                  <a:pt x="88" y="184"/>
                </a:lnTo>
                <a:lnTo>
                  <a:pt x="0" y="184"/>
                </a:lnTo>
                <a:lnTo>
                  <a:pt x="0" y="61"/>
                </a:lnTo>
                <a:lnTo>
                  <a:pt x="88" y="61"/>
                </a:lnTo>
                <a:lnTo>
                  <a:pt x="88" y="0"/>
                </a:lnTo>
                <a:close/>
              </a:path>
            </a:pathLst>
          </a:cu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2" name="Freeform 48"/>
          <p:cNvSpPr>
            <a:spLocks noEditPoints="1"/>
          </p:cNvSpPr>
          <p:nvPr/>
        </p:nvSpPr>
        <p:spPr bwMode="auto">
          <a:xfrm>
            <a:off x="5314949" y="4317709"/>
            <a:ext cx="525463" cy="587374"/>
          </a:xfrm>
          <a:custGeom>
            <a:avLst/>
            <a:gdLst>
              <a:gd name="T0" fmla="*/ 331 w 331"/>
              <a:gd name="T1" fmla="*/ 370 h 370"/>
              <a:gd name="T2" fmla="*/ 331 w 331"/>
              <a:gd name="T3" fmla="*/ 180 h 370"/>
              <a:gd name="T4" fmla="*/ 31 w 331"/>
              <a:gd name="T5" fmla="*/ 180 h 370"/>
              <a:gd name="T6" fmla="*/ 36 w 331"/>
              <a:gd name="T7" fmla="*/ 185 h 370"/>
              <a:gd name="T8" fmla="*/ 36 w 331"/>
              <a:gd name="T9" fmla="*/ 51 h 370"/>
              <a:gd name="T10" fmla="*/ 25 w 331"/>
              <a:gd name="T11" fmla="*/ 51 h 370"/>
              <a:gd name="T12" fmla="*/ 25 w 331"/>
              <a:gd name="T13" fmla="*/ 190 h 370"/>
              <a:gd name="T14" fmla="*/ 326 w 331"/>
              <a:gd name="T15" fmla="*/ 190 h 370"/>
              <a:gd name="T16" fmla="*/ 321 w 331"/>
              <a:gd name="T17" fmla="*/ 185 h 370"/>
              <a:gd name="T18" fmla="*/ 321 w 331"/>
              <a:gd name="T19" fmla="*/ 370 h 370"/>
              <a:gd name="T20" fmla="*/ 331 w 331"/>
              <a:gd name="T21" fmla="*/ 370 h 370"/>
              <a:gd name="T22" fmla="*/ 61 w 331"/>
              <a:gd name="T23" fmla="*/ 61 h 370"/>
              <a:gd name="T24" fmla="*/ 31 w 331"/>
              <a:gd name="T25" fmla="*/ 0 h 370"/>
              <a:gd name="T26" fmla="*/ 0 w 331"/>
              <a:gd name="T27" fmla="*/ 61 h 370"/>
              <a:gd name="T28" fmla="*/ 61 w 331"/>
              <a:gd name="T29" fmla="*/ 61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31" h="370">
                <a:moveTo>
                  <a:pt x="331" y="370"/>
                </a:moveTo>
                <a:lnTo>
                  <a:pt x="331" y="180"/>
                </a:lnTo>
                <a:lnTo>
                  <a:pt x="31" y="180"/>
                </a:lnTo>
                <a:lnTo>
                  <a:pt x="36" y="185"/>
                </a:lnTo>
                <a:lnTo>
                  <a:pt x="36" y="51"/>
                </a:lnTo>
                <a:lnTo>
                  <a:pt x="25" y="51"/>
                </a:lnTo>
                <a:lnTo>
                  <a:pt x="25" y="190"/>
                </a:lnTo>
                <a:lnTo>
                  <a:pt x="326" y="190"/>
                </a:lnTo>
                <a:lnTo>
                  <a:pt x="321" y="185"/>
                </a:lnTo>
                <a:lnTo>
                  <a:pt x="321" y="370"/>
                </a:lnTo>
                <a:lnTo>
                  <a:pt x="331" y="370"/>
                </a:lnTo>
                <a:close/>
                <a:moveTo>
                  <a:pt x="61" y="61"/>
                </a:moveTo>
                <a:lnTo>
                  <a:pt x="31" y="0"/>
                </a:lnTo>
                <a:lnTo>
                  <a:pt x="0" y="61"/>
                </a:lnTo>
                <a:lnTo>
                  <a:pt x="61" y="61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3" name="Rectangle 49"/>
          <p:cNvSpPr>
            <a:spLocks noChangeArrowheads="1"/>
          </p:cNvSpPr>
          <p:nvPr/>
        </p:nvSpPr>
        <p:spPr bwMode="auto">
          <a:xfrm>
            <a:off x="4867273" y="4905083"/>
            <a:ext cx="1928815" cy="4365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4" name="Rectangle 50"/>
          <p:cNvSpPr>
            <a:spLocks noChangeArrowheads="1"/>
          </p:cNvSpPr>
          <p:nvPr/>
        </p:nvSpPr>
        <p:spPr bwMode="auto">
          <a:xfrm>
            <a:off x="5097461" y="5005095"/>
            <a:ext cx="4191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End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51"/>
          <p:cNvSpPr>
            <a:spLocks noChangeArrowheads="1"/>
          </p:cNvSpPr>
          <p:nvPr/>
        </p:nvSpPr>
        <p:spPr bwMode="auto">
          <a:xfrm>
            <a:off x="5397499" y="5005095"/>
            <a:ext cx="1682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52"/>
          <p:cNvSpPr>
            <a:spLocks noChangeArrowheads="1"/>
          </p:cNvSpPr>
          <p:nvPr/>
        </p:nvSpPr>
        <p:spPr bwMode="auto">
          <a:xfrm>
            <a:off x="5457824" y="5005095"/>
            <a:ext cx="488951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User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3"/>
          <p:cNvSpPr>
            <a:spLocks noChangeArrowheads="1"/>
          </p:cNvSpPr>
          <p:nvPr/>
        </p:nvSpPr>
        <p:spPr bwMode="auto">
          <a:xfrm>
            <a:off x="5862637" y="5005095"/>
            <a:ext cx="850901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Interface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Freeform 54"/>
          <p:cNvSpPr>
            <a:spLocks noEditPoints="1"/>
          </p:cNvSpPr>
          <p:nvPr/>
        </p:nvSpPr>
        <p:spPr bwMode="auto">
          <a:xfrm>
            <a:off x="3663947" y="3292185"/>
            <a:ext cx="752476" cy="722312"/>
          </a:xfrm>
          <a:custGeom>
            <a:avLst/>
            <a:gdLst>
              <a:gd name="T0" fmla="*/ 0 w 474"/>
              <a:gd name="T1" fmla="*/ 455 h 455"/>
              <a:gd name="T2" fmla="*/ 242 w 474"/>
              <a:gd name="T3" fmla="*/ 455 h 455"/>
              <a:gd name="T4" fmla="*/ 242 w 474"/>
              <a:gd name="T5" fmla="*/ 30 h 455"/>
              <a:gd name="T6" fmla="*/ 237 w 474"/>
              <a:gd name="T7" fmla="*/ 35 h 455"/>
              <a:gd name="T8" fmla="*/ 423 w 474"/>
              <a:gd name="T9" fmla="*/ 35 h 455"/>
              <a:gd name="T10" fmla="*/ 423 w 474"/>
              <a:gd name="T11" fmla="*/ 25 h 455"/>
              <a:gd name="T12" fmla="*/ 232 w 474"/>
              <a:gd name="T13" fmla="*/ 25 h 455"/>
              <a:gd name="T14" fmla="*/ 232 w 474"/>
              <a:gd name="T15" fmla="*/ 450 h 455"/>
              <a:gd name="T16" fmla="*/ 237 w 474"/>
              <a:gd name="T17" fmla="*/ 445 h 455"/>
              <a:gd name="T18" fmla="*/ 0 w 474"/>
              <a:gd name="T19" fmla="*/ 445 h 455"/>
              <a:gd name="T20" fmla="*/ 0 w 474"/>
              <a:gd name="T21" fmla="*/ 455 h 455"/>
              <a:gd name="T22" fmla="*/ 413 w 474"/>
              <a:gd name="T23" fmla="*/ 61 h 455"/>
              <a:gd name="T24" fmla="*/ 474 w 474"/>
              <a:gd name="T25" fmla="*/ 30 h 455"/>
              <a:gd name="T26" fmla="*/ 413 w 474"/>
              <a:gd name="T27" fmla="*/ 0 h 455"/>
              <a:gd name="T28" fmla="*/ 413 w 474"/>
              <a:gd name="T29" fmla="*/ 61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74" h="455">
                <a:moveTo>
                  <a:pt x="0" y="455"/>
                </a:moveTo>
                <a:lnTo>
                  <a:pt x="242" y="455"/>
                </a:lnTo>
                <a:lnTo>
                  <a:pt x="242" y="30"/>
                </a:lnTo>
                <a:lnTo>
                  <a:pt x="237" y="35"/>
                </a:lnTo>
                <a:lnTo>
                  <a:pt x="423" y="35"/>
                </a:lnTo>
                <a:lnTo>
                  <a:pt x="423" y="25"/>
                </a:lnTo>
                <a:lnTo>
                  <a:pt x="232" y="25"/>
                </a:lnTo>
                <a:lnTo>
                  <a:pt x="232" y="450"/>
                </a:lnTo>
                <a:lnTo>
                  <a:pt x="237" y="445"/>
                </a:lnTo>
                <a:lnTo>
                  <a:pt x="0" y="445"/>
                </a:lnTo>
                <a:lnTo>
                  <a:pt x="0" y="455"/>
                </a:lnTo>
                <a:close/>
                <a:moveTo>
                  <a:pt x="413" y="61"/>
                </a:moveTo>
                <a:lnTo>
                  <a:pt x="474" y="30"/>
                </a:lnTo>
                <a:lnTo>
                  <a:pt x="413" y="0"/>
                </a:lnTo>
                <a:lnTo>
                  <a:pt x="413" y="61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9" name="Rectangle 55"/>
          <p:cNvSpPr>
            <a:spLocks noChangeArrowheads="1"/>
          </p:cNvSpPr>
          <p:nvPr/>
        </p:nvSpPr>
        <p:spPr bwMode="auto">
          <a:xfrm>
            <a:off x="1257294" y="3649372"/>
            <a:ext cx="987426" cy="7223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0" name="Rectangle 56"/>
          <p:cNvSpPr>
            <a:spLocks noChangeArrowheads="1"/>
          </p:cNvSpPr>
          <p:nvPr/>
        </p:nvSpPr>
        <p:spPr bwMode="auto">
          <a:xfrm>
            <a:off x="1490657" y="3776372"/>
            <a:ext cx="701676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Access 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57"/>
          <p:cNvSpPr>
            <a:spLocks noChangeArrowheads="1"/>
          </p:cNvSpPr>
          <p:nvPr/>
        </p:nvSpPr>
        <p:spPr bwMode="auto">
          <a:xfrm>
            <a:off x="1468432" y="4008147"/>
            <a:ext cx="698501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Service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Freeform 59"/>
          <p:cNvSpPr>
            <a:spLocks/>
          </p:cNvSpPr>
          <p:nvPr/>
        </p:nvSpPr>
        <p:spPr bwMode="auto">
          <a:xfrm>
            <a:off x="1520819" y="2045999"/>
            <a:ext cx="1914527" cy="1281111"/>
          </a:xfrm>
          <a:custGeom>
            <a:avLst/>
            <a:gdLst>
              <a:gd name="T0" fmla="*/ 0 w 7916"/>
              <a:gd name="T1" fmla="*/ 885 h 5309"/>
              <a:gd name="T2" fmla="*/ 3958 w 7916"/>
              <a:gd name="T3" fmla="*/ 0 h 5309"/>
              <a:gd name="T4" fmla="*/ 7916 w 7916"/>
              <a:gd name="T5" fmla="*/ 885 h 5309"/>
              <a:gd name="T6" fmla="*/ 7916 w 7916"/>
              <a:gd name="T7" fmla="*/ 4424 h 5309"/>
              <a:gd name="T8" fmla="*/ 3958 w 7916"/>
              <a:gd name="T9" fmla="*/ 5309 h 5309"/>
              <a:gd name="T10" fmla="*/ 0 w 7916"/>
              <a:gd name="T11" fmla="*/ 4424 h 5309"/>
              <a:gd name="T12" fmla="*/ 0 w 7916"/>
              <a:gd name="T13" fmla="*/ 885 h 5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16" h="5309">
                <a:moveTo>
                  <a:pt x="0" y="885"/>
                </a:moveTo>
                <a:cubicBezTo>
                  <a:pt x="0" y="397"/>
                  <a:pt x="1772" y="0"/>
                  <a:pt x="3958" y="0"/>
                </a:cubicBezTo>
                <a:cubicBezTo>
                  <a:pt x="6144" y="0"/>
                  <a:pt x="7916" y="397"/>
                  <a:pt x="7916" y="885"/>
                </a:cubicBezTo>
                <a:lnTo>
                  <a:pt x="7916" y="4424"/>
                </a:lnTo>
                <a:cubicBezTo>
                  <a:pt x="7916" y="4913"/>
                  <a:pt x="6144" y="5309"/>
                  <a:pt x="3958" y="5309"/>
                </a:cubicBezTo>
                <a:cubicBezTo>
                  <a:pt x="1772" y="5309"/>
                  <a:pt x="0" y="4913"/>
                  <a:pt x="0" y="4424"/>
                </a:cubicBezTo>
                <a:lnTo>
                  <a:pt x="0" y="88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4" name="Rectangle 60"/>
          <p:cNvSpPr>
            <a:spLocks noChangeArrowheads="1"/>
          </p:cNvSpPr>
          <p:nvPr/>
        </p:nvSpPr>
        <p:spPr bwMode="auto">
          <a:xfrm>
            <a:off x="1925632" y="2677823"/>
            <a:ext cx="860426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Regional 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61"/>
          <p:cNvSpPr>
            <a:spLocks noChangeArrowheads="1"/>
          </p:cNvSpPr>
          <p:nvPr/>
        </p:nvSpPr>
        <p:spPr bwMode="auto">
          <a:xfrm>
            <a:off x="2643183" y="2677823"/>
            <a:ext cx="530226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PACS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Freeform 62"/>
          <p:cNvSpPr>
            <a:spLocks/>
          </p:cNvSpPr>
          <p:nvPr/>
        </p:nvSpPr>
        <p:spPr bwMode="auto">
          <a:xfrm>
            <a:off x="2311395" y="4913020"/>
            <a:ext cx="790576" cy="104775"/>
          </a:xfrm>
          <a:custGeom>
            <a:avLst/>
            <a:gdLst>
              <a:gd name="T0" fmla="*/ 498 w 498"/>
              <a:gd name="T1" fmla="*/ 0 h 66"/>
              <a:gd name="T2" fmla="*/ 249 w 498"/>
              <a:gd name="T3" fmla="*/ 66 h 66"/>
              <a:gd name="T4" fmla="*/ 0 w 498"/>
              <a:gd name="T5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98" h="66">
                <a:moveTo>
                  <a:pt x="498" y="0"/>
                </a:moveTo>
                <a:cubicBezTo>
                  <a:pt x="498" y="36"/>
                  <a:pt x="387" y="66"/>
                  <a:pt x="249" y="66"/>
                </a:cubicBezTo>
                <a:cubicBezTo>
                  <a:pt x="111" y="66"/>
                  <a:pt x="0" y="36"/>
                  <a:pt x="0" y="0"/>
                </a:cubicBezTo>
              </a:path>
            </a:pathLst>
          </a:cu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7" name="Freeform 63"/>
          <p:cNvSpPr>
            <a:spLocks/>
          </p:cNvSpPr>
          <p:nvPr/>
        </p:nvSpPr>
        <p:spPr bwMode="auto">
          <a:xfrm>
            <a:off x="2311395" y="4808246"/>
            <a:ext cx="790576" cy="628649"/>
          </a:xfrm>
          <a:custGeom>
            <a:avLst/>
            <a:gdLst>
              <a:gd name="T0" fmla="*/ 0 w 3275"/>
              <a:gd name="T1" fmla="*/ 433 h 2600"/>
              <a:gd name="T2" fmla="*/ 1638 w 3275"/>
              <a:gd name="T3" fmla="*/ 0 h 2600"/>
              <a:gd name="T4" fmla="*/ 3275 w 3275"/>
              <a:gd name="T5" fmla="*/ 433 h 2600"/>
              <a:gd name="T6" fmla="*/ 3275 w 3275"/>
              <a:gd name="T7" fmla="*/ 2167 h 2600"/>
              <a:gd name="T8" fmla="*/ 1638 w 3275"/>
              <a:gd name="T9" fmla="*/ 2600 h 2600"/>
              <a:gd name="T10" fmla="*/ 0 w 3275"/>
              <a:gd name="T11" fmla="*/ 2167 h 2600"/>
              <a:gd name="T12" fmla="*/ 0 w 3275"/>
              <a:gd name="T13" fmla="*/ 433 h 2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75" h="2600">
                <a:moveTo>
                  <a:pt x="0" y="433"/>
                </a:moveTo>
                <a:cubicBezTo>
                  <a:pt x="0" y="194"/>
                  <a:pt x="734" y="0"/>
                  <a:pt x="1638" y="0"/>
                </a:cubicBezTo>
                <a:cubicBezTo>
                  <a:pt x="2542" y="0"/>
                  <a:pt x="3275" y="194"/>
                  <a:pt x="3275" y="433"/>
                </a:cubicBezTo>
                <a:lnTo>
                  <a:pt x="3275" y="2167"/>
                </a:lnTo>
                <a:cubicBezTo>
                  <a:pt x="3275" y="2406"/>
                  <a:pt x="2542" y="2600"/>
                  <a:pt x="1638" y="2600"/>
                </a:cubicBezTo>
                <a:cubicBezTo>
                  <a:pt x="734" y="2600"/>
                  <a:pt x="0" y="2406"/>
                  <a:pt x="0" y="2167"/>
                </a:cubicBezTo>
                <a:lnTo>
                  <a:pt x="0" y="433"/>
                </a:lnTo>
                <a:close/>
              </a:path>
            </a:pathLst>
          </a:cu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8" name="Rectangle 64"/>
          <p:cNvSpPr>
            <a:spLocks noChangeArrowheads="1"/>
          </p:cNvSpPr>
          <p:nvPr/>
        </p:nvSpPr>
        <p:spPr bwMode="auto">
          <a:xfrm>
            <a:off x="2408233" y="5101933"/>
            <a:ext cx="7381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Recipes</a:t>
            </a: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Freeform 65"/>
          <p:cNvSpPr>
            <a:spLocks/>
          </p:cNvSpPr>
          <p:nvPr/>
        </p:nvSpPr>
        <p:spPr bwMode="auto">
          <a:xfrm>
            <a:off x="3224209" y="4913020"/>
            <a:ext cx="793751" cy="104775"/>
          </a:xfrm>
          <a:custGeom>
            <a:avLst/>
            <a:gdLst>
              <a:gd name="T0" fmla="*/ 500 w 500"/>
              <a:gd name="T1" fmla="*/ 0 h 66"/>
              <a:gd name="T2" fmla="*/ 250 w 500"/>
              <a:gd name="T3" fmla="*/ 66 h 66"/>
              <a:gd name="T4" fmla="*/ 0 w 500"/>
              <a:gd name="T5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0" h="66">
                <a:moveTo>
                  <a:pt x="500" y="0"/>
                </a:moveTo>
                <a:cubicBezTo>
                  <a:pt x="500" y="37"/>
                  <a:pt x="388" y="66"/>
                  <a:pt x="250" y="66"/>
                </a:cubicBezTo>
                <a:cubicBezTo>
                  <a:pt x="111" y="66"/>
                  <a:pt x="0" y="37"/>
                  <a:pt x="0" y="0"/>
                </a:cubicBezTo>
              </a:path>
            </a:pathLst>
          </a:cu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0" name="Freeform 66"/>
          <p:cNvSpPr>
            <a:spLocks/>
          </p:cNvSpPr>
          <p:nvPr/>
        </p:nvSpPr>
        <p:spPr bwMode="auto">
          <a:xfrm>
            <a:off x="3224209" y="4808246"/>
            <a:ext cx="793751" cy="628649"/>
          </a:xfrm>
          <a:custGeom>
            <a:avLst/>
            <a:gdLst>
              <a:gd name="T0" fmla="*/ 0 w 1642"/>
              <a:gd name="T1" fmla="*/ 217 h 1300"/>
              <a:gd name="T2" fmla="*/ 821 w 1642"/>
              <a:gd name="T3" fmla="*/ 0 h 1300"/>
              <a:gd name="T4" fmla="*/ 1642 w 1642"/>
              <a:gd name="T5" fmla="*/ 217 h 1300"/>
              <a:gd name="T6" fmla="*/ 1642 w 1642"/>
              <a:gd name="T7" fmla="*/ 1084 h 1300"/>
              <a:gd name="T8" fmla="*/ 821 w 1642"/>
              <a:gd name="T9" fmla="*/ 1300 h 1300"/>
              <a:gd name="T10" fmla="*/ 0 w 1642"/>
              <a:gd name="T11" fmla="*/ 1084 h 1300"/>
              <a:gd name="T12" fmla="*/ 0 w 1642"/>
              <a:gd name="T13" fmla="*/ 217 h 1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42" h="1300">
                <a:moveTo>
                  <a:pt x="0" y="217"/>
                </a:moveTo>
                <a:cubicBezTo>
                  <a:pt x="0" y="97"/>
                  <a:pt x="367" y="0"/>
                  <a:pt x="821" y="0"/>
                </a:cubicBezTo>
                <a:cubicBezTo>
                  <a:pt x="1274" y="0"/>
                  <a:pt x="1642" y="97"/>
                  <a:pt x="1642" y="217"/>
                </a:cubicBezTo>
                <a:lnTo>
                  <a:pt x="1642" y="1084"/>
                </a:lnTo>
                <a:cubicBezTo>
                  <a:pt x="1642" y="1203"/>
                  <a:pt x="1274" y="1300"/>
                  <a:pt x="821" y="1300"/>
                </a:cubicBezTo>
                <a:cubicBezTo>
                  <a:pt x="367" y="1300"/>
                  <a:pt x="0" y="1203"/>
                  <a:pt x="0" y="1084"/>
                </a:cubicBezTo>
                <a:lnTo>
                  <a:pt x="0" y="217"/>
                </a:lnTo>
                <a:close/>
              </a:path>
            </a:pathLst>
          </a:cu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1" name="Rectangle 67"/>
          <p:cNvSpPr>
            <a:spLocks noChangeArrowheads="1"/>
          </p:cNvSpPr>
          <p:nvPr/>
        </p:nvSpPr>
        <p:spPr bwMode="auto">
          <a:xfrm>
            <a:off x="3284534" y="4986045"/>
            <a:ext cx="8175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Marketp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68"/>
          <p:cNvSpPr>
            <a:spLocks noChangeArrowheads="1"/>
          </p:cNvSpPr>
          <p:nvPr/>
        </p:nvSpPr>
        <p:spPr bwMode="auto">
          <a:xfrm>
            <a:off x="3462334" y="5217820"/>
            <a:ext cx="438151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lace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tangle 69"/>
          <p:cNvSpPr>
            <a:spLocks noChangeArrowheads="1"/>
          </p:cNvSpPr>
          <p:nvPr/>
        </p:nvSpPr>
        <p:spPr bwMode="auto">
          <a:xfrm>
            <a:off x="2678108" y="3646197"/>
            <a:ext cx="985839" cy="722312"/>
          </a:xfrm>
          <a:prstGeom prst="rect">
            <a:avLst/>
          </a:prstGeom>
          <a:solidFill>
            <a:srgbClr val="C9A6E4"/>
          </a:solidFill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4" name="Rectangle 70"/>
          <p:cNvSpPr>
            <a:spLocks noChangeArrowheads="1"/>
          </p:cNvSpPr>
          <p:nvPr/>
        </p:nvSpPr>
        <p:spPr bwMode="auto">
          <a:xfrm>
            <a:off x="2811458" y="3774784"/>
            <a:ext cx="863601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Autoconf</a:t>
            </a: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Rectangle 71"/>
          <p:cNvSpPr>
            <a:spLocks noChangeArrowheads="1"/>
          </p:cNvSpPr>
          <p:nvPr/>
        </p:nvSpPr>
        <p:spPr bwMode="auto">
          <a:xfrm>
            <a:off x="2890833" y="4006559"/>
            <a:ext cx="698501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Service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Freeform 72"/>
          <p:cNvSpPr>
            <a:spLocks noEditPoints="1"/>
          </p:cNvSpPr>
          <p:nvPr/>
        </p:nvSpPr>
        <p:spPr bwMode="auto">
          <a:xfrm>
            <a:off x="1743070" y="3327110"/>
            <a:ext cx="784226" cy="322262"/>
          </a:xfrm>
          <a:custGeom>
            <a:avLst/>
            <a:gdLst>
              <a:gd name="T0" fmla="*/ 0 w 494"/>
              <a:gd name="T1" fmla="*/ 203 h 203"/>
              <a:gd name="T2" fmla="*/ 0 w 494"/>
              <a:gd name="T3" fmla="*/ 97 h 203"/>
              <a:gd name="T4" fmla="*/ 464 w 494"/>
              <a:gd name="T5" fmla="*/ 97 h 203"/>
              <a:gd name="T6" fmla="*/ 458 w 494"/>
              <a:gd name="T7" fmla="*/ 102 h 203"/>
              <a:gd name="T8" fmla="*/ 458 w 494"/>
              <a:gd name="T9" fmla="*/ 51 h 203"/>
              <a:gd name="T10" fmla="*/ 469 w 494"/>
              <a:gd name="T11" fmla="*/ 51 h 203"/>
              <a:gd name="T12" fmla="*/ 469 w 494"/>
              <a:gd name="T13" fmla="*/ 107 h 203"/>
              <a:gd name="T14" fmla="*/ 5 w 494"/>
              <a:gd name="T15" fmla="*/ 107 h 203"/>
              <a:gd name="T16" fmla="*/ 10 w 494"/>
              <a:gd name="T17" fmla="*/ 102 h 203"/>
              <a:gd name="T18" fmla="*/ 10 w 494"/>
              <a:gd name="T19" fmla="*/ 203 h 203"/>
              <a:gd name="T20" fmla="*/ 0 w 494"/>
              <a:gd name="T21" fmla="*/ 203 h 203"/>
              <a:gd name="T22" fmla="*/ 433 w 494"/>
              <a:gd name="T23" fmla="*/ 61 h 203"/>
              <a:gd name="T24" fmla="*/ 464 w 494"/>
              <a:gd name="T25" fmla="*/ 0 h 203"/>
              <a:gd name="T26" fmla="*/ 494 w 494"/>
              <a:gd name="T27" fmla="*/ 61 h 203"/>
              <a:gd name="T28" fmla="*/ 433 w 494"/>
              <a:gd name="T29" fmla="*/ 61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94" h="203">
                <a:moveTo>
                  <a:pt x="0" y="203"/>
                </a:moveTo>
                <a:lnTo>
                  <a:pt x="0" y="97"/>
                </a:lnTo>
                <a:lnTo>
                  <a:pt x="464" y="97"/>
                </a:lnTo>
                <a:lnTo>
                  <a:pt x="458" y="102"/>
                </a:lnTo>
                <a:lnTo>
                  <a:pt x="458" y="51"/>
                </a:lnTo>
                <a:lnTo>
                  <a:pt x="469" y="51"/>
                </a:lnTo>
                <a:lnTo>
                  <a:pt x="469" y="107"/>
                </a:lnTo>
                <a:lnTo>
                  <a:pt x="5" y="107"/>
                </a:lnTo>
                <a:lnTo>
                  <a:pt x="10" y="102"/>
                </a:lnTo>
                <a:lnTo>
                  <a:pt x="10" y="203"/>
                </a:lnTo>
                <a:lnTo>
                  <a:pt x="0" y="203"/>
                </a:lnTo>
                <a:close/>
                <a:moveTo>
                  <a:pt x="433" y="61"/>
                </a:moveTo>
                <a:lnTo>
                  <a:pt x="464" y="0"/>
                </a:lnTo>
                <a:lnTo>
                  <a:pt x="494" y="61"/>
                </a:lnTo>
                <a:lnTo>
                  <a:pt x="433" y="61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7" name="Freeform 73"/>
          <p:cNvSpPr>
            <a:spLocks noEditPoints="1"/>
          </p:cNvSpPr>
          <p:nvPr/>
        </p:nvSpPr>
        <p:spPr bwMode="auto">
          <a:xfrm>
            <a:off x="2700333" y="4368509"/>
            <a:ext cx="520701" cy="441325"/>
          </a:xfrm>
          <a:custGeom>
            <a:avLst/>
            <a:gdLst>
              <a:gd name="T0" fmla="*/ 0 w 328"/>
              <a:gd name="T1" fmla="*/ 278 h 278"/>
              <a:gd name="T2" fmla="*/ 0 w 328"/>
              <a:gd name="T3" fmla="*/ 134 h 278"/>
              <a:gd name="T4" fmla="*/ 297 w 328"/>
              <a:gd name="T5" fmla="*/ 134 h 278"/>
              <a:gd name="T6" fmla="*/ 292 w 328"/>
              <a:gd name="T7" fmla="*/ 139 h 278"/>
              <a:gd name="T8" fmla="*/ 292 w 328"/>
              <a:gd name="T9" fmla="*/ 50 h 278"/>
              <a:gd name="T10" fmla="*/ 302 w 328"/>
              <a:gd name="T11" fmla="*/ 50 h 278"/>
              <a:gd name="T12" fmla="*/ 302 w 328"/>
              <a:gd name="T13" fmla="*/ 144 h 278"/>
              <a:gd name="T14" fmla="*/ 5 w 328"/>
              <a:gd name="T15" fmla="*/ 144 h 278"/>
              <a:gd name="T16" fmla="*/ 10 w 328"/>
              <a:gd name="T17" fmla="*/ 139 h 278"/>
              <a:gd name="T18" fmla="*/ 10 w 328"/>
              <a:gd name="T19" fmla="*/ 278 h 278"/>
              <a:gd name="T20" fmla="*/ 0 w 328"/>
              <a:gd name="T21" fmla="*/ 278 h 278"/>
              <a:gd name="T22" fmla="*/ 267 w 328"/>
              <a:gd name="T23" fmla="*/ 60 h 278"/>
              <a:gd name="T24" fmla="*/ 297 w 328"/>
              <a:gd name="T25" fmla="*/ 0 h 278"/>
              <a:gd name="T26" fmla="*/ 328 w 328"/>
              <a:gd name="T27" fmla="*/ 60 h 278"/>
              <a:gd name="T28" fmla="*/ 267 w 328"/>
              <a:gd name="T29" fmla="*/ 6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8" h="278">
                <a:moveTo>
                  <a:pt x="0" y="278"/>
                </a:moveTo>
                <a:lnTo>
                  <a:pt x="0" y="134"/>
                </a:lnTo>
                <a:lnTo>
                  <a:pt x="297" y="134"/>
                </a:lnTo>
                <a:lnTo>
                  <a:pt x="292" y="139"/>
                </a:lnTo>
                <a:lnTo>
                  <a:pt x="292" y="50"/>
                </a:lnTo>
                <a:lnTo>
                  <a:pt x="302" y="50"/>
                </a:lnTo>
                <a:lnTo>
                  <a:pt x="302" y="144"/>
                </a:lnTo>
                <a:lnTo>
                  <a:pt x="5" y="144"/>
                </a:lnTo>
                <a:lnTo>
                  <a:pt x="10" y="139"/>
                </a:lnTo>
                <a:lnTo>
                  <a:pt x="10" y="278"/>
                </a:lnTo>
                <a:lnTo>
                  <a:pt x="0" y="278"/>
                </a:lnTo>
                <a:close/>
                <a:moveTo>
                  <a:pt x="267" y="60"/>
                </a:moveTo>
                <a:lnTo>
                  <a:pt x="297" y="0"/>
                </a:lnTo>
                <a:lnTo>
                  <a:pt x="328" y="60"/>
                </a:lnTo>
                <a:lnTo>
                  <a:pt x="267" y="6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8" name="Freeform 74"/>
          <p:cNvSpPr>
            <a:spLocks noEditPoints="1"/>
          </p:cNvSpPr>
          <p:nvPr/>
        </p:nvSpPr>
        <p:spPr bwMode="auto">
          <a:xfrm>
            <a:off x="3122609" y="4368509"/>
            <a:ext cx="504826" cy="441325"/>
          </a:xfrm>
          <a:custGeom>
            <a:avLst/>
            <a:gdLst>
              <a:gd name="T0" fmla="*/ 318 w 318"/>
              <a:gd name="T1" fmla="*/ 278 h 278"/>
              <a:gd name="T2" fmla="*/ 318 w 318"/>
              <a:gd name="T3" fmla="*/ 134 h 278"/>
              <a:gd name="T4" fmla="*/ 31 w 318"/>
              <a:gd name="T5" fmla="*/ 134 h 278"/>
              <a:gd name="T6" fmla="*/ 36 w 318"/>
              <a:gd name="T7" fmla="*/ 139 h 278"/>
              <a:gd name="T8" fmla="*/ 36 w 318"/>
              <a:gd name="T9" fmla="*/ 50 h 278"/>
              <a:gd name="T10" fmla="*/ 26 w 318"/>
              <a:gd name="T11" fmla="*/ 50 h 278"/>
              <a:gd name="T12" fmla="*/ 26 w 318"/>
              <a:gd name="T13" fmla="*/ 144 h 278"/>
              <a:gd name="T14" fmla="*/ 313 w 318"/>
              <a:gd name="T15" fmla="*/ 144 h 278"/>
              <a:gd name="T16" fmla="*/ 308 w 318"/>
              <a:gd name="T17" fmla="*/ 139 h 278"/>
              <a:gd name="T18" fmla="*/ 308 w 318"/>
              <a:gd name="T19" fmla="*/ 278 h 278"/>
              <a:gd name="T20" fmla="*/ 318 w 318"/>
              <a:gd name="T21" fmla="*/ 278 h 278"/>
              <a:gd name="T22" fmla="*/ 61 w 318"/>
              <a:gd name="T23" fmla="*/ 61 h 278"/>
              <a:gd name="T24" fmla="*/ 31 w 318"/>
              <a:gd name="T25" fmla="*/ 0 h 278"/>
              <a:gd name="T26" fmla="*/ 0 w 318"/>
              <a:gd name="T27" fmla="*/ 61 h 278"/>
              <a:gd name="T28" fmla="*/ 61 w 318"/>
              <a:gd name="T29" fmla="*/ 61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18" h="278">
                <a:moveTo>
                  <a:pt x="318" y="278"/>
                </a:moveTo>
                <a:lnTo>
                  <a:pt x="318" y="134"/>
                </a:lnTo>
                <a:lnTo>
                  <a:pt x="31" y="134"/>
                </a:lnTo>
                <a:lnTo>
                  <a:pt x="36" y="139"/>
                </a:lnTo>
                <a:lnTo>
                  <a:pt x="36" y="50"/>
                </a:lnTo>
                <a:lnTo>
                  <a:pt x="26" y="50"/>
                </a:lnTo>
                <a:lnTo>
                  <a:pt x="26" y="144"/>
                </a:lnTo>
                <a:lnTo>
                  <a:pt x="313" y="144"/>
                </a:lnTo>
                <a:lnTo>
                  <a:pt x="308" y="139"/>
                </a:lnTo>
                <a:lnTo>
                  <a:pt x="308" y="278"/>
                </a:lnTo>
                <a:lnTo>
                  <a:pt x="318" y="278"/>
                </a:lnTo>
                <a:close/>
                <a:moveTo>
                  <a:pt x="61" y="61"/>
                </a:moveTo>
                <a:lnTo>
                  <a:pt x="31" y="0"/>
                </a:lnTo>
                <a:lnTo>
                  <a:pt x="0" y="61"/>
                </a:lnTo>
                <a:lnTo>
                  <a:pt x="61" y="61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9" name="Freeform 75"/>
          <p:cNvSpPr>
            <a:spLocks noEditPoints="1"/>
          </p:cNvSpPr>
          <p:nvPr/>
        </p:nvSpPr>
        <p:spPr bwMode="auto">
          <a:xfrm>
            <a:off x="2244720" y="3957347"/>
            <a:ext cx="433388" cy="96837"/>
          </a:xfrm>
          <a:custGeom>
            <a:avLst/>
            <a:gdLst>
              <a:gd name="T0" fmla="*/ 0 w 273"/>
              <a:gd name="T1" fmla="*/ 38 h 61"/>
              <a:gd name="T2" fmla="*/ 142 w 273"/>
              <a:gd name="T3" fmla="*/ 38 h 61"/>
              <a:gd name="T4" fmla="*/ 142 w 273"/>
              <a:gd name="T5" fmla="*/ 30 h 61"/>
              <a:gd name="T6" fmla="*/ 137 w 273"/>
              <a:gd name="T7" fmla="*/ 35 h 61"/>
              <a:gd name="T8" fmla="*/ 223 w 273"/>
              <a:gd name="T9" fmla="*/ 35 h 61"/>
              <a:gd name="T10" fmla="*/ 223 w 273"/>
              <a:gd name="T11" fmla="*/ 25 h 61"/>
              <a:gd name="T12" fmla="*/ 132 w 273"/>
              <a:gd name="T13" fmla="*/ 25 h 61"/>
              <a:gd name="T14" fmla="*/ 132 w 273"/>
              <a:gd name="T15" fmla="*/ 33 h 61"/>
              <a:gd name="T16" fmla="*/ 137 w 273"/>
              <a:gd name="T17" fmla="*/ 28 h 61"/>
              <a:gd name="T18" fmla="*/ 0 w 273"/>
              <a:gd name="T19" fmla="*/ 28 h 61"/>
              <a:gd name="T20" fmla="*/ 0 w 273"/>
              <a:gd name="T21" fmla="*/ 38 h 61"/>
              <a:gd name="T22" fmla="*/ 213 w 273"/>
              <a:gd name="T23" fmla="*/ 61 h 61"/>
              <a:gd name="T24" fmla="*/ 273 w 273"/>
              <a:gd name="T25" fmla="*/ 30 h 61"/>
              <a:gd name="T26" fmla="*/ 213 w 273"/>
              <a:gd name="T27" fmla="*/ 0 h 61"/>
              <a:gd name="T28" fmla="*/ 213 w 273"/>
              <a:gd name="T29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73" h="61">
                <a:moveTo>
                  <a:pt x="0" y="38"/>
                </a:moveTo>
                <a:lnTo>
                  <a:pt x="142" y="38"/>
                </a:lnTo>
                <a:lnTo>
                  <a:pt x="142" y="30"/>
                </a:lnTo>
                <a:lnTo>
                  <a:pt x="137" y="35"/>
                </a:lnTo>
                <a:lnTo>
                  <a:pt x="223" y="35"/>
                </a:lnTo>
                <a:lnTo>
                  <a:pt x="223" y="25"/>
                </a:lnTo>
                <a:lnTo>
                  <a:pt x="132" y="25"/>
                </a:lnTo>
                <a:lnTo>
                  <a:pt x="132" y="33"/>
                </a:lnTo>
                <a:lnTo>
                  <a:pt x="137" y="28"/>
                </a:lnTo>
                <a:lnTo>
                  <a:pt x="0" y="28"/>
                </a:lnTo>
                <a:lnTo>
                  <a:pt x="0" y="38"/>
                </a:lnTo>
                <a:close/>
                <a:moveTo>
                  <a:pt x="213" y="61"/>
                </a:moveTo>
                <a:lnTo>
                  <a:pt x="273" y="30"/>
                </a:lnTo>
                <a:lnTo>
                  <a:pt x="213" y="0"/>
                </a:lnTo>
                <a:lnTo>
                  <a:pt x="213" y="61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0" name="Freeform 76"/>
          <p:cNvSpPr>
            <a:spLocks/>
          </p:cNvSpPr>
          <p:nvPr/>
        </p:nvSpPr>
        <p:spPr bwMode="auto">
          <a:xfrm>
            <a:off x="1485894" y="4692358"/>
            <a:ext cx="601663" cy="598487"/>
          </a:xfrm>
          <a:custGeom>
            <a:avLst/>
            <a:gdLst>
              <a:gd name="T0" fmla="*/ 379 w 379"/>
              <a:gd name="T1" fmla="*/ 63 h 377"/>
              <a:gd name="T2" fmla="*/ 328 w 379"/>
              <a:gd name="T3" fmla="*/ 50 h 377"/>
              <a:gd name="T4" fmla="*/ 316 w 379"/>
              <a:gd name="T5" fmla="*/ 0 h 377"/>
              <a:gd name="T6" fmla="*/ 379 w 379"/>
              <a:gd name="T7" fmla="*/ 63 h 377"/>
              <a:gd name="T8" fmla="*/ 379 w 379"/>
              <a:gd name="T9" fmla="*/ 377 h 377"/>
              <a:gd name="T10" fmla="*/ 0 w 379"/>
              <a:gd name="T11" fmla="*/ 377 h 377"/>
              <a:gd name="T12" fmla="*/ 0 w 379"/>
              <a:gd name="T13" fmla="*/ 0 h 377"/>
              <a:gd name="T14" fmla="*/ 316 w 379"/>
              <a:gd name="T15" fmla="*/ 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9" h="377">
                <a:moveTo>
                  <a:pt x="379" y="63"/>
                </a:moveTo>
                <a:lnTo>
                  <a:pt x="328" y="50"/>
                </a:lnTo>
                <a:lnTo>
                  <a:pt x="316" y="0"/>
                </a:lnTo>
                <a:lnTo>
                  <a:pt x="379" y="63"/>
                </a:lnTo>
                <a:lnTo>
                  <a:pt x="379" y="377"/>
                </a:lnTo>
                <a:lnTo>
                  <a:pt x="0" y="377"/>
                </a:lnTo>
                <a:lnTo>
                  <a:pt x="0" y="0"/>
                </a:lnTo>
                <a:lnTo>
                  <a:pt x="316" y="0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1" name="Rectangle 77"/>
          <p:cNvSpPr>
            <a:spLocks noChangeArrowheads="1"/>
          </p:cNvSpPr>
          <p:nvPr/>
        </p:nvSpPr>
        <p:spPr bwMode="auto">
          <a:xfrm>
            <a:off x="1568444" y="4776496"/>
            <a:ext cx="3825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Proj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Rectangle 78"/>
          <p:cNvSpPr>
            <a:spLocks noChangeArrowheads="1"/>
          </p:cNvSpPr>
          <p:nvPr/>
        </p:nvSpPr>
        <p:spPr bwMode="auto">
          <a:xfrm>
            <a:off x="1860545" y="4776496"/>
            <a:ext cx="1762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79"/>
          <p:cNvSpPr>
            <a:spLocks noChangeArrowheads="1"/>
          </p:cNvSpPr>
          <p:nvPr/>
        </p:nvSpPr>
        <p:spPr bwMode="auto">
          <a:xfrm>
            <a:off x="1550982" y="4989220"/>
            <a:ext cx="4206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spec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Rectangle 80"/>
          <p:cNvSpPr>
            <a:spLocks noChangeArrowheads="1"/>
          </p:cNvSpPr>
          <p:nvPr/>
        </p:nvSpPr>
        <p:spPr bwMode="auto">
          <a:xfrm>
            <a:off x="1878007" y="4989220"/>
            <a:ext cx="1381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Freeform 81"/>
          <p:cNvSpPr>
            <a:spLocks/>
          </p:cNvSpPr>
          <p:nvPr/>
        </p:nvSpPr>
        <p:spPr bwMode="auto">
          <a:xfrm>
            <a:off x="2097082" y="4441534"/>
            <a:ext cx="287338" cy="325437"/>
          </a:xfrm>
          <a:custGeom>
            <a:avLst/>
            <a:gdLst>
              <a:gd name="T0" fmla="*/ 41 w 181"/>
              <a:gd name="T1" fmla="*/ 0 h 205"/>
              <a:gd name="T2" fmla="*/ 181 w 181"/>
              <a:gd name="T3" fmla="*/ 55 h 205"/>
              <a:gd name="T4" fmla="*/ 173 w 181"/>
              <a:gd name="T5" fmla="*/ 205 h 205"/>
              <a:gd name="T6" fmla="*/ 140 w 181"/>
              <a:gd name="T7" fmla="*/ 154 h 205"/>
              <a:gd name="T8" fmla="*/ 66 w 181"/>
              <a:gd name="T9" fmla="*/ 202 h 205"/>
              <a:gd name="T10" fmla="*/ 0 w 181"/>
              <a:gd name="T11" fmla="*/ 99 h 205"/>
              <a:gd name="T12" fmla="*/ 74 w 181"/>
              <a:gd name="T13" fmla="*/ 51 h 205"/>
              <a:gd name="T14" fmla="*/ 41 w 181"/>
              <a:gd name="T15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1" h="205">
                <a:moveTo>
                  <a:pt x="41" y="0"/>
                </a:moveTo>
                <a:lnTo>
                  <a:pt x="181" y="55"/>
                </a:lnTo>
                <a:lnTo>
                  <a:pt x="173" y="205"/>
                </a:lnTo>
                <a:lnTo>
                  <a:pt x="140" y="154"/>
                </a:lnTo>
                <a:lnTo>
                  <a:pt x="66" y="202"/>
                </a:lnTo>
                <a:lnTo>
                  <a:pt x="0" y="99"/>
                </a:lnTo>
                <a:lnTo>
                  <a:pt x="74" y="51"/>
                </a:lnTo>
                <a:lnTo>
                  <a:pt x="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6" name="Freeform 82"/>
          <p:cNvSpPr>
            <a:spLocks/>
          </p:cNvSpPr>
          <p:nvPr/>
        </p:nvSpPr>
        <p:spPr bwMode="auto">
          <a:xfrm>
            <a:off x="2097082" y="4441534"/>
            <a:ext cx="287338" cy="325437"/>
          </a:xfrm>
          <a:custGeom>
            <a:avLst/>
            <a:gdLst>
              <a:gd name="T0" fmla="*/ 41 w 181"/>
              <a:gd name="T1" fmla="*/ 0 h 205"/>
              <a:gd name="T2" fmla="*/ 181 w 181"/>
              <a:gd name="T3" fmla="*/ 55 h 205"/>
              <a:gd name="T4" fmla="*/ 173 w 181"/>
              <a:gd name="T5" fmla="*/ 205 h 205"/>
              <a:gd name="T6" fmla="*/ 140 w 181"/>
              <a:gd name="T7" fmla="*/ 154 h 205"/>
              <a:gd name="T8" fmla="*/ 66 w 181"/>
              <a:gd name="T9" fmla="*/ 202 h 205"/>
              <a:gd name="T10" fmla="*/ 0 w 181"/>
              <a:gd name="T11" fmla="*/ 99 h 205"/>
              <a:gd name="T12" fmla="*/ 74 w 181"/>
              <a:gd name="T13" fmla="*/ 51 h 205"/>
              <a:gd name="T14" fmla="*/ 41 w 181"/>
              <a:gd name="T15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1" h="205">
                <a:moveTo>
                  <a:pt x="41" y="0"/>
                </a:moveTo>
                <a:lnTo>
                  <a:pt x="181" y="55"/>
                </a:lnTo>
                <a:lnTo>
                  <a:pt x="173" y="205"/>
                </a:lnTo>
                <a:lnTo>
                  <a:pt x="140" y="154"/>
                </a:lnTo>
                <a:lnTo>
                  <a:pt x="66" y="202"/>
                </a:lnTo>
                <a:lnTo>
                  <a:pt x="0" y="99"/>
                </a:lnTo>
                <a:lnTo>
                  <a:pt x="74" y="51"/>
                </a:lnTo>
                <a:lnTo>
                  <a:pt x="41" y="0"/>
                </a:lnTo>
                <a:close/>
              </a:path>
            </a:pathLst>
          </a:cu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2" name="Freeform 58"/>
          <p:cNvSpPr>
            <a:spLocks/>
          </p:cNvSpPr>
          <p:nvPr/>
        </p:nvSpPr>
        <p:spPr bwMode="auto">
          <a:xfrm>
            <a:off x="1520819" y="2260311"/>
            <a:ext cx="1914527" cy="212725"/>
          </a:xfrm>
          <a:custGeom>
            <a:avLst/>
            <a:gdLst>
              <a:gd name="T0" fmla="*/ 1206 w 1206"/>
              <a:gd name="T1" fmla="*/ 0 h 134"/>
              <a:gd name="T2" fmla="*/ 603 w 1206"/>
              <a:gd name="T3" fmla="*/ 134 h 134"/>
              <a:gd name="T4" fmla="*/ 0 w 1206"/>
              <a:gd name="T5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6" h="134">
                <a:moveTo>
                  <a:pt x="1206" y="0"/>
                </a:moveTo>
                <a:cubicBezTo>
                  <a:pt x="1206" y="74"/>
                  <a:pt x="936" y="134"/>
                  <a:pt x="603" y="134"/>
                </a:cubicBezTo>
                <a:cubicBezTo>
                  <a:pt x="270" y="134"/>
                  <a:pt x="0" y="74"/>
                  <a:pt x="0" y="0"/>
                </a:cubicBezTo>
              </a:path>
            </a:pathLst>
          </a:cu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5" name="Freeform 41"/>
          <p:cNvSpPr>
            <a:spLocks noEditPoints="1"/>
          </p:cNvSpPr>
          <p:nvPr/>
        </p:nvSpPr>
        <p:spPr bwMode="auto">
          <a:xfrm>
            <a:off x="4408485" y="2133311"/>
            <a:ext cx="3205166" cy="2414585"/>
          </a:xfrm>
          <a:custGeom>
            <a:avLst/>
            <a:gdLst>
              <a:gd name="T0" fmla="*/ 10 w 2019"/>
              <a:gd name="T1" fmla="*/ 1404 h 1521"/>
              <a:gd name="T2" fmla="*/ 0 w 2019"/>
              <a:gd name="T3" fmla="*/ 1302 h 1521"/>
              <a:gd name="T4" fmla="*/ 10 w 2019"/>
              <a:gd name="T5" fmla="*/ 1232 h 1521"/>
              <a:gd name="T6" fmla="*/ 0 w 2019"/>
              <a:gd name="T7" fmla="*/ 1049 h 1521"/>
              <a:gd name="T8" fmla="*/ 0 w 2019"/>
              <a:gd name="T9" fmla="*/ 1019 h 1521"/>
              <a:gd name="T10" fmla="*/ 10 w 2019"/>
              <a:gd name="T11" fmla="*/ 836 h 1521"/>
              <a:gd name="T12" fmla="*/ 0 w 2019"/>
              <a:gd name="T13" fmla="*/ 735 h 1521"/>
              <a:gd name="T14" fmla="*/ 10 w 2019"/>
              <a:gd name="T15" fmla="*/ 664 h 1521"/>
              <a:gd name="T16" fmla="*/ 0 w 2019"/>
              <a:gd name="T17" fmla="*/ 481 h 1521"/>
              <a:gd name="T18" fmla="*/ 0 w 2019"/>
              <a:gd name="T19" fmla="*/ 451 h 1521"/>
              <a:gd name="T20" fmla="*/ 10 w 2019"/>
              <a:gd name="T21" fmla="*/ 268 h 1521"/>
              <a:gd name="T22" fmla="*/ 0 w 2019"/>
              <a:gd name="T23" fmla="*/ 167 h 1521"/>
              <a:gd name="T24" fmla="*/ 10 w 2019"/>
              <a:gd name="T25" fmla="*/ 96 h 1521"/>
              <a:gd name="T26" fmla="*/ 10 w 2019"/>
              <a:gd name="T27" fmla="*/ 25 h 1521"/>
              <a:gd name="T28" fmla="*/ 168 w 2019"/>
              <a:gd name="T29" fmla="*/ 0 h 1521"/>
              <a:gd name="T30" fmla="*/ 198 w 2019"/>
              <a:gd name="T31" fmla="*/ 0 h 1521"/>
              <a:gd name="T32" fmla="*/ 381 w 2019"/>
              <a:gd name="T33" fmla="*/ 10 h 1521"/>
              <a:gd name="T34" fmla="*/ 482 w 2019"/>
              <a:gd name="T35" fmla="*/ 0 h 1521"/>
              <a:gd name="T36" fmla="*/ 554 w 2019"/>
              <a:gd name="T37" fmla="*/ 10 h 1521"/>
              <a:gd name="T38" fmla="*/ 736 w 2019"/>
              <a:gd name="T39" fmla="*/ 0 h 1521"/>
              <a:gd name="T40" fmla="*/ 767 w 2019"/>
              <a:gd name="T41" fmla="*/ 0 h 1521"/>
              <a:gd name="T42" fmla="*/ 950 w 2019"/>
              <a:gd name="T43" fmla="*/ 10 h 1521"/>
              <a:gd name="T44" fmla="*/ 1051 w 2019"/>
              <a:gd name="T45" fmla="*/ 0 h 1521"/>
              <a:gd name="T46" fmla="*/ 1122 w 2019"/>
              <a:gd name="T47" fmla="*/ 10 h 1521"/>
              <a:gd name="T48" fmla="*/ 1305 w 2019"/>
              <a:gd name="T49" fmla="*/ 0 h 1521"/>
              <a:gd name="T50" fmla="*/ 1335 w 2019"/>
              <a:gd name="T51" fmla="*/ 0 h 1521"/>
              <a:gd name="T52" fmla="*/ 1518 w 2019"/>
              <a:gd name="T53" fmla="*/ 10 h 1521"/>
              <a:gd name="T54" fmla="*/ 1620 w 2019"/>
              <a:gd name="T55" fmla="*/ 0 h 1521"/>
              <a:gd name="T56" fmla="*/ 1691 w 2019"/>
              <a:gd name="T57" fmla="*/ 10 h 1521"/>
              <a:gd name="T58" fmla="*/ 1874 w 2019"/>
              <a:gd name="T59" fmla="*/ 0 h 1521"/>
              <a:gd name="T60" fmla="*/ 1904 w 2019"/>
              <a:gd name="T61" fmla="*/ 0 h 1521"/>
              <a:gd name="T62" fmla="*/ 1975 w 2019"/>
              <a:gd name="T63" fmla="*/ 0 h 1521"/>
              <a:gd name="T64" fmla="*/ 2009 w 2019"/>
              <a:gd name="T65" fmla="*/ 148 h 1521"/>
              <a:gd name="T66" fmla="*/ 2019 w 2019"/>
              <a:gd name="T67" fmla="*/ 249 h 1521"/>
              <a:gd name="T68" fmla="*/ 2009 w 2019"/>
              <a:gd name="T69" fmla="*/ 320 h 1521"/>
              <a:gd name="T70" fmla="*/ 2019 w 2019"/>
              <a:gd name="T71" fmla="*/ 503 h 1521"/>
              <a:gd name="T72" fmla="*/ 2019 w 2019"/>
              <a:gd name="T73" fmla="*/ 533 h 1521"/>
              <a:gd name="T74" fmla="*/ 2009 w 2019"/>
              <a:gd name="T75" fmla="*/ 716 h 1521"/>
              <a:gd name="T76" fmla="*/ 2019 w 2019"/>
              <a:gd name="T77" fmla="*/ 817 h 1521"/>
              <a:gd name="T78" fmla="*/ 2009 w 2019"/>
              <a:gd name="T79" fmla="*/ 888 h 1521"/>
              <a:gd name="T80" fmla="*/ 2019 w 2019"/>
              <a:gd name="T81" fmla="*/ 1070 h 1521"/>
              <a:gd name="T82" fmla="*/ 2019 w 2019"/>
              <a:gd name="T83" fmla="*/ 1101 h 1521"/>
              <a:gd name="T84" fmla="*/ 2009 w 2019"/>
              <a:gd name="T85" fmla="*/ 1283 h 1521"/>
              <a:gd name="T86" fmla="*/ 2019 w 2019"/>
              <a:gd name="T87" fmla="*/ 1385 h 1521"/>
              <a:gd name="T88" fmla="*/ 2009 w 2019"/>
              <a:gd name="T89" fmla="*/ 1456 h 1521"/>
              <a:gd name="T90" fmla="*/ 1891 w 2019"/>
              <a:gd name="T91" fmla="*/ 1521 h 1521"/>
              <a:gd name="T92" fmla="*/ 1861 w 2019"/>
              <a:gd name="T93" fmla="*/ 1521 h 1521"/>
              <a:gd name="T94" fmla="*/ 1678 w 2019"/>
              <a:gd name="T95" fmla="*/ 1510 h 1521"/>
              <a:gd name="T96" fmla="*/ 1576 w 2019"/>
              <a:gd name="T97" fmla="*/ 1521 h 1521"/>
              <a:gd name="T98" fmla="*/ 1506 w 2019"/>
              <a:gd name="T99" fmla="*/ 1510 h 1521"/>
              <a:gd name="T100" fmla="*/ 1323 w 2019"/>
              <a:gd name="T101" fmla="*/ 1521 h 1521"/>
              <a:gd name="T102" fmla="*/ 1292 w 2019"/>
              <a:gd name="T103" fmla="*/ 1521 h 1521"/>
              <a:gd name="T104" fmla="*/ 1109 w 2019"/>
              <a:gd name="T105" fmla="*/ 1510 h 1521"/>
              <a:gd name="T106" fmla="*/ 1008 w 2019"/>
              <a:gd name="T107" fmla="*/ 1521 h 1521"/>
              <a:gd name="T108" fmla="*/ 937 w 2019"/>
              <a:gd name="T109" fmla="*/ 1510 h 1521"/>
              <a:gd name="T110" fmla="*/ 754 w 2019"/>
              <a:gd name="T111" fmla="*/ 1521 h 1521"/>
              <a:gd name="T112" fmla="*/ 724 w 2019"/>
              <a:gd name="T113" fmla="*/ 1521 h 1521"/>
              <a:gd name="T114" fmla="*/ 541 w 2019"/>
              <a:gd name="T115" fmla="*/ 1510 h 1521"/>
              <a:gd name="T116" fmla="*/ 439 w 2019"/>
              <a:gd name="T117" fmla="*/ 1521 h 1521"/>
              <a:gd name="T118" fmla="*/ 368 w 2019"/>
              <a:gd name="T119" fmla="*/ 1510 h 1521"/>
              <a:gd name="T120" fmla="*/ 185 w 2019"/>
              <a:gd name="T121" fmla="*/ 1521 h 1521"/>
              <a:gd name="T122" fmla="*/ 155 w 2019"/>
              <a:gd name="T123" fmla="*/ 1521 h 1521"/>
              <a:gd name="T124" fmla="*/ 5 w 2019"/>
              <a:gd name="T125" fmla="*/ 1510 h 1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19" h="1521">
                <a:moveTo>
                  <a:pt x="0" y="1515"/>
                </a:moveTo>
                <a:lnTo>
                  <a:pt x="0" y="1475"/>
                </a:lnTo>
                <a:lnTo>
                  <a:pt x="10" y="1475"/>
                </a:lnTo>
                <a:lnTo>
                  <a:pt x="10" y="1515"/>
                </a:lnTo>
                <a:lnTo>
                  <a:pt x="0" y="1515"/>
                </a:lnTo>
                <a:close/>
                <a:moveTo>
                  <a:pt x="0" y="1445"/>
                </a:moveTo>
                <a:lnTo>
                  <a:pt x="0" y="1404"/>
                </a:lnTo>
                <a:lnTo>
                  <a:pt x="10" y="1404"/>
                </a:lnTo>
                <a:lnTo>
                  <a:pt x="10" y="1445"/>
                </a:lnTo>
                <a:lnTo>
                  <a:pt x="0" y="1445"/>
                </a:lnTo>
                <a:close/>
                <a:moveTo>
                  <a:pt x="0" y="1373"/>
                </a:moveTo>
                <a:lnTo>
                  <a:pt x="0" y="1333"/>
                </a:lnTo>
                <a:lnTo>
                  <a:pt x="10" y="1333"/>
                </a:lnTo>
                <a:lnTo>
                  <a:pt x="10" y="1373"/>
                </a:lnTo>
                <a:lnTo>
                  <a:pt x="0" y="1373"/>
                </a:lnTo>
                <a:close/>
                <a:moveTo>
                  <a:pt x="0" y="1302"/>
                </a:moveTo>
                <a:lnTo>
                  <a:pt x="0" y="1262"/>
                </a:lnTo>
                <a:lnTo>
                  <a:pt x="10" y="1262"/>
                </a:lnTo>
                <a:lnTo>
                  <a:pt x="10" y="1302"/>
                </a:lnTo>
                <a:lnTo>
                  <a:pt x="0" y="1302"/>
                </a:lnTo>
                <a:close/>
                <a:moveTo>
                  <a:pt x="0" y="1232"/>
                </a:moveTo>
                <a:lnTo>
                  <a:pt x="0" y="1191"/>
                </a:lnTo>
                <a:lnTo>
                  <a:pt x="10" y="1191"/>
                </a:lnTo>
                <a:lnTo>
                  <a:pt x="10" y="1232"/>
                </a:lnTo>
                <a:lnTo>
                  <a:pt x="0" y="1232"/>
                </a:lnTo>
                <a:close/>
                <a:moveTo>
                  <a:pt x="0" y="1160"/>
                </a:moveTo>
                <a:lnTo>
                  <a:pt x="0" y="1120"/>
                </a:lnTo>
                <a:lnTo>
                  <a:pt x="10" y="1120"/>
                </a:lnTo>
                <a:lnTo>
                  <a:pt x="10" y="1160"/>
                </a:lnTo>
                <a:lnTo>
                  <a:pt x="0" y="1160"/>
                </a:lnTo>
                <a:close/>
                <a:moveTo>
                  <a:pt x="0" y="1090"/>
                </a:moveTo>
                <a:lnTo>
                  <a:pt x="0" y="1049"/>
                </a:lnTo>
                <a:lnTo>
                  <a:pt x="10" y="1049"/>
                </a:lnTo>
                <a:lnTo>
                  <a:pt x="10" y="1090"/>
                </a:lnTo>
                <a:lnTo>
                  <a:pt x="0" y="1090"/>
                </a:lnTo>
                <a:close/>
                <a:moveTo>
                  <a:pt x="0" y="1019"/>
                </a:moveTo>
                <a:lnTo>
                  <a:pt x="0" y="978"/>
                </a:lnTo>
                <a:lnTo>
                  <a:pt x="10" y="978"/>
                </a:lnTo>
                <a:lnTo>
                  <a:pt x="10" y="1019"/>
                </a:lnTo>
                <a:lnTo>
                  <a:pt x="0" y="1019"/>
                </a:lnTo>
                <a:close/>
                <a:moveTo>
                  <a:pt x="0" y="948"/>
                </a:moveTo>
                <a:lnTo>
                  <a:pt x="0" y="907"/>
                </a:lnTo>
                <a:lnTo>
                  <a:pt x="10" y="907"/>
                </a:lnTo>
                <a:lnTo>
                  <a:pt x="10" y="948"/>
                </a:lnTo>
                <a:lnTo>
                  <a:pt x="0" y="948"/>
                </a:lnTo>
                <a:close/>
                <a:moveTo>
                  <a:pt x="0" y="877"/>
                </a:moveTo>
                <a:lnTo>
                  <a:pt x="0" y="836"/>
                </a:lnTo>
                <a:lnTo>
                  <a:pt x="10" y="836"/>
                </a:lnTo>
                <a:lnTo>
                  <a:pt x="10" y="877"/>
                </a:lnTo>
                <a:lnTo>
                  <a:pt x="0" y="877"/>
                </a:lnTo>
                <a:close/>
                <a:moveTo>
                  <a:pt x="0" y="806"/>
                </a:moveTo>
                <a:lnTo>
                  <a:pt x="0" y="765"/>
                </a:lnTo>
                <a:lnTo>
                  <a:pt x="10" y="765"/>
                </a:lnTo>
                <a:lnTo>
                  <a:pt x="10" y="806"/>
                </a:lnTo>
                <a:lnTo>
                  <a:pt x="0" y="806"/>
                </a:lnTo>
                <a:close/>
                <a:moveTo>
                  <a:pt x="0" y="735"/>
                </a:moveTo>
                <a:lnTo>
                  <a:pt x="0" y="694"/>
                </a:lnTo>
                <a:lnTo>
                  <a:pt x="10" y="694"/>
                </a:lnTo>
                <a:lnTo>
                  <a:pt x="10" y="735"/>
                </a:lnTo>
                <a:lnTo>
                  <a:pt x="0" y="735"/>
                </a:lnTo>
                <a:close/>
                <a:moveTo>
                  <a:pt x="0" y="664"/>
                </a:moveTo>
                <a:lnTo>
                  <a:pt x="0" y="623"/>
                </a:lnTo>
                <a:lnTo>
                  <a:pt x="10" y="623"/>
                </a:lnTo>
                <a:lnTo>
                  <a:pt x="10" y="664"/>
                </a:lnTo>
                <a:lnTo>
                  <a:pt x="0" y="664"/>
                </a:lnTo>
                <a:close/>
                <a:moveTo>
                  <a:pt x="0" y="593"/>
                </a:moveTo>
                <a:lnTo>
                  <a:pt x="0" y="552"/>
                </a:lnTo>
                <a:lnTo>
                  <a:pt x="10" y="552"/>
                </a:lnTo>
                <a:lnTo>
                  <a:pt x="10" y="593"/>
                </a:lnTo>
                <a:lnTo>
                  <a:pt x="0" y="593"/>
                </a:lnTo>
                <a:close/>
                <a:moveTo>
                  <a:pt x="0" y="522"/>
                </a:moveTo>
                <a:lnTo>
                  <a:pt x="0" y="481"/>
                </a:lnTo>
                <a:lnTo>
                  <a:pt x="10" y="481"/>
                </a:lnTo>
                <a:lnTo>
                  <a:pt x="10" y="522"/>
                </a:lnTo>
                <a:lnTo>
                  <a:pt x="0" y="522"/>
                </a:lnTo>
                <a:close/>
                <a:moveTo>
                  <a:pt x="0" y="451"/>
                </a:moveTo>
                <a:lnTo>
                  <a:pt x="0" y="410"/>
                </a:lnTo>
                <a:lnTo>
                  <a:pt x="10" y="410"/>
                </a:lnTo>
                <a:lnTo>
                  <a:pt x="10" y="451"/>
                </a:lnTo>
                <a:lnTo>
                  <a:pt x="0" y="451"/>
                </a:lnTo>
                <a:close/>
                <a:moveTo>
                  <a:pt x="0" y="380"/>
                </a:moveTo>
                <a:lnTo>
                  <a:pt x="0" y="339"/>
                </a:lnTo>
                <a:lnTo>
                  <a:pt x="10" y="339"/>
                </a:lnTo>
                <a:lnTo>
                  <a:pt x="10" y="380"/>
                </a:lnTo>
                <a:lnTo>
                  <a:pt x="0" y="380"/>
                </a:lnTo>
                <a:close/>
                <a:moveTo>
                  <a:pt x="0" y="309"/>
                </a:moveTo>
                <a:lnTo>
                  <a:pt x="0" y="268"/>
                </a:lnTo>
                <a:lnTo>
                  <a:pt x="10" y="268"/>
                </a:lnTo>
                <a:lnTo>
                  <a:pt x="10" y="309"/>
                </a:lnTo>
                <a:lnTo>
                  <a:pt x="0" y="309"/>
                </a:lnTo>
                <a:close/>
                <a:moveTo>
                  <a:pt x="0" y="238"/>
                </a:moveTo>
                <a:lnTo>
                  <a:pt x="0" y="197"/>
                </a:lnTo>
                <a:lnTo>
                  <a:pt x="10" y="197"/>
                </a:lnTo>
                <a:lnTo>
                  <a:pt x="10" y="238"/>
                </a:lnTo>
                <a:lnTo>
                  <a:pt x="0" y="238"/>
                </a:lnTo>
                <a:close/>
                <a:moveTo>
                  <a:pt x="0" y="167"/>
                </a:moveTo>
                <a:lnTo>
                  <a:pt x="0" y="126"/>
                </a:lnTo>
                <a:lnTo>
                  <a:pt x="10" y="126"/>
                </a:lnTo>
                <a:lnTo>
                  <a:pt x="10" y="167"/>
                </a:lnTo>
                <a:lnTo>
                  <a:pt x="0" y="167"/>
                </a:lnTo>
                <a:close/>
                <a:moveTo>
                  <a:pt x="0" y="96"/>
                </a:moveTo>
                <a:lnTo>
                  <a:pt x="0" y="55"/>
                </a:lnTo>
                <a:lnTo>
                  <a:pt x="10" y="55"/>
                </a:lnTo>
                <a:lnTo>
                  <a:pt x="10" y="96"/>
                </a:lnTo>
                <a:lnTo>
                  <a:pt x="0" y="96"/>
                </a:lnTo>
                <a:close/>
                <a:moveTo>
                  <a:pt x="0" y="25"/>
                </a:moveTo>
                <a:lnTo>
                  <a:pt x="0" y="0"/>
                </a:lnTo>
                <a:lnTo>
                  <a:pt x="25" y="0"/>
                </a:lnTo>
                <a:lnTo>
                  <a:pt x="25" y="10"/>
                </a:lnTo>
                <a:lnTo>
                  <a:pt x="5" y="10"/>
                </a:lnTo>
                <a:lnTo>
                  <a:pt x="10" y="5"/>
                </a:lnTo>
                <a:lnTo>
                  <a:pt x="10" y="25"/>
                </a:lnTo>
                <a:lnTo>
                  <a:pt x="0" y="25"/>
                </a:lnTo>
                <a:close/>
                <a:moveTo>
                  <a:pt x="56" y="0"/>
                </a:moveTo>
                <a:lnTo>
                  <a:pt x="97" y="0"/>
                </a:lnTo>
                <a:lnTo>
                  <a:pt x="97" y="10"/>
                </a:lnTo>
                <a:lnTo>
                  <a:pt x="56" y="10"/>
                </a:lnTo>
                <a:lnTo>
                  <a:pt x="56" y="0"/>
                </a:lnTo>
                <a:close/>
                <a:moveTo>
                  <a:pt x="127" y="0"/>
                </a:moveTo>
                <a:lnTo>
                  <a:pt x="168" y="0"/>
                </a:lnTo>
                <a:lnTo>
                  <a:pt x="168" y="10"/>
                </a:lnTo>
                <a:lnTo>
                  <a:pt x="127" y="10"/>
                </a:lnTo>
                <a:lnTo>
                  <a:pt x="127" y="0"/>
                </a:lnTo>
                <a:close/>
                <a:moveTo>
                  <a:pt x="198" y="0"/>
                </a:moveTo>
                <a:lnTo>
                  <a:pt x="239" y="0"/>
                </a:lnTo>
                <a:lnTo>
                  <a:pt x="239" y="10"/>
                </a:lnTo>
                <a:lnTo>
                  <a:pt x="198" y="10"/>
                </a:lnTo>
                <a:lnTo>
                  <a:pt x="198" y="0"/>
                </a:lnTo>
                <a:close/>
                <a:moveTo>
                  <a:pt x="269" y="0"/>
                </a:moveTo>
                <a:lnTo>
                  <a:pt x="310" y="0"/>
                </a:lnTo>
                <a:lnTo>
                  <a:pt x="310" y="10"/>
                </a:lnTo>
                <a:lnTo>
                  <a:pt x="269" y="10"/>
                </a:lnTo>
                <a:lnTo>
                  <a:pt x="269" y="0"/>
                </a:lnTo>
                <a:close/>
                <a:moveTo>
                  <a:pt x="340" y="0"/>
                </a:moveTo>
                <a:lnTo>
                  <a:pt x="381" y="0"/>
                </a:lnTo>
                <a:lnTo>
                  <a:pt x="381" y="10"/>
                </a:lnTo>
                <a:lnTo>
                  <a:pt x="340" y="10"/>
                </a:lnTo>
                <a:lnTo>
                  <a:pt x="340" y="0"/>
                </a:lnTo>
                <a:close/>
                <a:moveTo>
                  <a:pt x="411" y="0"/>
                </a:moveTo>
                <a:lnTo>
                  <a:pt x="452" y="0"/>
                </a:lnTo>
                <a:lnTo>
                  <a:pt x="452" y="10"/>
                </a:lnTo>
                <a:lnTo>
                  <a:pt x="411" y="10"/>
                </a:lnTo>
                <a:lnTo>
                  <a:pt x="411" y="0"/>
                </a:lnTo>
                <a:close/>
                <a:moveTo>
                  <a:pt x="482" y="0"/>
                </a:moveTo>
                <a:lnTo>
                  <a:pt x="523" y="0"/>
                </a:lnTo>
                <a:lnTo>
                  <a:pt x="523" y="10"/>
                </a:lnTo>
                <a:lnTo>
                  <a:pt x="482" y="10"/>
                </a:lnTo>
                <a:lnTo>
                  <a:pt x="482" y="0"/>
                </a:lnTo>
                <a:close/>
                <a:moveTo>
                  <a:pt x="554" y="0"/>
                </a:moveTo>
                <a:lnTo>
                  <a:pt x="594" y="0"/>
                </a:lnTo>
                <a:lnTo>
                  <a:pt x="594" y="10"/>
                </a:lnTo>
                <a:lnTo>
                  <a:pt x="554" y="10"/>
                </a:lnTo>
                <a:lnTo>
                  <a:pt x="554" y="0"/>
                </a:lnTo>
                <a:close/>
                <a:moveTo>
                  <a:pt x="625" y="0"/>
                </a:moveTo>
                <a:lnTo>
                  <a:pt x="665" y="0"/>
                </a:lnTo>
                <a:lnTo>
                  <a:pt x="665" y="10"/>
                </a:lnTo>
                <a:lnTo>
                  <a:pt x="625" y="10"/>
                </a:lnTo>
                <a:lnTo>
                  <a:pt x="625" y="0"/>
                </a:lnTo>
                <a:close/>
                <a:moveTo>
                  <a:pt x="695" y="0"/>
                </a:moveTo>
                <a:lnTo>
                  <a:pt x="736" y="0"/>
                </a:lnTo>
                <a:lnTo>
                  <a:pt x="736" y="10"/>
                </a:lnTo>
                <a:lnTo>
                  <a:pt x="695" y="10"/>
                </a:lnTo>
                <a:lnTo>
                  <a:pt x="695" y="0"/>
                </a:lnTo>
                <a:close/>
                <a:moveTo>
                  <a:pt x="767" y="0"/>
                </a:moveTo>
                <a:lnTo>
                  <a:pt x="807" y="0"/>
                </a:lnTo>
                <a:lnTo>
                  <a:pt x="807" y="10"/>
                </a:lnTo>
                <a:lnTo>
                  <a:pt x="767" y="10"/>
                </a:lnTo>
                <a:lnTo>
                  <a:pt x="767" y="0"/>
                </a:lnTo>
                <a:close/>
                <a:moveTo>
                  <a:pt x="838" y="0"/>
                </a:moveTo>
                <a:lnTo>
                  <a:pt x="878" y="0"/>
                </a:lnTo>
                <a:lnTo>
                  <a:pt x="878" y="10"/>
                </a:lnTo>
                <a:lnTo>
                  <a:pt x="838" y="10"/>
                </a:lnTo>
                <a:lnTo>
                  <a:pt x="838" y="0"/>
                </a:lnTo>
                <a:close/>
                <a:moveTo>
                  <a:pt x="909" y="0"/>
                </a:moveTo>
                <a:lnTo>
                  <a:pt x="950" y="0"/>
                </a:lnTo>
                <a:lnTo>
                  <a:pt x="950" y="10"/>
                </a:lnTo>
                <a:lnTo>
                  <a:pt x="909" y="10"/>
                </a:lnTo>
                <a:lnTo>
                  <a:pt x="909" y="0"/>
                </a:lnTo>
                <a:close/>
                <a:moveTo>
                  <a:pt x="980" y="0"/>
                </a:moveTo>
                <a:lnTo>
                  <a:pt x="1021" y="0"/>
                </a:lnTo>
                <a:lnTo>
                  <a:pt x="1021" y="10"/>
                </a:lnTo>
                <a:lnTo>
                  <a:pt x="980" y="10"/>
                </a:lnTo>
                <a:lnTo>
                  <a:pt x="980" y="0"/>
                </a:lnTo>
                <a:close/>
                <a:moveTo>
                  <a:pt x="1051" y="0"/>
                </a:moveTo>
                <a:lnTo>
                  <a:pt x="1092" y="0"/>
                </a:lnTo>
                <a:lnTo>
                  <a:pt x="1092" y="10"/>
                </a:lnTo>
                <a:lnTo>
                  <a:pt x="1051" y="10"/>
                </a:lnTo>
                <a:lnTo>
                  <a:pt x="1051" y="0"/>
                </a:lnTo>
                <a:close/>
                <a:moveTo>
                  <a:pt x="1122" y="0"/>
                </a:moveTo>
                <a:lnTo>
                  <a:pt x="1163" y="0"/>
                </a:lnTo>
                <a:lnTo>
                  <a:pt x="1163" y="10"/>
                </a:lnTo>
                <a:lnTo>
                  <a:pt x="1122" y="10"/>
                </a:lnTo>
                <a:lnTo>
                  <a:pt x="1122" y="0"/>
                </a:lnTo>
                <a:close/>
                <a:moveTo>
                  <a:pt x="1193" y="0"/>
                </a:moveTo>
                <a:lnTo>
                  <a:pt x="1234" y="0"/>
                </a:lnTo>
                <a:lnTo>
                  <a:pt x="1234" y="10"/>
                </a:lnTo>
                <a:lnTo>
                  <a:pt x="1193" y="10"/>
                </a:lnTo>
                <a:lnTo>
                  <a:pt x="1193" y="0"/>
                </a:lnTo>
                <a:close/>
                <a:moveTo>
                  <a:pt x="1264" y="0"/>
                </a:moveTo>
                <a:lnTo>
                  <a:pt x="1305" y="0"/>
                </a:lnTo>
                <a:lnTo>
                  <a:pt x="1305" y="10"/>
                </a:lnTo>
                <a:lnTo>
                  <a:pt x="1264" y="10"/>
                </a:lnTo>
                <a:lnTo>
                  <a:pt x="1264" y="0"/>
                </a:lnTo>
                <a:close/>
                <a:moveTo>
                  <a:pt x="1335" y="0"/>
                </a:moveTo>
                <a:lnTo>
                  <a:pt x="1376" y="0"/>
                </a:lnTo>
                <a:lnTo>
                  <a:pt x="1376" y="10"/>
                </a:lnTo>
                <a:lnTo>
                  <a:pt x="1335" y="10"/>
                </a:lnTo>
                <a:lnTo>
                  <a:pt x="1335" y="0"/>
                </a:lnTo>
                <a:close/>
                <a:moveTo>
                  <a:pt x="1407" y="0"/>
                </a:moveTo>
                <a:lnTo>
                  <a:pt x="1447" y="0"/>
                </a:lnTo>
                <a:lnTo>
                  <a:pt x="1447" y="10"/>
                </a:lnTo>
                <a:lnTo>
                  <a:pt x="1407" y="10"/>
                </a:lnTo>
                <a:lnTo>
                  <a:pt x="1407" y="0"/>
                </a:lnTo>
                <a:close/>
                <a:moveTo>
                  <a:pt x="1477" y="0"/>
                </a:moveTo>
                <a:lnTo>
                  <a:pt x="1518" y="0"/>
                </a:lnTo>
                <a:lnTo>
                  <a:pt x="1518" y="10"/>
                </a:lnTo>
                <a:lnTo>
                  <a:pt x="1477" y="10"/>
                </a:lnTo>
                <a:lnTo>
                  <a:pt x="1477" y="0"/>
                </a:lnTo>
                <a:close/>
                <a:moveTo>
                  <a:pt x="1548" y="0"/>
                </a:moveTo>
                <a:lnTo>
                  <a:pt x="1589" y="0"/>
                </a:lnTo>
                <a:lnTo>
                  <a:pt x="1589" y="10"/>
                </a:lnTo>
                <a:lnTo>
                  <a:pt x="1548" y="10"/>
                </a:lnTo>
                <a:lnTo>
                  <a:pt x="1548" y="0"/>
                </a:lnTo>
                <a:close/>
                <a:moveTo>
                  <a:pt x="1620" y="0"/>
                </a:moveTo>
                <a:lnTo>
                  <a:pt x="1660" y="0"/>
                </a:lnTo>
                <a:lnTo>
                  <a:pt x="1660" y="10"/>
                </a:lnTo>
                <a:lnTo>
                  <a:pt x="1620" y="10"/>
                </a:lnTo>
                <a:lnTo>
                  <a:pt x="1620" y="0"/>
                </a:lnTo>
                <a:close/>
                <a:moveTo>
                  <a:pt x="1691" y="0"/>
                </a:moveTo>
                <a:lnTo>
                  <a:pt x="1731" y="0"/>
                </a:lnTo>
                <a:lnTo>
                  <a:pt x="1731" y="10"/>
                </a:lnTo>
                <a:lnTo>
                  <a:pt x="1691" y="10"/>
                </a:lnTo>
                <a:lnTo>
                  <a:pt x="1691" y="0"/>
                </a:lnTo>
                <a:close/>
                <a:moveTo>
                  <a:pt x="1762" y="0"/>
                </a:moveTo>
                <a:lnTo>
                  <a:pt x="1803" y="0"/>
                </a:lnTo>
                <a:lnTo>
                  <a:pt x="1803" y="10"/>
                </a:lnTo>
                <a:lnTo>
                  <a:pt x="1762" y="10"/>
                </a:lnTo>
                <a:lnTo>
                  <a:pt x="1762" y="0"/>
                </a:lnTo>
                <a:close/>
                <a:moveTo>
                  <a:pt x="1833" y="0"/>
                </a:moveTo>
                <a:lnTo>
                  <a:pt x="1874" y="0"/>
                </a:lnTo>
                <a:lnTo>
                  <a:pt x="1874" y="10"/>
                </a:lnTo>
                <a:lnTo>
                  <a:pt x="1833" y="10"/>
                </a:lnTo>
                <a:lnTo>
                  <a:pt x="1833" y="0"/>
                </a:lnTo>
                <a:close/>
                <a:moveTo>
                  <a:pt x="1904" y="0"/>
                </a:moveTo>
                <a:lnTo>
                  <a:pt x="1944" y="0"/>
                </a:lnTo>
                <a:lnTo>
                  <a:pt x="1944" y="10"/>
                </a:lnTo>
                <a:lnTo>
                  <a:pt x="1904" y="10"/>
                </a:lnTo>
                <a:lnTo>
                  <a:pt x="1904" y="0"/>
                </a:lnTo>
                <a:close/>
                <a:moveTo>
                  <a:pt x="1975" y="0"/>
                </a:moveTo>
                <a:lnTo>
                  <a:pt x="2019" y="0"/>
                </a:lnTo>
                <a:lnTo>
                  <a:pt x="2019" y="6"/>
                </a:lnTo>
                <a:lnTo>
                  <a:pt x="2009" y="6"/>
                </a:lnTo>
                <a:lnTo>
                  <a:pt x="2009" y="5"/>
                </a:lnTo>
                <a:lnTo>
                  <a:pt x="2014" y="10"/>
                </a:lnTo>
                <a:lnTo>
                  <a:pt x="1975" y="10"/>
                </a:lnTo>
                <a:lnTo>
                  <a:pt x="1975" y="0"/>
                </a:lnTo>
                <a:close/>
                <a:moveTo>
                  <a:pt x="2019" y="36"/>
                </a:moveTo>
                <a:lnTo>
                  <a:pt x="2019" y="77"/>
                </a:lnTo>
                <a:lnTo>
                  <a:pt x="2009" y="77"/>
                </a:lnTo>
                <a:lnTo>
                  <a:pt x="2009" y="36"/>
                </a:lnTo>
                <a:lnTo>
                  <a:pt x="2019" y="36"/>
                </a:lnTo>
                <a:close/>
                <a:moveTo>
                  <a:pt x="2019" y="107"/>
                </a:moveTo>
                <a:lnTo>
                  <a:pt x="2019" y="148"/>
                </a:lnTo>
                <a:lnTo>
                  <a:pt x="2009" y="148"/>
                </a:lnTo>
                <a:lnTo>
                  <a:pt x="2009" y="107"/>
                </a:lnTo>
                <a:lnTo>
                  <a:pt x="2019" y="107"/>
                </a:lnTo>
                <a:close/>
                <a:moveTo>
                  <a:pt x="2019" y="178"/>
                </a:moveTo>
                <a:lnTo>
                  <a:pt x="2019" y="219"/>
                </a:lnTo>
                <a:lnTo>
                  <a:pt x="2009" y="219"/>
                </a:lnTo>
                <a:lnTo>
                  <a:pt x="2009" y="178"/>
                </a:lnTo>
                <a:lnTo>
                  <a:pt x="2019" y="178"/>
                </a:lnTo>
                <a:close/>
                <a:moveTo>
                  <a:pt x="2019" y="249"/>
                </a:moveTo>
                <a:lnTo>
                  <a:pt x="2019" y="290"/>
                </a:lnTo>
                <a:lnTo>
                  <a:pt x="2009" y="290"/>
                </a:lnTo>
                <a:lnTo>
                  <a:pt x="2009" y="249"/>
                </a:lnTo>
                <a:lnTo>
                  <a:pt x="2019" y="249"/>
                </a:lnTo>
                <a:close/>
                <a:moveTo>
                  <a:pt x="2019" y="320"/>
                </a:moveTo>
                <a:lnTo>
                  <a:pt x="2019" y="361"/>
                </a:lnTo>
                <a:lnTo>
                  <a:pt x="2009" y="361"/>
                </a:lnTo>
                <a:lnTo>
                  <a:pt x="2009" y="320"/>
                </a:lnTo>
                <a:lnTo>
                  <a:pt x="2019" y="320"/>
                </a:lnTo>
                <a:close/>
                <a:moveTo>
                  <a:pt x="2019" y="391"/>
                </a:moveTo>
                <a:lnTo>
                  <a:pt x="2019" y="432"/>
                </a:lnTo>
                <a:lnTo>
                  <a:pt x="2009" y="432"/>
                </a:lnTo>
                <a:lnTo>
                  <a:pt x="2009" y="391"/>
                </a:lnTo>
                <a:lnTo>
                  <a:pt x="2019" y="391"/>
                </a:lnTo>
                <a:close/>
                <a:moveTo>
                  <a:pt x="2019" y="462"/>
                </a:moveTo>
                <a:lnTo>
                  <a:pt x="2019" y="503"/>
                </a:lnTo>
                <a:lnTo>
                  <a:pt x="2009" y="503"/>
                </a:lnTo>
                <a:lnTo>
                  <a:pt x="2009" y="462"/>
                </a:lnTo>
                <a:lnTo>
                  <a:pt x="2019" y="462"/>
                </a:lnTo>
                <a:close/>
                <a:moveTo>
                  <a:pt x="2019" y="533"/>
                </a:moveTo>
                <a:lnTo>
                  <a:pt x="2019" y="574"/>
                </a:lnTo>
                <a:lnTo>
                  <a:pt x="2009" y="574"/>
                </a:lnTo>
                <a:lnTo>
                  <a:pt x="2009" y="533"/>
                </a:lnTo>
                <a:lnTo>
                  <a:pt x="2019" y="533"/>
                </a:lnTo>
                <a:close/>
                <a:moveTo>
                  <a:pt x="2019" y="604"/>
                </a:moveTo>
                <a:lnTo>
                  <a:pt x="2019" y="645"/>
                </a:lnTo>
                <a:lnTo>
                  <a:pt x="2009" y="645"/>
                </a:lnTo>
                <a:lnTo>
                  <a:pt x="2009" y="604"/>
                </a:lnTo>
                <a:lnTo>
                  <a:pt x="2019" y="604"/>
                </a:lnTo>
                <a:close/>
                <a:moveTo>
                  <a:pt x="2019" y="675"/>
                </a:moveTo>
                <a:lnTo>
                  <a:pt x="2019" y="716"/>
                </a:lnTo>
                <a:lnTo>
                  <a:pt x="2009" y="716"/>
                </a:lnTo>
                <a:lnTo>
                  <a:pt x="2009" y="675"/>
                </a:lnTo>
                <a:lnTo>
                  <a:pt x="2019" y="675"/>
                </a:lnTo>
                <a:close/>
                <a:moveTo>
                  <a:pt x="2019" y="746"/>
                </a:moveTo>
                <a:lnTo>
                  <a:pt x="2019" y="787"/>
                </a:lnTo>
                <a:lnTo>
                  <a:pt x="2009" y="787"/>
                </a:lnTo>
                <a:lnTo>
                  <a:pt x="2009" y="746"/>
                </a:lnTo>
                <a:lnTo>
                  <a:pt x="2019" y="746"/>
                </a:lnTo>
                <a:close/>
                <a:moveTo>
                  <a:pt x="2019" y="817"/>
                </a:moveTo>
                <a:lnTo>
                  <a:pt x="2019" y="857"/>
                </a:lnTo>
                <a:lnTo>
                  <a:pt x="2009" y="857"/>
                </a:lnTo>
                <a:lnTo>
                  <a:pt x="2009" y="817"/>
                </a:lnTo>
                <a:lnTo>
                  <a:pt x="2019" y="817"/>
                </a:lnTo>
                <a:close/>
                <a:moveTo>
                  <a:pt x="2019" y="888"/>
                </a:moveTo>
                <a:lnTo>
                  <a:pt x="2019" y="929"/>
                </a:lnTo>
                <a:lnTo>
                  <a:pt x="2009" y="929"/>
                </a:lnTo>
                <a:lnTo>
                  <a:pt x="2009" y="888"/>
                </a:lnTo>
                <a:lnTo>
                  <a:pt x="2019" y="888"/>
                </a:lnTo>
                <a:close/>
                <a:moveTo>
                  <a:pt x="2019" y="959"/>
                </a:moveTo>
                <a:lnTo>
                  <a:pt x="2019" y="1000"/>
                </a:lnTo>
                <a:lnTo>
                  <a:pt x="2009" y="1000"/>
                </a:lnTo>
                <a:lnTo>
                  <a:pt x="2009" y="959"/>
                </a:lnTo>
                <a:lnTo>
                  <a:pt x="2019" y="959"/>
                </a:lnTo>
                <a:close/>
                <a:moveTo>
                  <a:pt x="2019" y="1030"/>
                </a:moveTo>
                <a:lnTo>
                  <a:pt x="2019" y="1070"/>
                </a:lnTo>
                <a:lnTo>
                  <a:pt x="2009" y="1070"/>
                </a:lnTo>
                <a:lnTo>
                  <a:pt x="2009" y="1030"/>
                </a:lnTo>
                <a:lnTo>
                  <a:pt x="2019" y="1030"/>
                </a:lnTo>
                <a:close/>
                <a:moveTo>
                  <a:pt x="2019" y="1101"/>
                </a:moveTo>
                <a:lnTo>
                  <a:pt x="2019" y="1142"/>
                </a:lnTo>
                <a:lnTo>
                  <a:pt x="2009" y="1142"/>
                </a:lnTo>
                <a:lnTo>
                  <a:pt x="2009" y="1101"/>
                </a:lnTo>
                <a:lnTo>
                  <a:pt x="2019" y="1101"/>
                </a:lnTo>
                <a:close/>
                <a:moveTo>
                  <a:pt x="2019" y="1172"/>
                </a:moveTo>
                <a:lnTo>
                  <a:pt x="2019" y="1212"/>
                </a:lnTo>
                <a:lnTo>
                  <a:pt x="2009" y="1212"/>
                </a:lnTo>
                <a:lnTo>
                  <a:pt x="2009" y="1172"/>
                </a:lnTo>
                <a:lnTo>
                  <a:pt x="2019" y="1172"/>
                </a:lnTo>
                <a:close/>
                <a:moveTo>
                  <a:pt x="2019" y="1243"/>
                </a:moveTo>
                <a:lnTo>
                  <a:pt x="2019" y="1283"/>
                </a:lnTo>
                <a:lnTo>
                  <a:pt x="2009" y="1283"/>
                </a:lnTo>
                <a:lnTo>
                  <a:pt x="2009" y="1243"/>
                </a:lnTo>
                <a:lnTo>
                  <a:pt x="2019" y="1243"/>
                </a:lnTo>
                <a:close/>
                <a:moveTo>
                  <a:pt x="2019" y="1314"/>
                </a:moveTo>
                <a:lnTo>
                  <a:pt x="2019" y="1354"/>
                </a:lnTo>
                <a:lnTo>
                  <a:pt x="2009" y="1354"/>
                </a:lnTo>
                <a:lnTo>
                  <a:pt x="2009" y="1314"/>
                </a:lnTo>
                <a:lnTo>
                  <a:pt x="2019" y="1314"/>
                </a:lnTo>
                <a:close/>
                <a:moveTo>
                  <a:pt x="2019" y="1385"/>
                </a:moveTo>
                <a:lnTo>
                  <a:pt x="2019" y="1425"/>
                </a:lnTo>
                <a:lnTo>
                  <a:pt x="2009" y="1425"/>
                </a:lnTo>
                <a:lnTo>
                  <a:pt x="2009" y="1385"/>
                </a:lnTo>
                <a:lnTo>
                  <a:pt x="2019" y="1385"/>
                </a:lnTo>
                <a:close/>
                <a:moveTo>
                  <a:pt x="2019" y="1456"/>
                </a:moveTo>
                <a:lnTo>
                  <a:pt x="2019" y="1496"/>
                </a:lnTo>
                <a:lnTo>
                  <a:pt x="2009" y="1496"/>
                </a:lnTo>
                <a:lnTo>
                  <a:pt x="2009" y="1456"/>
                </a:lnTo>
                <a:lnTo>
                  <a:pt x="2019" y="1456"/>
                </a:lnTo>
                <a:close/>
                <a:moveTo>
                  <a:pt x="2003" y="1521"/>
                </a:moveTo>
                <a:lnTo>
                  <a:pt x="1962" y="1521"/>
                </a:lnTo>
                <a:lnTo>
                  <a:pt x="1962" y="1510"/>
                </a:lnTo>
                <a:lnTo>
                  <a:pt x="2003" y="1510"/>
                </a:lnTo>
                <a:lnTo>
                  <a:pt x="2003" y="1521"/>
                </a:lnTo>
                <a:close/>
                <a:moveTo>
                  <a:pt x="1932" y="1521"/>
                </a:moveTo>
                <a:lnTo>
                  <a:pt x="1891" y="1521"/>
                </a:lnTo>
                <a:lnTo>
                  <a:pt x="1891" y="1510"/>
                </a:lnTo>
                <a:lnTo>
                  <a:pt x="1932" y="1510"/>
                </a:lnTo>
                <a:lnTo>
                  <a:pt x="1932" y="1521"/>
                </a:lnTo>
                <a:close/>
                <a:moveTo>
                  <a:pt x="1861" y="1521"/>
                </a:moveTo>
                <a:lnTo>
                  <a:pt x="1820" y="1521"/>
                </a:lnTo>
                <a:lnTo>
                  <a:pt x="1820" y="1510"/>
                </a:lnTo>
                <a:lnTo>
                  <a:pt x="1861" y="1510"/>
                </a:lnTo>
                <a:lnTo>
                  <a:pt x="1861" y="1521"/>
                </a:lnTo>
                <a:close/>
                <a:moveTo>
                  <a:pt x="1790" y="1521"/>
                </a:moveTo>
                <a:lnTo>
                  <a:pt x="1749" y="1521"/>
                </a:lnTo>
                <a:lnTo>
                  <a:pt x="1749" y="1510"/>
                </a:lnTo>
                <a:lnTo>
                  <a:pt x="1790" y="1510"/>
                </a:lnTo>
                <a:lnTo>
                  <a:pt x="1790" y="1521"/>
                </a:lnTo>
                <a:close/>
                <a:moveTo>
                  <a:pt x="1719" y="1521"/>
                </a:moveTo>
                <a:lnTo>
                  <a:pt x="1678" y="1521"/>
                </a:lnTo>
                <a:lnTo>
                  <a:pt x="1678" y="1510"/>
                </a:lnTo>
                <a:lnTo>
                  <a:pt x="1719" y="1510"/>
                </a:lnTo>
                <a:lnTo>
                  <a:pt x="1719" y="1521"/>
                </a:lnTo>
                <a:close/>
                <a:moveTo>
                  <a:pt x="1647" y="1521"/>
                </a:moveTo>
                <a:lnTo>
                  <a:pt x="1607" y="1521"/>
                </a:lnTo>
                <a:lnTo>
                  <a:pt x="1607" y="1510"/>
                </a:lnTo>
                <a:lnTo>
                  <a:pt x="1647" y="1510"/>
                </a:lnTo>
                <a:lnTo>
                  <a:pt x="1647" y="1521"/>
                </a:lnTo>
                <a:close/>
                <a:moveTo>
                  <a:pt x="1576" y="1521"/>
                </a:moveTo>
                <a:lnTo>
                  <a:pt x="1536" y="1521"/>
                </a:lnTo>
                <a:lnTo>
                  <a:pt x="1536" y="1510"/>
                </a:lnTo>
                <a:lnTo>
                  <a:pt x="1576" y="1510"/>
                </a:lnTo>
                <a:lnTo>
                  <a:pt x="1576" y="1521"/>
                </a:lnTo>
                <a:close/>
                <a:moveTo>
                  <a:pt x="1506" y="1521"/>
                </a:moveTo>
                <a:lnTo>
                  <a:pt x="1465" y="1521"/>
                </a:lnTo>
                <a:lnTo>
                  <a:pt x="1465" y="1510"/>
                </a:lnTo>
                <a:lnTo>
                  <a:pt x="1506" y="1510"/>
                </a:lnTo>
                <a:lnTo>
                  <a:pt x="1506" y="1521"/>
                </a:lnTo>
                <a:close/>
                <a:moveTo>
                  <a:pt x="1434" y="1521"/>
                </a:moveTo>
                <a:lnTo>
                  <a:pt x="1394" y="1521"/>
                </a:lnTo>
                <a:lnTo>
                  <a:pt x="1394" y="1510"/>
                </a:lnTo>
                <a:lnTo>
                  <a:pt x="1434" y="1510"/>
                </a:lnTo>
                <a:lnTo>
                  <a:pt x="1434" y="1521"/>
                </a:lnTo>
                <a:close/>
                <a:moveTo>
                  <a:pt x="1363" y="1521"/>
                </a:moveTo>
                <a:lnTo>
                  <a:pt x="1323" y="1521"/>
                </a:lnTo>
                <a:lnTo>
                  <a:pt x="1323" y="1510"/>
                </a:lnTo>
                <a:lnTo>
                  <a:pt x="1363" y="1510"/>
                </a:lnTo>
                <a:lnTo>
                  <a:pt x="1363" y="1521"/>
                </a:lnTo>
                <a:close/>
                <a:moveTo>
                  <a:pt x="1292" y="1521"/>
                </a:moveTo>
                <a:lnTo>
                  <a:pt x="1251" y="1521"/>
                </a:lnTo>
                <a:lnTo>
                  <a:pt x="1251" y="1510"/>
                </a:lnTo>
                <a:lnTo>
                  <a:pt x="1292" y="1510"/>
                </a:lnTo>
                <a:lnTo>
                  <a:pt x="1292" y="1521"/>
                </a:lnTo>
                <a:close/>
                <a:moveTo>
                  <a:pt x="1221" y="1521"/>
                </a:moveTo>
                <a:lnTo>
                  <a:pt x="1180" y="1521"/>
                </a:lnTo>
                <a:lnTo>
                  <a:pt x="1180" y="1510"/>
                </a:lnTo>
                <a:lnTo>
                  <a:pt x="1221" y="1510"/>
                </a:lnTo>
                <a:lnTo>
                  <a:pt x="1221" y="1521"/>
                </a:lnTo>
                <a:close/>
                <a:moveTo>
                  <a:pt x="1150" y="1521"/>
                </a:moveTo>
                <a:lnTo>
                  <a:pt x="1109" y="1521"/>
                </a:lnTo>
                <a:lnTo>
                  <a:pt x="1109" y="1510"/>
                </a:lnTo>
                <a:lnTo>
                  <a:pt x="1150" y="1510"/>
                </a:lnTo>
                <a:lnTo>
                  <a:pt x="1150" y="1521"/>
                </a:lnTo>
                <a:close/>
                <a:moveTo>
                  <a:pt x="1079" y="1521"/>
                </a:moveTo>
                <a:lnTo>
                  <a:pt x="1038" y="1521"/>
                </a:lnTo>
                <a:lnTo>
                  <a:pt x="1038" y="1510"/>
                </a:lnTo>
                <a:lnTo>
                  <a:pt x="1079" y="1510"/>
                </a:lnTo>
                <a:lnTo>
                  <a:pt x="1079" y="1521"/>
                </a:lnTo>
                <a:close/>
                <a:moveTo>
                  <a:pt x="1008" y="1521"/>
                </a:moveTo>
                <a:lnTo>
                  <a:pt x="967" y="1521"/>
                </a:lnTo>
                <a:lnTo>
                  <a:pt x="967" y="1510"/>
                </a:lnTo>
                <a:lnTo>
                  <a:pt x="1008" y="1510"/>
                </a:lnTo>
                <a:lnTo>
                  <a:pt x="1008" y="1521"/>
                </a:lnTo>
                <a:close/>
                <a:moveTo>
                  <a:pt x="937" y="1521"/>
                </a:moveTo>
                <a:lnTo>
                  <a:pt x="896" y="1521"/>
                </a:lnTo>
                <a:lnTo>
                  <a:pt x="896" y="1510"/>
                </a:lnTo>
                <a:lnTo>
                  <a:pt x="937" y="1510"/>
                </a:lnTo>
                <a:lnTo>
                  <a:pt x="937" y="1521"/>
                </a:lnTo>
                <a:close/>
                <a:moveTo>
                  <a:pt x="866" y="1521"/>
                </a:moveTo>
                <a:lnTo>
                  <a:pt x="825" y="1521"/>
                </a:lnTo>
                <a:lnTo>
                  <a:pt x="825" y="1510"/>
                </a:lnTo>
                <a:lnTo>
                  <a:pt x="866" y="1510"/>
                </a:lnTo>
                <a:lnTo>
                  <a:pt x="866" y="1521"/>
                </a:lnTo>
                <a:close/>
                <a:moveTo>
                  <a:pt x="794" y="1521"/>
                </a:moveTo>
                <a:lnTo>
                  <a:pt x="754" y="1521"/>
                </a:lnTo>
                <a:lnTo>
                  <a:pt x="754" y="1510"/>
                </a:lnTo>
                <a:lnTo>
                  <a:pt x="794" y="1510"/>
                </a:lnTo>
                <a:lnTo>
                  <a:pt x="794" y="1521"/>
                </a:lnTo>
                <a:close/>
                <a:moveTo>
                  <a:pt x="724" y="1521"/>
                </a:moveTo>
                <a:lnTo>
                  <a:pt x="683" y="1521"/>
                </a:lnTo>
                <a:lnTo>
                  <a:pt x="683" y="1510"/>
                </a:lnTo>
                <a:lnTo>
                  <a:pt x="724" y="1510"/>
                </a:lnTo>
                <a:lnTo>
                  <a:pt x="724" y="1521"/>
                </a:lnTo>
                <a:close/>
                <a:moveTo>
                  <a:pt x="653" y="1521"/>
                </a:moveTo>
                <a:lnTo>
                  <a:pt x="612" y="1521"/>
                </a:lnTo>
                <a:lnTo>
                  <a:pt x="612" y="1510"/>
                </a:lnTo>
                <a:lnTo>
                  <a:pt x="653" y="1510"/>
                </a:lnTo>
                <a:lnTo>
                  <a:pt x="653" y="1521"/>
                </a:lnTo>
                <a:close/>
                <a:moveTo>
                  <a:pt x="581" y="1521"/>
                </a:moveTo>
                <a:lnTo>
                  <a:pt x="541" y="1521"/>
                </a:lnTo>
                <a:lnTo>
                  <a:pt x="541" y="1510"/>
                </a:lnTo>
                <a:lnTo>
                  <a:pt x="581" y="1510"/>
                </a:lnTo>
                <a:lnTo>
                  <a:pt x="581" y="1521"/>
                </a:lnTo>
                <a:close/>
                <a:moveTo>
                  <a:pt x="510" y="1521"/>
                </a:moveTo>
                <a:lnTo>
                  <a:pt x="470" y="1521"/>
                </a:lnTo>
                <a:lnTo>
                  <a:pt x="470" y="1510"/>
                </a:lnTo>
                <a:lnTo>
                  <a:pt x="510" y="1510"/>
                </a:lnTo>
                <a:lnTo>
                  <a:pt x="510" y="1521"/>
                </a:lnTo>
                <a:close/>
                <a:moveTo>
                  <a:pt x="439" y="1521"/>
                </a:moveTo>
                <a:lnTo>
                  <a:pt x="398" y="1521"/>
                </a:lnTo>
                <a:lnTo>
                  <a:pt x="398" y="1510"/>
                </a:lnTo>
                <a:lnTo>
                  <a:pt x="439" y="1510"/>
                </a:lnTo>
                <a:lnTo>
                  <a:pt x="439" y="1521"/>
                </a:lnTo>
                <a:close/>
                <a:moveTo>
                  <a:pt x="368" y="1521"/>
                </a:moveTo>
                <a:lnTo>
                  <a:pt x="327" y="1521"/>
                </a:lnTo>
                <a:lnTo>
                  <a:pt x="327" y="1510"/>
                </a:lnTo>
                <a:lnTo>
                  <a:pt x="368" y="1510"/>
                </a:lnTo>
                <a:lnTo>
                  <a:pt x="368" y="1521"/>
                </a:lnTo>
                <a:close/>
                <a:moveTo>
                  <a:pt x="297" y="1521"/>
                </a:moveTo>
                <a:lnTo>
                  <a:pt x="257" y="1521"/>
                </a:lnTo>
                <a:lnTo>
                  <a:pt x="257" y="1510"/>
                </a:lnTo>
                <a:lnTo>
                  <a:pt x="297" y="1510"/>
                </a:lnTo>
                <a:lnTo>
                  <a:pt x="297" y="1521"/>
                </a:lnTo>
                <a:close/>
                <a:moveTo>
                  <a:pt x="226" y="1521"/>
                </a:moveTo>
                <a:lnTo>
                  <a:pt x="185" y="1521"/>
                </a:lnTo>
                <a:lnTo>
                  <a:pt x="185" y="1510"/>
                </a:lnTo>
                <a:lnTo>
                  <a:pt x="226" y="1510"/>
                </a:lnTo>
                <a:lnTo>
                  <a:pt x="226" y="1521"/>
                </a:lnTo>
                <a:close/>
                <a:moveTo>
                  <a:pt x="155" y="1521"/>
                </a:moveTo>
                <a:lnTo>
                  <a:pt x="114" y="1521"/>
                </a:lnTo>
                <a:lnTo>
                  <a:pt x="114" y="1510"/>
                </a:lnTo>
                <a:lnTo>
                  <a:pt x="155" y="1510"/>
                </a:lnTo>
                <a:lnTo>
                  <a:pt x="155" y="1521"/>
                </a:lnTo>
                <a:close/>
                <a:moveTo>
                  <a:pt x="84" y="1521"/>
                </a:moveTo>
                <a:lnTo>
                  <a:pt x="43" y="1521"/>
                </a:lnTo>
                <a:lnTo>
                  <a:pt x="43" y="1510"/>
                </a:lnTo>
                <a:lnTo>
                  <a:pt x="84" y="1510"/>
                </a:lnTo>
                <a:lnTo>
                  <a:pt x="84" y="1521"/>
                </a:lnTo>
                <a:close/>
                <a:moveTo>
                  <a:pt x="13" y="1521"/>
                </a:moveTo>
                <a:lnTo>
                  <a:pt x="5" y="1521"/>
                </a:lnTo>
                <a:lnTo>
                  <a:pt x="5" y="1510"/>
                </a:lnTo>
                <a:lnTo>
                  <a:pt x="13" y="1510"/>
                </a:lnTo>
                <a:lnTo>
                  <a:pt x="13" y="1521"/>
                </a:lnTo>
                <a:close/>
              </a:path>
            </a:pathLst>
          </a:custGeom>
          <a:solidFill>
            <a:srgbClr val="C9A6E4"/>
          </a:solidFill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8" name="Freeform 24"/>
          <p:cNvSpPr>
            <a:spLocks/>
          </p:cNvSpPr>
          <p:nvPr/>
        </p:nvSpPr>
        <p:spPr bwMode="auto">
          <a:xfrm>
            <a:off x="4716460" y="2761960"/>
            <a:ext cx="755651" cy="120650"/>
          </a:xfrm>
          <a:custGeom>
            <a:avLst/>
            <a:gdLst>
              <a:gd name="T0" fmla="*/ 476 w 476"/>
              <a:gd name="T1" fmla="*/ 0 h 76"/>
              <a:gd name="T2" fmla="*/ 238 w 476"/>
              <a:gd name="T3" fmla="*/ 76 h 76"/>
              <a:gd name="T4" fmla="*/ 0 w 476"/>
              <a:gd name="T5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6" h="76">
                <a:moveTo>
                  <a:pt x="476" y="0"/>
                </a:moveTo>
                <a:cubicBezTo>
                  <a:pt x="476" y="42"/>
                  <a:pt x="370" y="76"/>
                  <a:pt x="238" y="76"/>
                </a:cubicBezTo>
                <a:cubicBezTo>
                  <a:pt x="107" y="76"/>
                  <a:pt x="0" y="42"/>
                  <a:pt x="0" y="0"/>
                </a:cubicBezTo>
              </a:path>
            </a:pathLst>
          </a:custGeom>
          <a:solidFill>
            <a:schemeClr val="bg1"/>
          </a:solidFill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8" name="CuadroTexto 87"/>
          <p:cNvSpPr txBox="1"/>
          <p:nvPr/>
        </p:nvSpPr>
        <p:spPr>
          <a:xfrm>
            <a:off x="1263712" y="5841237"/>
            <a:ext cx="37953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Green -&gt; Use Case </a:t>
            </a:r>
            <a:r>
              <a:rPr lang="es-ES" dirty="0" err="1" smtClean="0"/>
              <a:t>specific</a:t>
            </a:r>
            <a:r>
              <a:rPr lang="es-ES" dirty="0" smtClean="0"/>
              <a:t> </a:t>
            </a:r>
            <a:r>
              <a:rPr lang="es-ES" dirty="0" err="1" smtClean="0"/>
              <a:t>services</a:t>
            </a:r>
            <a:r>
              <a:rPr lang="es-E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Violet</a:t>
            </a:r>
            <a:r>
              <a:rPr lang="es-ES" dirty="0"/>
              <a:t> </a:t>
            </a:r>
            <a:r>
              <a:rPr lang="es-ES" dirty="0" smtClean="0"/>
              <a:t>-&gt; INDIGO </a:t>
            </a:r>
            <a:r>
              <a:rPr lang="es-ES" dirty="0" err="1" smtClean="0"/>
              <a:t>specific</a:t>
            </a:r>
            <a:r>
              <a:rPr lang="es-ES" dirty="0" smtClean="0"/>
              <a:t> </a:t>
            </a:r>
            <a:r>
              <a:rPr lang="es-ES" dirty="0" err="1" smtClean="0"/>
              <a:t>services</a:t>
            </a:r>
            <a:r>
              <a:rPr lang="es-E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White -&gt; </a:t>
            </a:r>
            <a:r>
              <a:rPr lang="es-ES" dirty="0" err="1" smtClean="0"/>
              <a:t>joint</a:t>
            </a:r>
            <a:r>
              <a:rPr lang="es-ES" dirty="0" smtClean="0"/>
              <a:t> </a:t>
            </a:r>
            <a:r>
              <a:rPr lang="es-ES" dirty="0" err="1" smtClean="0"/>
              <a:t>effort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Conference - Amsterdam 08/04/2016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8B9F-EE4C-4B1B-86A1-0FBFA4BEBAE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71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More precise </a:t>
            </a:r>
            <a:r>
              <a:rPr lang="es-ES" dirty="0" err="1" smtClean="0"/>
              <a:t>example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10000"/>
              </a:lnSpc>
            </a:pPr>
            <a:r>
              <a:rPr lang="en-GB" i="1" dirty="0" smtClean="0"/>
              <a:t>Development of an automatic analysis of Bone density</a:t>
            </a:r>
          </a:p>
          <a:p>
            <a:pPr lvl="1">
              <a:lnSpc>
                <a:spcPct val="110000"/>
              </a:lnSpc>
            </a:pPr>
            <a:r>
              <a:rPr lang="en-GB" i="1" dirty="0" smtClean="0"/>
              <a:t>Data request, few hundreds of abdominal CT images (~100GB) with patient metadata (age, sex, weight, height, up to three ICD-10 coded diagnosis). Osteoporotic patients and controls. </a:t>
            </a:r>
          </a:p>
          <a:p>
            <a:pPr lvl="1">
              <a:lnSpc>
                <a:spcPct val="110000"/>
              </a:lnSpc>
            </a:pPr>
            <a:r>
              <a:rPr lang="en-GB" i="1" dirty="0" smtClean="0"/>
              <a:t>Step 1: (Admin privileges) Fetch and anonymise data (</a:t>
            </a:r>
            <a:r>
              <a:rPr lang="en-GB" i="1" dirty="0"/>
              <a:t>dcm2nii </a:t>
            </a:r>
            <a:r>
              <a:rPr lang="en-GB" i="1" dirty="0" smtClean="0"/>
              <a:t>from MICRON), converting it into nifty (</a:t>
            </a:r>
            <a:r>
              <a:rPr lang="en-GB" i="1" u="sng" dirty="0" smtClean="0">
                <a:hlinkClick r:id="rId2"/>
              </a:rPr>
              <a:t>http</a:t>
            </a:r>
            <a:r>
              <a:rPr lang="en-GB" i="1" u="sng" dirty="0">
                <a:hlinkClick r:id="rId2"/>
              </a:rPr>
              <a:t>://nifti.nimh.nih.gov/nifti-1</a:t>
            </a:r>
            <a:r>
              <a:rPr lang="en-GB" i="1" dirty="0" smtClean="0"/>
              <a:t>), and copy it into a volume. The volume ID is provided to the subproject IT contact.</a:t>
            </a:r>
          </a:p>
          <a:p>
            <a:pPr lvl="1">
              <a:lnSpc>
                <a:spcPct val="110000"/>
              </a:lnSpc>
            </a:pPr>
            <a:r>
              <a:rPr lang="en-GB" i="1" dirty="0" smtClean="0"/>
              <a:t>Step 2: (subproject IT privileges) Define the execution environment (expert guided). It will comprise XNAT + </a:t>
            </a:r>
            <a:r>
              <a:rPr lang="en-GB" i="1" dirty="0" smtClean="0"/>
              <a:t>batch queue (condor) </a:t>
            </a:r>
            <a:r>
              <a:rPr lang="en-GB" i="1" dirty="0" smtClean="0"/>
              <a:t>+ tools on the nodes (</a:t>
            </a:r>
            <a:r>
              <a:rPr lang="en-GB" i="1" dirty="0" err="1" smtClean="0"/>
              <a:t>Caffe</a:t>
            </a:r>
            <a:r>
              <a:rPr lang="en-GB" i="1" dirty="0" smtClean="0"/>
              <a:t>, own image quality analysis, octave), visualization with dcm4chee.</a:t>
            </a:r>
          </a:p>
          <a:p>
            <a:pPr lvl="2">
              <a:lnSpc>
                <a:spcPct val="110000"/>
              </a:lnSpc>
            </a:pPr>
            <a:r>
              <a:rPr lang="en-GB" i="1" dirty="0" smtClean="0"/>
              <a:t>We can </a:t>
            </a:r>
            <a:r>
              <a:rPr lang="en-GB" i="1" dirty="0" smtClean="0"/>
              <a:t>leverage GPUs </a:t>
            </a:r>
            <a:r>
              <a:rPr lang="en-GB" i="1" dirty="0" smtClean="0"/>
              <a:t>if available.</a:t>
            </a:r>
          </a:p>
          <a:p>
            <a:pPr lvl="1">
              <a:lnSpc>
                <a:spcPct val="110000"/>
              </a:lnSpc>
            </a:pPr>
            <a:r>
              <a:rPr lang="en-GB" i="1" dirty="0" smtClean="0"/>
              <a:t>Step 3: (</a:t>
            </a:r>
            <a:r>
              <a:rPr lang="en-GB" i="1" dirty="0"/>
              <a:t>subproject IT </a:t>
            </a:r>
            <a:r>
              <a:rPr lang="en-GB" i="1" dirty="0" smtClean="0"/>
              <a:t>privileges) Deploy the environment with the volume mounted (Read only), and additional (Read &amp; Write) volumes for results.</a:t>
            </a:r>
          </a:p>
          <a:p>
            <a:pPr lvl="1">
              <a:lnSpc>
                <a:spcPct val="110000"/>
              </a:lnSpc>
            </a:pPr>
            <a:r>
              <a:rPr lang="en-GB" i="1" dirty="0" smtClean="0"/>
              <a:t>Step 4: (end-user privileges) Access the portal (XNAT) run pipelines and produce results. No need, in this use case, of additional user management.</a:t>
            </a:r>
          </a:p>
          <a:p>
            <a:pPr lvl="2">
              <a:lnSpc>
                <a:spcPct val="110000"/>
              </a:lnSpc>
            </a:pPr>
            <a:r>
              <a:rPr lang="en-GB" i="1" dirty="0" smtClean="0"/>
              <a:t>Aim 1: Refine the deep-learning segmentation system for the population selected. </a:t>
            </a:r>
          </a:p>
          <a:p>
            <a:pPr lvl="2">
              <a:lnSpc>
                <a:spcPct val="110000"/>
              </a:lnSpc>
            </a:pPr>
            <a:r>
              <a:rPr lang="en-GB" i="1" dirty="0" smtClean="0"/>
              <a:t>Aim 2: Validate the Bone </a:t>
            </a:r>
            <a:r>
              <a:rPr lang="en-GB" i="1" dirty="0"/>
              <a:t>density analysis </a:t>
            </a:r>
            <a:r>
              <a:rPr lang="en-GB" i="1" dirty="0" smtClean="0"/>
              <a:t>written </a:t>
            </a:r>
            <a:r>
              <a:rPr lang="en-GB" i="1" dirty="0"/>
              <a:t>in </a:t>
            </a:r>
            <a:r>
              <a:rPr lang="en-GB" i="1" dirty="0" smtClean="0"/>
              <a:t>Octave and </a:t>
            </a:r>
            <a:r>
              <a:rPr lang="en-GB" i="1" dirty="0"/>
              <a:t>python. Reports are written in Jasper</a:t>
            </a:r>
            <a:r>
              <a:rPr lang="en-GB" i="1" dirty="0" smtClean="0"/>
              <a:t>.</a:t>
            </a:r>
            <a:endParaRPr lang="es-ES" dirty="0"/>
          </a:p>
          <a:p>
            <a:pPr lvl="2">
              <a:lnSpc>
                <a:spcPct val="110000"/>
              </a:lnSpc>
            </a:pPr>
            <a:r>
              <a:rPr lang="es-ES" dirty="0" err="1" smtClean="0"/>
              <a:t>During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process</a:t>
            </a:r>
            <a:r>
              <a:rPr lang="es-ES" dirty="0" smtClean="0"/>
              <a:t> </a:t>
            </a:r>
            <a:r>
              <a:rPr lang="es-ES" dirty="0" err="1" smtClean="0"/>
              <a:t>direct</a:t>
            </a:r>
            <a:r>
              <a:rPr lang="es-ES" dirty="0" smtClean="0"/>
              <a:t> Access to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resources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be </a:t>
            </a:r>
            <a:r>
              <a:rPr lang="es-ES" dirty="0" err="1" smtClean="0"/>
              <a:t>needed</a:t>
            </a:r>
            <a:r>
              <a:rPr lang="es-ES" dirty="0" smtClean="0"/>
              <a:t> to refine, </a:t>
            </a:r>
            <a:r>
              <a:rPr lang="es-ES" dirty="0" err="1" smtClean="0"/>
              <a:t>correct</a:t>
            </a:r>
            <a:r>
              <a:rPr lang="es-ES" dirty="0" smtClean="0"/>
              <a:t>, </a:t>
            </a:r>
            <a:r>
              <a:rPr lang="es-ES" dirty="0" err="1" smtClean="0"/>
              <a:t>update</a:t>
            </a:r>
            <a:r>
              <a:rPr lang="es-ES" dirty="0" smtClean="0"/>
              <a:t> and fine-tune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system</a:t>
            </a:r>
            <a:r>
              <a:rPr lang="es-ES" dirty="0" smtClean="0"/>
              <a:t>.</a:t>
            </a:r>
            <a:endParaRPr lang="es-ES" dirty="0"/>
          </a:p>
          <a:p>
            <a:pPr>
              <a:lnSpc>
                <a:spcPct val="110000"/>
              </a:lnSpc>
            </a:pPr>
            <a:r>
              <a:rPr lang="es-ES" dirty="0" err="1" smtClean="0"/>
              <a:t>Currently</a:t>
            </a:r>
            <a:r>
              <a:rPr lang="es-ES" dirty="0" smtClean="0"/>
              <a:t>,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done </a:t>
            </a:r>
            <a:r>
              <a:rPr lang="es-ES" dirty="0" err="1" smtClean="0"/>
              <a:t>on</a:t>
            </a:r>
            <a:r>
              <a:rPr lang="es-ES" dirty="0" smtClean="0"/>
              <a:t> a local </a:t>
            </a:r>
            <a:r>
              <a:rPr lang="es-ES" dirty="0" err="1" smtClean="0"/>
              <a:t>infrastructre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manual </a:t>
            </a:r>
            <a:r>
              <a:rPr lang="es-ES" dirty="0" err="1" smtClean="0"/>
              <a:t>intervention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Conference - Amsterdam 08/04/2016</a:t>
            </a:r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8B9F-EE4C-4B1B-86A1-0FBFA4BEBAE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15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Use case </a:t>
            </a:r>
            <a:r>
              <a:rPr lang="es-ES" dirty="0" err="1" smtClean="0"/>
              <a:t>requirements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59677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Storage</a:t>
            </a:r>
            <a:endParaRPr lang="es-ES" dirty="0"/>
          </a:p>
          <a:p>
            <a:pPr lvl="1"/>
            <a:r>
              <a:rPr lang="en-GB" dirty="0"/>
              <a:t>Persistent (but medium-term) data storage volumes with standard POSIX file </a:t>
            </a:r>
            <a:r>
              <a:rPr lang="en-GB" dirty="0" smtClean="0"/>
              <a:t>access.</a:t>
            </a:r>
            <a:endParaRPr lang="es-ES" dirty="0"/>
          </a:p>
          <a:p>
            <a:pPr lvl="1"/>
            <a:r>
              <a:rPr lang="en-GB" dirty="0"/>
              <a:t>ACL in the access to </a:t>
            </a:r>
            <a:r>
              <a:rPr lang="en-GB" dirty="0" smtClean="0"/>
              <a:t>data volumes.</a:t>
            </a:r>
            <a:endParaRPr lang="es-ES" dirty="0"/>
          </a:p>
          <a:p>
            <a:pPr lvl="1"/>
            <a:r>
              <a:rPr lang="en-GB" dirty="0"/>
              <a:t>Online access to </a:t>
            </a:r>
            <a:r>
              <a:rPr lang="en-GB" dirty="0" smtClean="0"/>
              <a:t>data.</a:t>
            </a:r>
            <a:endParaRPr lang="es-ES" dirty="0"/>
          </a:p>
          <a:p>
            <a:pPr lvl="1"/>
            <a:r>
              <a:rPr lang="en-GB" dirty="0"/>
              <a:t>Management of </a:t>
            </a:r>
            <a:r>
              <a:rPr lang="en-GB" dirty="0" smtClean="0"/>
              <a:t>users and groups.</a:t>
            </a:r>
            <a:endParaRPr lang="es-ES" dirty="0"/>
          </a:p>
          <a:p>
            <a:pPr lvl="1"/>
            <a:r>
              <a:rPr lang="en-GB" dirty="0"/>
              <a:t>Long-term availability of </a:t>
            </a:r>
            <a:r>
              <a:rPr lang="en-GB" dirty="0" smtClean="0"/>
              <a:t>results.</a:t>
            </a:r>
            <a:endParaRPr lang="es-ES" dirty="0"/>
          </a:p>
          <a:p>
            <a:r>
              <a:rPr lang="es-ES" dirty="0" smtClean="0"/>
              <a:t>Computing</a:t>
            </a:r>
          </a:p>
          <a:p>
            <a:pPr lvl="1"/>
            <a:r>
              <a:rPr lang="en-GB" dirty="0" smtClean="0"/>
              <a:t>Execution </a:t>
            </a:r>
            <a:r>
              <a:rPr lang="en-GB" dirty="0"/>
              <a:t>of data-driven and computing-intensive </a:t>
            </a:r>
            <a:r>
              <a:rPr lang="en-GB" dirty="0" smtClean="0"/>
              <a:t>workflows.</a:t>
            </a:r>
            <a:endParaRPr lang="es-ES" dirty="0"/>
          </a:p>
          <a:p>
            <a:pPr lvl="1"/>
            <a:r>
              <a:rPr lang="en-GB" dirty="0"/>
              <a:t>Resources adaptation to </a:t>
            </a:r>
            <a:r>
              <a:rPr lang="en-GB" dirty="0" smtClean="0"/>
              <a:t>workload.</a:t>
            </a:r>
            <a:endParaRPr lang="es-ES" dirty="0"/>
          </a:p>
          <a:p>
            <a:pPr lvl="1"/>
            <a:r>
              <a:rPr lang="en-GB" dirty="0"/>
              <a:t>Provenance and repeatability of </a:t>
            </a:r>
            <a:r>
              <a:rPr lang="en-GB" dirty="0" smtClean="0"/>
              <a:t>experiments.</a:t>
            </a:r>
          </a:p>
          <a:p>
            <a:r>
              <a:rPr lang="es-ES" dirty="0" err="1" smtClean="0"/>
              <a:t>Autoconfiguration</a:t>
            </a:r>
            <a:endParaRPr lang="es-ES" dirty="0"/>
          </a:p>
          <a:p>
            <a:pPr lvl="1"/>
            <a:r>
              <a:rPr lang="en-GB" dirty="0"/>
              <a:t>Availability of customised </a:t>
            </a:r>
            <a:r>
              <a:rPr lang="en-GB" dirty="0" smtClean="0"/>
              <a:t>software.</a:t>
            </a:r>
            <a:endParaRPr lang="es-ES" dirty="0"/>
          </a:p>
          <a:p>
            <a:pPr lvl="1"/>
            <a:r>
              <a:rPr lang="en-GB" dirty="0"/>
              <a:t>Deployment of own </a:t>
            </a:r>
            <a:r>
              <a:rPr lang="en-GB" dirty="0" smtClean="0"/>
              <a:t>software.</a:t>
            </a:r>
            <a:endParaRPr lang="es-ES" dirty="0"/>
          </a:p>
          <a:p>
            <a:pPr lvl="1"/>
            <a:r>
              <a:rPr lang="en-GB" dirty="0"/>
              <a:t>Terminal access to the </a:t>
            </a:r>
            <a:r>
              <a:rPr lang="en-GB" dirty="0" smtClean="0"/>
              <a:t>resources</a:t>
            </a:r>
            <a:r>
              <a:rPr lang="en-GB" dirty="0" smtClean="0"/>
              <a:t>.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EGI Conference - Amsterdam 08/04/2016</a:t>
            </a:r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8B9F-EE4C-4B1B-86A1-0FBFA4BEBAE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57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3739</TotalTime>
  <Words>1203</Words>
  <Application>Microsoft Office PowerPoint</Application>
  <PresentationFormat>Panorámica</PresentationFormat>
  <Paragraphs>226</Paragraphs>
  <Slides>13</Slides>
  <Notes>1</Notes>
  <HiddenSlides>1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SciFly</vt:lpstr>
      <vt:lpstr>Arial</vt:lpstr>
      <vt:lpstr>Calibri</vt:lpstr>
      <vt:lpstr>Office Theme</vt:lpstr>
      <vt:lpstr>A cloud-based architecture for supporting medical imaging analysis through INDIGO-DataCloud</vt:lpstr>
      <vt:lpstr>Contents</vt:lpstr>
      <vt:lpstr>EuroBioImaging www.eurobioimaging.eu </vt:lpstr>
      <vt:lpstr>INDIGO-DataCloud (https://www.indigo-datacloud.eu/)</vt:lpstr>
      <vt:lpstr>Main use Case: Population Imaging</vt:lpstr>
      <vt:lpstr>The Use case Lifecycle</vt:lpstr>
      <vt:lpstr>Use case expected implementation</vt:lpstr>
      <vt:lpstr>More precise example</vt:lpstr>
      <vt:lpstr>Use case requirements</vt:lpstr>
      <vt:lpstr>BIM-CV Use Case Design</vt:lpstr>
      <vt:lpstr>INDIGO Components</vt:lpstr>
      <vt:lpstr>BIM-CV INDIGO Implementation Proposal</vt:lpstr>
      <vt:lpstr>Conclusions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Jelka</dc:creator>
  <cp:lastModifiedBy>Ignacio</cp:lastModifiedBy>
  <cp:revision>71</cp:revision>
  <dcterms:created xsi:type="dcterms:W3CDTF">2015-05-15T12:02:58Z</dcterms:created>
  <dcterms:modified xsi:type="dcterms:W3CDTF">2016-04-08T05:49:15Z</dcterms:modified>
</cp:coreProperties>
</file>