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280" r:id="rId4"/>
    <p:sldId id="364" r:id="rId5"/>
    <p:sldId id="366" r:id="rId6"/>
    <p:sldId id="365" r:id="rId7"/>
    <p:sldId id="369" r:id="rId8"/>
    <p:sldId id="372" r:id="rId9"/>
    <p:sldId id="376" r:id="rId10"/>
    <p:sldId id="370" r:id="rId11"/>
    <p:sldId id="377" r:id="rId12"/>
    <p:sldId id="373" r:id="rId13"/>
    <p:sldId id="374" r:id="rId14"/>
    <p:sldId id="353" r:id="rId15"/>
    <p:sldId id="354" r:id="rId16"/>
    <p:sldId id="355" r:id="rId17"/>
    <p:sldId id="356" r:id="rId18"/>
    <p:sldId id="378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81516" autoAdjust="0"/>
  </p:normalViewPr>
  <p:slideViewPr>
    <p:cSldViewPr showGuides="1">
      <p:cViewPr varScale="1">
        <p:scale>
          <a:sx n="79" d="100"/>
          <a:sy n="79" d="100"/>
        </p:scale>
        <p:origin x="-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07/04/16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07/04/16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08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Community Platform: </a:t>
            </a:r>
            <a:r>
              <a:rPr lang="en-US" dirty="0" smtClean="0">
                <a:solidFill>
                  <a:srgbClr val="000000"/>
                </a:solidFill>
              </a:rPr>
              <a:t>Brokering, community-specific data, tools and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7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EGI Conference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A264-474B-4FCF-BC4F-D5F43632E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0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EGI Conference 2016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07/04/16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4005635"/>
            <a:ext cx="5689178" cy="935533"/>
          </a:xfrm>
        </p:spPr>
        <p:txBody>
          <a:bodyPr/>
          <a:lstStyle/>
          <a:p>
            <a:r>
              <a:rPr lang="en-GB" dirty="0" smtClean="0"/>
              <a:t>Tiziana Ferrari</a:t>
            </a:r>
          </a:p>
          <a:p>
            <a:r>
              <a:rPr lang="en-GB" dirty="0" smtClean="0"/>
              <a:t>Technical Director/EGI.eu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Business and service management processes for the EOSC Commons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2923200"/>
            <a:ext cx="8136904" cy="504056"/>
          </a:xfrm>
        </p:spPr>
        <p:txBody>
          <a:bodyPr/>
          <a:lstStyle/>
          <a:p>
            <a:r>
              <a:rPr lang="en-GB" dirty="0" smtClean="0"/>
              <a:t>III Europea</a:t>
            </a:r>
            <a:r>
              <a:rPr lang="en-GB" dirty="0" smtClean="0"/>
              <a:t>n Open Science Cloud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European federation: </a:t>
            </a:r>
            <a:br>
              <a:rPr lang="en-US" dirty="0" smtClean="0"/>
            </a:br>
            <a:r>
              <a:rPr lang="en-US" dirty="0" smtClean="0"/>
              <a:t>EGI Cloud Federation</a:t>
            </a:r>
            <a:endParaRPr lang="en-US" dirty="0"/>
          </a:p>
        </p:txBody>
      </p:sp>
      <p:sp>
        <p:nvSpPr>
          <p:cNvPr id="7" name="Rectángulo redondeado 4"/>
          <p:cNvSpPr/>
          <p:nvPr/>
        </p:nvSpPr>
        <p:spPr>
          <a:xfrm>
            <a:off x="2631482" y="3132482"/>
            <a:ext cx="4929411" cy="82809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EGI Core Infrastructure Platform</a:t>
            </a:r>
          </a:p>
          <a:p>
            <a:pPr algn="ctr"/>
            <a:r>
              <a:rPr lang="en-GB" sz="1200" dirty="0" smtClean="0"/>
              <a:t>AAI, Service Registry, Accounting, Monitoring, Federated Service Management</a:t>
            </a:r>
            <a:endParaRPr lang="en-GB" sz="1200" dirty="0"/>
          </a:p>
        </p:txBody>
      </p:sp>
      <p:sp>
        <p:nvSpPr>
          <p:cNvPr id="8" name="Rectángulo redondeado 8"/>
          <p:cNvSpPr/>
          <p:nvPr/>
        </p:nvSpPr>
        <p:spPr>
          <a:xfrm>
            <a:off x="1583108" y="1196752"/>
            <a:ext cx="864096" cy="276382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dirty="0" smtClean="0"/>
              <a:t>Collaboration Platform</a:t>
            </a:r>
          </a:p>
          <a:p>
            <a:pPr algn="ctr"/>
            <a:r>
              <a:rPr lang="en-GB" sz="1200" dirty="0" smtClean="0"/>
              <a:t>VM image catalogue, Helpdesk</a:t>
            </a:r>
          </a:p>
          <a:p>
            <a:pPr algn="ctr"/>
            <a:r>
              <a:rPr lang="en-GB" sz="1200" dirty="0" smtClean="0"/>
              <a:t>EGI endorsed images</a:t>
            </a:r>
            <a:endParaRPr lang="en-GB" dirty="0" smtClean="0"/>
          </a:p>
        </p:txBody>
      </p:sp>
      <p:sp>
        <p:nvSpPr>
          <p:cNvPr id="16" name="Rectángulo redondeado 4"/>
          <p:cNvSpPr/>
          <p:nvPr/>
        </p:nvSpPr>
        <p:spPr>
          <a:xfrm>
            <a:off x="4751460" y="2160374"/>
            <a:ext cx="2809433" cy="80013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Cloud Realm</a:t>
            </a:r>
            <a:endParaRPr lang="en-GB" sz="1200" dirty="0"/>
          </a:p>
        </p:txBody>
      </p:sp>
      <p:sp>
        <p:nvSpPr>
          <p:cNvPr id="17" name="Rectángulo redondeado 4"/>
          <p:cNvSpPr/>
          <p:nvPr/>
        </p:nvSpPr>
        <p:spPr>
          <a:xfrm>
            <a:off x="2631482" y="2160374"/>
            <a:ext cx="1939479" cy="8001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smtClean="0"/>
              <a:t>Cloud Realm</a:t>
            </a:r>
            <a:endParaRPr lang="en-GB" sz="1200" dirty="0"/>
          </a:p>
        </p:txBody>
      </p:sp>
      <p:sp>
        <p:nvSpPr>
          <p:cNvPr id="19" name="Rectángulo redondeado 4"/>
          <p:cNvSpPr/>
          <p:nvPr/>
        </p:nvSpPr>
        <p:spPr>
          <a:xfrm>
            <a:off x="2631482" y="1196752"/>
            <a:ext cx="1440159" cy="8001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Community Platform</a:t>
            </a:r>
            <a:endParaRPr lang="en-GB" sz="1200" dirty="0"/>
          </a:p>
        </p:txBody>
      </p:sp>
      <p:sp>
        <p:nvSpPr>
          <p:cNvPr id="20" name="Rectángulo redondeado 4"/>
          <p:cNvSpPr/>
          <p:nvPr/>
        </p:nvSpPr>
        <p:spPr>
          <a:xfrm>
            <a:off x="4248525" y="1196752"/>
            <a:ext cx="3312368" cy="80013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Community Platform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302837" y="4343538"/>
            <a:ext cx="44059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Cloud Realm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ubset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of cloud providers exposing homogeneous cloud management interfaces and capabilities which use the the services of the EGI Core Infrastructure Platform for creating a federation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56632" y="4343538"/>
            <a:ext cx="3835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Arial" charset="0"/>
              </a:rPr>
              <a:t>Community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Platforms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provide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community-specific data, tools and applications and can be supported by one or more realms.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9" name="Picture 28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45" y="2060848"/>
            <a:ext cx="1699552" cy="1113500"/>
          </a:xfrm>
          <a:prstGeom prst="rect">
            <a:avLst/>
          </a:prstGeom>
        </p:spPr>
      </p:pic>
      <p:pic>
        <p:nvPicPr>
          <p:cNvPr id="30" name="Picture 2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2060848"/>
            <a:ext cx="1699552" cy="11135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19726" y="2586390"/>
            <a:ext cx="1229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Cloud Realm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574681" y="2586390"/>
            <a:ext cx="1229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Cloud Realm</a:t>
            </a:r>
            <a:endParaRPr lang="en-US" sz="1600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4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Realms: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hybrid infrastructures </a:t>
            </a:r>
            <a:r>
              <a:rPr lang="en-US" dirty="0" smtClean="0"/>
              <a:t>with </a:t>
            </a:r>
            <a:r>
              <a:rPr lang="en-US" dirty="0" smtClean="0"/>
              <a:t>custom federation level</a:t>
            </a:r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Open Standards Realm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sz="half" idx="2"/>
          </p:nvPr>
        </p:nvSpPr>
        <p:spPr>
          <a:xfrm>
            <a:off x="494506" y="4221088"/>
            <a:ext cx="8397974" cy="21602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Both integrated with all EGI core services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Different </a:t>
            </a:r>
            <a:r>
              <a:rPr lang="en-US" sz="2400" dirty="0" err="1" smtClean="0"/>
              <a:t>IaaS</a:t>
            </a:r>
            <a:r>
              <a:rPr lang="en-US" sz="2400" dirty="0" smtClean="0"/>
              <a:t> interfaces: OCCI/CDMI for Open Standards Realm,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for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Realm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Open Standards Realm supported by </a:t>
            </a:r>
            <a:r>
              <a:rPr lang="en-US" sz="2400" dirty="0" err="1" smtClean="0"/>
              <a:t>OpenNebula</a:t>
            </a:r>
            <a:r>
              <a:rPr lang="en-US" sz="2400" dirty="0" smtClean="0"/>
              <a:t>,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and </a:t>
            </a:r>
            <a:r>
              <a:rPr lang="en-US" sz="2400" dirty="0" err="1" smtClean="0"/>
              <a:t>Synnefo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OpenStack Realm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20" y="2053952"/>
            <a:ext cx="2239144" cy="2239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94" y="2545843"/>
            <a:ext cx="2743200" cy="1255363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21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 Research Objects </a:t>
            </a:r>
            <a:r>
              <a:rPr lang="en-US" dirty="0" smtClean="0"/>
              <a:t>“Hub”</a:t>
            </a:r>
            <a:endParaRPr lang="en-US" dirty="0"/>
          </a:p>
        </p:txBody>
      </p:sp>
      <p:pic>
        <p:nvPicPr>
          <p:cNvPr id="20" name="Picture 19" descr="VMW-ICON-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595" y="1215289"/>
            <a:ext cx="7555288" cy="4950015"/>
          </a:xfrm>
          <a:prstGeom prst="rect">
            <a:avLst/>
          </a:prstGeom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473717" y="5640522"/>
            <a:ext cx="3821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EOSC Research Objects Hub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2" name="Picture 21" descr="VMW_ICON_cluster1_2D(F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02" y="3366389"/>
            <a:ext cx="1276116" cy="1325197"/>
          </a:xfrm>
          <a:prstGeom prst="rect">
            <a:avLst/>
          </a:prstGeom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1005687" y="5038187"/>
            <a:ext cx="2124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Storage/data management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130001" y="4691586"/>
            <a:ext cx="3053998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Cloud compute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Cloud container compute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HTC  and HPC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14" descr="ICON_Storage_3up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320" y="3861619"/>
            <a:ext cx="12747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72865" y="2921304"/>
            <a:ext cx="3288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esearch outputs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0392" y="2004024"/>
            <a:ext cx="864688" cy="860540"/>
          </a:xfrm>
          <a:prstGeom prst="rect">
            <a:avLst/>
          </a:prstGeom>
          <a:noFill/>
        </p:spPr>
      </p:pic>
      <p:pic>
        <p:nvPicPr>
          <p:cNvPr id="29" name="Picture 28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0511" y="2169000"/>
            <a:ext cx="864688" cy="860540"/>
          </a:xfrm>
          <a:prstGeom prst="rect">
            <a:avLst/>
          </a:prstGeom>
          <a:noFill/>
        </p:spPr>
      </p:pic>
      <p:pic>
        <p:nvPicPr>
          <p:cNvPr id="30" name="Picture 29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5484" y="2321400"/>
            <a:ext cx="864688" cy="860540"/>
          </a:xfrm>
          <a:prstGeom prst="rect">
            <a:avLst/>
          </a:prstGeom>
          <a:noFill/>
        </p:spPr>
      </p:pic>
      <p:pic>
        <p:nvPicPr>
          <p:cNvPr id="31" name="Picture 30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911" y="2321400"/>
            <a:ext cx="864688" cy="860540"/>
          </a:xfrm>
          <a:prstGeom prst="rect">
            <a:avLst/>
          </a:prstGeom>
          <a:noFill/>
        </p:spPr>
      </p:pic>
      <p:pic>
        <p:nvPicPr>
          <p:cNvPr id="32" name="Picture 31" descr="C:\Users\testuser\AppData\Local\Temp\VMwareDnD\1ba05a9b\ICON_Gear_Flat_Q109_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0749" y="2473800"/>
            <a:ext cx="864688" cy="860540"/>
          </a:xfrm>
          <a:prstGeom prst="rect">
            <a:avLst/>
          </a:prstGeom>
          <a:noFill/>
        </p:spPr>
      </p:pic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368901" y="1831438"/>
            <a:ext cx="28485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Thematic services (data products, pipelines, software, virtual appliances..)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192" y="1962770"/>
            <a:ext cx="1305497" cy="901794"/>
          </a:xfrm>
          <a:prstGeom prst="rect">
            <a:avLst/>
          </a:prstGeom>
        </p:spPr>
      </p:pic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224229" y="3781489"/>
            <a:ext cx="3100299" cy="2462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1"/>
                </a:solidFill>
              </a:rPr>
              <a:t>EOSC Hub 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defined by s</a:t>
            </a:r>
            <a:r>
              <a:rPr lang="en-US" sz="2800" dirty="0" smtClean="0">
                <a:solidFill>
                  <a:srgbClr val="000000"/>
                </a:solidFill>
              </a:rPr>
              <a:t>ervice </a:t>
            </a:r>
            <a:r>
              <a:rPr lang="en-US" sz="2800" dirty="0" smtClean="0">
                <a:solidFill>
                  <a:srgbClr val="000000"/>
                </a:solidFill>
              </a:rPr>
              <a:t>management processes, business processes, policies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48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services and processes</a:t>
            </a:r>
            <a:endParaRPr lang="en-US" dirty="0"/>
          </a:p>
        </p:txBody>
      </p:sp>
      <p:pic>
        <p:nvPicPr>
          <p:cNvPr id="5" name="Picture 14" descr="C:\Users\Abject-3D\Desktop\VMWare Files\FINAL diagrams\Basic Virtualization\3D PNGs\VMW_09Q2_DGRM_CapacityIQ_R2_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6" y="1359347"/>
            <a:ext cx="6973017" cy="4776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2858" y="3460383"/>
            <a:ext cx="16123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Research objects libraries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838" y="5194285"/>
            <a:ext cx="1601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Research Object Indexing</a:t>
            </a:r>
          </a:p>
          <a:p>
            <a:pPr algn="l"/>
            <a:r>
              <a:rPr lang="en-US" sz="1050" b="1" dirty="0">
                <a:solidFill>
                  <a:srgbClr val="333333"/>
                </a:solidFill>
              </a:rPr>
              <a:t>a</a:t>
            </a:r>
            <a:r>
              <a:rPr lang="en-US" sz="1050" b="1" dirty="0" smtClean="0">
                <a:solidFill>
                  <a:srgbClr val="333333"/>
                </a:solidFill>
              </a:rPr>
              <a:t>nd discovery services</a:t>
            </a:r>
            <a:endParaRPr lang="en-US" sz="105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7306" y="1477391"/>
            <a:ext cx="5932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EOSC federation services and activities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(examples)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9915" y="4583347"/>
            <a:ext cx="8987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Markeplaces</a:t>
            </a:r>
            <a:endParaRPr lang="en-US" sz="105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514" y="4639413"/>
            <a:ext cx="1441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Standards and policies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3123" y="3284984"/>
            <a:ext cx="20087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333333"/>
                </a:solidFill>
              </a:rPr>
              <a:t>Federation services/processes</a:t>
            </a:r>
          </a:p>
          <a:p>
            <a:pPr algn="ctr"/>
            <a:r>
              <a:rPr lang="en-US" sz="1050" b="1" dirty="0" smtClean="0">
                <a:solidFill>
                  <a:srgbClr val="333333"/>
                </a:solidFill>
              </a:rPr>
              <a:t>(accounting, monitoring,..</a:t>
            </a:r>
          </a:p>
          <a:p>
            <a:pPr algn="ctr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Business processes and channels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6084" y="5728906"/>
            <a:ext cx="1545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Knowledge an d training</a:t>
            </a:r>
          </a:p>
        </p:txBody>
      </p:sp>
      <p:pic>
        <p:nvPicPr>
          <p:cNvPr id="13" name="Picture 6" descr="C:\Users\Abject-3D\Desktop\VMWare Files\FINAL diagrams\Basic Virtualization\3D PNGs\DGRM_vCenter_Overview_R3_Q109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196" y="2688231"/>
            <a:ext cx="697581" cy="760285"/>
          </a:xfrm>
          <a:prstGeom prst="rect">
            <a:avLst/>
          </a:prstGeom>
          <a:noFill/>
        </p:spPr>
      </p:pic>
      <p:pic>
        <p:nvPicPr>
          <p:cNvPr id="14" name="Picture 6" descr="C:\Users\Abject-3D\Desktop\VMWare Files\FINAL diagrams\Basic Virtualization\3D PNGs\DGRM_vCenter_Overview_R3_Q109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596" y="2570871"/>
            <a:ext cx="697581" cy="760285"/>
          </a:xfrm>
          <a:prstGeom prst="rect">
            <a:avLst/>
          </a:prstGeom>
          <a:noFill/>
        </p:spPr>
      </p:pic>
      <p:pic>
        <p:nvPicPr>
          <p:cNvPr id="15" name="Picture 6" descr="C:\Users\Abject-3D\Desktop\VMWare Files\FINAL diagrams\Basic Virtualization\3D PNGs\DGRM_vCenter_Overview_R3_Q109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342" y="2565911"/>
            <a:ext cx="697581" cy="760285"/>
          </a:xfrm>
          <a:prstGeom prst="rect">
            <a:avLst/>
          </a:prstGeom>
          <a:noFill/>
        </p:spPr>
      </p:pic>
      <p:pic>
        <p:nvPicPr>
          <p:cNvPr id="16" name="Picture 2" descr="C:\Users\Abject-3D\Desktop\VMWare Files\FINAL diagrams\Basic Virtualization\3D PNGs\ICON_ThinApp_3D_Q408_Comm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971" y="4045395"/>
            <a:ext cx="786588" cy="564237"/>
          </a:xfrm>
          <a:prstGeom prst="rect">
            <a:avLst/>
          </a:prstGeom>
          <a:noFill/>
        </p:spPr>
      </p:pic>
      <p:pic>
        <p:nvPicPr>
          <p:cNvPr id="17" name="Picture 2" descr="C:\Users\Abject-3D\Desktop\VMWare Files\FINAL diagrams\Basic Virtualization\3D PNGs\ICON_ThinApp_3D_Q408_Comm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971" y="3850468"/>
            <a:ext cx="786588" cy="564237"/>
          </a:xfrm>
          <a:prstGeom prst="rect">
            <a:avLst/>
          </a:prstGeom>
          <a:noFill/>
        </p:spPr>
      </p:pic>
      <p:pic>
        <p:nvPicPr>
          <p:cNvPr id="18" name="Picture 2" descr="C:\Users\Abject-3D\Desktop\VMWare Files\FINAL diagrams\Basic Virtualization\3D PNGs\ICON_ThinApp_3D_Q408_Comm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6971" y="3634652"/>
            <a:ext cx="786588" cy="564237"/>
          </a:xfrm>
          <a:prstGeom prst="rect">
            <a:avLst/>
          </a:prstGeom>
          <a:noFill/>
        </p:spPr>
      </p:pic>
      <p:pic>
        <p:nvPicPr>
          <p:cNvPr id="19" name="Picture 18" descr="VMW_ICON_MonitorWide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55" y="2615491"/>
            <a:ext cx="869793" cy="707923"/>
          </a:xfrm>
          <a:prstGeom prst="rect">
            <a:avLst/>
          </a:prstGeom>
        </p:spPr>
      </p:pic>
      <p:pic>
        <p:nvPicPr>
          <p:cNvPr id="20" name="Picture 25" descr="ICON_Script_Q3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5943" y="3910039"/>
            <a:ext cx="720945" cy="81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U0052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1" y="3965318"/>
            <a:ext cx="1192481" cy="334538"/>
          </a:xfrm>
          <a:prstGeom prst="rect">
            <a:avLst/>
          </a:prstGeom>
        </p:spPr>
      </p:pic>
      <p:pic>
        <p:nvPicPr>
          <p:cNvPr id="22" name="Picture 21" descr="VMW-ICON_execution_thre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98" y="4478356"/>
            <a:ext cx="750550" cy="5966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26143" y="4329431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Federated </a:t>
            </a:r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IdP</a:t>
            </a:r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, </a:t>
            </a:r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Auth</a:t>
            </a:r>
            <a:r>
              <a:rPr lang="en-US" sz="1050" b="1" dirty="0" smtClean="0">
                <a:solidFill>
                  <a:srgbClr val="333333"/>
                </a:solidFill>
                <a:latin typeface="+mn-lt"/>
                <a:ea typeface="+mn-ea"/>
              </a:rPr>
              <a:t>, </a:t>
            </a:r>
            <a:r>
              <a:rPr lang="en-US" sz="1050" b="1" dirty="0" err="1" smtClean="0">
                <a:solidFill>
                  <a:srgbClr val="333333"/>
                </a:solidFill>
                <a:latin typeface="+mn-lt"/>
                <a:ea typeface="+mn-ea"/>
              </a:rPr>
              <a:t>Authz</a:t>
            </a:r>
            <a:endParaRPr lang="en-US" sz="105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pic>
        <p:nvPicPr>
          <p:cNvPr id="24" name="Picture 23" descr="ED00008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5" y="5191470"/>
            <a:ext cx="682847" cy="636168"/>
          </a:xfrm>
          <a:prstGeom prst="rect">
            <a:avLst/>
          </a:prstGeom>
        </p:spPr>
      </p:pic>
      <p:sp>
        <p:nvSpPr>
          <p:cNvPr id="2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EGI Conference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1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worldwide </a:t>
            </a:r>
            <a:r>
              <a:rPr lang="en-US" dirty="0" smtClean="0"/>
              <a:t>Open Science Cloud</a:t>
            </a:r>
            <a:endParaRPr lang="en-US" dirty="0"/>
          </a:p>
        </p:txBody>
      </p:sp>
      <p:pic>
        <p:nvPicPr>
          <p:cNvPr id="5" name="Picture 4" descr="Screen Shot 2016-02-22 at 02.2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458815"/>
          </a:xfrm>
          <a:prstGeom prst="rect">
            <a:avLst/>
          </a:prstGeom>
        </p:spPr>
      </p:pic>
      <p:pic>
        <p:nvPicPr>
          <p:cNvPr id="6" name="Picture 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7" y="2328166"/>
            <a:ext cx="1528655" cy="880529"/>
          </a:xfrm>
          <a:prstGeom prst="rect">
            <a:avLst/>
          </a:prstGeom>
        </p:spPr>
      </p:pic>
      <p:pic>
        <p:nvPicPr>
          <p:cNvPr id="8" name="Picture 7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" y="2798757"/>
            <a:ext cx="1528655" cy="880529"/>
          </a:xfrm>
          <a:prstGeom prst="rect">
            <a:avLst/>
          </a:prstGeom>
        </p:spPr>
      </p:pic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70891" y="3119114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0" y="3774392"/>
            <a:ext cx="1528655" cy="880529"/>
          </a:xfrm>
          <a:prstGeom prst="rect">
            <a:avLst/>
          </a:prstGeom>
        </p:spPr>
      </p:pic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1069931" y="4091271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604A7B"/>
                </a:solidFill>
              </a:rPr>
              <a:t>OSC Hub</a:t>
            </a:r>
            <a:endParaRPr lang="en-US" sz="1600" b="1" dirty="0">
              <a:solidFill>
                <a:srgbClr val="604A7B"/>
              </a:solidFill>
            </a:endParaRPr>
          </a:p>
        </p:txBody>
      </p:sp>
      <p:pic>
        <p:nvPicPr>
          <p:cNvPr id="12" name="Picture 11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24" y="4331086"/>
            <a:ext cx="1528655" cy="880529"/>
          </a:xfrm>
          <a:prstGeom prst="rect">
            <a:avLst/>
          </a:prstGeom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552285" y="4651443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660066"/>
                </a:solidFill>
              </a:rPr>
              <a:t>OSC Hub</a:t>
            </a:r>
            <a:endParaRPr lang="en-US" sz="1600" b="1" dirty="0">
              <a:solidFill>
                <a:srgbClr val="660066"/>
              </a:solidFill>
            </a:endParaRPr>
          </a:p>
        </p:txBody>
      </p:sp>
      <p:pic>
        <p:nvPicPr>
          <p:cNvPr id="14" name="Picture 13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10" y="5043658"/>
            <a:ext cx="1528655" cy="880529"/>
          </a:xfrm>
          <a:prstGeom prst="rect">
            <a:avLst/>
          </a:prstGeom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222571" y="5364015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3366FF"/>
                </a:solidFill>
              </a:rPr>
              <a:t>OSC Hub</a:t>
            </a:r>
            <a:endParaRPr lang="en-US" sz="1600" b="1" dirty="0">
              <a:solidFill>
                <a:srgbClr val="3366FF"/>
              </a:solidFill>
            </a:endParaRPr>
          </a:p>
        </p:txBody>
      </p:sp>
      <p:pic>
        <p:nvPicPr>
          <p:cNvPr id="16" name="Picture 1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4" y="3137311"/>
            <a:ext cx="1528655" cy="880529"/>
          </a:xfrm>
          <a:prstGeom prst="rect">
            <a:avLst/>
          </a:prstGeom>
        </p:spPr>
      </p:pic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703965" y="3457668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Picture 17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01" y="3940191"/>
            <a:ext cx="1528655" cy="880529"/>
          </a:xfrm>
          <a:prstGeom prst="rect">
            <a:avLst/>
          </a:prstGeom>
        </p:spPr>
      </p:pic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3444662" y="4260548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OSC Hub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20" name="Picture 1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78" y="2882713"/>
            <a:ext cx="1528655" cy="880529"/>
          </a:xfrm>
          <a:prstGeom prst="rect">
            <a:avLst/>
          </a:prstGeom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337759" y="3169356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OSC Hub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22" name="Picture 21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64" y="2546812"/>
            <a:ext cx="1528655" cy="880529"/>
          </a:xfrm>
          <a:prstGeom prst="rect">
            <a:avLst/>
          </a:prstGeom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348557" y="2870141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Picture 23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06" y="3950458"/>
            <a:ext cx="1528655" cy="880529"/>
          </a:xfrm>
          <a:prstGeom prst="rect">
            <a:avLst/>
          </a:prstGeom>
        </p:spPr>
      </p:pic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441667" y="4270815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Picture 2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11" y="1602561"/>
            <a:ext cx="1528655" cy="880529"/>
          </a:xfrm>
          <a:prstGeom prst="rect">
            <a:avLst/>
          </a:prstGeom>
        </p:spPr>
      </p:pic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032833" y="1939255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4F81BD"/>
                </a:solidFill>
              </a:rPr>
              <a:t>EOSC Hub</a:t>
            </a:r>
            <a:endParaRPr lang="en-US" sz="1600" b="1" dirty="0">
              <a:solidFill>
                <a:srgbClr val="4F81BD"/>
              </a:solidFill>
            </a:endParaRPr>
          </a:p>
        </p:txBody>
      </p:sp>
      <p:pic>
        <p:nvPicPr>
          <p:cNvPr id="28" name="Picture 27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04" y="1767994"/>
            <a:ext cx="1528655" cy="880529"/>
          </a:xfrm>
          <a:prstGeom prst="rect">
            <a:avLst/>
          </a:prstGeom>
        </p:spPr>
      </p:pic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383314" y="2328166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4F81BD"/>
                </a:solidFill>
              </a:rPr>
              <a:t>EOSC Hub</a:t>
            </a:r>
            <a:endParaRPr lang="en-US" sz="1600" b="1" dirty="0">
              <a:solidFill>
                <a:srgbClr val="4F81BD"/>
              </a:solidFill>
            </a:endParaRPr>
          </a:p>
        </p:txBody>
      </p:sp>
      <p:pic>
        <p:nvPicPr>
          <p:cNvPr id="30" name="Picture 29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86" y="2277809"/>
            <a:ext cx="1528655" cy="880529"/>
          </a:xfrm>
          <a:prstGeom prst="rect">
            <a:avLst/>
          </a:prstGeom>
        </p:spPr>
      </p:pic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441642" y="2762806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EOSC Hub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15603297">
            <a:off x="4649837" y="4333463"/>
            <a:ext cx="2156085" cy="65770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9726453">
            <a:off x="2530812" y="4120475"/>
            <a:ext cx="1475853" cy="311793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13243923">
            <a:off x="3620311" y="4048137"/>
            <a:ext cx="2569502" cy="65770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flipV="1">
            <a:off x="3629677" y="2692082"/>
            <a:ext cx="1726978" cy="62029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 descr="VMW-ICON-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58" y="5063070"/>
            <a:ext cx="1528655" cy="880529"/>
          </a:xfrm>
          <a:prstGeom prst="rect">
            <a:avLst/>
          </a:prstGeom>
        </p:spPr>
      </p:pic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32128" y="5399295"/>
            <a:ext cx="1481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Private cloud</a:t>
            </a:r>
          </a:p>
          <a:p>
            <a:pPr algn="ctr">
              <a:spcBef>
                <a:spcPct val="50000"/>
              </a:spcBef>
            </a:pPr>
            <a:endParaRPr lang="en-US" sz="1600" b="1" dirty="0"/>
          </a:p>
        </p:txBody>
      </p:sp>
      <p:pic>
        <p:nvPicPr>
          <p:cNvPr id="38" name="Picture 37" descr="728839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4" y="5265192"/>
            <a:ext cx="1216930" cy="745286"/>
          </a:xfrm>
          <a:prstGeom prst="rect">
            <a:avLst/>
          </a:prstGeom>
        </p:spPr>
      </p:pic>
      <p:sp>
        <p:nvSpPr>
          <p:cNvPr id="39" name="Curved Up Arrow 38"/>
          <p:cNvSpPr/>
          <p:nvPr/>
        </p:nvSpPr>
        <p:spPr>
          <a:xfrm rot="18794386">
            <a:off x="5903668" y="4893605"/>
            <a:ext cx="2156085" cy="411816"/>
          </a:xfrm>
          <a:prstGeom prst="curvedUp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551324" y="1731468"/>
            <a:ext cx="2810503" cy="13698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140752" y="2506719"/>
            <a:ext cx="2810503" cy="23159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946590" y="1988840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4F81BD"/>
                </a:solidFill>
              </a:rPr>
              <a:t>EOSC Hub</a:t>
            </a:r>
            <a:endParaRPr lang="en-US" sz="1600" b="1" dirty="0">
              <a:solidFill>
                <a:srgbClr val="4F81BD"/>
              </a:solidFill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786350" y="2564904"/>
            <a:ext cx="1481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OSC Hub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79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7236296" y="1772816"/>
            <a:ext cx="864096" cy="273630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the EOSC of the future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1844824"/>
            <a:ext cx="6984776" cy="1574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2996952"/>
            <a:ext cx="1512168" cy="1224136"/>
          </a:xfrm>
          <a:prstGeom prst="round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Reserch</a:t>
            </a:r>
            <a:endParaRPr lang="en-US" dirty="0" smtClean="0"/>
          </a:p>
          <a:p>
            <a:pPr algn="ctr"/>
            <a:r>
              <a:rPr lang="en-US" dirty="0" smtClean="0"/>
              <a:t>Community services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652120" y="2996952"/>
            <a:ext cx="936104" cy="1224136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427984" y="2996952"/>
            <a:ext cx="1224136" cy="1358860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providers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363573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19672" y="2996952"/>
            <a:ext cx="1512168" cy="1224136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Composite service providers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399577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95536" y="5229200"/>
            <a:ext cx="6768752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Service providers (publicly funded/commercial)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83568" y="4509120"/>
            <a:ext cx="5976664" cy="86409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B2B Relationships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8218" y="1340768"/>
            <a:ext cx="189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B2C </a:t>
            </a:r>
            <a:r>
              <a:rPr lang="en-US" b="1" dirty="0">
                <a:solidFill>
                  <a:srgbClr val="FF0000"/>
                </a:solidFill>
              </a:rPr>
              <a:t>Relationships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0352" y="1700808"/>
            <a:ext cx="1922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Public&amp;</a:t>
            </a:r>
          </a:p>
          <a:p>
            <a:r>
              <a:rPr lang="en-US" sz="2400" b="1" dirty="0" smtClean="0"/>
              <a:t>private research/</a:t>
            </a:r>
          </a:p>
          <a:p>
            <a:r>
              <a:rPr lang="en-US" sz="2400" b="1" dirty="0" smtClean="0"/>
              <a:t>Educators/</a:t>
            </a:r>
          </a:p>
          <a:p>
            <a:r>
              <a:rPr lang="en-US" sz="2400" b="1" dirty="0"/>
              <a:t>C</a:t>
            </a:r>
            <a:r>
              <a:rPr lang="en-US" sz="2400" b="1" dirty="0" smtClean="0"/>
              <a:t>itizen science/</a:t>
            </a:r>
          </a:p>
          <a:p>
            <a:r>
              <a:rPr lang="en-US" sz="2400" b="1" dirty="0" smtClean="0"/>
              <a:t>E-</a:t>
            </a:r>
            <a:r>
              <a:rPr lang="en-US" sz="2400" b="1" dirty="0" err="1" smtClean="0"/>
              <a:t>gov</a:t>
            </a:r>
            <a:r>
              <a:rPr lang="en-US" sz="2400" b="1" dirty="0" smtClean="0"/>
              <a:t>/</a:t>
            </a:r>
          </a:p>
          <a:p>
            <a:r>
              <a:rPr lang="en-US" sz="2400" b="1" dirty="0" smtClean="0"/>
              <a:t>Innovators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88840"/>
            <a:ext cx="1073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EOSC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203848" y="2996952"/>
            <a:ext cx="1224136" cy="1358860"/>
          </a:xfrm>
          <a:prstGeom prst="round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</a:t>
            </a:r>
            <a:r>
              <a:rPr lang="en-US" dirty="0" err="1" smtClean="0"/>
              <a:t>Infras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251520" y="4024488"/>
            <a:ext cx="6840760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B2B Relationships</a:t>
            </a:r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1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Different federation models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Simple and lightweight BUT the choice of the right level will affect the usability of the data and services system</a:t>
            </a:r>
          </a:p>
          <a:p>
            <a:r>
              <a:rPr lang="en-US" dirty="0" smtClean="0"/>
              <a:t>Federated service management to coordinate individual providers and provide horizontal and vertical </a:t>
            </a:r>
            <a:r>
              <a:rPr lang="en-US" dirty="0" smtClean="0">
                <a:solidFill>
                  <a:schemeClr val="accent1"/>
                </a:solidFill>
              </a:rPr>
              <a:t>solutions</a:t>
            </a:r>
          </a:p>
          <a:p>
            <a:endParaRPr lang="en-US" dirty="0" smtClean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4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Best practices in federations today</a:t>
            </a:r>
          </a:p>
          <a:p>
            <a:r>
              <a:rPr lang="en-US" sz="3200" dirty="0" smtClean="0"/>
              <a:t>Federation in the EOSC of the future</a:t>
            </a:r>
          </a:p>
          <a:p>
            <a:endParaRPr lang="en-US" sz="3200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scene</a:t>
            </a:r>
            <a:endParaRPr lang="en-US" dirty="0"/>
          </a:p>
        </p:txBody>
      </p:sp>
      <p:pic>
        <p:nvPicPr>
          <p:cNvPr id="4" name="Picture 3" descr="Screen Shot 2016-02-22 at 03.3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6840760" cy="4693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61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r>
              <a:rPr lang="en-US" smtClean="0"/>
              <a:t>and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“A </a:t>
            </a:r>
            <a:r>
              <a:rPr lang="en-US" sz="3200" dirty="0"/>
              <a:t>globally </a:t>
            </a:r>
            <a:r>
              <a:rPr lang="en-US" sz="3200" dirty="0">
                <a:solidFill>
                  <a:srgbClr val="4F81BD"/>
                </a:solidFill>
              </a:rPr>
              <a:t>interoperable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4F81BD"/>
                </a:solidFill>
              </a:rPr>
              <a:t>accessible</a:t>
            </a:r>
            <a:r>
              <a:rPr lang="en-US" sz="3200" dirty="0"/>
              <a:t> infrastructure. It includes the </a:t>
            </a:r>
            <a:r>
              <a:rPr lang="en-US" sz="3200" dirty="0" smtClean="0"/>
              <a:t>required, </a:t>
            </a:r>
            <a:r>
              <a:rPr lang="en-US" sz="3200" dirty="0" smtClean="0">
                <a:solidFill>
                  <a:srgbClr val="4F81BD"/>
                </a:solidFill>
              </a:rPr>
              <a:t>human </a:t>
            </a:r>
            <a:r>
              <a:rPr lang="en-US" sz="3200" dirty="0">
                <a:solidFill>
                  <a:srgbClr val="4F81BD"/>
                </a:solidFill>
              </a:rPr>
              <a:t>expertise, resources, standards, best practices and underpinning infrastructures</a:t>
            </a:r>
            <a:r>
              <a:rPr lang="en-US" sz="3200" dirty="0" smtClean="0"/>
              <a:t>.”</a:t>
            </a:r>
          </a:p>
          <a:p>
            <a:pPr lvl="1"/>
            <a:r>
              <a:rPr lang="en-US" sz="2800" dirty="0" smtClean="0"/>
              <a:t>Challenge: The </a:t>
            </a:r>
            <a:r>
              <a:rPr lang="en-US" sz="2800" dirty="0"/>
              <a:t>fragmentation </a:t>
            </a:r>
            <a:r>
              <a:rPr lang="en-US" sz="2800" dirty="0" smtClean="0"/>
              <a:t>between </a:t>
            </a:r>
            <a:r>
              <a:rPr lang="en-US" sz="2800" dirty="0"/>
              <a:t>domains </a:t>
            </a:r>
            <a:r>
              <a:rPr lang="en-US" sz="2800" dirty="0" smtClean="0"/>
              <a:t>causes repetitive </a:t>
            </a:r>
            <a:r>
              <a:rPr lang="en-US" sz="2800" dirty="0"/>
              <a:t>and isolated </a:t>
            </a:r>
            <a:r>
              <a:rPr lang="en-US" sz="2800" dirty="0" smtClean="0"/>
              <a:t>solutions”</a:t>
            </a:r>
            <a:endParaRPr lang="en-US" sz="2800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77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Shot 2016-04-07 at 06.5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907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Experience in federating </a:t>
            </a:r>
            <a:br>
              <a:rPr lang="en-US" dirty="0" smtClean="0"/>
            </a:br>
            <a:r>
              <a:rPr lang="en-US" dirty="0" smtClean="0"/>
              <a:t>digital infrastructures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242873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169646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54137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 America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3685393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145314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5768" y="320863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</a:p>
          <a:p>
            <a:pPr algn="ctr"/>
            <a:r>
              <a:rPr lang="en-GB" sz="4000" b="1" dirty="0" smtClean="0">
                <a:solidFill>
                  <a:srgbClr val="0045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</a:t>
            </a:r>
            <a:endParaRPr lang="en-GB" sz="4000" b="1" dirty="0">
              <a:solidFill>
                <a:srgbClr val="0045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Screen Shot 2015-05-18 at 01.5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35869"/>
            <a:ext cx="1152128" cy="62509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84896"/>
            <a:ext cx="1705605" cy="517143"/>
          </a:xfrm>
          <a:prstGeom prst="rect">
            <a:avLst/>
          </a:prstGeom>
        </p:spPr>
      </p:pic>
      <p:pic>
        <p:nvPicPr>
          <p:cNvPr id="20" name="Picture 19" descr="Screen Shot 2015-05-18 at 01.57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80" y="5584896"/>
            <a:ext cx="918148" cy="448872"/>
          </a:xfrm>
          <a:prstGeom prst="rect">
            <a:avLst/>
          </a:prstGeom>
        </p:spPr>
      </p:pic>
      <p:pic>
        <p:nvPicPr>
          <p:cNvPr id="21" name="Picture 20" descr="Screen Shot 2015-05-18 at 01.5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12888"/>
            <a:ext cx="936104" cy="501326"/>
          </a:xfrm>
          <a:prstGeom prst="rect">
            <a:avLst/>
          </a:prstGeom>
        </p:spPr>
      </p:pic>
      <p:pic>
        <p:nvPicPr>
          <p:cNvPr id="22" name="Picture 21" descr="Screen Shot 2015-05-18 at 01.58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2888"/>
            <a:ext cx="1050032" cy="577518"/>
          </a:xfrm>
          <a:prstGeom prst="rect">
            <a:avLst/>
          </a:prstGeom>
        </p:spPr>
      </p:pic>
      <p:pic>
        <p:nvPicPr>
          <p:cNvPr id="24" name="Picture 23" descr="Screen Shot 2015-10-21 at 12.02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5549279"/>
            <a:ext cx="1224136" cy="5396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45224"/>
            <a:ext cx="1139682" cy="864096"/>
          </a:xfrm>
          <a:prstGeom prst="rect">
            <a:avLst/>
          </a:prstGeom>
        </p:spPr>
      </p:pic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36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Experience in </a:t>
            </a:r>
            <a:r>
              <a:rPr lang="en-US" dirty="0" smtClean="0"/>
              <a:t>federating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digital e</a:t>
            </a:r>
            <a:r>
              <a:rPr lang="en-US" dirty="0"/>
              <a:t>-Infrastructures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Various levels of integration in a federation are possible from loose to tight </a:t>
            </a:r>
          </a:p>
          <a:p>
            <a:pPr lvl="1"/>
            <a:r>
              <a:rPr lang="en-US" sz="3200" dirty="0" smtClean="0"/>
              <a:t>The level of integration critically affects the user experience and determines how easily services in a federated environment can be accessed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9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Achieved today</a:t>
            </a:r>
            <a:endParaRPr lang="en-US" dirty="0"/>
          </a:p>
          <a:p>
            <a:pPr lvl="1"/>
            <a:r>
              <a:rPr lang="en-US" sz="2000" dirty="0"/>
              <a:t>Single Sign </a:t>
            </a:r>
            <a:r>
              <a:rPr lang="en-US" sz="2000" dirty="0" smtClean="0"/>
              <a:t>On</a:t>
            </a:r>
          </a:p>
          <a:p>
            <a:pPr lvl="1"/>
            <a:r>
              <a:rPr lang="en-US" sz="2000" dirty="0"/>
              <a:t>Research object identification (PID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Harmonized security and access policies</a:t>
            </a:r>
          </a:p>
          <a:p>
            <a:pPr lvl="1"/>
            <a:r>
              <a:rPr lang="en-US" sz="2000" dirty="0"/>
              <a:t>Community platform ensuring </a:t>
            </a:r>
            <a:r>
              <a:rPr lang="en-US" sz="2000" dirty="0">
                <a:solidFill>
                  <a:schemeClr val="accent1"/>
                </a:solidFill>
              </a:rPr>
              <a:t>interoperation</a:t>
            </a:r>
            <a:r>
              <a:rPr lang="en-US" sz="2000" dirty="0"/>
              <a:t> between different </a:t>
            </a:r>
            <a:r>
              <a:rPr lang="en-US" sz="2000" dirty="0" smtClean="0"/>
              <a:t>technologies to handle the </a:t>
            </a:r>
            <a:r>
              <a:rPr lang="en-US" sz="2000" dirty="0" smtClean="0">
                <a:solidFill>
                  <a:srgbClr val="4F81BD"/>
                </a:solidFill>
              </a:rPr>
              <a:t>complexity</a:t>
            </a:r>
            <a:r>
              <a:rPr lang="en-US" sz="2000" dirty="0" smtClean="0"/>
              <a:t> of different interfaces</a:t>
            </a:r>
          </a:p>
          <a:p>
            <a:pPr lvl="2"/>
            <a:r>
              <a:rPr lang="en-US" sz="1800" dirty="0" smtClean="0"/>
              <a:t>Risk of community-specific ad hoc solutions</a:t>
            </a:r>
          </a:p>
          <a:p>
            <a:pPr lvl="2"/>
            <a:r>
              <a:rPr lang="en-US" sz="1800" dirty="0" smtClean="0"/>
              <a:t>Some agreement achieved on data management protocols/interfaces for access and transport</a:t>
            </a:r>
          </a:p>
          <a:p>
            <a:pPr lvl="2"/>
            <a:r>
              <a:rPr lang="en-US" sz="1800" dirty="0" smtClean="0"/>
              <a:t>plethora of standards of de facto standards for distributed access to compute</a:t>
            </a:r>
            <a:endParaRPr lang="en-US" sz="1800" dirty="0"/>
          </a:p>
          <a:p>
            <a:pPr lvl="1"/>
            <a:r>
              <a:rPr lang="en-US" sz="2000" dirty="0" smtClean="0"/>
              <a:t>Usage accounting</a:t>
            </a:r>
            <a:endParaRPr lang="en-US" sz="2000" dirty="0"/>
          </a:p>
          <a:p>
            <a:pPr lvl="1"/>
            <a:r>
              <a:rPr lang="en-US" sz="2000" dirty="0"/>
              <a:t>One support channel</a:t>
            </a:r>
          </a:p>
          <a:p>
            <a:endParaRPr lang="en-US" sz="2400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federation (Europe)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3068960"/>
            <a:ext cx="2952328" cy="3096344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Regional/National infrastructures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Nat. Access policies 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evenue streams</a:t>
            </a:r>
          </a:p>
          <a:p>
            <a:pPr algn="ctr"/>
            <a:r>
              <a:rPr lang="en-US" dirty="0" smtClean="0"/>
              <a:t>Customer segments </a:t>
            </a:r>
          </a:p>
          <a:p>
            <a:pPr algn="ctr"/>
            <a:r>
              <a:rPr lang="en-US" dirty="0" smtClean="0"/>
              <a:t>Service Portfolio</a:t>
            </a:r>
          </a:p>
          <a:p>
            <a:pPr algn="ctr"/>
            <a:r>
              <a:rPr lang="en-US" dirty="0" smtClean="0"/>
              <a:t>Service management processes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2160" y="3140968"/>
            <a:ext cx="2880320" cy="3096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r>
              <a:rPr lang="en-US" sz="2800" dirty="0" smtClean="0"/>
              <a:t>uropean infrastructures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3563888" y="3573016"/>
            <a:ext cx="2160240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1484784"/>
            <a:ext cx="68257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Definition of minimum set of security policies</a:t>
            </a:r>
          </a:p>
          <a:p>
            <a:pPr algn="ctr"/>
            <a:r>
              <a:rPr lang="en-US" sz="2400" dirty="0" smtClean="0"/>
              <a:t>(security for collaborating e-Infrastructures initiative)</a:t>
            </a:r>
          </a:p>
          <a:p>
            <a:pPr marL="0" lvl="1" algn="ctr"/>
            <a:r>
              <a:rPr lang="en-US" sz="2400" dirty="0" smtClean="0"/>
              <a:t>Harmonization of access policies </a:t>
            </a:r>
          </a:p>
          <a:p>
            <a:pPr marL="0" lvl="1" algn="ctr"/>
            <a:r>
              <a:rPr lang="en-US" sz="2400" dirty="0" smtClean="0"/>
              <a:t>(e.g. </a:t>
            </a:r>
            <a:r>
              <a:rPr lang="en-GB" sz="2000" dirty="0" smtClean="0"/>
              <a:t>policy</a:t>
            </a:r>
            <a:r>
              <a:rPr lang="en-GB" sz="2000" dirty="0"/>
              <a:t>-based, excellence-driven, membership-</a:t>
            </a:r>
            <a:r>
              <a:rPr lang="en-GB" sz="2000" dirty="0" smtClean="0"/>
              <a:t>based)</a:t>
            </a:r>
            <a:endParaRPr lang="en-GB" sz="20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Federated </a:t>
            </a:r>
          </a:p>
          <a:p>
            <a:pPr algn="ctr"/>
            <a:r>
              <a:rPr lang="en-US" sz="2400" dirty="0" smtClean="0"/>
              <a:t>service management</a:t>
            </a:r>
            <a:endParaRPr lang="en-US" sz="24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federated service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standard to simplify service management implementation in a federated </a:t>
            </a:r>
            <a:r>
              <a:rPr lang="en-US" dirty="0" err="1" smtClean="0"/>
              <a:t>environement</a:t>
            </a:r>
            <a:endParaRPr lang="en-US" dirty="0"/>
          </a:p>
        </p:txBody>
      </p:sp>
      <p:pic>
        <p:nvPicPr>
          <p:cNvPr id="4" name="Picture 3" descr="Screen Shot 2016-04-07 at 07.5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5384800" cy="3822700"/>
          </a:xfrm>
          <a:prstGeom prst="rect">
            <a:avLst/>
          </a:prstGeom>
        </p:spPr>
      </p:pic>
      <p:pic>
        <p:nvPicPr>
          <p:cNvPr id="5" name="Picture 4" descr="Screen Shot 2016-04-07 at 07.5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08" y="5157192"/>
            <a:ext cx="4267324" cy="1123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796" y="4715852"/>
            <a:ext cx="23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fitsm.itemo.org</a:t>
            </a:r>
            <a:r>
              <a:rPr lang="en-US" dirty="0"/>
              <a:t>/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6768752" cy="365125"/>
          </a:xfrm>
        </p:spPr>
        <p:txBody>
          <a:bodyPr/>
          <a:lstStyle/>
          <a:p>
            <a:r>
              <a:rPr lang="en-GB" dirty="0" smtClean="0"/>
              <a:t>III European Open Science Cloud workshop, Amsterdam, 07 April 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98982"/>
      </p:ext>
    </p:extLst>
  </p:cSld>
  <p:clrMapOvr>
    <a:masterClrMapping/>
  </p:clrMapOvr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powerpoint presentation v3.2.potx</Template>
  <TotalTime>367</TotalTime>
  <Words>829</Words>
  <Application>Microsoft Macintosh PowerPoint</Application>
  <PresentationFormat>On-screen Show (4:3)</PresentationFormat>
  <Paragraphs>160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EGI powerpoint presentation v3.2</vt:lpstr>
      <vt:lpstr>EGI Powerpoint Presentation (body)</vt:lpstr>
      <vt:lpstr>EGI Powerpoint Presentation (closing)</vt:lpstr>
      <vt:lpstr>Business and service management processes for the EOSC Commons</vt:lpstr>
      <vt:lpstr>Outline</vt:lpstr>
      <vt:lpstr>Setting the scene</vt:lpstr>
      <vt:lpstr>Definition and challenge</vt:lpstr>
      <vt:lpstr>Experience in federating  digital infrastructures</vt:lpstr>
      <vt:lpstr>Experience in federating  digital e-Infrastructures</vt:lpstr>
      <vt:lpstr>Loose federation</vt:lpstr>
      <vt:lpstr>Tight federation (Europe)</vt:lpstr>
      <vt:lpstr>Why federated service management</vt:lpstr>
      <vt:lpstr>Example of European federation:  EGI Cloud Federation</vt:lpstr>
      <vt:lpstr>Cloud Realms:  hybrid infrastructures with custom federation level</vt:lpstr>
      <vt:lpstr>EOSC Research Objects “Hub”</vt:lpstr>
      <vt:lpstr>Federation services and processes</vt:lpstr>
      <vt:lpstr>A worldwide Open Science Cloud</vt:lpstr>
      <vt:lpstr>Towards the EOSC of the future 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Tiziana Ferrari</cp:lastModifiedBy>
  <cp:revision>59</cp:revision>
  <dcterms:created xsi:type="dcterms:W3CDTF">2015-06-16T10:08:46Z</dcterms:created>
  <dcterms:modified xsi:type="dcterms:W3CDTF">2016-04-07T06:04:58Z</dcterms:modified>
</cp:coreProperties>
</file>