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89" r:id="rId4"/>
    <p:sldMasterId id="2147483700" r:id="rId5"/>
    <p:sldMasterId id="2147483706" r:id="rId6"/>
    <p:sldMasterId id="2147483712" r:id="rId7"/>
    <p:sldMasterId id="2147483718" r:id="rId8"/>
  </p:sldMasterIdLst>
  <p:notesMasterIdLst>
    <p:notesMasterId r:id="rId42"/>
  </p:notesMasterIdLst>
  <p:handoutMasterIdLst>
    <p:handoutMasterId r:id="rId43"/>
  </p:handoutMasterIdLst>
  <p:sldIdLst>
    <p:sldId id="280" r:id="rId9"/>
    <p:sldId id="289" r:id="rId10"/>
    <p:sldId id="291" r:id="rId11"/>
    <p:sldId id="344" r:id="rId12"/>
    <p:sldId id="345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52" r:id="rId24"/>
    <p:sldId id="353" r:id="rId25"/>
    <p:sldId id="354" r:id="rId26"/>
    <p:sldId id="355" r:id="rId27"/>
    <p:sldId id="357" r:id="rId28"/>
    <p:sldId id="358" r:id="rId29"/>
    <p:sldId id="360" r:id="rId30"/>
    <p:sldId id="361" r:id="rId31"/>
    <p:sldId id="359" r:id="rId32"/>
    <p:sldId id="362" r:id="rId33"/>
    <p:sldId id="364" r:id="rId34"/>
    <p:sldId id="363" r:id="rId35"/>
    <p:sldId id="365" r:id="rId36"/>
    <p:sldId id="294" r:id="rId37"/>
    <p:sldId id="295" r:id="rId38"/>
    <p:sldId id="296" r:id="rId39"/>
    <p:sldId id="366" r:id="rId40"/>
    <p:sldId id="284" r:id="rId4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07" autoAdjust="0"/>
  </p:normalViewPr>
  <p:slideViewPr>
    <p:cSldViewPr showGuides="1">
      <p:cViewPr>
        <p:scale>
          <a:sx n="70" d="100"/>
          <a:sy n="70" d="100"/>
        </p:scale>
        <p:origin x="384" y="-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C98F682-7966-4F36-8C65-12C6AC282E64}" type="datetimeFigureOut">
              <a:rPr lang="en-GB" smtClean="0"/>
              <a:pPr/>
              <a:t>06/04/2016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A4EA1F-7887-426C-BD0E-29F38E7AB4A2}" type="datetimeFigureOut">
              <a:rPr lang="nl-NL" smtClean="0"/>
              <a:pPr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41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14-05-2015. Vinuesa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12878-A95F-4B41-BB14-4F1E288E1BB4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06/04/2016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BE754-84D4-4AC8-B02D-65A9A3081DA4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12-11-2014. </a:t>
            </a:r>
            <a:r>
              <a:rPr lang="es-ES" dirty="0"/>
              <a:t>Pontevedra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BCC32-16A3-443C-863C-918C32CFD21C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06/04/2016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2EDE4-8DE6-476C-AF8E-B3CE05B9BA3A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12-11-2014. </a:t>
            </a:r>
            <a:r>
              <a:rPr lang="es-ES" dirty="0"/>
              <a:t>Pontevedra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BCC32-16A3-443C-863C-918C32CFD21C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06/04/2016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2EDE4-8DE6-476C-AF8E-B3CE05B9BA3A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 userDrawn="1"/>
        </p:nvSpPr>
        <p:spPr bwMode="auto">
          <a:xfrm>
            <a:off x="323850" y="6381750"/>
            <a:ext cx="4259263" cy="3222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366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ROEM+ </a:t>
            </a:r>
            <a:r>
              <a:rPr lang="es-ES" dirty="0"/>
              <a:t>(</a:t>
            </a:r>
            <a:r>
              <a:rPr lang="es-ES" dirty="0" smtClean="0"/>
              <a:t>LIFE11 ENV/ES/5990). 12-11-2014. </a:t>
            </a:r>
            <a:r>
              <a:rPr lang="es-ES" dirty="0"/>
              <a:t>Pontevedra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 txBox="1">
            <a:spLocks noChangeArrowheads="1"/>
          </p:cNvSpPr>
          <p:nvPr userDrawn="1"/>
        </p:nvSpPr>
        <p:spPr bwMode="auto">
          <a:xfrm>
            <a:off x="457200" y="836613"/>
            <a:ext cx="8229600" cy="1655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es-E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>
                <a:solidFill>
                  <a:srgbClr val="336699"/>
                </a:solidFill>
                <a:latin typeface="Tahoma" panose="020B0604030504040204" pitchFamily="34" charset="0"/>
              </a:rPr>
              <a:t>SANePLAN – Planificación integrada y gestión sostenible de infraestructuras de saneamiento a través de tecnología de precisión innovadora (LIFE12 ENV/ES/687)</a:t>
            </a:r>
            <a:endParaRPr lang="fr-BE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3">
              <a:lnSpc>
                <a:spcPct val="150000"/>
              </a:lnSpc>
              <a:buFontTx/>
              <a:buChar char="–"/>
              <a:defRPr/>
            </a:pPr>
            <a:endParaRPr lang="en-US" sz="2000" b="1">
              <a:solidFill>
                <a:srgbClr val="336699"/>
              </a:solidFill>
              <a:latin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sz="2000">
              <a:solidFill>
                <a:srgbClr val="3366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4" descr="Gues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60205"/>
            <a:ext cx="1409638" cy="5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2951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 userDrawn="1"/>
        </p:nvSpPr>
        <p:spPr>
          <a:xfrm>
            <a:off x="1890517" y="6488113"/>
            <a:ext cx="6857947" cy="36932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defTabSz="914305">
              <a:defRPr/>
            </a:pPr>
            <a:r>
              <a:rPr lang="es-ES" dirty="0" smtClean="0">
                <a:solidFill>
                  <a:srgbClr val="000000"/>
                </a:solidFill>
              </a:rPr>
              <a:t>5th </a:t>
            </a:r>
            <a:r>
              <a:rPr lang="es-ES" dirty="0" err="1" smtClean="0">
                <a:solidFill>
                  <a:srgbClr val="000000"/>
                </a:solidFill>
              </a:rPr>
              <a:t>LifeWatch</a:t>
            </a:r>
            <a:r>
              <a:rPr lang="es-ES" dirty="0" smtClean="0">
                <a:solidFill>
                  <a:srgbClr val="000000"/>
                </a:solidFill>
              </a:rPr>
              <a:t> e-</a:t>
            </a:r>
            <a:r>
              <a:rPr lang="es-ES" dirty="0" err="1" smtClean="0">
                <a:solidFill>
                  <a:srgbClr val="000000"/>
                </a:solidFill>
              </a:rPr>
              <a:t>Infrastructure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Construction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Operational</a:t>
            </a:r>
            <a:r>
              <a:rPr lang="es-ES" dirty="0" smtClean="0">
                <a:solidFill>
                  <a:srgbClr val="000000"/>
                </a:solidFill>
              </a:rPr>
              <a:t> Meeting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200800" cy="90805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52596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 lvl="0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 smtClean="0"/>
          </a:p>
          <a:p>
            <a:pPr lvl="3"/>
            <a:endParaRPr lang="es-ES" dirty="0"/>
          </a:p>
        </p:txBody>
      </p:sp>
      <p:pic>
        <p:nvPicPr>
          <p:cNvPr id="7" name="Afbeelding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1656184" cy="3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00477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‹Nº›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4/6/2016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295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7" y="2261190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0" i="1" kern="120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You are invited</a:t>
            </a:r>
            <a:r>
              <a:rPr lang="en-GB" sz="2800" b="0" i="1" kern="1200" baseline="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to the LW CC meeting at 17h on Monday 18</a:t>
            </a:r>
            <a:r>
              <a:rPr lang="en-GB" sz="2800" b="0" i="1" kern="1200" baseline="3000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</a:t>
            </a:r>
            <a:r>
              <a:rPr lang="en-GB" sz="2800" b="0" i="1" kern="1200" baseline="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and on Thursday 21</a:t>
            </a:r>
            <a:r>
              <a:rPr lang="en-GB" sz="2800" b="0" i="1" kern="1200" baseline="3000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st</a:t>
            </a:r>
            <a:r>
              <a:rPr lang="en-GB" sz="2800" b="0" i="1" kern="1200" baseline="0" noProof="0" dirty="0" smtClean="0">
                <a:solidFill>
                  <a:schemeClr val="tx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</a:t>
            </a:r>
            <a:endParaRPr lang="en-GB" sz="2800" b="0" i="1" kern="1200" noProof="0" dirty="0" smtClean="0">
              <a:solidFill>
                <a:schemeClr val="tx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2"/>
          <p:cNvSpPr txBox="1"/>
          <p:nvPr userDrawn="1"/>
        </p:nvSpPr>
        <p:spPr>
          <a:xfrm>
            <a:off x="818059" y="764704"/>
            <a:ext cx="74983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l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FF000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  <a:p>
            <a:pPr algn="l"/>
            <a:endParaRPr lang="en-GB" sz="28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" y="6453188"/>
            <a:ext cx="9180513" cy="4048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2781300"/>
            <a:ext cx="5543550" cy="9080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  Haga clic para modificar el estilo de título del patrón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453189"/>
            <a:ext cx="57610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cs typeface="+mn-cs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463" y="6453188"/>
            <a:ext cx="9636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  <a:cs typeface="+mn-cs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fld id="{3DB19FF6-9573-49EC-AD1E-FFCCD9662449}" type="slidenum">
              <a:rPr lang="es-ES">
                <a:solidFill>
                  <a:srgbClr val="000000"/>
                </a:solidFill>
              </a:rPr>
              <a:pPr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" y="6453188"/>
            <a:ext cx="860266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advTm="10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000">
          <a:solidFill>
            <a:schemeClr val="tx1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7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210050" y="414655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fr-FR" sz="2400" smtClean="0">
              <a:solidFill>
                <a:prstClr val="black"/>
              </a:solidFill>
            </a:endParaRPr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725613" y="4013200"/>
            <a:ext cx="1841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ca-ES" sz="2400" smtClean="0">
              <a:solidFill>
                <a:prstClr val="black"/>
              </a:solidFill>
            </a:endParaRPr>
          </a:p>
        </p:txBody>
      </p:sp>
      <p:pic>
        <p:nvPicPr>
          <p:cNvPr id="1029" name="Picture 35" descr="bande-life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CE-EN-quadri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3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rshiny.lifewatch.be/ZooScan%20dat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shiny.lifewatch.b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lifewatch.be/" TargetMode="External"/><Relationship Id="rId2" Type="http://schemas.openxmlformats.org/officeDocument/2006/relationships/hyperlink" Target="http://rshiny.lifewatch.b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s://rvlab.portal.lifewatchgreece.e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lifewatch.be/" TargetMode="External"/><Relationship Id="rId2" Type="http://schemas.openxmlformats.org/officeDocument/2006/relationships/hyperlink" Target="http://rshiny.lifewatch.b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rvlab.portal.lifewatchgreece.e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83968" y="5229200"/>
            <a:ext cx="3096344" cy="100811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Presented by </a:t>
            </a:r>
          </a:p>
          <a:p>
            <a:r>
              <a:rPr lang="en-GB" dirty="0" err="1" smtClean="0"/>
              <a:t>Jesús</a:t>
            </a:r>
            <a:r>
              <a:rPr lang="en-GB" dirty="0" smtClean="0"/>
              <a:t> Marco de Lucas</a:t>
            </a:r>
          </a:p>
          <a:p>
            <a:r>
              <a:rPr lang="en-GB" dirty="0" smtClean="0"/>
              <a:t>IFCA-CSIC, </a:t>
            </a:r>
            <a:r>
              <a:rPr lang="en-GB" dirty="0" smtClean="0"/>
              <a:t>Spain</a:t>
            </a:r>
          </a:p>
          <a:p>
            <a:r>
              <a:rPr lang="en-GB" dirty="0"/>
              <a:t>f</a:t>
            </a:r>
            <a:r>
              <a:rPr lang="en-GB" dirty="0" smtClean="0"/>
              <a:t>or EGI LW CC team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772976"/>
            <a:ext cx="8712968" cy="144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 tools for </a:t>
            </a:r>
            <a:r>
              <a:rPr lang="en-US" dirty="0" smtClean="0">
                <a:solidFill>
                  <a:schemeClr val="tx1"/>
                </a:solidFill>
              </a:rPr>
              <a:t>Ecological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bservatories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Experiences </a:t>
            </a:r>
            <a:r>
              <a:rPr lang="en-US" dirty="0"/>
              <a:t>from </a:t>
            </a:r>
            <a:r>
              <a:rPr lang="en-US" dirty="0" smtClean="0"/>
              <a:t>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EGI-</a:t>
            </a:r>
            <a:r>
              <a:rPr lang="en-US" dirty="0" smtClean="0">
                <a:solidFill>
                  <a:srgbClr val="FF0000"/>
                </a:solidFill>
              </a:rPr>
              <a:t>LifeWatch</a:t>
            </a:r>
            <a:r>
              <a:rPr lang="en-US" dirty="0" smtClean="0"/>
              <a:t> Competence </a:t>
            </a:r>
            <a:r>
              <a:rPr lang="en-US" dirty="0" smtClean="0"/>
              <a:t>Center</a:t>
            </a:r>
            <a:r>
              <a:rPr lang="en-US" dirty="0"/>
              <a:t/>
            </a:r>
            <a:br>
              <a:rPr lang="en-US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336904" cy="504056"/>
          </a:xfrm>
        </p:spPr>
        <p:txBody>
          <a:bodyPr/>
          <a:lstStyle/>
          <a:p>
            <a:r>
              <a:rPr lang="en-US" i="1" dirty="0" smtClean="0"/>
              <a:t>Competence </a:t>
            </a:r>
            <a:r>
              <a:rPr lang="en-US" i="1" dirty="0" err="1" smtClean="0"/>
              <a:t>centres</a:t>
            </a:r>
            <a:r>
              <a:rPr lang="en-US" i="1" dirty="0" smtClean="0"/>
              <a:t>, user communities</a:t>
            </a:r>
            <a:endParaRPr lang="en-US" i="1" dirty="0" smtClean="0"/>
          </a:p>
          <a:p>
            <a:r>
              <a:rPr lang="en-US" dirty="0" smtClean="0"/>
              <a:t>EGI Conference </a:t>
            </a:r>
            <a:r>
              <a:rPr lang="en-US" dirty="0" smtClean="0"/>
              <a:t>2016 </a:t>
            </a:r>
            <a:r>
              <a:rPr lang="en-US" dirty="0" smtClean="0"/>
              <a:t>in </a:t>
            </a:r>
            <a:r>
              <a:rPr lang="en-US" dirty="0" smtClean="0"/>
              <a:t>Amsterdam</a:t>
            </a:r>
            <a:endParaRPr lang="en-GB" dirty="0"/>
          </a:p>
        </p:txBody>
      </p:sp>
      <p:pic>
        <p:nvPicPr>
          <p:cNvPr id="5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3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ifcadivulgacion.files.wordpress.com/2013/07/ifca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793" y="5157192"/>
            <a:ext cx="2269207" cy="950429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91" y="4738836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24936" cy="85010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Task 2: Big Data and Ecological Observatories </a:t>
            </a:r>
          </a:p>
        </p:txBody>
      </p:sp>
      <p:sp>
        <p:nvSpPr>
          <p:cNvPr id="10243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FE1BBD1-427E-425A-8B4D-49017B023586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4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C7ABA3-CF4B-4165-ABF2-15900215D627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925" y="1268413"/>
            <a:ext cx="8675688" cy="4897437"/>
          </a:xfrm>
        </p:spPr>
      </p:pic>
      <p:sp>
        <p:nvSpPr>
          <p:cNvPr id="6" name="Rectángulo 5"/>
          <p:cNvSpPr/>
          <p:nvPr/>
        </p:nvSpPr>
        <p:spPr>
          <a:xfrm>
            <a:off x="251519" y="4653136"/>
            <a:ext cx="871309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Task 3:Supporting Workflows &amp; Virtual Labs in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FedCloud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for LifeWatch</a:t>
            </a:r>
            <a:endParaRPr lang="es-E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dirty="0" smtClean="0">
                <a:latin typeface="Arial" charset="0"/>
                <a:ea typeface="ＭＳ Ｐゴシック" pitchFamily="34" charset="-128"/>
                <a:cs typeface="Arial" charset="0"/>
              </a:rPr>
              <a:t>Task 3.1 Integration of </a:t>
            </a:r>
            <a:r>
              <a:rPr lang="en-US" sz="1600" b="1" dirty="0" err="1" smtClean="0">
                <a:latin typeface="Arial" charset="0"/>
                <a:ea typeface="ＭＳ Ｐゴシック" pitchFamily="34" charset="-128"/>
                <a:cs typeface="Arial" charset="0"/>
              </a:rPr>
              <a:t>Bioinformatic</a:t>
            </a:r>
            <a:r>
              <a:rPr lang="en-US" sz="1600" b="1" dirty="0" smtClean="0">
                <a:latin typeface="Arial" charset="0"/>
                <a:ea typeface="ＭＳ Ｐゴシック" pitchFamily="34" charset="-128"/>
                <a:cs typeface="Arial" charset="0"/>
              </a:rPr>
              <a:t> interfaces and frameworks (Galaxy) on EGI </a:t>
            </a:r>
            <a:r>
              <a:rPr lang="en-US" sz="1600" b="1" dirty="0" err="1" smtClean="0">
                <a:latin typeface="Arial" charset="0"/>
                <a:ea typeface="ＭＳ Ｐゴシック" pitchFamily="34" charset="-128"/>
                <a:cs typeface="Arial" charset="0"/>
              </a:rPr>
              <a:t>FedCloud</a:t>
            </a:r>
            <a:endParaRPr lang="en-US" sz="16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Adaptation of a Galaxy portal to run jobs on EGI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FEdCloud</a:t>
            </a:r>
            <a:endParaRPr lang="en-US" sz="1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Link the public part of INRA’s numerical taxonomy database (R-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Syst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Create a repository of configurations for addressing different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Biocomputing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 problems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Arial" charset="0"/>
                <a:ea typeface="ＭＳ Ｐゴシック" pitchFamily="34" charset="-128"/>
                <a:cs typeface="Arial" charset="0"/>
              </a:rPr>
              <a:t>Task 3.2 An extensible framework for biodiversity pipelines on EGI Federated Cloud.  </a:t>
            </a: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Prototype available through the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OpenModeller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 HTC service developed in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EUBrazil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OpenBio</a:t>
            </a:r>
            <a:endParaRPr lang="en-US" sz="1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Niche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Modelling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 Service is implemented through the COMPSs programming framework and available in the EGI </a:t>
            </a:r>
            <a:r>
              <a:rPr lang="en-US" sz="1400" dirty="0" err="1" smtClean="0">
                <a:latin typeface="Arial" charset="0"/>
                <a:ea typeface="ＭＳ Ｐゴシック" pitchFamily="34" charset="-128"/>
                <a:cs typeface="Arial" charset="0"/>
              </a:rPr>
              <a:t>AppDB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. </a:t>
            </a: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COMPSs will be adopted to develop the applications and to optimize their execution, through automatic parallelization techniques, on the EGI Federated Cloud.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Arial" charset="0"/>
                <a:ea typeface="ＭＳ Ｐゴシック" pitchFamily="34" charset="-128"/>
                <a:cs typeface="Arial" charset="0"/>
              </a:rPr>
              <a:t>Task 3 .3 Implementation of the Network of Life.</a:t>
            </a: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After an analysis of the framework of different standards, protocols and tools available within GBIF, the needs of adaptation/expansion to support species relationship data will be defined. </a:t>
            </a: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Storage and organization needs of geo-referenced information on species interactions, extracted from the primary literature, will be considered. </a:t>
            </a:r>
          </a:p>
          <a:p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The system implemented will be able to build networks of potential interactions, based on the species that have been reported in a given area. Social network algorithms will be used.</a:t>
            </a:r>
          </a:p>
        </p:txBody>
      </p:sp>
      <p:sp>
        <p:nvSpPr>
          <p:cNvPr id="11268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8F6F3DA-2A12-4FEE-9A9A-7491018F0671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CB8B125-A742-43B9-BD2C-5E5D28F1D0BF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Task 4: Advanced Support to Citizen Science in Biodiversity </a:t>
            </a:r>
            <a:endParaRPr lang="es-ES" sz="36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291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620BB4F-3FE1-4850-B35F-78BEE22C92E2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2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C42AF8D-C333-4334-9B25-E21E18E7EF67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6683375" cy="55451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ea typeface="ＭＳ Ｐゴシック" pitchFamily="34" charset="-128"/>
                <a:cs typeface="Arial" charset="0"/>
              </a:rPr>
              <a:t>LifeWatch Competence Center</a:t>
            </a:r>
          </a:p>
        </p:txBody>
      </p:sp>
      <p:sp>
        <p:nvSpPr>
          <p:cNvPr id="13315" name="Content Placeholder 13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897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TASK SA2.7 LifeWatch  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(Lead partner: IFCA, M1 – M30) </a:t>
            </a:r>
            <a:endParaRPr lang="en-US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The goal of the LifeWatch EGI CC is to capture and address the requirements of Biodiversity and Ecosystems research communities. 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To achieve this the CC will 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deploy cloud and GPGPU based e-Infrastructure services required to support data management, data processing and modelling for Ecological Observatories, 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explore possibilities to increase the participation of citizens in data-intensive biodiversity research, 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facilitate the adoption and exploitation of the EGI infrastructure by the LifeWatch user community. </a:t>
            </a:r>
          </a:p>
          <a:p>
            <a:pPr eaLnBrk="1" hangingPunct="1"/>
            <a:endParaRPr lang="es-E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977D0A-5A4E-4E17-953A-2B67C1D9F3C2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953872F-08FE-4299-923C-C31BBEBB3D8D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ea typeface="ＭＳ Ｐゴシック" pitchFamily="34" charset="-128"/>
                <a:cs typeface="Arial" charset="0"/>
              </a:rPr>
              <a:t>LW-CC Deliverables &amp; Milestones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144463" y="1350963"/>
            <a:ext cx="896461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Assigned to SA2.7 </a:t>
            </a:r>
            <a:endParaRPr lang="en-US" sz="2400" b="1" dirty="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D6.1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:Assisted pattern recognition tools integrated with EGI for citizen science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(OTHER, M09)</a:t>
            </a: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D6.6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Data flow handler and basic R tools to integrate and process data from Ecological Observatories on EGI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(DEM, M12)</a:t>
            </a: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D6.18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Report on the installed </a:t>
            </a:r>
            <a:r>
              <a:rPr lang="en-US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LifeWatch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applications and their usage record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(R, M24)</a:t>
            </a: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Related to SA2.1 Training</a:t>
            </a:r>
            <a:endParaRPr lang="en-US" sz="2400" b="1" dirty="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M6.1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Joint training program for the first period is agreed </a:t>
            </a:r>
            <a:r>
              <a:rPr 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M03</a:t>
            </a:r>
            <a:endParaRPr lang="en-US" sz="2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M6.5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Joint training program for the sec. period is agreed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M15</a:t>
            </a:r>
            <a:endParaRPr lang="es-ES" sz="2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19" y="5517232"/>
            <a:ext cx="8713093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2879725" cy="865187"/>
          </a:xfrm>
        </p:spPr>
        <p:txBody>
          <a:bodyPr/>
          <a:lstStyle/>
          <a:p>
            <a:r>
              <a:rPr lang="es-ES" smtClean="0">
                <a:latin typeface="Arial" charset="0"/>
                <a:ea typeface="ＭＳ Ｐゴシック" pitchFamily="34" charset="-128"/>
                <a:cs typeface="Arial" charset="0"/>
              </a:rPr>
              <a:t>LW-CC Scope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179388" y="1125538"/>
            <a:ext cx="5976937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The proposal prepared in July included: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 support task from NGIs (ES,PT,IT)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Two lighthouse projects (24M): </a:t>
            </a:r>
          </a:p>
          <a:p>
            <a:pPr lvl="1"/>
            <a:r>
              <a:rPr lang="en-US" sz="1800" b="1" dirty="0" smtClean="0">
                <a:latin typeface="Arial" charset="0"/>
                <a:cs typeface="Arial" charset="0"/>
              </a:rPr>
              <a:t>Big Data and Ecological Observatories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Supporting Workflows &amp; Virtual Labs in </a:t>
            </a:r>
            <a:r>
              <a:rPr lang="en-US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FedCloud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for </a:t>
            </a:r>
            <a:r>
              <a:rPr lang="en-US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LifeWatch</a:t>
            </a:r>
            <a:endParaRPr lang="en-US" sz="1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 path finding project (12M):</a:t>
            </a:r>
          </a:p>
          <a:p>
            <a:pPr lvl="1"/>
            <a:r>
              <a:rPr lang="en-US" sz="1800" b="1" dirty="0" smtClean="0">
                <a:latin typeface="Arial" charset="0"/>
                <a:cs typeface="Arial" charset="0"/>
              </a:rPr>
              <a:t>Advanced Support to Citizen Science in Biodiversity</a:t>
            </a:r>
          </a:p>
          <a:p>
            <a:pPr lvl="1">
              <a:buFont typeface="Arial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90 PM requested, EGI-Engage will fund 59 PM</a:t>
            </a:r>
          </a:p>
          <a:p>
            <a:pPr>
              <a:buFont typeface="Arial" charset="0"/>
              <a:buNone/>
            </a:pPr>
            <a:endParaRPr lang="en-US" sz="2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LIFE-WATCH related initiatives will complement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 what possible</a:t>
            </a:r>
          </a:p>
          <a:p>
            <a:endParaRPr lang="en-GB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endParaRPr lang="es-E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endParaRPr lang="es-ES" dirty="0" smtClean="0">
              <a:latin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5364" name="3 Imagen" descr="http://www.lifewatch.eu/liferay-jedi-theme/images/custom/img_header.png"/>
          <p:cNvPicPr>
            <a:picLocks noChangeAspect="1" noChangeArrowheads="1"/>
          </p:cNvPicPr>
          <p:nvPr/>
        </p:nvPicPr>
        <p:blipFill>
          <a:blip r:embed="rId2" cstate="print"/>
          <a:srcRect r="7712"/>
          <a:stretch>
            <a:fillRect/>
          </a:stretch>
        </p:blipFill>
        <p:spPr bwMode="auto">
          <a:xfrm>
            <a:off x="5037138" y="188913"/>
            <a:ext cx="4106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867400" y="1150938"/>
          <a:ext cx="3168352" cy="2926080"/>
        </p:xfrm>
        <a:graphic>
          <a:graphicData uri="http://schemas.openxmlformats.org/drawingml/2006/table">
            <a:tbl>
              <a:tblPr/>
              <a:tblGrid>
                <a:gridCol w="31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#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Participant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Role in the CC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JRU-NGI-ES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JRU-LW-ES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Provider/User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NGI-PT (LIP)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NGI-FR (CNRS</a:t>
                      </a: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INRA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Provider/User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NGI-IT (INFN)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Service Provider/User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VLIZ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Belgium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User Community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756285" indent="-756285"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CIBIO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Portugal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User Community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03" name="5 CuadroTexto"/>
          <p:cNvSpPr txBox="1">
            <a:spLocks noChangeArrowheads="1"/>
          </p:cNvSpPr>
          <p:nvPr/>
        </p:nvSpPr>
        <p:spPr bwMode="auto">
          <a:xfrm>
            <a:off x="6516688" y="4221163"/>
            <a:ext cx="21224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Spain 32 PM</a:t>
            </a:r>
          </a:p>
          <a:p>
            <a:r>
              <a:rPr lang="en-US" b="1"/>
              <a:t>Portugal 9 PM</a:t>
            </a:r>
          </a:p>
          <a:p>
            <a:r>
              <a:rPr lang="en-US" b="1"/>
              <a:t>Italy 3 PM, </a:t>
            </a:r>
          </a:p>
          <a:p>
            <a:r>
              <a:rPr lang="en-US" b="1"/>
              <a:t>CIBIO 3 PM</a:t>
            </a:r>
          </a:p>
          <a:p>
            <a:r>
              <a:rPr lang="en-US" b="1"/>
              <a:t>VLIZ 6 PM</a:t>
            </a:r>
          </a:p>
          <a:p>
            <a:r>
              <a:rPr lang="en-US" b="1"/>
              <a:t>INRA 6 PM </a:t>
            </a:r>
            <a:endParaRPr lang="en-US" sz="2000" b="1"/>
          </a:p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err="1" smtClean="0"/>
              <a:t>FedCloud</a:t>
            </a:r>
            <a:r>
              <a:rPr lang="en-GB" sz="2400" b="1" dirty="0" smtClean="0"/>
              <a:t> adopted in LW CC as the basis (IaaS) for supporting the different services and applications</a:t>
            </a:r>
          </a:p>
          <a:p>
            <a:pPr lvl="0"/>
            <a:r>
              <a:rPr lang="en-GB" sz="2400" b="1" dirty="0">
                <a:solidFill>
                  <a:srgbClr val="FF0000"/>
                </a:solidFill>
              </a:rPr>
              <a:t>Have we made the RIGHT SELECTION</a:t>
            </a:r>
            <a:r>
              <a:rPr lang="en-GB" sz="24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en-GB" sz="2400" b="1" dirty="0" smtClean="0">
                <a:solidFill>
                  <a:srgbClr val="FF0000"/>
                </a:solidFill>
              </a:rPr>
              <a:t>We aim to integrate under an Open Science Cloud</a:t>
            </a:r>
            <a:endParaRPr lang="en-GB" sz="2400" b="1" dirty="0">
              <a:solidFill>
                <a:prstClr val="black"/>
              </a:solidFill>
            </a:endParaRPr>
          </a:p>
          <a:p>
            <a:r>
              <a:rPr lang="en-GB" sz="2400" b="1" dirty="0" err="1" smtClean="0"/>
              <a:t>LifeWatch</a:t>
            </a:r>
            <a:r>
              <a:rPr lang="en-GB" sz="2400" b="1" dirty="0" smtClean="0"/>
              <a:t> VO supported on </a:t>
            </a:r>
            <a:r>
              <a:rPr lang="en-GB" sz="2400" b="1" dirty="0" err="1" smtClean="0"/>
              <a:t>FedCloud</a:t>
            </a:r>
            <a:r>
              <a:rPr lang="en-GB" sz="2400" b="1" dirty="0" smtClean="0"/>
              <a:t> resources</a:t>
            </a:r>
          </a:p>
          <a:p>
            <a:r>
              <a:rPr lang="en-GB" sz="2400" b="1" dirty="0" smtClean="0"/>
              <a:t>but… the cloud world is not “easy”</a:t>
            </a:r>
          </a:p>
          <a:p>
            <a:pPr lvl="1"/>
            <a:r>
              <a:rPr lang="en-GB" sz="2000" b="1" dirty="0" smtClean="0"/>
              <a:t>PILOT PROJECT IN SEVILLE HAS SHOWN MANY OF THE POSSIBILITIES, BUT ALSO THE CHALLENGES!</a:t>
            </a:r>
          </a:p>
          <a:p>
            <a:pPr lvl="1"/>
            <a:r>
              <a:rPr lang="en-GB" sz="2000" b="1" dirty="0" smtClean="0"/>
              <a:t>We are collaboratin</a:t>
            </a:r>
            <a:r>
              <a:rPr lang="en-GB" sz="2000" b="1" dirty="0" smtClean="0"/>
              <a:t>g directly with </a:t>
            </a:r>
            <a:r>
              <a:rPr lang="en-GB" sz="2000" b="1" dirty="0" err="1" smtClean="0"/>
              <a:t>FedCloud</a:t>
            </a:r>
            <a:r>
              <a:rPr lang="en-GB" sz="2000" b="1" dirty="0" smtClean="0"/>
              <a:t> team, and with Data Commons team within EGI-ENGAGE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We profit of the collaboration with INDIGO-DATACLOUD</a:t>
            </a:r>
          </a:p>
          <a:p>
            <a:pPr lvl="2"/>
            <a:r>
              <a:rPr lang="en-GB" sz="1600" b="1" dirty="0" smtClean="0"/>
              <a:t>With participation of several LW CC partners</a:t>
            </a:r>
            <a:endParaRPr lang="en-GB" sz="1600" b="1" dirty="0" smtClean="0"/>
          </a:p>
          <a:p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392" y="5589240"/>
            <a:ext cx="1769976" cy="12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smtClean="0"/>
              <a:t>Architecture followed in the pilot project</a:t>
            </a:r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392" y="5589240"/>
            <a:ext cx="1769976" cy="12080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5039" t="23400" r="18894" b="17100"/>
          <a:stretch/>
        </p:blipFill>
        <p:spPr>
          <a:xfrm>
            <a:off x="1242676" y="1921918"/>
            <a:ext cx="6739948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smtClean="0"/>
              <a:t>Open Science Framework in the pilot project</a:t>
            </a:r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531" t="16401" r="14957" b="8001"/>
          <a:stretch/>
        </p:blipFill>
        <p:spPr>
          <a:xfrm>
            <a:off x="503548" y="1807984"/>
            <a:ext cx="8136904" cy="50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84976" cy="4784400"/>
          </a:xfrm>
        </p:spPr>
        <p:txBody>
          <a:bodyPr/>
          <a:lstStyle/>
          <a:p>
            <a:r>
              <a:rPr lang="en-GB" sz="2400" b="1" dirty="0" smtClean="0"/>
              <a:t>Integrating resources in the dedicated pilot project</a:t>
            </a:r>
          </a:p>
          <a:p>
            <a:pPr lvl="1"/>
            <a:r>
              <a:rPr lang="en-GB" sz="2000" b="1" dirty="0" smtClean="0"/>
              <a:t>New servers (around 1000 cores,</a:t>
            </a:r>
          </a:p>
          <a:p>
            <a:pPr marL="45720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   including large RAM, GPU, etc.)</a:t>
            </a:r>
          </a:p>
          <a:p>
            <a:pPr lvl="1"/>
            <a:r>
              <a:rPr lang="en-GB" sz="2000" b="1" dirty="0" smtClean="0"/>
              <a:t>New storage (1 + 1 PB)</a:t>
            </a:r>
          </a:p>
          <a:p>
            <a:pPr lvl="1"/>
            <a:r>
              <a:rPr lang="en-GB" sz="2000" b="1" dirty="0" smtClean="0"/>
              <a:t>Dark </a:t>
            </a:r>
            <a:r>
              <a:rPr lang="en-GB" sz="2000" b="1" dirty="0" err="1" smtClean="0"/>
              <a:t>fiber</a:t>
            </a:r>
            <a:r>
              <a:rPr lang="en-GB" sz="2000" b="1" dirty="0" smtClean="0"/>
              <a:t> network connection</a:t>
            </a:r>
          </a:p>
          <a:p>
            <a:r>
              <a:rPr lang="en-GB" sz="2400" b="1" dirty="0" smtClean="0"/>
              <a:t>Need to define “service levels”</a:t>
            </a:r>
          </a:p>
          <a:p>
            <a:pPr lvl="1"/>
            <a:r>
              <a:rPr lang="en-GB" sz="2000" b="1" dirty="0" err="1" smtClean="0"/>
              <a:t>FitSM</a:t>
            </a:r>
            <a:r>
              <a:rPr lang="en-GB" sz="2000" b="1" dirty="0" smtClean="0"/>
              <a:t>?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SLA?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3 Imagen" descr="DSC03421.JPG"/>
          <p:cNvPicPr>
            <a:picLocks noChangeAspect="1"/>
          </p:cNvPicPr>
          <p:nvPr/>
        </p:nvPicPr>
        <p:blipFill>
          <a:blip r:embed="rId2" cstate="print"/>
          <a:srcRect b="29490"/>
          <a:stretch>
            <a:fillRect/>
          </a:stretch>
        </p:blipFill>
        <p:spPr>
          <a:xfrm rot="16200000">
            <a:off x="5053617" y="2803367"/>
            <a:ext cx="3923928" cy="2150858"/>
          </a:xfrm>
          <a:prstGeom prst="rect">
            <a:avLst/>
          </a:prstGeom>
        </p:spPr>
      </p:pic>
      <p:pic>
        <p:nvPicPr>
          <p:cNvPr id="9" name="6 Imagen" descr="DSC0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261" y="3677401"/>
            <a:ext cx="2867811" cy="21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452912"/>
            <a:ext cx="8424936" cy="4784400"/>
          </a:xfrm>
        </p:spPr>
        <p:txBody>
          <a:bodyPr/>
          <a:lstStyle/>
          <a:p>
            <a:r>
              <a:rPr lang="en-GB" sz="2400" b="1" dirty="0" smtClean="0"/>
              <a:t>The context of the EGI </a:t>
            </a:r>
            <a:r>
              <a:rPr lang="en-GB" sz="2400" b="1" dirty="0" smtClean="0"/>
              <a:t>LifeWatch Competence </a:t>
            </a:r>
            <a:r>
              <a:rPr lang="en-GB" sz="2400" b="1" dirty="0" err="1" smtClean="0"/>
              <a:t>Center</a:t>
            </a:r>
            <a:endParaRPr lang="en-GB" sz="2400" b="1" dirty="0" smtClean="0"/>
          </a:p>
          <a:p>
            <a:pPr lvl="1"/>
            <a:r>
              <a:rPr lang="en-GB" sz="2000" b="1" dirty="0" smtClean="0"/>
              <a:t>ESFRI </a:t>
            </a:r>
            <a:r>
              <a:rPr lang="en-GB" sz="2000" b="1" dirty="0" err="1" smtClean="0"/>
              <a:t>LifeWatch</a:t>
            </a:r>
            <a:r>
              <a:rPr lang="en-GB" sz="2000" b="1" dirty="0" smtClean="0"/>
              <a:t> in 2016</a:t>
            </a:r>
          </a:p>
          <a:p>
            <a:pPr lvl="1"/>
            <a:r>
              <a:rPr lang="en-GB" sz="2000" b="1" dirty="0" smtClean="0"/>
              <a:t>The project within EGI-Engage WP6</a:t>
            </a:r>
          </a:p>
          <a:p>
            <a:pPr lvl="1"/>
            <a:r>
              <a:rPr lang="en-GB" sz="2000" b="1" dirty="0" smtClean="0"/>
              <a:t>Exploiting </a:t>
            </a:r>
            <a:r>
              <a:rPr lang="en-GB" sz="2000" b="1" dirty="0" err="1" smtClean="0"/>
              <a:t>FedCloud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Success Stories</a:t>
            </a:r>
            <a:endParaRPr lang="en-GB" sz="2000" b="1" dirty="0" smtClean="0"/>
          </a:p>
          <a:p>
            <a:r>
              <a:rPr lang="en-GB" sz="2400" b="1" dirty="0" smtClean="0"/>
              <a:t>Experience with R tools for Ecological Observatories </a:t>
            </a:r>
          </a:p>
          <a:p>
            <a:pPr lvl="0"/>
            <a:r>
              <a:rPr lang="en-GB" sz="2400" b="1" dirty="0">
                <a:solidFill>
                  <a:srgbClr val="FF0000"/>
                </a:solidFill>
              </a:rPr>
              <a:t>Are we addressing OUR REAL CHALLENGES?</a:t>
            </a:r>
            <a:endParaRPr lang="en-GB" sz="2400" b="1" dirty="0">
              <a:solidFill>
                <a:prstClr val="black"/>
              </a:solidFill>
            </a:endParaRPr>
          </a:p>
          <a:p>
            <a:endParaRPr lang="en-GB" sz="20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Stories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sz="2400" b="1" dirty="0" smtClean="0"/>
              <a:t>Data </a:t>
            </a:r>
            <a:r>
              <a:rPr lang="en-US" sz="2400" b="1" dirty="0"/>
              <a:t>flow from </a:t>
            </a:r>
            <a:r>
              <a:rPr lang="en-US" sz="2400" b="1" dirty="0" smtClean="0"/>
              <a:t>observatories</a:t>
            </a:r>
          </a:p>
          <a:p>
            <a:pPr lvl="1"/>
            <a:r>
              <a:rPr lang="en-US" sz="2000" b="1" dirty="0" smtClean="0"/>
              <a:t>Marine Observatories</a:t>
            </a:r>
          </a:p>
          <a:p>
            <a:pPr lvl="1"/>
            <a:r>
              <a:rPr lang="en-US" sz="2000" b="1" dirty="0" smtClean="0"/>
              <a:t>Water Reservoir (contribution to LIFE+ project ROEM+)</a:t>
            </a:r>
          </a:p>
          <a:p>
            <a:r>
              <a:rPr lang="en-US" sz="2400" b="1" dirty="0" smtClean="0"/>
              <a:t>Data </a:t>
            </a:r>
            <a:r>
              <a:rPr lang="en-US" sz="2400" b="1" dirty="0"/>
              <a:t>processing and workflows: 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R </a:t>
            </a:r>
            <a:r>
              <a:rPr lang="en-US" sz="2000" b="1" dirty="0"/>
              <a:t>and </a:t>
            </a:r>
            <a:r>
              <a:rPr lang="en-US" sz="2000" b="1" dirty="0" smtClean="0"/>
              <a:t>python</a:t>
            </a:r>
          </a:p>
          <a:p>
            <a:pPr lvl="1"/>
            <a:r>
              <a:rPr lang="en-US" sz="2000" b="1" dirty="0" smtClean="0"/>
              <a:t>Galaxy (elastic clusters) </a:t>
            </a:r>
            <a:r>
              <a:rPr lang="en-US" sz="2000" b="1" dirty="0"/>
              <a:t>and TRUFA (genomic) in the </a:t>
            </a:r>
            <a:r>
              <a:rPr lang="en-US" sz="2000" b="1" dirty="0" err="1" smtClean="0"/>
              <a:t>FedCloud</a:t>
            </a: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Python based workflows</a:t>
            </a:r>
          </a:p>
          <a:p>
            <a:r>
              <a:rPr lang="en-US" sz="2400" b="1" dirty="0" smtClean="0"/>
              <a:t>Support </a:t>
            </a:r>
            <a:r>
              <a:rPr lang="en-US" sz="2400" b="1" dirty="0"/>
              <a:t>to Citizen Science: 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Support to </a:t>
            </a:r>
            <a:r>
              <a:rPr lang="en-US" sz="2000" b="1" dirty="0" err="1" smtClean="0"/>
              <a:t>Natusfera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Deep </a:t>
            </a:r>
            <a:r>
              <a:rPr lang="en-US" sz="2000" b="1" dirty="0"/>
              <a:t>NN using GPUs and assisted image </a:t>
            </a:r>
            <a:r>
              <a:rPr lang="en-US" sz="2000" b="1" dirty="0" smtClean="0"/>
              <a:t>recognition  (Bari’ demo)</a:t>
            </a:r>
          </a:p>
          <a:p>
            <a:pPr lvl="1"/>
            <a:r>
              <a:rPr lang="en-US" sz="2000" b="1" dirty="0" smtClean="0"/>
              <a:t>Outreach events!</a:t>
            </a:r>
            <a:endParaRPr lang="en-US" sz="2000" b="1" dirty="0"/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Integration of Preservation framework under Data Commons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Lessons learnt on Requirements,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OpenProject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and Working Groups</a:t>
            </a:r>
            <a:endParaRPr lang="en-GB" sz="18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Two </a:t>
            </a:r>
            <a:r>
              <a:rPr lang="en-US" sz="2000" b="1" dirty="0"/>
              <a:t>E</a:t>
            </a:r>
            <a:r>
              <a:rPr lang="en-US" sz="2000" b="1" dirty="0" smtClean="0"/>
              <a:t>cological </a:t>
            </a:r>
            <a:r>
              <a:rPr lang="en-US" sz="2000" b="1" dirty="0"/>
              <a:t>O</a:t>
            </a:r>
            <a:r>
              <a:rPr lang="en-US" sz="2000" b="1" dirty="0" smtClean="0"/>
              <a:t>bservatories provide </a:t>
            </a:r>
            <a:r>
              <a:rPr lang="en-US" sz="2000" b="1" dirty="0"/>
              <a:t>data into </a:t>
            </a:r>
            <a:r>
              <a:rPr lang="en-US" sz="2000" b="1" dirty="0" err="1" smtClean="0"/>
              <a:t>FedCloud</a:t>
            </a:r>
            <a:r>
              <a:rPr lang="en-US" sz="2000" b="1" dirty="0" smtClean="0"/>
              <a:t> via LW‐EGI‐CC: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Flanders </a:t>
            </a:r>
            <a:r>
              <a:rPr lang="en-US" sz="1800" dirty="0"/>
              <a:t>Marine Institute (VLIZ) has installed a number </a:t>
            </a:r>
            <a:r>
              <a:rPr lang="en-US" sz="1800" b="1" dirty="0"/>
              <a:t>of biosensors on board of the </a:t>
            </a:r>
            <a:r>
              <a:rPr lang="en-US" sz="1800" b="1" dirty="0" smtClean="0"/>
              <a:t>Research Vessel </a:t>
            </a:r>
            <a:r>
              <a:rPr lang="en-US" sz="1800" b="1" dirty="0"/>
              <a:t>Simon Stevin</a:t>
            </a:r>
            <a:r>
              <a:rPr lang="en-US" sz="1800" dirty="0"/>
              <a:t>, as part of the Flanders Marine </a:t>
            </a:r>
            <a:r>
              <a:rPr lang="en-US" sz="1800" dirty="0" err="1"/>
              <a:t>LifeWatch</a:t>
            </a:r>
            <a:r>
              <a:rPr lang="en-US" sz="1800" dirty="0"/>
              <a:t> Observatory, providing a data </a:t>
            </a:r>
            <a:r>
              <a:rPr lang="en-US" sz="1800" dirty="0" smtClean="0"/>
              <a:t>flow that </a:t>
            </a:r>
            <a:r>
              <a:rPr lang="en-US" sz="1800" dirty="0"/>
              <a:t>will reach about 50Tb of data per year, </a:t>
            </a:r>
            <a:r>
              <a:rPr lang="en-US" sz="1800" b="1" dirty="0"/>
              <a:t>mainly video and images, collected by the vessel </a:t>
            </a:r>
            <a:r>
              <a:rPr lang="en-US" sz="1800" b="1" dirty="0" smtClean="0"/>
              <a:t>in quasi </a:t>
            </a:r>
            <a:r>
              <a:rPr lang="en-US" sz="1800" b="1" dirty="0"/>
              <a:t>real time</a:t>
            </a:r>
            <a:r>
              <a:rPr lang="en-US" sz="1800" dirty="0"/>
              <a:t> and requiring a substantial computational power, to incorporate a </a:t>
            </a:r>
            <a:r>
              <a:rPr lang="en-US" sz="1800" dirty="0" smtClean="0"/>
              <a:t>framework based </a:t>
            </a:r>
            <a:r>
              <a:rPr lang="en-US" sz="1800" dirty="0"/>
              <a:t>in R for the final </a:t>
            </a:r>
            <a:r>
              <a:rPr lang="en-US" sz="1800" dirty="0" smtClean="0"/>
              <a:t>researcher.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IFCA and a Spanish SME (</a:t>
            </a:r>
            <a:r>
              <a:rPr lang="en-US" sz="1800" dirty="0" err="1" smtClean="0"/>
              <a:t>Ecohydros</a:t>
            </a:r>
            <a:r>
              <a:rPr lang="en-US" sz="1800" dirty="0" smtClean="0"/>
              <a:t> SL) have been operating for the last five years </a:t>
            </a:r>
            <a:r>
              <a:rPr lang="en-US" sz="1800" b="1" dirty="0" smtClean="0"/>
              <a:t>an advanced monitoring platform in a water reservoir to detect </a:t>
            </a:r>
            <a:r>
              <a:rPr lang="en-US" sz="1800" b="1" dirty="0" err="1" smtClean="0"/>
              <a:t>cyano</a:t>
            </a:r>
            <a:r>
              <a:rPr lang="en-US" sz="1800" b="1" dirty="0" smtClean="0"/>
              <a:t>‐algae blooms, that is providing </a:t>
            </a:r>
            <a:r>
              <a:rPr lang="en-US" sz="1800" b="1" dirty="0" err="1" smtClean="0"/>
              <a:t>acontinuous</a:t>
            </a:r>
            <a:r>
              <a:rPr lang="en-US" sz="1800" b="1" dirty="0" smtClean="0"/>
              <a:t> data flow </a:t>
            </a:r>
            <a:r>
              <a:rPr lang="en-US" sz="1800" dirty="0" smtClean="0"/>
              <a:t>and requires also the integration of external data into EGI </a:t>
            </a:r>
            <a:r>
              <a:rPr lang="en-US" sz="1800" dirty="0" err="1" smtClean="0"/>
              <a:t>FedCloud</a:t>
            </a:r>
            <a:r>
              <a:rPr lang="en-US" sz="1800" dirty="0" smtClean="0"/>
              <a:t>, used by the SME researchers </a:t>
            </a:r>
            <a:r>
              <a:rPr lang="en-US" sz="1800" b="1" dirty="0" smtClean="0"/>
              <a:t>to contrast the modelling tools</a:t>
            </a:r>
            <a:r>
              <a:rPr lang="en-US" sz="1800" dirty="0"/>
              <a:t>. R is used systematically to provide to </a:t>
            </a:r>
            <a:r>
              <a:rPr lang="en-US" sz="1800" dirty="0" smtClean="0"/>
              <a:t>the online </a:t>
            </a:r>
            <a:r>
              <a:rPr lang="en-US" sz="1800" dirty="0"/>
              <a:t>monitoring with the computation of relevant quantities like the vertical temperature </a:t>
            </a:r>
            <a:r>
              <a:rPr lang="en-US" sz="1800" dirty="0" smtClean="0"/>
              <a:t>profile parameters </a:t>
            </a:r>
            <a:r>
              <a:rPr lang="en-US" sz="1800" dirty="0"/>
              <a:t>evolution (</a:t>
            </a:r>
            <a:r>
              <a:rPr lang="en-US" sz="1800" dirty="0" err="1" smtClean="0"/>
              <a:t>epilimnion</a:t>
            </a:r>
            <a:r>
              <a:rPr lang="en-US" sz="1800" dirty="0" smtClean="0"/>
              <a:t> /</a:t>
            </a:r>
            <a:r>
              <a:rPr lang="en-US" sz="1800" dirty="0" err="1"/>
              <a:t>hypoliminion</a:t>
            </a:r>
            <a:r>
              <a:rPr lang="en-US" sz="1800" dirty="0"/>
              <a:t> parameters among many others)</a:t>
            </a:r>
            <a:endParaRPr lang="en-GB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9" y="1340768"/>
            <a:ext cx="7966601" cy="3731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27584" y="5373216"/>
            <a:ext cx="773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Flow in the Case Study of the marine observatory managed by VLIZ center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59832" y="90872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Marine Data Stream</a:t>
            </a:r>
            <a:endParaRPr lang="es-E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196752"/>
            <a:ext cx="88569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synchronization</a:t>
            </a:r>
            <a:r>
              <a:rPr lang="es-ES" altLang="es-ES" sz="1600" dirty="0"/>
              <a:t> </a:t>
            </a:r>
            <a:r>
              <a:rPr lang="es-ES" altLang="es-ES" sz="1600" dirty="0" smtClean="0"/>
              <a:t>+ </a:t>
            </a: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accessibility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MongoDB databases in VLIZ and IFCA are accessible from the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Rshiny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Rstudio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virtual lab running at VLIZ: the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LifeWatch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explorer.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 website accessing server at VLIZ: 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http://rshiny.lifewatch.be/ZooScan%20data/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4193672" cy="3045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" y="5301208"/>
            <a:ext cx="91085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data in SQL databases</a:t>
            </a:r>
            <a:r>
              <a:rPr lang="es-ES" altLang="es-ES" sz="900" dirty="0" smtClean="0"/>
              <a:t>: 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http://rshiny.lifewatch.be/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data through </a:t>
            </a:r>
            <a:r>
              <a:rPr kumimoji="0" lang="en-US" altLang="es-ES" sz="1600" b="1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Geoserver</a:t>
            </a: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s-ES" sz="1600" b="1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webservices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kumimoji="0" lang="en-U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Geoserver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</a:t>
            </a: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could boost the speed of accessing data.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ongoing work within the </a:t>
            </a:r>
            <a:r>
              <a:rPr kumimoji="0" lang="en-US" altLang="es-ES" sz="1400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Geoserver</a:t>
            </a:r>
            <a:r>
              <a:rPr kumimoji="0" lang="en-US" altLang="es-ES" sz="1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working group in LW-EGI CC.</a:t>
            </a:r>
            <a:endParaRPr kumimoji="0" lang="en-US" altLang="es-E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9904" y="2748409"/>
            <a:ext cx="29439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files through MongoDB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virtual labs should also have access to the individual files generated by the different biosensor instruments: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915816" y="37170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1" y="1074054"/>
            <a:ext cx="6750695" cy="4109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3288973" y="5373216"/>
            <a:ext cx="3957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CdP</a:t>
            </a:r>
            <a:r>
              <a:rPr lang="en-US" b="1" dirty="0" smtClean="0"/>
              <a:t> Water Reservoir </a:t>
            </a:r>
            <a:r>
              <a:rPr lang="en-US" b="1" dirty="0"/>
              <a:t>Data Flow Schema</a:t>
            </a:r>
            <a:endParaRPr lang="es-E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Observatories and R tools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detailed analysis of the possibilities to implement and deploy services oriented to support </a:t>
            </a:r>
            <a:r>
              <a:rPr lang="en-US" dirty="0" smtClean="0"/>
              <a:t>the use </a:t>
            </a:r>
            <a:r>
              <a:rPr lang="en-US" dirty="0"/>
              <a:t>of R is </a:t>
            </a:r>
            <a:r>
              <a:rPr lang="en-US" dirty="0" smtClean="0"/>
              <a:t>presented in EGI-Engage D6.6</a:t>
            </a:r>
          </a:p>
          <a:p>
            <a:pPr lvl="1"/>
            <a:r>
              <a:rPr lang="en-US" dirty="0" smtClean="0"/>
              <a:t>starting </a:t>
            </a:r>
            <a:r>
              <a:rPr lang="en-US" dirty="0"/>
              <a:t>from the previous experience in the Grid </a:t>
            </a:r>
            <a:r>
              <a:rPr lang="en-US" dirty="0" smtClean="0"/>
              <a:t>framework (processing </a:t>
            </a:r>
            <a:r>
              <a:rPr lang="en-US" dirty="0"/>
              <a:t>data from the LTER Observatory of Sierra Nevada in </a:t>
            </a:r>
            <a:r>
              <a:rPr lang="en-US" dirty="0" smtClean="0"/>
              <a:t>Spain)</a:t>
            </a:r>
          </a:p>
          <a:p>
            <a:pPr lvl="1"/>
            <a:r>
              <a:rPr lang="en-US" dirty="0" smtClean="0"/>
              <a:t>describing the implementation </a:t>
            </a:r>
            <a:r>
              <a:rPr lang="en-US" dirty="0"/>
              <a:t>in HPC systems, in clusters in other </a:t>
            </a:r>
            <a:r>
              <a:rPr lang="en-US" dirty="0" err="1"/>
              <a:t>LifeWatch</a:t>
            </a:r>
            <a:r>
              <a:rPr lang="en-US" dirty="0"/>
              <a:t> centers (HCMR, VLIZ, </a:t>
            </a:r>
            <a:r>
              <a:rPr lang="en-US" dirty="0" smtClean="0"/>
              <a:t>IFCA)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starting the discussion on how to compare the performance in order to improve it </a:t>
            </a:r>
            <a:r>
              <a:rPr lang="en-US" dirty="0" smtClean="0"/>
              <a:t>combining the </a:t>
            </a:r>
            <a:r>
              <a:rPr lang="en-US" dirty="0"/>
              <a:t>experience and different approaches of the different teams in the LW‐EGI‐CC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tools / frameworks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Imagen 7" descr="https://thefluxcapdotcom.files.wordpress.com/2011/11/screenshot1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8877" y="1322376"/>
            <a:ext cx="4023603" cy="2422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n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669" y="1291219"/>
            <a:ext cx="4089891" cy="2455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n 10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8995" y="3939492"/>
            <a:ext cx="3754973" cy="2187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shape_0"/>
          <p:cNvGrpSpPr>
            <a:grpSpLocks/>
          </p:cNvGrpSpPr>
          <p:nvPr/>
        </p:nvGrpSpPr>
        <p:grpSpPr bwMode="auto">
          <a:xfrm>
            <a:off x="4538560" y="4105352"/>
            <a:ext cx="4003824" cy="2068732"/>
            <a:chOff x="1" y="161"/>
            <a:chExt cx="9000" cy="4549"/>
          </a:xfrm>
        </p:grpSpPr>
        <p:pic>
          <p:nvPicPr>
            <p:cNvPr id="17" name="Picture 7" descr="image7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1"/>
              <a:ext cx="8999" cy="45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</p:pic>
        <p:pic>
          <p:nvPicPr>
            <p:cNvPr id="18" name="Picture 6" descr="image8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" y="181"/>
              <a:ext cx="706" cy="4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5890923" y="3296505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Studio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31640" y="3635732"/>
            <a:ext cx="8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Shiny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48635" y="5085184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Jupyter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Implementations within </a:t>
            </a:r>
            <a:r>
              <a:rPr lang="en-GB" dirty="0" err="1" smtClean="0"/>
              <a:t>LifeWatch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dirty="0" smtClean="0"/>
              <a:t>LW-Be </a:t>
            </a:r>
          </a:p>
          <a:p>
            <a:pPr marL="0" indent="0">
              <a:buNone/>
            </a:pPr>
            <a:r>
              <a:rPr lang="en-US" sz="2400" i="1" u="sng" dirty="0" smtClean="0">
                <a:hlinkClick r:id="rId2"/>
              </a:rPr>
              <a:t>http</a:t>
            </a:r>
            <a:r>
              <a:rPr lang="en-US" sz="2400" i="1" u="sng" dirty="0">
                <a:hlinkClick r:id="rId2"/>
              </a:rPr>
              <a:t>://rshiny.lifewatch.be/</a:t>
            </a:r>
            <a:r>
              <a:rPr lang="en-US" sz="2400" i="1" dirty="0"/>
              <a:t> </a:t>
            </a:r>
            <a:r>
              <a:rPr lang="en-US" sz="2400" i="1" dirty="0" smtClean="0"/>
              <a:t>and </a:t>
            </a:r>
            <a:r>
              <a:rPr lang="en-US" sz="2400" i="1" u="sng" dirty="0" smtClean="0">
                <a:hlinkClick r:id="rId3"/>
              </a:rPr>
              <a:t>http</a:t>
            </a:r>
            <a:r>
              <a:rPr lang="en-US" sz="2400" i="1" u="sng" dirty="0">
                <a:hlinkClick r:id="rId3"/>
              </a:rPr>
              <a:t>://rstudio.lifewatch.be</a:t>
            </a:r>
            <a:r>
              <a:rPr lang="en-US" sz="2400" i="1" u="sng" dirty="0" smtClean="0">
                <a:hlinkClick r:id="rId3"/>
              </a:rPr>
              <a:t>/</a:t>
            </a:r>
            <a:endParaRPr lang="en-US" sz="2400" i="1" u="sng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LW-Gr (@HCMR)</a:t>
            </a:r>
            <a:endParaRPr lang="en-US" sz="2400" dirty="0"/>
          </a:p>
          <a:p>
            <a:pPr marL="0" indent="0">
              <a:buNone/>
            </a:pPr>
            <a:r>
              <a:rPr lang="en-US" i="1" dirty="0">
                <a:hlinkClick r:id="rId4"/>
              </a:rPr>
              <a:t>https://rvlab.portal.lifewatchgreece.eu</a:t>
            </a:r>
            <a:r>
              <a:rPr lang="en-US" i="1" dirty="0" smtClean="0">
                <a:hlinkClick r:id="rId4"/>
              </a:rPr>
              <a:t>/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en-US" sz="2400" i="1" u="sng" dirty="0"/>
          </a:p>
          <a:p>
            <a:r>
              <a:rPr lang="en-US" sz="2400" dirty="0" smtClean="0"/>
              <a:t>Draft proposal for</a:t>
            </a:r>
          </a:p>
          <a:p>
            <a:pPr marL="0" indent="0">
              <a:buNone/>
            </a:pPr>
            <a:r>
              <a:rPr lang="en-US" sz="2400" dirty="0" smtClean="0"/>
              <a:t> implementation as service:</a:t>
            </a:r>
            <a:endParaRPr lang="en-US" sz="2400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Imagen 7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1960" y="3789040"/>
            <a:ext cx="4810924" cy="294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5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Implementations within </a:t>
            </a:r>
            <a:r>
              <a:rPr lang="en-GB" dirty="0" err="1" smtClean="0"/>
              <a:t>LifeWatch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dirty="0" smtClean="0"/>
              <a:t>LW-Be </a:t>
            </a:r>
          </a:p>
          <a:p>
            <a:pPr marL="0" indent="0">
              <a:buNone/>
            </a:pPr>
            <a:r>
              <a:rPr lang="en-US" sz="2400" i="1" u="sng" dirty="0" smtClean="0">
                <a:hlinkClick r:id="rId2"/>
              </a:rPr>
              <a:t>http</a:t>
            </a:r>
            <a:r>
              <a:rPr lang="en-US" sz="2400" i="1" u="sng" dirty="0">
                <a:hlinkClick r:id="rId2"/>
              </a:rPr>
              <a:t>://rshiny.lifewatch.be/</a:t>
            </a:r>
            <a:r>
              <a:rPr lang="en-US" sz="2400" i="1" dirty="0"/>
              <a:t> </a:t>
            </a:r>
            <a:r>
              <a:rPr lang="en-US" sz="2400" i="1" dirty="0" smtClean="0"/>
              <a:t>and </a:t>
            </a:r>
            <a:r>
              <a:rPr lang="en-US" sz="2400" i="1" u="sng" dirty="0" smtClean="0">
                <a:hlinkClick r:id="rId3"/>
              </a:rPr>
              <a:t>http</a:t>
            </a:r>
            <a:r>
              <a:rPr lang="en-US" sz="2400" i="1" u="sng" dirty="0">
                <a:hlinkClick r:id="rId3"/>
              </a:rPr>
              <a:t>://rstudio.lifewatch.be</a:t>
            </a:r>
            <a:r>
              <a:rPr lang="en-US" sz="2400" i="1" u="sng" dirty="0" smtClean="0">
                <a:hlinkClick r:id="rId3"/>
              </a:rPr>
              <a:t>/</a:t>
            </a:r>
            <a:endParaRPr lang="en-US" sz="2400" i="1" u="sng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LW-Gr (@HCMR)</a:t>
            </a:r>
            <a:endParaRPr lang="en-US" sz="2400" dirty="0"/>
          </a:p>
          <a:p>
            <a:pPr marL="0" indent="0">
              <a:buNone/>
            </a:pPr>
            <a:r>
              <a:rPr lang="en-US" i="1" dirty="0">
                <a:hlinkClick r:id="rId4"/>
              </a:rPr>
              <a:t>https://rvlab.portal.lifewatchgreece.eu</a:t>
            </a:r>
            <a:r>
              <a:rPr lang="en-US" i="1" dirty="0" smtClean="0">
                <a:hlinkClick r:id="rId4"/>
              </a:rPr>
              <a:t>/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en-US" sz="2400" i="1" u="sng" dirty="0"/>
          </a:p>
          <a:p>
            <a:r>
              <a:rPr lang="en-US" sz="2400" dirty="0" smtClean="0"/>
              <a:t>Draft proposal for</a:t>
            </a:r>
          </a:p>
          <a:p>
            <a:pPr marL="0" indent="0">
              <a:buNone/>
            </a:pPr>
            <a:r>
              <a:rPr lang="en-US" sz="2400" dirty="0" smtClean="0"/>
              <a:t> implementation as service:</a:t>
            </a:r>
            <a:endParaRPr lang="en-US" sz="2400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  <p:pic>
        <p:nvPicPr>
          <p:cNvPr id="8" name="Imagen 7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1960" y="3789040"/>
            <a:ext cx="4810924" cy="294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n 8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16286" y="3789040"/>
            <a:ext cx="4806598" cy="294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1: </a:t>
            </a:r>
            <a:r>
              <a:rPr lang="en-US" dirty="0" smtClean="0">
                <a:solidFill>
                  <a:srgbClr val="FF0000"/>
                </a:solidFill>
              </a:rPr>
              <a:t>A REALISTIC FRAMEWORK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r>
              <a:rPr lang="en-US" sz="2400" dirty="0" smtClean="0"/>
              <a:t>We need</a:t>
            </a:r>
            <a:r>
              <a:rPr lang="en-US" sz="2400" b="1" dirty="0" smtClean="0"/>
              <a:t> Real</a:t>
            </a:r>
            <a:r>
              <a:rPr lang="en-US" sz="2400" dirty="0" smtClean="0"/>
              <a:t> Requirements from </a:t>
            </a:r>
            <a:r>
              <a:rPr lang="en-US" sz="2400" b="1" dirty="0" smtClean="0"/>
              <a:t>Real</a:t>
            </a:r>
            <a:r>
              <a:rPr lang="en-US" sz="2400" dirty="0" smtClean="0"/>
              <a:t> Applications</a:t>
            </a:r>
          </a:p>
          <a:p>
            <a:pPr lvl="1"/>
            <a:r>
              <a:rPr lang="en-US" sz="2000" dirty="0" smtClean="0"/>
              <a:t>Covering both basic research and management</a:t>
            </a:r>
          </a:p>
          <a:p>
            <a:pPr lvl="1"/>
            <a:r>
              <a:rPr lang="en-US" sz="2000" dirty="0" smtClean="0"/>
              <a:t>Different scope (Marine, Fluvial, Terrestrial…)</a:t>
            </a:r>
          </a:p>
          <a:p>
            <a:pPr lvl="1"/>
            <a:r>
              <a:rPr lang="en-US" sz="2000" dirty="0" smtClean="0"/>
              <a:t>Cross-disciplinary, cross-scales</a:t>
            </a:r>
          </a:p>
          <a:p>
            <a:pPr lvl="1"/>
            <a:r>
              <a:rPr lang="en-US" sz="2000" dirty="0" smtClean="0"/>
              <a:t>Need a </a:t>
            </a:r>
            <a:r>
              <a:rPr lang="en-US" sz="2000" b="1" dirty="0" smtClean="0"/>
              <a:t>catalog of Open Source solutions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Benefiting from LW  e-Infrastructure</a:t>
            </a:r>
          </a:p>
          <a:p>
            <a:r>
              <a:rPr lang="en-US" sz="2400" dirty="0" smtClean="0"/>
              <a:t>Human in the middle?</a:t>
            </a:r>
          </a:p>
          <a:p>
            <a:pPr lvl="1"/>
            <a:r>
              <a:rPr lang="en-US" sz="2000" dirty="0" smtClean="0"/>
              <a:t>Sustainable?</a:t>
            </a:r>
          </a:p>
          <a:p>
            <a:r>
              <a:rPr lang="en-US" sz="2400" dirty="0" smtClean="0"/>
              <a:t>User friendly </a:t>
            </a:r>
          </a:p>
          <a:p>
            <a:pPr lvl="1"/>
            <a:r>
              <a:rPr lang="en-US" sz="2000" dirty="0" smtClean="0"/>
              <a:t>Starting from Authentication… to Visualization</a:t>
            </a:r>
          </a:p>
          <a:p>
            <a:r>
              <a:rPr lang="en-US" sz="2400" dirty="0" smtClean="0"/>
              <a:t>Workflows? </a:t>
            </a:r>
          </a:p>
          <a:p>
            <a:pPr lvl="1"/>
            <a:r>
              <a:rPr lang="en-US" sz="2000" dirty="0" smtClean="0"/>
              <a:t>easy or sophisticated?</a:t>
            </a:r>
          </a:p>
          <a:p>
            <a:r>
              <a:rPr lang="en-US" sz="2400" dirty="0" smtClean="0"/>
              <a:t>In collaboration with other H2020 initiatives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7624" y="764704"/>
            <a:ext cx="4320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EGI CONF 2015 !!!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smtClean="0"/>
              <a:t>LifeWatch?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LifeWatch is an </a:t>
            </a:r>
            <a:r>
              <a:rPr lang="en-US" sz="2400" b="1" dirty="0" smtClean="0"/>
              <a:t>e-science</a:t>
            </a:r>
            <a:r>
              <a:rPr lang="en-US" sz="2400" dirty="0" smtClean="0"/>
              <a:t> and technology infrastructure for </a:t>
            </a:r>
            <a:r>
              <a:rPr lang="en-US" sz="2400" b="1" dirty="0" smtClean="0">
                <a:solidFill>
                  <a:srgbClr val="FF0000"/>
                </a:solidFill>
              </a:rPr>
              <a:t>biodiversity and ecosystem research </a:t>
            </a:r>
            <a:r>
              <a:rPr lang="en-US" sz="2400" dirty="0" smtClean="0"/>
              <a:t>to support the scientific community </a:t>
            </a:r>
            <a:r>
              <a:rPr lang="en-US" sz="2400" b="1" dirty="0" smtClean="0"/>
              <a:t>and other users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is putting in place the infrastructure and information systems necessary to provide an analytical platform for the </a:t>
            </a:r>
            <a:r>
              <a:rPr lang="en-US" sz="2400" b="1" dirty="0" smtClean="0"/>
              <a:t>modeling and simulation </a:t>
            </a:r>
            <a:r>
              <a:rPr lang="en-US" sz="2400" dirty="0" smtClean="0"/>
              <a:t>of both existing and new data on biodiversity to enhance the knowledge of biodiversity functioning and management</a:t>
            </a:r>
          </a:p>
          <a:p>
            <a:r>
              <a:rPr lang="en-US" sz="2400" dirty="0" smtClean="0"/>
              <a:t>Example of case studies:</a:t>
            </a:r>
          </a:p>
          <a:p>
            <a:pPr lvl="1"/>
            <a:r>
              <a:rPr lang="en-US" sz="2000" dirty="0" smtClean="0"/>
              <a:t>Invasive species</a:t>
            </a:r>
          </a:p>
          <a:p>
            <a:pPr lvl="1"/>
            <a:r>
              <a:rPr lang="en-US" sz="2000" dirty="0" smtClean="0"/>
              <a:t>Evolution of wetlands </a:t>
            </a:r>
          </a:p>
          <a:p>
            <a:pPr lvl="1"/>
            <a:r>
              <a:rPr lang="en-US" sz="2000" dirty="0" smtClean="0"/>
              <a:t>Evaluating the ecological quality of habitats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Marco, Experiences from the  EGI-</a:t>
            </a:r>
            <a:r>
              <a:rPr lang="en-US" dirty="0" err="1"/>
              <a:t>LifeWatch</a:t>
            </a:r>
            <a:r>
              <a:rPr lang="en-US" dirty="0"/>
              <a:t> Competence Center, EGI CONFERENCE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2: </a:t>
            </a:r>
            <a:r>
              <a:rPr lang="en-US" dirty="0" smtClean="0">
                <a:solidFill>
                  <a:srgbClr val="FF0000"/>
                </a:solidFill>
              </a:rPr>
              <a:t>DEFINITION AND SETUP OF THE e-INFRASTRUCTURE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424936" cy="4784400"/>
          </a:xfrm>
        </p:spPr>
        <p:txBody>
          <a:bodyPr/>
          <a:lstStyle/>
          <a:p>
            <a:r>
              <a:rPr lang="en-US" dirty="0" err="1" smtClean="0"/>
              <a:t>FedCloud</a:t>
            </a:r>
            <a:r>
              <a:rPr lang="en-US" dirty="0" smtClean="0"/>
              <a:t> framework, what do we need?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LW will go in production mode in 2016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Who will support LW VO?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FitSM</a:t>
            </a:r>
            <a:r>
              <a:rPr lang="en-US" dirty="0" smtClean="0"/>
              <a:t> a good idea? </a:t>
            </a:r>
            <a:r>
              <a:rPr lang="en-US" b="1" dirty="0" smtClean="0"/>
              <a:t>we need SLA and CRM</a:t>
            </a:r>
          </a:p>
          <a:p>
            <a:pPr lvl="1"/>
            <a:r>
              <a:rPr lang="en-US" dirty="0" smtClean="0"/>
              <a:t>Additional components (Control Platform)</a:t>
            </a:r>
          </a:p>
          <a:p>
            <a:r>
              <a:rPr lang="en-US" dirty="0" smtClean="0"/>
              <a:t>Access to external data: GBIF, LTER, ESA, etc. </a:t>
            </a:r>
          </a:p>
          <a:p>
            <a:r>
              <a:rPr lang="en-US" dirty="0" smtClean="0"/>
              <a:t>Support to Open Data</a:t>
            </a:r>
          </a:p>
          <a:p>
            <a:pPr lvl="1"/>
            <a:r>
              <a:rPr lang="en-US" dirty="0" smtClean="0"/>
              <a:t>The Complete Data Life Cycle</a:t>
            </a:r>
          </a:p>
          <a:p>
            <a:pPr lvl="1"/>
            <a:r>
              <a:rPr lang="en-US" dirty="0" smtClean="0"/>
              <a:t>Preservation issues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251520" y="692696"/>
            <a:ext cx="4320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EGI CONF 2015 !!!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3: </a:t>
            </a:r>
            <a:r>
              <a:rPr lang="en-US" dirty="0" smtClean="0">
                <a:solidFill>
                  <a:srgbClr val="FF0000"/>
                </a:solidFill>
              </a:rPr>
              <a:t>ENGAGE THE COMMUNITY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1956968"/>
            <a:ext cx="8424936" cy="4784400"/>
          </a:xfrm>
        </p:spPr>
        <p:txBody>
          <a:bodyPr/>
          <a:lstStyle/>
          <a:p>
            <a:r>
              <a:rPr lang="en-US" dirty="0" smtClean="0"/>
              <a:t>LW regional and national initiatives</a:t>
            </a:r>
          </a:p>
          <a:p>
            <a:r>
              <a:rPr lang="en-US" dirty="0" smtClean="0"/>
              <a:t>VRE `platforms: VRE marine LW,…</a:t>
            </a:r>
          </a:p>
          <a:p>
            <a:r>
              <a:rPr lang="en-US" dirty="0" smtClean="0"/>
              <a:t>Fragmentation of Biodiversity initiatives</a:t>
            </a:r>
          </a:p>
          <a:p>
            <a:pPr lvl="1"/>
            <a:r>
              <a:rPr lang="en-US" dirty="0" err="1" smtClean="0"/>
              <a:t>Biodiversa</a:t>
            </a:r>
            <a:r>
              <a:rPr lang="en-US" dirty="0" smtClean="0"/>
              <a:t>, Natural Parks, LIFE…</a:t>
            </a:r>
          </a:p>
          <a:p>
            <a:pPr lvl="1"/>
            <a:r>
              <a:rPr lang="en-US" dirty="0" smtClean="0"/>
              <a:t>Ecological Quality and “Management” projects</a:t>
            </a:r>
          </a:p>
          <a:p>
            <a:r>
              <a:rPr lang="en-US" dirty="0" smtClean="0"/>
              <a:t>Citizen Science</a:t>
            </a:r>
          </a:p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1331640" y="910461"/>
            <a:ext cx="4320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EGI CONF 2015 !!!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928992" cy="4784400"/>
          </a:xfrm>
        </p:spPr>
        <p:txBody>
          <a:bodyPr/>
          <a:lstStyle/>
          <a:p>
            <a:r>
              <a:rPr lang="en-US" sz="2000" dirty="0" smtClean="0"/>
              <a:t>EGI LW Competence Center has been </a:t>
            </a:r>
            <a:r>
              <a:rPr lang="en-US" sz="2000" b="1" dirty="0" smtClean="0"/>
              <a:t>instrumental</a:t>
            </a:r>
            <a:r>
              <a:rPr lang="en-US" sz="2000" dirty="0" smtClean="0"/>
              <a:t> for us to progress !</a:t>
            </a:r>
          </a:p>
          <a:p>
            <a:r>
              <a:rPr lang="en-US" sz="2000" dirty="0" smtClean="0"/>
              <a:t>We have adopted the </a:t>
            </a:r>
            <a:r>
              <a:rPr lang="en-US" sz="2000" dirty="0" err="1"/>
              <a:t>F</a:t>
            </a:r>
            <a:r>
              <a:rPr lang="en-US" sz="2000" dirty="0" err="1" smtClean="0"/>
              <a:t>edCloud</a:t>
            </a:r>
            <a:r>
              <a:rPr lang="en-US" sz="2000" dirty="0" smtClean="0"/>
              <a:t> basis, and are exploring the components (PaaS, SaaS levels), in collaboration with other projects (like INDIGO)</a:t>
            </a:r>
          </a:p>
          <a:p>
            <a:r>
              <a:rPr lang="en-US" sz="2000" dirty="0" smtClean="0"/>
              <a:t>A lot of effort put! 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-Many thanks to all people and teams!!!</a:t>
            </a:r>
          </a:p>
          <a:p>
            <a:r>
              <a:rPr lang="en-US" sz="2000" dirty="0" smtClean="0"/>
              <a:t>We start to have an idea of how this framework can be sustained, what tools do we need and what do we miss (in particular more resources)</a:t>
            </a:r>
          </a:p>
          <a:p>
            <a:r>
              <a:rPr lang="en-US" sz="2000" b="1" dirty="0" smtClean="0"/>
              <a:t>Because the challenge in front of us is very large</a:t>
            </a:r>
          </a:p>
          <a:p>
            <a:r>
              <a:rPr lang="en-US" sz="2000" dirty="0" smtClean="0"/>
              <a:t>A final reflection</a:t>
            </a:r>
            <a:r>
              <a:rPr lang="en-US" sz="2000" dirty="0"/>
              <a:t> </a:t>
            </a:r>
            <a:r>
              <a:rPr lang="en-US" sz="2000" dirty="0" smtClean="0"/>
              <a:t>towards our integration into Open Science (Cloud) , motivated by </a:t>
            </a:r>
            <a:r>
              <a:rPr lang="en-US" sz="2000" i="1" dirty="0" smtClean="0"/>
              <a:t>“Creating a Learning Society: A new approach to Growth” (</a:t>
            </a:r>
            <a:r>
              <a:rPr lang="en-US" sz="2000" i="1" dirty="0" err="1" smtClean="0"/>
              <a:t>Stiglitz&amp;Greenwald</a:t>
            </a:r>
            <a:r>
              <a:rPr lang="en-US" sz="2000" i="1" dirty="0" smtClean="0"/>
              <a:t>): </a:t>
            </a:r>
            <a:r>
              <a:rPr lang="en-US" sz="2000" b="1" dirty="0" smtClean="0"/>
              <a:t>WE CAN HAVE A LARGE (SOCIETAL) IMPACT IF </a:t>
            </a:r>
          </a:p>
          <a:p>
            <a:pPr lvl="1"/>
            <a:r>
              <a:rPr lang="en-US" sz="2200" dirty="0" smtClean="0"/>
              <a:t>We are able to reach an adequate scale </a:t>
            </a:r>
          </a:p>
          <a:p>
            <a:pPr lvl="1"/>
            <a:r>
              <a:rPr lang="en-US" sz="2200" dirty="0" smtClean="0"/>
              <a:t>We realize that our experience should be exploited to provide learning support!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. Marco</a:t>
            </a:r>
            <a:r>
              <a:rPr lang="en-US" dirty="0" smtClean="0"/>
              <a:t>, </a:t>
            </a:r>
            <a:r>
              <a:rPr lang="en-US" dirty="0" smtClean="0"/>
              <a:t>Experiences from</a:t>
            </a:r>
            <a:r>
              <a:rPr lang="en-US" dirty="0" smtClean="0"/>
              <a:t> </a:t>
            </a:r>
            <a:r>
              <a:rPr lang="en-US" dirty="0" smtClean="0"/>
              <a:t>the  EGI-LifeWatch Competence Center, EGI CONFERENCE </a:t>
            </a:r>
            <a:r>
              <a:rPr lang="en-US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umor con el Cambio Climático y los glaci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058434" cy="416828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827585" y="2708920"/>
            <a:ext cx="439248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are cordially invited to the LW CC meeting at 15h today!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LifeWatch</a:t>
            </a:r>
            <a:r>
              <a:rPr lang="en-US" dirty="0" smtClean="0"/>
              <a:t> in the 2016 ESFRI Roadmap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775" t="12901" r="14957" b="9400"/>
          <a:stretch/>
        </p:blipFill>
        <p:spPr>
          <a:xfrm>
            <a:off x="539552" y="1194461"/>
            <a:ext cx="8280920" cy="50783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7664" y="2204864"/>
            <a:ext cx="588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http://www.esfri.eu/esfri_roadmap2016/roadmap-2016.php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87624" y="5877272"/>
            <a:ext cx="6912768" cy="248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982" t="15000" r="26769" b="6601"/>
          <a:stretch/>
        </p:blipFill>
        <p:spPr>
          <a:xfrm>
            <a:off x="179512" y="-171400"/>
            <a:ext cx="8640960" cy="80648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47664" y="3212976"/>
            <a:ext cx="1872208" cy="320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EGI- LW Competence Center</a:t>
            </a:r>
          </a:p>
        </p:txBody>
      </p:sp>
      <p:sp>
        <p:nvSpPr>
          <p:cNvPr id="5123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77B0D99-E866-43AC-85E4-8EF8171610E5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4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E1283E-7487-4DB4-BE36-F5036792F71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1423988"/>
            <a:ext cx="876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6 CuadroTexto"/>
          <p:cNvSpPr txBox="1">
            <a:spLocks noChangeArrowheads="1"/>
          </p:cNvSpPr>
          <p:nvPr/>
        </p:nvSpPr>
        <p:spPr bwMode="auto">
          <a:xfrm>
            <a:off x="5580063" y="5373688"/>
            <a:ext cx="2557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Proposal presented by </a:t>
            </a:r>
          </a:p>
          <a:p>
            <a:r>
              <a:rPr lang="es-ES"/>
              <a:t>I.Blanquer &amp; J.Marco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Objectives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323850" y="1639888"/>
            <a:ext cx="8569325" cy="4525962"/>
          </a:xfrm>
        </p:spPr>
        <p:txBody>
          <a:bodyPr/>
          <a:lstStyle/>
          <a:p>
            <a:r>
              <a:rPr lang="en-US" sz="2000" b="1" smtClean="0">
                <a:latin typeface="Arial" charset="0"/>
                <a:ea typeface="ＭＳ Ｐゴシック" pitchFamily="34" charset="-128"/>
                <a:cs typeface="Arial" charset="0"/>
              </a:rPr>
              <a:t>Objective 1-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Adoption and exploitation of the EGI infrastructure by the LifeWatch user community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, reach users through dissemination of LifeWatch in EGI and assist them along the path of enrolment, learning and exploitation. </a:t>
            </a:r>
          </a:p>
          <a:p>
            <a:r>
              <a:rPr lang="en-US" sz="2000" b="1" smtClean="0">
                <a:latin typeface="Arial" charset="0"/>
                <a:ea typeface="ＭＳ Ｐゴシック" pitchFamily="34" charset="-128"/>
                <a:cs typeface="Arial" charset="0"/>
              </a:rPr>
              <a:t>Objective 2-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 Deploy the tools required to support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data management, data processing and modeling for Ecological Observatories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 in the framework provided by EGI.eu.  </a:t>
            </a:r>
          </a:p>
          <a:p>
            <a:r>
              <a:rPr lang="en-US" sz="2000" b="1" smtClean="0">
                <a:latin typeface="Arial" charset="0"/>
                <a:ea typeface="ＭＳ Ｐゴシック" pitchFamily="34" charset="-128"/>
                <a:cs typeface="Arial" charset="0"/>
              </a:rPr>
              <a:t>Objective 3- 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Integrate, and as necessary develop, on the EGI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FedCloud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 framework, the services required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to support workflows 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oriented to the deployment of Virtual Labs for LifeWatch.  </a:t>
            </a:r>
          </a:p>
          <a:p>
            <a:r>
              <a:rPr lang="en-US" sz="2000" b="1" smtClean="0">
                <a:latin typeface="Arial" charset="0"/>
                <a:ea typeface="ＭＳ Ｐゴシック" pitchFamily="34" charset="-128"/>
                <a:cs typeface="Arial" charset="0"/>
              </a:rPr>
              <a:t>Objective 4- 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Support to the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direct participation of citizens 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in LifeWatch contributing observation records, in particular those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including sounds or images uploading and processing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. </a:t>
            </a:r>
            <a:endParaRPr lang="es-E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1707A53-47CB-44D7-97A9-C612B9CB39BD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9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954201-0D78-4D3D-AB2E-B8C87CBE678B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Participants</a:t>
            </a:r>
          </a:p>
        </p:txBody>
      </p:sp>
      <p:sp>
        <p:nvSpPr>
          <p:cNvPr id="8195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E0023CB-0643-4276-B119-A93AD8D6F6E7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6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083D7D-E442-4A39-B71F-FCC3EB6095C5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638300"/>
            <a:ext cx="8934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79512" y="5085184"/>
            <a:ext cx="8712968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LW EGI CC acting as a </a:t>
            </a:r>
            <a:r>
              <a:rPr lang="en-US" sz="2000" b="1" dirty="0" smtClean="0">
                <a:solidFill>
                  <a:srgbClr val="C00000"/>
                </a:solidFill>
              </a:rPr>
              <a:t>key technical collaboration forum</a:t>
            </a:r>
            <a:r>
              <a:rPr lang="en-US" sz="2000" b="1" dirty="0" smtClean="0"/>
              <a:t>!</a:t>
            </a:r>
          </a:p>
          <a:p>
            <a:r>
              <a:rPr lang="en-US" b="1" i="1" dirty="0" smtClean="0"/>
              <a:t>Participation of more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partners (not formal partners in EGI-Engage): </a:t>
            </a:r>
            <a:r>
              <a:rPr lang="en-US" b="1" i="1" dirty="0" err="1"/>
              <a:t>LifeWatch</a:t>
            </a:r>
            <a:r>
              <a:rPr lang="en-US" b="1" i="1" dirty="0"/>
              <a:t> Spain </a:t>
            </a:r>
            <a:r>
              <a:rPr lang="en-US" b="1" i="1" dirty="0" smtClean="0"/>
              <a:t>JRU,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Greece team at HCMR,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Italy team at </a:t>
            </a:r>
            <a:r>
              <a:rPr lang="en-US" b="1" i="1" dirty="0" err="1" smtClean="0"/>
              <a:t>UniSalento</a:t>
            </a:r>
            <a:r>
              <a:rPr lang="en-US" b="1" i="1" dirty="0" smtClean="0"/>
              <a:t>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Belgium at </a:t>
            </a:r>
            <a:r>
              <a:rPr lang="en-US" b="1" i="1" dirty="0" err="1" smtClean="0"/>
              <a:t>U.Lovaine</a:t>
            </a:r>
            <a:r>
              <a:rPr lang="en-US" b="1" i="1" dirty="0" smtClean="0"/>
              <a:t>, </a:t>
            </a:r>
            <a:r>
              <a:rPr lang="en-US" b="1" i="1" dirty="0" err="1" smtClean="0"/>
              <a:t>LifeWatch</a:t>
            </a:r>
            <a:r>
              <a:rPr lang="en-US" b="1" i="1" dirty="0" smtClean="0"/>
              <a:t> NL at </a:t>
            </a:r>
            <a:r>
              <a:rPr lang="en-US" b="1" i="1" dirty="0" err="1" smtClean="0"/>
              <a:t>UvA</a:t>
            </a:r>
            <a:r>
              <a:rPr lang="en-US" b="1" i="1" dirty="0" smtClean="0"/>
              <a:t>…</a:t>
            </a:r>
            <a:endParaRPr lang="en-US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Task</a:t>
            </a:r>
            <a:r>
              <a:rPr lang="es-ES" sz="2800" dirty="0" smtClean="0">
                <a:latin typeface="Arial" charset="0"/>
                <a:ea typeface="ＭＳ Ｐゴシック" pitchFamily="34" charset="-128"/>
                <a:cs typeface="Arial" charset="0"/>
              </a:rPr>
              <a:t> 1: 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Support to LifeWatch Community and Exploitation</a:t>
            </a:r>
          </a:p>
        </p:txBody>
      </p:sp>
      <p:sp>
        <p:nvSpPr>
          <p:cNvPr id="9219" name="3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24EE4C2-B183-45E9-B006-F3871A675066}" type="datetime1">
              <a:rPr lang="en-US" smtClean="0">
                <a:latin typeface="Arial" charset="0"/>
                <a:cs typeface="Arial" charset="0"/>
              </a:rPr>
              <a:pPr/>
              <a:t>4/6/2016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20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23672C-970F-43CA-93A4-1487B98F907D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21" name="7 Marcador de contenido"/>
          <p:cNvSpPr>
            <a:spLocks noGrp="1"/>
          </p:cNvSpPr>
          <p:nvPr>
            <p:ph idx="1"/>
          </p:nvPr>
        </p:nvSpPr>
        <p:spPr>
          <a:xfrm>
            <a:off x="468313" y="1350963"/>
            <a:ext cx="8075612" cy="4525962"/>
          </a:xfrm>
        </p:spPr>
        <p:txBody>
          <a:bodyPr/>
          <a:lstStyle/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LifeWatch is implementing a comprehensive process to </a:t>
            </a: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support </a:t>
            </a:r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its developers, operation and end-users</a:t>
            </a:r>
          </a:p>
          <a:p>
            <a:r>
              <a:rPr lang="en-US" sz="1800" i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LifeWatch support to end-users is handled through a Service Center being established in Lecce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The Lifewatch CC in EGI will connect a support team in EGI, operated by IBERGRID (NGI-ES and NGI-PT) and the core-ICT team in LifeWatch, with the communities of developers and end-users, in particular for the integration, operation and monitoring of new applications and services. 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This connection will be established at different levels: </a:t>
            </a:r>
          </a:p>
          <a:p>
            <a:pPr lvl="1"/>
            <a:r>
              <a:rPr lang="en-US" sz="1600" b="1" smtClean="0">
                <a:latin typeface="Arial" charset="0"/>
                <a:cs typeface="Arial" charset="0"/>
              </a:rPr>
              <a:t>Full lifecycle support for application projects, including: a register of projects, documentation, incidents and evolution management.  </a:t>
            </a:r>
          </a:p>
          <a:p>
            <a:pPr lvl="1"/>
            <a:r>
              <a:rPr lang="en-US" sz="1600" smtClean="0">
                <a:latin typeface="Arial" charset="0"/>
                <a:cs typeface="Arial" charset="0"/>
              </a:rPr>
              <a:t>General forum for discussion of evolution, new ideas, and to gather feedback, implemented using communication tools and complemented with workshops.</a:t>
            </a:r>
          </a:p>
          <a:p>
            <a:pPr lvl="1"/>
            <a:r>
              <a:rPr lang="en-US" sz="16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Training platform, including hands-on exercises, user guides, webinars and on-line specific courses</a:t>
            </a:r>
            <a:endParaRPr lang="es-ES" sz="1600" i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_Engage_powerpoint_presentation_v3.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Global">
  <a:themeElements>
    <a:clrScheme name="1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loba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2404</Words>
  <Application>Microsoft Office PowerPoint</Application>
  <PresentationFormat>Presentación en pantalla (4:3)</PresentationFormat>
  <Paragraphs>291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33</vt:i4>
      </vt:variant>
    </vt:vector>
  </HeadingPairs>
  <TitlesOfParts>
    <vt:vector size="50" baseType="lpstr">
      <vt:lpstr>MS PGothic</vt:lpstr>
      <vt:lpstr>Arial</vt:lpstr>
      <vt:lpstr>Calibri</vt:lpstr>
      <vt:lpstr>Segoe UI</vt:lpstr>
      <vt:lpstr>Tahoma</vt:lpstr>
      <vt:lpstr>Times New Roman</vt:lpstr>
      <vt:lpstr>Trebuchet MS</vt:lpstr>
      <vt:lpstr>Verdana</vt:lpstr>
      <vt:lpstr>Wingdings</vt:lpstr>
      <vt:lpstr>EGI_Engage_powerpoint_presentation_v3.1</vt:lpstr>
      <vt:lpstr>EGI Powerpoint Presentation (body)</vt:lpstr>
      <vt:lpstr>EGI Powerpoint Presentation (closing)</vt:lpstr>
      <vt:lpstr>1_Global</vt:lpstr>
      <vt:lpstr>Default Design</vt:lpstr>
      <vt:lpstr>1_Default Design</vt:lpstr>
      <vt:lpstr>2_Default Design</vt:lpstr>
      <vt:lpstr>3_Default Design</vt:lpstr>
      <vt:lpstr>R tools for Ecological Observatories Experiences from the EGI-LifeWatch Competence Center </vt:lpstr>
      <vt:lpstr>Outlook</vt:lpstr>
      <vt:lpstr>What is LifeWatch?</vt:lpstr>
      <vt:lpstr>LifeWatch in the 2016 ESFRI Roadmap</vt:lpstr>
      <vt:lpstr>Presentación de PowerPoint</vt:lpstr>
      <vt:lpstr>EGI- LW Competence Center</vt:lpstr>
      <vt:lpstr>Objectives</vt:lpstr>
      <vt:lpstr>Participants</vt:lpstr>
      <vt:lpstr>Task 1: Support to LifeWatch Community and Exploitation</vt:lpstr>
      <vt:lpstr>Task 2: Big Data and Ecological Observatories </vt:lpstr>
      <vt:lpstr>Task 3:Supporting Workflows &amp; Virtual Labs in FedCloud for LifeWatch</vt:lpstr>
      <vt:lpstr>Task 4: Advanced Support to Citizen Science in Biodiversity </vt:lpstr>
      <vt:lpstr>LifeWatch Competence Center</vt:lpstr>
      <vt:lpstr>LW-CC Deliverables &amp; Milestones</vt:lpstr>
      <vt:lpstr>LW-CC Scope</vt:lpstr>
      <vt:lpstr>Exploiting FedCloud</vt:lpstr>
      <vt:lpstr>Exploiting FedCloud</vt:lpstr>
      <vt:lpstr>Exploiting FedCloud</vt:lpstr>
      <vt:lpstr>Exploiting FedCloud</vt:lpstr>
      <vt:lpstr>Success Stories</vt:lpstr>
      <vt:lpstr>Ecological Observatories and R tools</vt:lpstr>
      <vt:lpstr>Ecological Observatories and R tools</vt:lpstr>
      <vt:lpstr>Ecological Observatories and R tools</vt:lpstr>
      <vt:lpstr>Ecological Observatories and R tools</vt:lpstr>
      <vt:lpstr>Ecological Observatories and R tools</vt:lpstr>
      <vt:lpstr>R tools / frameworks</vt:lpstr>
      <vt:lpstr>Implementations within LifeWatch</vt:lpstr>
      <vt:lpstr>Implementations within LifeWatch</vt:lpstr>
      <vt:lpstr>CHALLENGE 1: A REALISTIC FRAMEWORK</vt:lpstr>
      <vt:lpstr>CHALLENGE 2: DEFINITION AND SETUP OF THE e-INFRASTRUCTURE</vt:lpstr>
      <vt:lpstr>CHALLENGE 3: ENGAGE THE COMMUNITY</vt:lpstr>
      <vt:lpstr>Concluding remarks</vt:lpstr>
      <vt:lpstr>Presentación de PowerPoint</vt:lpstr>
    </vt:vector>
  </TitlesOfParts>
  <Company>IFCA-CSIC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the  EGI-LifeWatch Competence Center</dc:title>
  <dc:creator>JM</dc:creator>
  <cp:lastModifiedBy>Jesus</cp:lastModifiedBy>
  <cp:revision>36</cp:revision>
  <dcterms:created xsi:type="dcterms:W3CDTF">2015-05-17T12:28:17Z</dcterms:created>
  <dcterms:modified xsi:type="dcterms:W3CDTF">2016-04-06T02:07:04Z</dcterms:modified>
</cp:coreProperties>
</file>