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48" r:id="rId2"/>
    <p:sldMasterId id="2147483685" r:id="rId3"/>
  </p:sldMasterIdLst>
  <p:notesMasterIdLst>
    <p:notesMasterId r:id="rId31"/>
  </p:notesMasterIdLst>
  <p:handoutMasterIdLst>
    <p:handoutMasterId r:id="rId32"/>
  </p:handoutMasterIdLst>
  <p:sldIdLst>
    <p:sldId id="280" r:id="rId4"/>
    <p:sldId id="317" r:id="rId5"/>
    <p:sldId id="315" r:id="rId6"/>
    <p:sldId id="316" r:id="rId7"/>
    <p:sldId id="314" r:id="rId8"/>
    <p:sldId id="318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3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284" r:id="rId3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B0"/>
    <a:srgbClr val="4F85C3"/>
    <a:srgbClr val="6C9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7" autoAdjust="0"/>
    <p:restoredTop sz="94707" autoAdjust="0"/>
  </p:normalViewPr>
  <p:slideViewPr>
    <p:cSldViewPr showGuides="1">
      <p:cViewPr varScale="1">
        <p:scale>
          <a:sx n="98" d="100"/>
          <a:sy n="98" d="100"/>
        </p:scale>
        <p:origin x="-12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700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8F682-7966-4F36-8C65-12C6AC282E64}" type="datetimeFigureOut">
              <a:rPr lang="en-GB" smtClean="0"/>
              <a:t>06/04/16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037CF-4AF3-4EA8-B0EF-23260E3D6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2209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4EA1F-7887-426C-BD0E-29F38E7AB4A2}" type="datetimeFigureOut">
              <a:rPr lang="nl-NL" smtClean="0"/>
              <a:t>06/04/16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58AE9-46A5-49CB-B815-3CC2120EE87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4887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baseline="0" dirty="0" smtClean="0"/>
              <a:t>Existing = </a:t>
            </a:r>
            <a:r>
              <a:rPr lang="en-US" baseline="0" dirty="0" err="1" smtClean="0"/>
              <a:t>abbiao</a:t>
            </a:r>
            <a:r>
              <a:rPr lang="en-US" baseline="0" dirty="0" smtClean="0"/>
              <a:t> I </a:t>
            </a:r>
            <a:r>
              <a:rPr lang="en-US" baseline="0" dirty="0" err="1" smtClean="0"/>
              <a:t>dati</a:t>
            </a:r>
            <a:endParaRPr lang="en-US" baseline="0" dirty="0" smtClean="0"/>
          </a:p>
          <a:p>
            <a:pPr algn="just"/>
            <a:r>
              <a:rPr lang="en-US" baseline="0" dirty="0" smtClean="0"/>
              <a:t>E-science opportunity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74AE2-BD60-CA4A-B468-FA34FFB60EC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624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THE BOTTOM:</a:t>
            </a:r>
          </a:p>
          <a:p>
            <a:endParaRPr lang="en-US" dirty="0" smtClean="0"/>
          </a:p>
          <a:p>
            <a:r>
              <a:rPr lang="en-US" dirty="0" smtClean="0"/>
              <a:t>3.</a:t>
            </a:r>
            <a:r>
              <a:rPr lang="en-US" baseline="0" dirty="0" smtClean="0"/>
              <a:t> </a:t>
            </a:r>
            <a:r>
              <a:rPr lang="en-US" dirty="0" smtClean="0"/>
              <a:t>National RI, </a:t>
            </a:r>
            <a:r>
              <a:rPr lang="en-US" dirty="0" err="1" smtClean="0"/>
              <a:t>alrady</a:t>
            </a:r>
            <a:r>
              <a:rPr lang="en-US" dirty="0" smtClean="0"/>
              <a:t> operational,</a:t>
            </a:r>
            <a:r>
              <a:rPr lang="en-US" baseline="0" dirty="0" smtClean="0"/>
              <a:t> provide services at national level. Some of them send already data to </a:t>
            </a:r>
            <a:r>
              <a:rPr lang="en-US" baseline="0" dirty="0" err="1" smtClean="0"/>
              <a:t>european</a:t>
            </a:r>
            <a:r>
              <a:rPr lang="en-US" baseline="0" dirty="0" smtClean="0"/>
              <a:t> organization</a:t>
            </a:r>
          </a:p>
          <a:p>
            <a:r>
              <a:rPr lang="en-US" baseline="0" dirty="0" smtClean="0"/>
              <a:t>2. We want to promote a community </a:t>
            </a:r>
            <a:r>
              <a:rPr lang="en-US" baseline="0" dirty="0" err="1" smtClean="0"/>
              <a:t>buliding</a:t>
            </a:r>
            <a:r>
              <a:rPr lang="en-US" baseline="0" dirty="0" smtClean="0"/>
              <a:t> action to move from this scattered set of </a:t>
            </a:r>
            <a:r>
              <a:rPr lang="en-US" baseline="0" dirty="0" err="1" smtClean="0"/>
              <a:t>Ris</a:t>
            </a:r>
            <a:r>
              <a:rPr lang="en-US" baseline="0" dirty="0" smtClean="0"/>
              <a:t> to THEMATIC CORE SERVICES, i.e. RI to provide data to specific communities (geodesy, seismology) . They’ll EUROPEAN disciplinary integrated nodes</a:t>
            </a:r>
          </a:p>
          <a:p>
            <a:r>
              <a:rPr lang="en-US" dirty="0" smtClean="0"/>
              <a:t>1. Integration layer, the EPOS infrastructure which will be able to integrate all the data from</a:t>
            </a:r>
            <a:r>
              <a:rPr lang="en-US" baseline="0" dirty="0" smtClean="0"/>
              <a:t> different THEMATIC. Access … (</a:t>
            </a:r>
            <a:r>
              <a:rPr lang="en-US" baseline="0" dirty="0" err="1" smtClean="0"/>
              <a:t>leggi</a:t>
            </a:r>
            <a:r>
              <a:rPr lang="en-US" baseline="0" dirty="0" smtClean="0"/>
              <a:t>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74AE2-BD60-CA4A-B468-FA34FFB60EC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19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THE BOTTOM:</a:t>
            </a:r>
          </a:p>
          <a:p>
            <a:endParaRPr lang="en-US" dirty="0" smtClean="0"/>
          </a:p>
          <a:p>
            <a:r>
              <a:rPr lang="en-US" dirty="0" smtClean="0"/>
              <a:t>3.</a:t>
            </a:r>
            <a:r>
              <a:rPr lang="en-US" baseline="0" dirty="0" smtClean="0"/>
              <a:t> </a:t>
            </a:r>
            <a:r>
              <a:rPr lang="en-US" dirty="0" smtClean="0"/>
              <a:t>National RI, </a:t>
            </a:r>
            <a:r>
              <a:rPr lang="en-US" dirty="0" err="1" smtClean="0"/>
              <a:t>alrady</a:t>
            </a:r>
            <a:r>
              <a:rPr lang="en-US" dirty="0" smtClean="0"/>
              <a:t> operational,</a:t>
            </a:r>
            <a:r>
              <a:rPr lang="en-US" baseline="0" dirty="0" smtClean="0"/>
              <a:t> provide services at national level. Some of them send already data to </a:t>
            </a:r>
            <a:r>
              <a:rPr lang="en-US" baseline="0" dirty="0" err="1" smtClean="0"/>
              <a:t>european</a:t>
            </a:r>
            <a:r>
              <a:rPr lang="en-US" baseline="0" dirty="0" smtClean="0"/>
              <a:t> organization</a:t>
            </a:r>
          </a:p>
          <a:p>
            <a:r>
              <a:rPr lang="en-US" baseline="0" dirty="0" smtClean="0"/>
              <a:t>2. We want to promote a community </a:t>
            </a:r>
            <a:r>
              <a:rPr lang="en-US" baseline="0" dirty="0" err="1" smtClean="0"/>
              <a:t>buliding</a:t>
            </a:r>
            <a:r>
              <a:rPr lang="en-US" baseline="0" dirty="0" smtClean="0"/>
              <a:t> action to move from this scattered set of </a:t>
            </a:r>
            <a:r>
              <a:rPr lang="en-US" baseline="0" dirty="0" err="1" smtClean="0"/>
              <a:t>Ris</a:t>
            </a:r>
            <a:r>
              <a:rPr lang="en-US" baseline="0" dirty="0" smtClean="0"/>
              <a:t> to THEMATIC CORE SERVICES, i.e. RI to provide data to specific communities (geodesy, seismology) . They’ll EUROPEAN disciplinary integrated nodes</a:t>
            </a:r>
          </a:p>
          <a:p>
            <a:r>
              <a:rPr lang="en-US" dirty="0" smtClean="0"/>
              <a:t>1. Integration layer, the EPOS infrastructure which will be able to integrate all the data from</a:t>
            </a:r>
            <a:r>
              <a:rPr lang="en-US" baseline="0" dirty="0" smtClean="0"/>
              <a:t> different THEMATIC. Access … (</a:t>
            </a:r>
            <a:r>
              <a:rPr lang="en-US" baseline="0" dirty="0" err="1" smtClean="0"/>
              <a:t>leggi</a:t>
            </a:r>
            <a:r>
              <a:rPr lang="en-US" baseline="0" dirty="0" smtClean="0"/>
              <a:t>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74AE2-BD60-CA4A-B468-FA34FFB60EC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19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727411" y="3643200"/>
            <a:ext cx="5689178" cy="431477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function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1268761"/>
            <a:ext cx="7772400" cy="144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23200"/>
            <a:ext cx="6400800" cy="5040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Author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750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67544" y="1340768"/>
            <a:ext cx="3815655" cy="478472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572000" y="1341438"/>
            <a:ext cx="4320480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824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7544" y="1341438"/>
            <a:ext cx="8424936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08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57200" y="1341041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4506" y="2378745"/>
            <a:ext cx="4040188" cy="377440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50705" y="1341041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2601" y="2391445"/>
            <a:ext cx="4041775" cy="377440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8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56E142A-DA36-2948-B896-4495D4A1D534}" type="datetime1">
              <a:rPr lang="it-IT"/>
              <a:pPr/>
              <a:t>06/04/16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2C8324-2EAB-6241-ACE9-FBB6E09F8606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74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F7658B8-1CBF-544A-B430-0D9C090B627B}" type="datetimeFigureOut">
              <a:rPr lang="en-US" smtClean="0"/>
              <a:t>06/04/16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A15F66E-A08E-6749-8858-B1F8B210B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21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sz="half" idx="1"/>
          </p:nvPr>
        </p:nvSpPr>
        <p:spPr>
          <a:xfrm>
            <a:off x="467543" y="1340767"/>
            <a:ext cx="3815657" cy="551723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010685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59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hyperlink" Target="http://creativecommons.org/licenses/by/4.0/" TargetMode="External"/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79394" y="1412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9394" y="263691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GB" noProof="0" dirty="0" smtClean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" y="4581128"/>
            <a:ext cx="1728191" cy="1313426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437129" y="6021288"/>
            <a:ext cx="8465149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22"/>
          <p:cNvSpPr txBox="1"/>
          <p:nvPr/>
        </p:nvSpPr>
        <p:spPr>
          <a:xfrm>
            <a:off x="752684" y="6153342"/>
            <a:ext cx="109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1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381328"/>
            <a:ext cx="657870" cy="442623"/>
          </a:xfrm>
          <a:prstGeom prst="rect">
            <a:avLst/>
          </a:prstGeom>
        </p:spPr>
      </p:pic>
      <p:sp>
        <p:nvSpPr>
          <p:cNvPr id="13" name="Tekstvak 10"/>
          <p:cNvSpPr txBox="1"/>
          <p:nvPr/>
        </p:nvSpPr>
        <p:spPr>
          <a:xfrm>
            <a:off x="479394" y="6402584"/>
            <a:ext cx="7557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b="0" dirty="0" smtClean="0">
                <a:latin typeface="Segoe UI" pitchFamily="34" charset="0"/>
                <a:cs typeface="Segoe UI" pitchFamily="34" charset="0"/>
              </a:rPr>
              <a:t>EGI-Engage is co-funded by the Horizon 2020 Framework Programme</a:t>
            </a:r>
          </a:p>
          <a:p>
            <a:pPr algn="r"/>
            <a:r>
              <a:rPr lang="nl-NL" sz="1000" b="0" baseline="0" dirty="0" smtClean="0">
                <a:latin typeface="Segoe UI" pitchFamily="34" charset="0"/>
                <a:cs typeface="Segoe UI" pitchFamily="34" charset="0"/>
              </a:rPr>
              <a:t>  </a:t>
            </a:r>
            <a:r>
              <a:rPr lang="nl-NL" sz="1000" b="0" dirty="0" smtClean="0">
                <a:latin typeface="Segoe UI" pitchFamily="34" charset="0"/>
                <a:cs typeface="Segoe UI" pitchFamily="34" charset="0"/>
              </a:rPr>
              <a:t>of the European Union under grant number 654142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000" b="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49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" y="0"/>
            <a:ext cx="6534150" cy="470535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rgbClr val="4F8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22" name="Tekstvak 21"/>
          <p:cNvSpPr txBox="1"/>
          <p:nvPr/>
        </p:nvSpPr>
        <p:spPr>
          <a:xfrm>
            <a:off x="8508016" y="6525344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72553E7-13AD-41CB-B8D3-4C5279D6D1DB}" type="slidenum">
              <a:rPr lang="nl-NL" sz="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‹#›</a:t>
            </a:fld>
            <a:endParaRPr lang="nl-NL" sz="1050" b="1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187624" y="6453336"/>
            <a:ext cx="6768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 lang="en-GB" dirty="0"/>
          </a:p>
        </p:txBody>
      </p:sp>
      <p:sp>
        <p:nvSpPr>
          <p:cNvPr id="9" name="Tekstvak 21"/>
          <p:cNvSpPr txBox="1"/>
          <p:nvPr/>
        </p:nvSpPr>
        <p:spPr>
          <a:xfrm>
            <a:off x="179512" y="6525344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83F7A1C-40F7-5F43-85CD-9B50E60F16AA}" type="datetime1">
              <a:rPr lang="en-US" sz="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06/04/16</a:t>
            </a:fld>
            <a:endParaRPr lang="nl-NL" sz="1050" b="1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0" y="188640"/>
            <a:ext cx="1082732" cy="9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52" r:id="rId2"/>
    <p:sldLayoutId id="2147483653" r:id="rId3"/>
    <p:sldLayoutId id="2147483688" r:id="rId4"/>
    <p:sldLayoutId id="2147483689" r:id="rId5"/>
    <p:sldLayoutId id="2147483690" r:id="rId6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3000" b="1" kern="1200">
          <a:solidFill>
            <a:srgbClr val="4F85C3"/>
          </a:solidFill>
          <a:latin typeface="Segoe UI" pitchFamily="34" charset="0"/>
          <a:ea typeface="+mj-ea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4pPr>
      <a:lvl5pPr marL="182880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845" userDrawn="1">
          <p15:clr>
            <a:srgbClr val="F26B43"/>
          </p15:clr>
        </p15:guide>
        <p15:guide id="2" pos="295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" y="4581128"/>
            <a:ext cx="1728191" cy="1313426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437129" y="6021288"/>
            <a:ext cx="8465149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22"/>
          <p:cNvSpPr txBox="1"/>
          <p:nvPr/>
        </p:nvSpPr>
        <p:spPr>
          <a:xfrm>
            <a:off x="752684" y="6153342"/>
            <a:ext cx="109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5659" y="1124744"/>
            <a:ext cx="757874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Thank you</a:t>
            </a:r>
            <a:r>
              <a:rPr lang="en-GB" sz="3600" b="1" kern="1200" baseline="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for your attention.</a:t>
            </a:r>
          </a:p>
          <a:p>
            <a:pPr algn="ctr"/>
            <a:endParaRPr lang="en-GB" sz="3600" b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ctr"/>
            <a:endParaRPr lang="en-GB" sz="2400" b="1" i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l"/>
            <a:r>
              <a:rPr lang="en-GB" sz="2800" b="1" i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Questions?</a:t>
            </a:r>
          </a:p>
        </p:txBody>
      </p:sp>
      <p:pic>
        <p:nvPicPr>
          <p:cNvPr id="7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381328"/>
            <a:ext cx="657870" cy="442623"/>
          </a:xfrm>
          <a:prstGeom prst="rect">
            <a:avLst/>
          </a:prstGeom>
        </p:spPr>
      </p:pic>
      <p:sp>
        <p:nvSpPr>
          <p:cNvPr id="10" name="Tekstvak 10"/>
          <p:cNvSpPr txBox="1"/>
          <p:nvPr/>
        </p:nvSpPr>
        <p:spPr>
          <a:xfrm>
            <a:off x="479394" y="6402584"/>
            <a:ext cx="7557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This work by Parties of the EGI-Engage Consortium</a:t>
            </a:r>
            <a:r>
              <a:rPr lang="en-GB" sz="1000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is licensed under a </a:t>
            </a:r>
          </a:p>
          <a:p>
            <a:pPr algn="r"/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Creative Commons Attribution 4.0 International License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nl-NL" sz="1000" b="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63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pos-aai.cyfronet.pl/home/home" TargetMode="External"/><Relationship Id="rId4" Type="http://schemas.openxmlformats.org/officeDocument/2006/relationships/hyperlink" Target="https://unity.epos.cyfronet.pl/" TargetMode="External"/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epos-aai.cyfronet.pl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tif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6" Type="http://schemas.openxmlformats.org/officeDocument/2006/relationships/image" Target="../media/image28.gif"/><Relationship Id="rId17" Type="http://schemas.openxmlformats.org/officeDocument/2006/relationships/image" Target="../media/image29.g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hyperlink" Target="http://portal.verce.eu" TargetMode="External"/><Relationship Id="rId7" Type="http://schemas.openxmlformats.org/officeDocument/2006/relationships/image" Target="../media/image19.png"/><Relationship Id="rId8" Type="http://schemas.openxmlformats.org/officeDocument/2006/relationships/image" Target="../media/image20.gif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52.png"/><Relationship Id="rId15" Type="http://schemas.openxmlformats.org/officeDocument/2006/relationships/image" Target="../media/image53.png"/><Relationship Id="rId16" Type="http://schemas.openxmlformats.org/officeDocument/2006/relationships/image" Target="../media/image54.png"/><Relationship Id="rId17" Type="http://schemas.openxmlformats.org/officeDocument/2006/relationships/image" Target="../media/image55.png"/><Relationship Id="rId18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image" Target="../media/image60.gif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jpeg"/><Relationship Id="rId10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39752" y="5373216"/>
            <a:ext cx="5689178" cy="431477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EGI CONFERENCE 2016 6</a:t>
            </a:r>
            <a:r>
              <a:rPr lang="en-GB" dirty="0"/>
              <a:t>-8 April </a:t>
            </a:r>
            <a:r>
              <a:rPr lang="en-GB" dirty="0" smtClean="0"/>
              <a:t>2016 Science </a:t>
            </a:r>
            <a:r>
              <a:rPr lang="en-GB" dirty="0"/>
              <a:t>Park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EPOS CC - empowering use cases from the Solid Earth Science domain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00800" cy="504056"/>
          </a:xfrm>
        </p:spPr>
        <p:txBody>
          <a:bodyPr/>
          <a:lstStyle/>
          <a:p>
            <a:r>
              <a:rPr lang="en-GB" i="1" dirty="0" smtClean="0">
                <a:solidFill>
                  <a:schemeClr val="bg1">
                    <a:lumMod val="50000"/>
                  </a:schemeClr>
                </a:solidFill>
              </a:rPr>
              <a:t>Daniele Bailo, </a:t>
            </a:r>
            <a:r>
              <a:rPr lang="en-GB" i="1" dirty="0" err="1" smtClean="0">
                <a:solidFill>
                  <a:schemeClr val="bg1">
                    <a:lumMod val="50000"/>
                  </a:schemeClr>
                </a:solidFill>
              </a:rPr>
              <a:t>Mariusz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i="1" dirty="0" err="1" smtClean="0">
                <a:solidFill>
                  <a:schemeClr val="bg1">
                    <a:lumMod val="50000"/>
                  </a:schemeClr>
                </a:solidFill>
              </a:rPr>
              <a:t>Sterzel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</a:rPr>
              <a:t>, Alessandro </a:t>
            </a:r>
            <a:r>
              <a:rPr lang="en-GB" i="1" dirty="0" err="1" smtClean="0">
                <a:solidFill>
                  <a:schemeClr val="bg1">
                    <a:lumMod val="50000"/>
                  </a:schemeClr>
                </a:solidFill>
              </a:rPr>
              <a:t>Spinuso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04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Issues</a:t>
            </a:r>
            <a:r>
              <a:rPr lang="pl-PL" b="1" dirty="0" smtClean="0"/>
              <a:t>/</a:t>
            </a:r>
            <a:r>
              <a:rPr lang="pl-PL" b="1" dirty="0" err="1" smtClean="0"/>
              <a:t>challanges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Users want to access ICS with their credentials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TCS have heterogeneous AAAI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ICS will retrieve TCS resources on behalf of the user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2CC7-22A4-EA45-8F6C-18E8B26AA377}" type="datetime3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 April 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VRE4EIC</a:t>
            </a: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159E-1786-C045-BF34-3D9A3E92D711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79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29156" y="252566"/>
            <a:ext cx="3524193" cy="1325563"/>
          </a:xfrm>
        </p:spPr>
        <p:txBody>
          <a:bodyPr/>
          <a:lstStyle/>
          <a:p>
            <a:r>
              <a:rPr lang="pl-PL" dirty="0" smtClean="0"/>
              <a:t>Architecture</a:t>
            </a:r>
            <a:endParaRPr lang="en-US" dirty="0"/>
          </a:p>
        </p:txBody>
      </p:sp>
      <p:pic>
        <p:nvPicPr>
          <p:cNvPr id="8" name="Content Placeholder 7" descr="Schem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8" b="11088"/>
          <a:stretch/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2CC7-22A4-EA45-8F6C-18E8B26AA377}" type="datetime3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 April 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VRE4EIC</a:t>
            </a: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159E-1786-C045-BF34-3D9A3E92D711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617" y="5629070"/>
            <a:ext cx="773206" cy="4072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84297" y="3192341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</a:rPr>
              <a:t>1</a:t>
            </a:r>
            <a:endParaRPr lang="en-US" sz="40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51641" y="4052627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9023" y="4987515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37032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824" y="1825624"/>
            <a:ext cx="8642485" cy="4675568"/>
          </a:xfrm>
        </p:spPr>
        <p:txBody>
          <a:bodyPr>
            <a:noAutofit/>
          </a:bodyPr>
          <a:lstStyle/>
          <a:p>
            <a:r>
              <a:rPr lang="en-US" sz="2400" dirty="0"/>
              <a:t>Cloud approach: Identity Management As a Service</a:t>
            </a:r>
          </a:p>
          <a:p>
            <a:pPr lvl="1"/>
            <a:r>
              <a:rPr lang="en-US" sz="2000" dirty="0"/>
              <a:t>with attributes management and authentication included.</a:t>
            </a:r>
          </a:p>
          <a:p>
            <a:r>
              <a:rPr lang="en-US" sz="2400" dirty="0"/>
              <a:t>Multiple authentication protocols supported</a:t>
            </a:r>
          </a:p>
          <a:p>
            <a:pPr lvl="1"/>
            <a:r>
              <a:rPr lang="en-US" sz="2000" dirty="0"/>
              <a:t>easy integration with various consumers/clients.</a:t>
            </a:r>
          </a:p>
          <a:p>
            <a:r>
              <a:rPr lang="en-US" sz="2400" dirty="0"/>
              <a:t>Ability to outsource credentials (and attributes</a:t>
            </a:r>
            <a:r>
              <a:rPr lang="en-US" sz="2400" dirty="0" smtClean="0"/>
              <a:t>) management </a:t>
            </a:r>
            <a:r>
              <a:rPr lang="en-US" sz="2400" dirty="0"/>
              <a:t>to a 3rd party service.</a:t>
            </a:r>
          </a:p>
          <a:p>
            <a:pPr lvl="1"/>
            <a:r>
              <a:rPr lang="en-US" sz="2000" dirty="0"/>
              <a:t>Again multiple upstream protocols supported.</a:t>
            </a:r>
          </a:p>
          <a:p>
            <a:pPr lvl="1"/>
            <a:r>
              <a:rPr lang="en-US" sz="2000" dirty="0"/>
              <a:t>UNITY becomes a bridge (</a:t>
            </a:r>
            <a:r>
              <a:rPr lang="en-US" sz="2000" u="sng" dirty="0"/>
              <a:t>protocol translation</a:t>
            </a:r>
            <a:r>
              <a:rPr lang="en-US" sz="2000" dirty="0"/>
              <a:t>)...</a:t>
            </a:r>
          </a:p>
          <a:p>
            <a:pPr lvl="1"/>
            <a:r>
              <a:rPr lang="en-US" sz="2000" dirty="0"/>
              <a:t>... and a hub (single service aggregating various </a:t>
            </a:r>
            <a:r>
              <a:rPr lang="en-US" sz="2000" dirty="0" err="1" smtClean="0"/>
              <a:t>IdM</a:t>
            </a:r>
            <a:r>
              <a:rPr lang="en-US" sz="2000" dirty="0" smtClean="0"/>
              <a:t> systems</a:t>
            </a:r>
            <a:r>
              <a:rPr lang="en-US" sz="2000" dirty="0"/>
              <a:t>)</a:t>
            </a:r>
            <a:r>
              <a:rPr lang="en-US" sz="2000" dirty="0" smtClean="0"/>
              <a:t>.</a:t>
            </a:r>
          </a:p>
          <a:p>
            <a:r>
              <a:rPr lang="en-US" sz="2400" dirty="0">
                <a:solidFill>
                  <a:srgbClr val="0000FF"/>
                </a:solidFill>
              </a:rPr>
              <a:t>http://</a:t>
            </a:r>
            <a:r>
              <a:rPr lang="en-US" sz="2400" dirty="0" err="1">
                <a:solidFill>
                  <a:srgbClr val="0000FF"/>
                </a:solidFill>
              </a:rPr>
              <a:t>www.unity-idm.eu</a:t>
            </a:r>
            <a:r>
              <a:rPr lang="en-US" sz="2400" dirty="0">
                <a:solidFill>
                  <a:srgbClr val="0000FF"/>
                </a:solidFill>
              </a:rPr>
              <a:t>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2CC7-22A4-EA45-8F6C-18E8B26AA377}" type="datetime3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 April 2016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VRE4EIC</a:t>
            </a: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159E-1786-C045-BF34-3D9A3E92D711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65" y="65089"/>
            <a:ext cx="30861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3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824" y="1825624"/>
            <a:ext cx="8642485" cy="4675568"/>
          </a:xfrm>
        </p:spPr>
        <p:txBody>
          <a:bodyPr>
            <a:noAutofit/>
          </a:bodyPr>
          <a:lstStyle/>
          <a:p>
            <a:r>
              <a:rPr lang="en-US" dirty="0"/>
              <a:t>Instead of using local authentication UNITY </a:t>
            </a:r>
            <a:r>
              <a:rPr lang="en-US" dirty="0" smtClean="0"/>
              <a:t>can delegate </a:t>
            </a:r>
            <a:r>
              <a:rPr lang="en-US" dirty="0"/>
              <a:t>the authentication to external service.</a:t>
            </a:r>
          </a:p>
          <a:p>
            <a:pPr lvl="1"/>
            <a:r>
              <a:rPr lang="en-US" sz="2800" dirty="0"/>
              <a:t>LDAP/</a:t>
            </a:r>
            <a:r>
              <a:rPr lang="en-US" sz="2800" dirty="0" err="1"/>
              <a:t>ActiveDirectory</a:t>
            </a:r>
            <a:endParaRPr lang="en-US" sz="2800" dirty="0"/>
          </a:p>
          <a:p>
            <a:pPr lvl="1"/>
            <a:r>
              <a:rPr lang="en-US" sz="2800" dirty="0"/>
              <a:t>SAML </a:t>
            </a:r>
            <a:r>
              <a:rPr lang="en-US" sz="2800" dirty="0" err="1"/>
              <a:t>IdP</a:t>
            </a:r>
            <a:endParaRPr lang="en-US" sz="2800" dirty="0"/>
          </a:p>
          <a:p>
            <a:pPr lvl="1"/>
            <a:r>
              <a:rPr lang="en-US" sz="2800" dirty="0"/>
              <a:t>OpenID </a:t>
            </a:r>
            <a:r>
              <a:rPr lang="pl-PL" sz="2800" dirty="0" smtClean="0"/>
              <a:t>Connect </a:t>
            </a:r>
            <a:r>
              <a:rPr lang="en-US" sz="2800" dirty="0" smtClean="0"/>
              <a:t>provider</a:t>
            </a:r>
            <a:endParaRPr lang="en-US" sz="2800" dirty="0"/>
          </a:p>
          <a:p>
            <a:pPr lvl="1"/>
            <a:r>
              <a:rPr lang="en-US" sz="2800" dirty="0" smtClean="0"/>
              <a:t>O</a:t>
            </a:r>
            <a:r>
              <a:rPr lang="pl-PL" sz="2800" dirty="0" smtClean="0"/>
              <a:t>A</a:t>
            </a:r>
            <a:r>
              <a:rPr lang="en-US" sz="2800" dirty="0" err="1" smtClean="0"/>
              <a:t>uth</a:t>
            </a:r>
            <a:endParaRPr lang="pl-PL" sz="2800" dirty="0" smtClean="0"/>
          </a:p>
          <a:p>
            <a:pPr lvl="1"/>
            <a:r>
              <a:rPr lang="pl-PL" dirty="0" smtClean="0"/>
              <a:t>X.509 </a:t>
            </a:r>
            <a:r>
              <a:rPr lang="pl-PL" dirty="0" err="1" smtClean="0"/>
              <a:t>Certificates</a:t>
            </a:r>
            <a:endParaRPr lang="en-US" sz="2800" dirty="0"/>
          </a:p>
          <a:p>
            <a:pPr lvl="1"/>
            <a:r>
              <a:rPr lang="en-US" sz="2800" dirty="0"/>
              <a:t>others...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2CC7-22A4-EA45-8F6C-18E8B26AA377}" type="datetime3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 April 2016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VRE4EIC</a:t>
            </a: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159E-1786-C045-BF34-3D9A3E92D711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65" y="65089"/>
            <a:ext cx="30861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7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EPOS AAI </a:t>
            </a:r>
            <a:r>
              <a:rPr lang="pl-PL" dirty="0" err="1" smtClean="0"/>
              <a:t>Prototype</a:t>
            </a:r>
            <a:r>
              <a:rPr lang="pl-PL" dirty="0" smtClean="0"/>
              <a:t> 1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 smtClean="0"/>
              <a:t>ICS AAI service (</a:t>
            </a:r>
            <a:r>
              <a:rPr lang="pl-PL" sz="2800" dirty="0" err="1" smtClean="0"/>
              <a:t>based</a:t>
            </a:r>
            <a:r>
              <a:rPr lang="pl-PL" sz="2800" dirty="0" smtClean="0"/>
              <a:t> on UNITY)</a:t>
            </a:r>
          </a:p>
          <a:p>
            <a:pPr lvl="1"/>
            <a:r>
              <a:rPr lang="pl-PL" sz="2400" dirty="0">
                <a:hlinkClick r:id="rId2"/>
              </a:rPr>
              <a:t>https://epos-aai.cyfronet.pl</a:t>
            </a:r>
            <a:r>
              <a:rPr lang="pl-PL" sz="2400" dirty="0" smtClean="0">
                <a:hlinkClick r:id="rId2"/>
              </a:rPr>
              <a:t>/</a:t>
            </a:r>
            <a:endParaRPr lang="pl-PL" sz="2400" dirty="0" smtClean="0"/>
          </a:p>
          <a:p>
            <a:r>
              <a:rPr lang="pl-PL" sz="2800" dirty="0" smtClean="0"/>
              <a:t>… </a:t>
            </a:r>
            <a:r>
              <a:rPr lang="pl-PL" sz="2800" dirty="0" err="1" smtClean="0"/>
              <a:t>enables</a:t>
            </a:r>
            <a:r>
              <a:rPr lang="pl-PL" sz="2800" dirty="0" smtClean="0"/>
              <a:t> </a:t>
            </a:r>
            <a:r>
              <a:rPr lang="pl-PL" sz="2800" dirty="0" err="1" smtClean="0"/>
              <a:t>accesss</a:t>
            </a:r>
            <a:r>
              <a:rPr lang="pl-PL" sz="2800" dirty="0" smtClean="0"/>
              <a:t> to „</a:t>
            </a:r>
            <a:r>
              <a:rPr lang="pl-PL" sz="2800" dirty="0" err="1" smtClean="0"/>
              <a:t>dummy</a:t>
            </a:r>
            <a:r>
              <a:rPr lang="pl-PL" sz="2800" dirty="0" smtClean="0"/>
              <a:t> ICS services”</a:t>
            </a:r>
          </a:p>
          <a:p>
            <a:pPr lvl="1"/>
            <a:r>
              <a:rPr lang="pl-PL" sz="2400" dirty="0" err="1" smtClean="0"/>
              <a:t>Plain</a:t>
            </a:r>
            <a:r>
              <a:rPr lang="pl-PL" sz="2400" dirty="0" smtClean="0"/>
              <a:t> </a:t>
            </a:r>
            <a:r>
              <a:rPr lang="pl-PL" sz="2400" dirty="0" err="1" smtClean="0"/>
              <a:t>application</a:t>
            </a:r>
            <a:r>
              <a:rPr lang="pl-PL" sz="2400" dirty="0"/>
              <a:t>: </a:t>
            </a:r>
            <a:r>
              <a:rPr lang="pl-PL" sz="2400" dirty="0">
                <a:hlinkClick r:id="rId3"/>
              </a:rPr>
              <a:t>https://</a:t>
            </a:r>
            <a:r>
              <a:rPr lang="pl-PL" sz="2400" dirty="0" smtClean="0">
                <a:hlinkClick r:id="rId3"/>
              </a:rPr>
              <a:t>epos-aai.cyfronet.pl/home/home</a:t>
            </a:r>
            <a:endParaRPr lang="pl-PL" sz="2400" dirty="0" smtClean="0"/>
          </a:p>
          <a:p>
            <a:r>
              <a:rPr lang="pl-PL" sz="2800" dirty="0" smtClean="0"/>
              <a:t>…with </a:t>
            </a:r>
            <a:r>
              <a:rPr lang="pl-PL" sz="2800" dirty="0" err="1" smtClean="0"/>
              <a:t>option</a:t>
            </a:r>
            <a:r>
              <a:rPr lang="pl-PL" sz="2800" dirty="0" smtClean="0"/>
              <a:t> to </a:t>
            </a:r>
            <a:r>
              <a:rPr lang="pl-PL" sz="2800" dirty="0" err="1" smtClean="0"/>
              <a:t>authenticate</a:t>
            </a:r>
            <a:r>
              <a:rPr lang="pl-PL" sz="2800" dirty="0" smtClean="0"/>
              <a:t> </a:t>
            </a:r>
            <a:r>
              <a:rPr lang="pl-PL" sz="2800" dirty="0" err="1" smtClean="0"/>
              <a:t>throught</a:t>
            </a:r>
            <a:r>
              <a:rPr lang="pl-PL" sz="2800" dirty="0" smtClean="0"/>
              <a:t> a TCS login</a:t>
            </a:r>
          </a:p>
          <a:p>
            <a:pPr lvl="1"/>
            <a:r>
              <a:rPr lang="pl-PL" sz="2400" dirty="0" smtClean="0"/>
              <a:t>TCS-AH</a:t>
            </a:r>
            <a:r>
              <a:rPr lang="pl-PL" sz="2400" dirty="0"/>
              <a:t>: </a:t>
            </a:r>
            <a:r>
              <a:rPr lang="pl-PL" sz="2400" dirty="0">
                <a:hlinkClick r:id="rId4"/>
              </a:rPr>
              <a:t>https://</a:t>
            </a:r>
            <a:r>
              <a:rPr lang="pl-PL" sz="2400" dirty="0" smtClean="0">
                <a:hlinkClick r:id="rId4"/>
              </a:rPr>
              <a:t>unity.epos.cyfronet.pl</a:t>
            </a:r>
            <a:endParaRPr lang="pl-PL" sz="2400" dirty="0" smtClean="0"/>
          </a:p>
        </p:txBody>
      </p:sp>
    </p:spTree>
    <p:extLst>
      <p:ext uri="{BB962C8B-B14F-4D97-AF65-F5344CB8AC3E}">
        <p14:creationId xmlns:p14="http://schemas.microsoft.com/office/powerpoint/2010/main" val="418663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</a:t>
            </a:r>
            <a:r>
              <a:rPr lang="en-US" dirty="0" err="1" smtClean="0"/>
              <a:t>infos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UNITY website</a:t>
            </a:r>
            <a:r>
              <a:rPr lang="en-US" dirty="0"/>
              <a:t>  http://</a:t>
            </a:r>
            <a:r>
              <a:rPr lang="en-US" dirty="0" err="1"/>
              <a:t>www.unity-idm.eu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2CC7-22A4-EA45-8F6C-18E8B26AA377}" type="datetime3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 April 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VRE4EIC</a:t>
            </a: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159E-1786-C045-BF34-3D9A3E92D711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01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600" smtClean="0"/>
              <a:t>Computational use </a:t>
            </a:r>
            <a:r>
              <a:rPr lang="en-GB" sz="3600" dirty="0"/>
              <a:t>case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75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4382839" y="44623"/>
            <a:ext cx="5347842" cy="850106"/>
          </a:xfrm>
          <a:prstGeom prst="rect">
            <a:avLst/>
          </a:prstGeom>
        </p:spPr>
        <p:txBody>
          <a:bodyPr/>
          <a:lstStyle/>
          <a:p>
            <a:pPr algn="l" defTabSz="557784">
              <a:defRPr sz="1830"/>
            </a:pPr>
            <a:r>
              <a:t>EPOS </a:t>
            </a:r>
          </a:p>
          <a:p>
            <a:pPr algn="l" defTabSz="557784">
              <a:defRPr sz="1830"/>
            </a:pPr>
            <a:r>
              <a:t>Computational Earth Science  (CE)	</a:t>
            </a:r>
          </a:p>
        </p:txBody>
      </p:sp>
      <p:pic>
        <p:nvPicPr>
          <p:cNvPr id="18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257305"/>
            <a:ext cx="3127214" cy="5988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0852" y="1469974"/>
            <a:ext cx="3911601" cy="47752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 rot="21499206">
            <a:off x="5363265" y="4417499"/>
            <a:ext cx="1617870" cy="817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>
              <a:defRPr sz="1700" b="1"/>
            </a:pPr>
            <a:r>
              <a:t>Computational</a:t>
            </a:r>
          </a:p>
          <a:p>
            <a:pPr>
              <a:defRPr sz="1700" b="1"/>
            </a:pPr>
            <a:r>
              <a:t>Seismology</a:t>
            </a:r>
          </a:p>
        </p:txBody>
      </p:sp>
      <p:grpSp>
        <p:nvGrpSpPr>
          <p:cNvPr id="199" name="Group 199"/>
          <p:cNvGrpSpPr/>
          <p:nvPr/>
        </p:nvGrpSpPr>
        <p:grpSpPr>
          <a:xfrm>
            <a:off x="3704063" y="1740168"/>
            <a:ext cx="1961276" cy="3977511"/>
            <a:chOff x="0" y="0"/>
            <a:chExt cx="1961274" cy="3977510"/>
          </a:xfrm>
        </p:grpSpPr>
        <p:grpSp>
          <p:nvGrpSpPr>
            <p:cNvPr id="189" name="Group 189"/>
            <p:cNvGrpSpPr/>
            <p:nvPr/>
          </p:nvGrpSpPr>
          <p:grpSpPr>
            <a:xfrm>
              <a:off x="658692" y="0"/>
              <a:ext cx="693396" cy="388049"/>
              <a:chOff x="-12700" y="38100"/>
              <a:chExt cx="693394" cy="388048"/>
            </a:xfrm>
          </p:grpSpPr>
          <p:sp>
            <p:nvSpPr>
              <p:cNvPr id="187" name="Shape 187"/>
              <p:cNvSpPr/>
              <p:nvPr/>
            </p:nvSpPr>
            <p:spPr>
              <a:xfrm>
                <a:off x="-12700" y="38100"/>
                <a:ext cx="693395" cy="388049"/>
              </a:xfrm>
              <a:prstGeom prst="roundRect">
                <a:avLst>
                  <a:gd name="adj" fmla="val 15000"/>
                </a:avLst>
              </a:prstGeom>
              <a:solidFill>
                <a:schemeClr val="accent5">
                  <a:lumOff val="11617"/>
                </a:schemeClr>
              </a:solidFill>
              <a:ln w="25400" cap="flat">
                <a:solidFill>
                  <a:schemeClr val="accent5">
                    <a:lumOff val="11617"/>
                  </a:schemeClr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88" name="Shape 188"/>
              <p:cNvSpPr/>
              <p:nvPr/>
            </p:nvSpPr>
            <p:spPr>
              <a:xfrm rot="21570507">
                <a:off x="14291" y="76913"/>
                <a:ext cx="639413" cy="3231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17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CES </a:t>
                </a:r>
              </a:p>
            </p:txBody>
          </p:sp>
        </p:grpSp>
        <p:sp>
          <p:nvSpPr>
            <p:cNvPr id="190" name="Shape 190"/>
            <p:cNvSpPr/>
            <p:nvPr/>
          </p:nvSpPr>
          <p:spPr>
            <a:xfrm rot="10759282">
              <a:off x="1221" y="89518"/>
              <a:ext cx="553564" cy="209457"/>
            </a:xfrm>
            <a:prstGeom prst="rightArrow">
              <a:avLst>
                <a:gd name="adj1" fmla="val 41323"/>
                <a:gd name="adj2" fmla="val 141851"/>
              </a:avLst>
            </a:prstGeom>
            <a:gradFill flip="none" rotWithShape="1">
              <a:gsLst>
                <a:gs pos="0">
                  <a:srgbClr val="C96D20"/>
                </a:gs>
                <a:gs pos="80000">
                  <a:srgbClr val="FF9034"/>
                </a:gs>
                <a:gs pos="100000">
                  <a:srgbClr val="FF9035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53661">
              <a:off x="1406110" y="53409"/>
              <a:ext cx="553564" cy="209458"/>
            </a:xfrm>
            <a:prstGeom prst="rightArrow">
              <a:avLst>
                <a:gd name="adj1" fmla="val 41323"/>
                <a:gd name="adj2" fmla="val 141851"/>
              </a:avLst>
            </a:prstGeom>
            <a:gradFill flip="none" rotWithShape="1">
              <a:gsLst>
                <a:gs pos="0">
                  <a:srgbClr val="C96D20"/>
                </a:gs>
                <a:gs pos="80000">
                  <a:srgbClr val="FF9034"/>
                </a:gs>
                <a:gs pos="100000">
                  <a:srgbClr val="FF9035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5756226">
              <a:off x="260862" y="1084874"/>
              <a:ext cx="1270450" cy="206540"/>
            </a:xfrm>
            <a:prstGeom prst="rightArrow">
              <a:avLst>
                <a:gd name="adj1" fmla="val 41323"/>
                <a:gd name="adj2" fmla="val 143854"/>
              </a:avLst>
            </a:prstGeom>
            <a:gradFill flip="none" rotWithShape="1">
              <a:gsLst>
                <a:gs pos="0">
                  <a:srgbClr val="C96D20"/>
                </a:gs>
                <a:gs pos="80000">
                  <a:srgbClr val="FF9034"/>
                </a:gs>
                <a:gs pos="100000">
                  <a:srgbClr val="FF9035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163205" y="2044608"/>
              <a:ext cx="1279139" cy="574564"/>
            </a:xfrm>
            <a:prstGeom prst="roundRect">
              <a:avLst>
                <a:gd name="adj" fmla="val 18434"/>
              </a:avLst>
            </a:prstGeom>
            <a:solidFill>
              <a:srgbClr val="FFEEB6"/>
            </a:solidFill>
            <a:ln w="25400" cap="flat">
              <a:solidFill>
                <a:srgbClr val="FFA62A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rot="21570507">
              <a:off x="175820" y="2033306"/>
              <a:ext cx="1242260" cy="618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400" b="1"/>
              </a:lvl1pPr>
            </a:lstStyle>
            <a:p>
              <a:r>
                <a:t>Computational Seismology</a:t>
              </a:r>
            </a:p>
          </p:txBody>
        </p:sp>
        <p:sp>
          <p:nvSpPr>
            <p:cNvPr id="195" name="Shape 195"/>
            <p:cNvSpPr/>
            <p:nvPr/>
          </p:nvSpPr>
          <p:spPr>
            <a:xfrm>
              <a:off x="163205" y="2692308"/>
              <a:ext cx="1279139" cy="574564"/>
            </a:xfrm>
            <a:prstGeom prst="roundRect">
              <a:avLst>
                <a:gd name="adj" fmla="val 18434"/>
              </a:avLst>
            </a:prstGeom>
            <a:solidFill>
              <a:srgbClr val="FFEEB6"/>
            </a:solidFill>
            <a:ln w="25400" cap="flat">
              <a:solidFill>
                <a:srgbClr val="FFA62A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21570507">
              <a:off x="175820" y="2681006"/>
              <a:ext cx="1242260" cy="618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 b="1"/>
              </a:pPr>
              <a:r>
                <a:t>Satellite Data</a:t>
              </a:r>
            </a:p>
            <a:p>
              <a:pPr>
                <a:defRPr sz="1400" b="1"/>
              </a:pPr>
              <a:r>
                <a:t>processing</a:t>
              </a:r>
            </a:p>
          </p:txBody>
        </p:sp>
        <p:sp>
          <p:nvSpPr>
            <p:cNvPr id="197" name="Shape 197"/>
            <p:cNvSpPr/>
            <p:nvPr/>
          </p:nvSpPr>
          <p:spPr>
            <a:xfrm>
              <a:off x="163205" y="3365127"/>
              <a:ext cx="1279139" cy="574564"/>
            </a:xfrm>
            <a:prstGeom prst="roundRect">
              <a:avLst>
                <a:gd name="adj" fmla="val 18434"/>
              </a:avLst>
            </a:prstGeom>
            <a:solidFill>
              <a:srgbClr val="FFEEB6"/>
            </a:solidFill>
            <a:ln w="25400" cap="flat">
              <a:solidFill>
                <a:srgbClr val="FFA62A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 rot="21570507">
              <a:off x="175820" y="3353825"/>
              <a:ext cx="1242260" cy="618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400" b="1"/>
              </a:pPr>
              <a:r>
                <a:t>Anthropogenic</a:t>
              </a:r>
            </a:p>
            <a:p>
              <a:pPr>
                <a:defRPr sz="1400" b="1"/>
              </a:pPr>
              <a:r>
                <a:t>Hazard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25436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8"/>
          <p:cNvGrpSpPr/>
          <p:nvPr/>
        </p:nvGrpSpPr>
        <p:grpSpPr>
          <a:xfrm>
            <a:off x="1616562" y="1435365"/>
            <a:ext cx="6622076" cy="4190386"/>
            <a:chOff x="-101600" y="-101600"/>
            <a:chExt cx="6622074" cy="4190384"/>
          </a:xfrm>
        </p:grpSpPr>
        <p:grpSp>
          <p:nvGrpSpPr>
            <p:cNvPr id="206" name="Group 206"/>
            <p:cNvGrpSpPr/>
            <p:nvPr/>
          </p:nvGrpSpPr>
          <p:grpSpPr>
            <a:xfrm>
              <a:off x="-101600" y="-101600"/>
              <a:ext cx="6622075" cy="4190385"/>
              <a:chOff x="-101600" y="-101600"/>
              <a:chExt cx="6622074" cy="4190384"/>
            </a:xfrm>
          </p:grpSpPr>
          <p:grpSp>
            <p:nvGrpSpPr>
              <p:cNvPr id="203" name="Group 203"/>
              <p:cNvGrpSpPr/>
              <p:nvPr/>
            </p:nvGrpSpPr>
            <p:grpSpPr>
              <a:xfrm>
                <a:off x="-101600" y="-101600"/>
                <a:ext cx="6622075" cy="4190385"/>
                <a:chOff x="0" y="0"/>
                <a:chExt cx="6622074" cy="4190384"/>
              </a:xfrm>
            </p:grpSpPr>
            <p:pic>
              <p:nvPicPr>
                <p:cNvPr id="202" name="pasted-image.p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101600" y="101600"/>
                  <a:ext cx="6418875" cy="3987185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201" name="Picture 200"/>
                <p:cNvPicPr>
                  <a:picLocks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6622075" cy="419038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204" name="Shape 204"/>
              <p:cNvSpPr/>
              <p:nvPr/>
            </p:nvSpPr>
            <p:spPr>
              <a:xfrm>
                <a:off x="596066" y="200498"/>
                <a:ext cx="284590" cy="11913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205" name="Shape 205"/>
              <p:cNvSpPr/>
              <p:nvPr/>
            </p:nvSpPr>
            <p:spPr>
              <a:xfrm>
                <a:off x="697524" y="176246"/>
                <a:ext cx="233932" cy="167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500">
                    <a:latin typeface="Verdana"/>
                    <a:ea typeface="Verdana"/>
                    <a:cs typeface="Verdana"/>
                    <a:sym typeface="Verdana"/>
                  </a:defRPr>
                </a:lvl1pPr>
              </a:lstStyle>
              <a:p>
                <a:r>
                  <a:t>http</a:t>
                </a:r>
              </a:p>
            </p:txBody>
          </p:sp>
        </p:grpSp>
        <p:pic>
          <p:nvPicPr>
            <p:cNvPr id="207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813" t="15000" r="13028" b="12996"/>
            <a:stretch>
              <a:fillRect/>
            </a:stretch>
          </p:blipFill>
          <p:spPr>
            <a:xfrm>
              <a:off x="612852" y="210528"/>
              <a:ext cx="101799" cy="103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8" h="20512" extrusionOk="0">
                  <a:moveTo>
                    <a:pt x="10508" y="0"/>
                  </a:moveTo>
                  <a:cubicBezTo>
                    <a:pt x="5616" y="0"/>
                    <a:pt x="2844" y="1616"/>
                    <a:pt x="1084" y="5453"/>
                  </a:cubicBezTo>
                  <a:cubicBezTo>
                    <a:pt x="446" y="6845"/>
                    <a:pt x="103" y="8239"/>
                    <a:pt x="19" y="9563"/>
                  </a:cubicBezTo>
                  <a:cubicBezTo>
                    <a:pt x="-231" y="13534"/>
                    <a:pt x="1940" y="17010"/>
                    <a:pt x="6247" y="19205"/>
                  </a:cubicBezTo>
                  <a:cubicBezTo>
                    <a:pt x="10948" y="21600"/>
                    <a:pt x="15604" y="20675"/>
                    <a:pt x="18866" y="16676"/>
                  </a:cubicBezTo>
                  <a:cubicBezTo>
                    <a:pt x="20175" y="15071"/>
                    <a:pt x="20873" y="13245"/>
                    <a:pt x="20997" y="11381"/>
                  </a:cubicBezTo>
                  <a:cubicBezTo>
                    <a:pt x="21369" y="5787"/>
                    <a:pt x="16840" y="0"/>
                    <a:pt x="1050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11" name="Group 211"/>
          <p:cNvGrpSpPr/>
          <p:nvPr/>
        </p:nvGrpSpPr>
        <p:grpSpPr>
          <a:xfrm>
            <a:off x="1504553" y="2994401"/>
            <a:ext cx="7218684" cy="1687077"/>
            <a:chOff x="-71842" y="-71842"/>
            <a:chExt cx="7218682" cy="1687076"/>
          </a:xfrm>
        </p:grpSpPr>
        <p:pic>
          <p:nvPicPr>
            <p:cNvPr id="209" name="Picture 208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71843" y="-71843"/>
              <a:ext cx="7218684" cy="1687078"/>
            </a:xfrm>
            <a:prstGeom prst="rect">
              <a:avLst/>
            </a:prstGeom>
            <a:effectLst>
              <a:outerShdw blurRad="190500" dir="5400000" rotWithShape="0">
                <a:srgbClr val="000000"/>
              </a:outerShdw>
            </a:effectLst>
          </p:spPr>
        </p:pic>
        <p:sp>
          <p:nvSpPr>
            <p:cNvPr id="210" name="Shape 210"/>
            <p:cNvSpPr/>
            <p:nvPr/>
          </p:nvSpPr>
          <p:spPr>
            <a:xfrm>
              <a:off x="2396745" y="56857"/>
              <a:ext cx="2281508" cy="509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2600" b="1"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6"/>
                </a:defRPr>
              </a:lvl1pPr>
            </a:lstStyle>
            <a:p>
              <a:pPr>
                <a:defRPr u="none">
                  <a:solidFill>
                    <a:srgbClr val="000000"/>
                  </a:solidFill>
                  <a:uFillTx/>
                </a:defRPr>
              </a:pP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6"/>
                </a:rPr>
                <a:t>portal.verce.eu</a:t>
              </a:r>
            </a:p>
          </p:txBody>
        </p:sp>
      </p:grpSp>
      <p:pic>
        <p:nvPicPr>
          <p:cNvPr id="212" name="image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63621" y="197991"/>
            <a:ext cx="1727958" cy="58478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>
            <a:spLocks noGrp="1"/>
          </p:cNvSpPr>
          <p:nvPr>
            <p:ph type="body" sz="quarter" idx="4294967295"/>
          </p:nvPr>
        </p:nvSpPr>
        <p:spPr>
          <a:xfrm>
            <a:off x="-1063466" y="915986"/>
            <a:ext cx="11982132" cy="487764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algn="ctr" defTabSz="830862">
              <a:spcBef>
                <a:spcPts val="0"/>
              </a:spcBef>
              <a:buSzTx/>
              <a:buFontTx/>
              <a:buNone/>
              <a:defRPr sz="1900" i="1">
                <a:solidFill>
                  <a:schemeClr val="accent1">
                    <a:satOff val="-4409"/>
                    <a:lumOff val="-10509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Virtual Earthquake and Seismology Research Community in Europe </a:t>
            </a:r>
          </a:p>
        </p:txBody>
      </p:sp>
      <p:pic>
        <p:nvPicPr>
          <p:cNvPr id="214" name="scai_190x52.gi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6465" y="5729794"/>
            <a:ext cx="2104635" cy="576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pgp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3533" y="4428511"/>
            <a:ext cx="875289" cy="1108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NGV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28088" y="3575526"/>
            <a:ext cx="524935" cy="66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217" name="image20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87956" y="2747942"/>
            <a:ext cx="655999" cy="66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218" name="droppedImag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96976" y="2001576"/>
            <a:ext cx="524340" cy="476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asted-image.ti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882369" y="5797936"/>
            <a:ext cx="873656" cy="414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LIV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988167" y="5810437"/>
            <a:ext cx="1692125" cy="389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cinceca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982715" y="5654266"/>
            <a:ext cx="1206955" cy="905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edit_2_2431224826.gi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565648" y="5753472"/>
            <a:ext cx="550270" cy="459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scibus.gi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8365093" y="5753472"/>
            <a:ext cx="600242" cy="4591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170000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/>
        </p:nvSpPr>
        <p:spPr>
          <a:xfrm>
            <a:off x="188240" y="1225552"/>
            <a:ext cx="8767520" cy="4406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097" tIns="38097" rIns="38097" bIns="38097">
            <a:spAutoFit/>
          </a:bodyPr>
          <a:lstStyle/>
          <a:p>
            <a:pPr marL="320842" marR="457200" indent="-320842" algn="just" defTabSz="457200">
              <a:buSzPct val="100000"/>
              <a:buAutoNum type="arabicPeriod"/>
              <a:defRPr sz="2400">
                <a:latin typeface="Times"/>
                <a:ea typeface="Times"/>
                <a:cs typeface="Times"/>
                <a:sym typeface="Times"/>
              </a:defRPr>
            </a:pPr>
            <a:endParaRPr/>
          </a:p>
          <a:p>
            <a:pPr marL="240631" marR="457200" indent="-240631" algn="just" defTabSz="457200">
              <a:buSzPct val="100000"/>
              <a:buChar char="•"/>
              <a:defRPr sz="2700">
                <a:latin typeface="Times"/>
                <a:ea typeface="Times"/>
                <a:cs typeface="Times"/>
                <a:sym typeface="Times"/>
              </a:defRPr>
            </a:pPr>
            <a:r>
              <a:rPr b="1">
                <a:solidFill>
                  <a:schemeClr val="accent1">
                    <a:satOff val="-4409"/>
                    <a:lumOff val="-10509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Earthquake Simulation: </a:t>
            </a:r>
            <a:r>
              <a:rPr b="1">
                <a:latin typeface="Calibri"/>
                <a:ea typeface="Calibri"/>
                <a:cs typeface="Calibri"/>
                <a:sym typeface="Calibri"/>
              </a:rPr>
              <a:t>Synthetic Seismograms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 for various </a:t>
            </a:r>
            <a:r>
              <a:rPr b="1">
                <a:latin typeface="Calibri"/>
                <a:ea typeface="Calibri"/>
                <a:cs typeface="Calibri"/>
                <a:sym typeface="Calibri"/>
              </a:rPr>
              <a:t>Earth models and Earthquakes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via the</a:t>
            </a:r>
            <a:r>
              <a:rPr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execution of </a:t>
            </a:r>
            <a:r>
              <a:rPr b="1">
                <a:latin typeface="Calibri"/>
                <a:ea typeface="Calibri"/>
                <a:cs typeface="Calibri"/>
                <a:sym typeface="Calibri"/>
              </a:rPr>
              <a:t>HPC simulation codes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 called solvers</a:t>
            </a:r>
            <a:endParaRPr>
              <a:solidFill>
                <a:schemeClr val="accent1">
                  <a:satOff val="-4409"/>
                  <a:lumOff val="-10509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0631" marR="457200" indent="-240631" algn="just" defTabSz="457200">
              <a:buSzPct val="100000"/>
              <a:buChar char="•"/>
              <a:defRPr sz="2700">
                <a:latin typeface="Times"/>
                <a:ea typeface="Times"/>
                <a:cs typeface="Times"/>
                <a:sym typeface="Times"/>
              </a:defRPr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40631" marR="457200" indent="-240631" algn="just" defTabSz="457200">
              <a:buSzPct val="100000"/>
              <a:buChar char="•"/>
              <a:defRPr sz="2700">
                <a:latin typeface="Times"/>
                <a:ea typeface="Times"/>
                <a:cs typeface="Times"/>
                <a:sym typeface="Times"/>
              </a:defRPr>
            </a:pPr>
            <a:r>
              <a:rPr b="1">
                <a:solidFill>
                  <a:schemeClr val="accent1">
                    <a:satOff val="-4409"/>
                    <a:lumOff val="-10509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Raw data acquisition &amp; Misfit:</a:t>
            </a:r>
            <a:r>
              <a:rPr>
                <a:solidFill>
                  <a:schemeClr val="accent1">
                    <a:satOff val="-4409"/>
                    <a:lumOff val="-10509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The synthetic data may be </a:t>
            </a:r>
            <a:r>
              <a:rPr b="1">
                <a:latin typeface="Calibri"/>
                <a:ea typeface="Calibri"/>
                <a:cs typeface="Calibri"/>
                <a:sym typeface="Calibri"/>
              </a:rPr>
              <a:t>compared with real observations adopting Data Intensive methods</a:t>
            </a:r>
          </a:p>
          <a:p>
            <a:pPr marR="457200" algn="just" defTabSz="457200">
              <a:defRPr sz="2700">
                <a:latin typeface="Times"/>
                <a:ea typeface="Times"/>
                <a:cs typeface="Times"/>
                <a:sym typeface="Times"/>
              </a:defRPr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70710" marR="457200" indent="-270710" algn="just" defTabSz="457200">
              <a:buSzPct val="100000"/>
              <a:buChar char="•"/>
              <a:defRPr sz="2400">
                <a:latin typeface="Times"/>
                <a:ea typeface="Times"/>
                <a:cs typeface="Times"/>
                <a:sym typeface="Times"/>
              </a:defRPr>
            </a:pPr>
            <a:r>
              <a:rPr sz="2700" b="1">
                <a:solidFill>
                  <a:schemeClr val="accent1">
                    <a:satOff val="-4409"/>
                    <a:lumOff val="-10509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Inversion: </a:t>
            </a:r>
            <a:r>
              <a:rPr sz="2700">
                <a:latin typeface="Calibri"/>
                <a:ea typeface="Calibri"/>
                <a:cs typeface="Calibri"/>
                <a:sym typeface="Calibri"/>
              </a:rPr>
              <a:t>Model</a:t>
            </a:r>
            <a:r>
              <a:rPr sz="2700" b="1">
                <a:latin typeface="Calibri"/>
                <a:ea typeface="Calibri"/>
                <a:cs typeface="Calibri"/>
                <a:sym typeface="Calibri"/>
              </a:rPr>
              <a:t> updates </a:t>
            </a:r>
            <a:r>
              <a:rPr sz="2700"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sz="2700" b="1">
                <a:latin typeface="Calibri"/>
                <a:ea typeface="Calibri"/>
                <a:cs typeface="Calibri"/>
                <a:sym typeface="Calibri"/>
              </a:rPr>
              <a:t> improvement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4000"/>
              <a:t>                    </a:t>
            </a:r>
          </a:p>
        </p:txBody>
      </p:sp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1573063" y="260370"/>
            <a:ext cx="7344817" cy="850106"/>
          </a:xfrm>
          <a:prstGeom prst="rect">
            <a:avLst/>
          </a:prstGeom>
        </p:spPr>
        <p:txBody>
          <a:bodyPr/>
          <a:lstStyle/>
          <a:p>
            <a:r>
              <a:t>The Forward Modelling Use Case</a:t>
            </a:r>
          </a:p>
        </p:txBody>
      </p:sp>
      <p:pic>
        <p:nvPicPr>
          <p:cNvPr id="227" name="Picture 22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3" y="3064154"/>
            <a:ext cx="9093629" cy="1693106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76509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835696" y="44624"/>
            <a:ext cx="7294884" cy="50405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/>
            <a:r>
              <a:rPr lang="en-US" sz="4000" b="1" dirty="0">
                <a:solidFill>
                  <a:srgbClr val="005300"/>
                </a:solidFill>
                <a:latin typeface="Calibri"/>
                <a:ea typeface="ＭＳ Ｐゴシック" charset="0"/>
                <a:cs typeface="ＭＳ Ｐゴシック" charset="0"/>
              </a:rPr>
              <a:t>What is EPOS? 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3528" y="661360"/>
            <a:ext cx="8496944" cy="112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EPOS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is a </a:t>
            </a:r>
            <a:r>
              <a:rPr lang="en-US" sz="2400" b="1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long-term plan for the integration 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of research infrastructures for solid Earth Science in Europe</a:t>
            </a:r>
          </a:p>
        </p:txBody>
      </p:sp>
      <p:pic>
        <p:nvPicPr>
          <p:cNvPr id="11" name="Content Placeholder 4" descr="EPOS_C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69" b="-1226"/>
          <a:stretch/>
        </p:blipFill>
        <p:spPr>
          <a:xfrm>
            <a:off x="3585882" y="1673066"/>
            <a:ext cx="5355962" cy="4822317"/>
          </a:xfrm>
          <a:prstGeom prst="rect">
            <a:avLst/>
          </a:prstGeom>
        </p:spPr>
      </p:pic>
      <p:sp>
        <p:nvSpPr>
          <p:cNvPr id="12" name="Rectangle 3"/>
          <p:cNvSpPr/>
          <p:nvPr/>
        </p:nvSpPr>
        <p:spPr>
          <a:xfrm>
            <a:off x="179513" y="1952875"/>
            <a:ext cx="3786916" cy="3914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EPOS integrates the 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FF0000"/>
                </a:solidFill>
                <a:latin typeface="Calibri" charset="0"/>
              </a:rPr>
              <a:t>existing</a:t>
            </a:r>
            <a:r>
              <a:rPr lang="en-US" sz="24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</a:rPr>
              <a:t>(and future) </a:t>
            </a:r>
            <a:r>
              <a:rPr lang="en-US" sz="2400" dirty="0">
                <a:solidFill>
                  <a:prstClr val="black"/>
                </a:solidFill>
                <a:latin typeface="Calibri" charset="0"/>
              </a:rPr>
              <a:t>advanced European 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facilities into 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FF0000"/>
                </a:solidFill>
                <a:latin typeface="Calibri" charset="0"/>
              </a:rPr>
              <a:t>a single</a:t>
            </a:r>
            <a:r>
              <a:rPr lang="en-US" sz="2400" dirty="0">
                <a:solidFill>
                  <a:srgbClr val="FF0000"/>
                </a:solidFill>
                <a:latin typeface="Calibri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distributed,</a:t>
            </a:r>
            <a:endParaRPr lang="en-US" sz="2400" dirty="0">
              <a:solidFill>
                <a:srgbClr val="FF0000"/>
              </a:solidFill>
              <a:latin typeface="Calibri" charset="0"/>
            </a:endParaRPr>
          </a:p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sustainable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</a:rPr>
              <a:t>infrastructure</a:t>
            </a:r>
            <a:r>
              <a:rPr lang="en-US" sz="2400" dirty="0">
                <a:solidFill>
                  <a:srgbClr val="FF0000"/>
                </a:solidFill>
                <a:latin typeface="Calibri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taking full advantage of new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</a:rPr>
              <a:t>e-science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56260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fm-events-selec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102" y="3258084"/>
            <a:ext cx="5351505" cy="2543051"/>
          </a:xfrm>
          <a:prstGeom prst="rect">
            <a:avLst/>
          </a:prstGeom>
          <a:ln w="12700">
            <a:miter lim="400000"/>
          </a:ln>
          <a:effectLst>
            <a:outerShdw blurRad="203200" dist="93997" dir="5400000" rotWithShape="0">
              <a:srgbClr val="000000">
                <a:alpha val="35000"/>
              </a:srgbClr>
            </a:outerShdw>
          </a:effectLst>
        </p:spPr>
      </p:pic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1547663" y="188639"/>
            <a:ext cx="7344817" cy="850106"/>
          </a:xfrm>
          <a:prstGeom prst="rect">
            <a:avLst/>
          </a:prstGeom>
        </p:spPr>
        <p:txBody>
          <a:bodyPr/>
          <a:lstStyle/>
          <a:p>
            <a:r>
              <a:t>Earthquake Simulation</a:t>
            </a:r>
          </a:p>
        </p:txBody>
      </p:sp>
      <p:pic>
        <p:nvPicPr>
          <p:cNvPr id="231" name="Screenshot 2014-12-18 14.28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566" y="1708148"/>
            <a:ext cx="4301680" cy="22329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" name="Group 237"/>
          <p:cNvGrpSpPr/>
          <p:nvPr/>
        </p:nvGrpSpPr>
        <p:grpSpPr>
          <a:xfrm>
            <a:off x="1922313" y="1755474"/>
            <a:ext cx="6073176" cy="2401351"/>
            <a:chOff x="-50800" y="-50800"/>
            <a:chExt cx="6073175" cy="2401349"/>
          </a:xfrm>
        </p:grpSpPr>
        <p:pic>
          <p:nvPicPr>
            <p:cNvPr id="232" name="Picture 231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50800" y="332565"/>
              <a:ext cx="1856415" cy="2017985"/>
            </a:xfrm>
            <a:prstGeom prst="rect">
              <a:avLst/>
            </a:prstGeom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</p:pic>
        <p:grpSp>
          <p:nvGrpSpPr>
            <p:cNvPr id="235" name="Group 235"/>
            <p:cNvGrpSpPr/>
            <p:nvPr/>
          </p:nvGrpSpPr>
          <p:grpSpPr>
            <a:xfrm>
              <a:off x="3361331" y="-50800"/>
              <a:ext cx="2661045" cy="2334584"/>
              <a:chOff x="0" y="0"/>
              <a:chExt cx="2661043" cy="2334583"/>
            </a:xfrm>
          </p:grpSpPr>
          <p:pic>
            <p:nvPicPr>
              <p:cNvPr id="234" name="pasted-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50800" y="50800"/>
                <a:ext cx="2559444" cy="2232984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33" name="Picture 232"/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2661044" cy="2334584"/>
              </a:xfrm>
              <a:prstGeom prst="rect">
                <a:avLst/>
              </a:prstGeom>
              <a:effectLst/>
            </p:spPr>
          </p:pic>
        </p:grpSp>
        <p:pic>
          <p:nvPicPr>
            <p:cNvPr id="236" name="Picture 235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34139" y="504840"/>
              <a:ext cx="1626008" cy="435631"/>
            </a:xfrm>
            <a:prstGeom prst="rect">
              <a:avLst/>
            </a:prstGeom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</p:pic>
      </p:grpSp>
      <p:pic>
        <p:nvPicPr>
          <p:cNvPr id="238" name="Screen Shot 2014-06-06 at 00.03.2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79648" y="2112788"/>
            <a:ext cx="5577052" cy="365669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2785913" y="1129385"/>
            <a:ext cx="3953174" cy="344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091" tIns="20091" rIns="20091" bIns="20091" anchor="ctr">
            <a:spAutoFit/>
          </a:bodyPr>
          <a:lstStyle>
            <a:lvl1pPr algn="ctr" defTabSz="457200">
              <a:defRPr sz="2000" b="1">
                <a:solidFill>
                  <a:schemeClr val="accent1">
                    <a:satOff val="-4409"/>
                    <a:lumOff val="-10509"/>
                  </a:schemeClr>
                </a:solidFill>
              </a:defRPr>
            </a:lvl1pPr>
          </a:lstStyle>
          <a:p>
            <a:r>
              <a:t>Simulation setup and control</a:t>
            </a:r>
          </a:p>
        </p:txBody>
      </p:sp>
      <p:grpSp>
        <p:nvGrpSpPr>
          <p:cNvPr id="242" name="Group 242"/>
          <p:cNvGrpSpPr/>
          <p:nvPr/>
        </p:nvGrpSpPr>
        <p:grpSpPr>
          <a:xfrm>
            <a:off x="3961908" y="3140896"/>
            <a:ext cx="4863332" cy="2299750"/>
            <a:chOff x="0" y="0"/>
            <a:chExt cx="4863331" cy="2299749"/>
          </a:xfrm>
        </p:grpSpPr>
        <p:pic>
          <p:nvPicPr>
            <p:cNvPr id="240" name="fw-proven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4863332" cy="2299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videolucca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948153" y="556095"/>
              <a:ext cx="1645665" cy="9255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28613523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 advAuto="0"/>
      <p:bldP spid="237" grpId="1" animBg="1" advAuto="0"/>
      <p:bldP spid="238" grpId="0" animBg="1" advAuto="0"/>
      <p:bldP spid="242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xfrm>
            <a:off x="1547663" y="188639"/>
            <a:ext cx="7344817" cy="850106"/>
          </a:xfrm>
          <a:prstGeom prst="rect">
            <a:avLst/>
          </a:prstGeom>
        </p:spPr>
        <p:txBody>
          <a:bodyPr/>
          <a:lstStyle/>
          <a:p>
            <a:r>
              <a:t>Misfit Calculation</a:t>
            </a:r>
          </a:p>
        </p:txBody>
      </p:sp>
      <p:pic>
        <p:nvPicPr>
          <p:cNvPr id="245" name="Picture 24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0778" y="4652859"/>
            <a:ext cx="2802290" cy="1191843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246" name="IV.CAFR-misfit.png"/>
          <p:cNvPicPr>
            <a:picLocks noChangeAspect="1"/>
          </p:cNvPicPr>
          <p:nvPr/>
        </p:nvPicPr>
        <p:blipFill>
          <a:blip r:embed="rId3">
            <a:extLst/>
          </a:blip>
          <a:srcRect r="1739" b="66697"/>
          <a:stretch>
            <a:fillRect/>
          </a:stretch>
        </p:blipFill>
        <p:spPr>
          <a:xfrm>
            <a:off x="6971114" y="3971822"/>
            <a:ext cx="1886175" cy="1438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V.CAFR-pyflex.png"/>
          <p:cNvPicPr>
            <a:picLocks noChangeAspect="1"/>
          </p:cNvPicPr>
          <p:nvPr/>
        </p:nvPicPr>
        <p:blipFill>
          <a:blip r:embed="rId4">
            <a:extLst/>
          </a:blip>
          <a:srcRect l="1710" r="1710" b="66822"/>
          <a:stretch>
            <a:fillRect/>
          </a:stretch>
        </p:blipFill>
        <p:spPr>
          <a:xfrm>
            <a:off x="6956881" y="3124584"/>
            <a:ext cx="1914509" cy="65768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7395933" y="2641889"/>
            <a:ext cx="971823" cy="217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091" tIns="20091" rIns="20091" bIns="20091" anchor="ctr">
            <a:spAutoFit/>
          </a:bodyPr>
          <a:lstStyle>
            <a:lvl1pPr algn="ctr" defTabSz="457200">
              <a:defRPr sz="1200" b="1">
                <a:solidFill>
                  <a:srgbClr val="00582C"/>
                </a:solidFill>
              </a:defRPr>
            </a:lvl1pPr>
          </a:lstStyle>
          <a:p>
            <a:r>
              <a:t>Misfit Analysis</a:t>
            </a:r>
          </a:p>
        </p:txBody>
      </p:sp>
      <p:grpSp>
        <p:nvGrpSpPr>
          <p:cNvPr id="251" name="Group 251"/>
          <p:cNvGrpSpPr/>
          <p:nvPr/>
        </p:nvGrpSpPr>
        <p:grpSpPr>
          <a:xfrm>
            <a:off x="6957111" y="1568523"/>
            <a:ext cx="1914352" cy="984197"/>
            <a:chOff x="0" y="0"/>
            <a:chExt cx="1914350" cy="984196"/>
          </a:xfrm>
        </p:grpSpPr>
        <p:pic>
          <p:nvPicPr>
            <p:cNvPr id="249" name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r="7753"/>
            <a:stretch>
              <a:fillRect/>
            </a:stretch>
          </p:blipFill>
          <p:spPr>
            <a:xfrm>
              <a:off x="0" y="0"/>
              <a:ext cx="1914351" cy="9841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IV.CAFR-misfit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1739" b="75081"/>
            <a:stretch>
              <a:fillRect/>
            </a:stretch>
          </p:blipFill>
          <p:spPr>
            <a:xfrm>
              <a:off x="94183" y="398762"/>
              <a:ext cx="862125" cy="4919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2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54797" y="1556270"/>
            <a:ext cx="2145109" cy="1029808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/>
          <p:nvPr/>
        </p:nvSpPr>
        <p:spPr>
          <a:xfrm>
            <a:off x="3813398" y="2622193"/>
            <a:ext cx="1427907" cy="2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091" tIns="20091" rIns="20091" bIns="20091" anchor="ctr">
            <a:spAutoFit/>
          </a:bodyPr>
          <a:lstStyle>
            <a:lvl1pPr algn="ctr" defTabSz="457200">
              <a:defRPr sz="1200" b="1">
                <a:solidFill>
                  <a:srgbClr val="00582C"/>
                </a:solidFill>
              </a:defRPr>
            </a:lvl1pPr>
          </a:lstStyle>
          <a:p>
            <a:r>
              <a:t>Data/Synt Processing </a:t>
            </a:r>
          </a:p>
        </p:txBody>
      </p:sp>
      <p:grpSp>
        <p:nvGrpSpPr>
          <p:cNvPr id="256" name="Group 256"/>
          <p:cNvGrpSpPr/>
          <p:nvPr/>
        </p:nvGrpSpPr>
        <p:grpSpPr>
          <a:xfrm>
            <a:off x="3649416" y="3174861"/>
            <a:ext cx="1792508" cy="1312472"/>
            <a:chOff x="0" y="0"/>
            <a:chExt cx="1792506" cy="1312470"/>
          </a:xfrm>
        </p:grpSpPr>
        <p:pic>
          <p:nvPicPr>
            <p:cNvPr id="254" name="Schermata 2015-03-06 alle 11.03.47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9592" t="1621" r="3401" b="3135"/>
            <a:stretch>
              <a:fillRect/>
            </a:stretch>
          </p:blipFill>
          <p:spPr>
            <a:xfrm>
              <a:off x="0" y="0"/>
              <a:ext cx="1792507" cy="579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Schermata 2015-03-06 alle 11.03.31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752" r="3211"/>
            <a:stretch>
              <a:fillRect/>
            </a:stretch>
          </p:blipFill>
          <p:spPr>
            <a:xfrm>
              <a:off x="0" y="705183"/>
              <a:ext cx="1792507" cy="6072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7" name="Schermata 2015-02-19 alle 14.40.37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98287" y="1570110"/>
            <a:ext cx="1644624" cy="1010859"/>
          </a:xfrm>
          <a:prstGeom prst="rect">
            <a:avLst/>
          </a:prstGeom>
          <a:ln w="3175">
            <a:solidFill>
              <a:srgbClr val="054109"/>
            </a:solidFill>
            <a:miter lim="400000"/>
          </a:ln>
        </p:spPr>
      </p:pic>
      <p:sp>
        <p:nvSpPr>
          <p:cNvPr id="258" name="Shape 258"/>
          <p:cNvSpPr/>
          <p:nvPr/>
        </p:nvSpPr>
        <p:spPr>
          <a:xfrm>
            <a:off x="471778" y="2620432"/>
            <a:ext cx="1369790" cy="217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091" tIns="20091" rIns="20091" bIns="20091" anchor="ctr">
            <a:spAutoFit/>
          </a:bodyPr>
          <a:lstStyle>
            <a:lvl1pPr algn="ctr" defTabSz="457200">
              <a:defRPr sz="1200" b="1">
                <a:solidFill>
                  <a:srgbClr val="00582C"/>
                </a:solidFill>
              </a:defRPr>
            </a:lvl1pPr>
          </a:lstStyle>
          <a:p>
            <a:r>
              <a:t>Simulated Synthetics</a:t>
            </a:r>
          </a:p>
        </p:txBody>
      </p:sp>
      <p:pic>
        <p:nvPicPr>
          <p:cNvPr id="259" name="Schermata 2015-03-06 alle 11.02.57.png"/>
          <p:cNvPicPr>
            <a:picLocks noChangeAspect="1"/>
          </p:cNvPicPr>
          <p:nvPr/>
        </p:nvPicPr>
        <p:blipFill>
          <a:blip r:embed="rId10">
            <a:extLst/>
          </a:blip>
          <a:srcRect l="8704" r="3159"/>
          <a:stretch>
            <a:fillRect/>
          </a:stretch>
        </p:blipFill>
        <p:spPr>
          <a:xfrm>
            <a:off x="221986" y="2911271"/>
            <a:ext cx="1849965" cy="632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Schermata 2015-03-06 alle 11.02.33.png"/>
          <p:cNvPicPr>
            <a:picLocks noChangeAspect="1"/>
          </p:cNvPicPr>
          <p:nvPr/>
        </p:nvPicPr>
        <p:blipFill>
          <a:blip r:embed="rId11">
            <a:extLst/>
          </a:blip>
          <a:srcRect l="8199" r="3583"/>
          <a:stretch>
            <a:fillRect/>
          </a:stretch>
        </p:blipFill>
        <p:spPr>
          <a:xfrm>
            <a:off x="221986" y="3984415"/>
            <a:ext cx="1869439" cy="612801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425455" y="4616967"/>
            <a:ext cx="1462436" cy="2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091" tIns="20091" rIns="20091" bIns="20091" anchor="ctr">
            <a:spAutoFit/>
          </a:bodyPr>
          <a:lstStyle>
            <a:lvl1pPr algn="ctr" defTabSz="457200">
              <a:defRPr sz="1200" b="1">
                <a:solidFill>
                  <a:srgbClr val="00582C"/>
                </a:solidFill>
              </a:defRPr>
            </a:lvl1pPr>
          </a:lstStyle>
          <a:p>
            <a:r>
              <a:t>Data Download (EIDA)</a:t>
            </a:r>
          </a:p>
        </p:txBody>
      </p:sp>
      <p:pic>
        <p:nvPicPr>
          <p:cNvPr id="262" name="pasted-imag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3499" y="4919241"/>
            <a:ext cx="1666884" cy="797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icture 262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597935" y="3518488"/>
            <a:ext cx="1822676" cy="335664"/>
          </a:xfrm>
          <a:prstGeom prst="rect">
            <a:avLst/>
          </a:prstGeom>
        </p:spPr>
      </p:pic>
      <p:pic>
        <p:nvPicPr>
          <p:cNvPr id="265" name="Picture 264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344751" y="3743900"/>
            <a:ext cx="2268413" cy="265920"/>
          </a:xfrm>
          <a:prstGeom prst="rect">
            <a:avLst/>
          </a:prstGeom>
        </p:spPr>
      </p:pic>
      <p:pic>
        <p:nvPicPr>
          <p:cNvPr id="267" name="Picture 266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443312" y="3736297"/>
            <a:ext cx="1428306" cy="216197"/>
          </a:xfrm>
          <a:prstGeom prst="rect">
            <a:avLst/>
          </a:prstGeom>
        </p:spPr>
      </p:pic>
      <p:grpSp>
        <p:nvGrpSpPr>
          <p:cNvPr id="271" name="Group 271"/>
          <p:cNvGrpSpPr/>
          <p:nvPr/>
        </p:nvGrpSpPr>
        <p:grpSpPr>
          <a:xfrm>
            <a:off x="2341682" y="4640159"/>
            <a:ext cx="1737197" cy="1217243"/>
            <a:chOff x="-1401" y="-50800"/>
            <a:chExt cx="1737196" cy="1217241"/>
          </a:xfrm>
        </p:grpSpPr>
        <p:pic>
          <p:nvPicPr>
            <p:cNvPr id="269" name="Picture 268"/>
            <p:cNvPicPr>
              <a:picLocks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-1402" y="-50801"/>
              <a:ext cx="1701736" cy="1217243"/>
            </a:xfrm>
            <a:prstGeom prst="rect">
              <a:avLst/>
            </a:prstGeom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</p:pic>
        <p:pic>
          <p:nvPicPr>
            <p:cNvPr id="270" name="image28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42916"/>
              <a:ext cx="1735795" cy="1029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2" name="pasted-image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234269" y="4919241"/>
            <a:ext cx="2415308" cy="637374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hape 273"/>
          <p:cNvSpPr/>
          <p:nvPr/>
        </p:nvSpPr>
        <p:spPr>
          <a:xfrm>
            <a:off x="2906514" y="1012483"/>
            <a:ext cx="3330972" cy="281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0091" tIns="20091" rIns="20091" bIns="20091" anchor="ctr">
            <a:spAutoFit/>
          </a:bodyPr>
          <a:lstStyle>
            <a:lvl1pPr algn="ctr" defTabSz="457200">
              <a:defRPr sz="1600" b="1">
                <a:solidFill>
                  <a:srgbClr val="00582C"/>
                </a:solidFill>
              </a:defRPr>
            </a:lvl1pPr>
          </a:lstStyle>
          <a:p>
            <a:r>
              <a:t>Misfit between SYNTHETICS and DATA</a:t>
            </a:r>
          </a:p>
        </p:txBody>
      </p:sp>
    </p:spTree>
    <p:extLst>
      <p:ext uri="{BB962C8B-B14F-4D97-AF65-F5344CB8AC3E}">
        <p14:creationId xmlns:p14="http://schemas.microsoft.com/office/powerpoint/2010/main" val="1617856422"/>
      </p:ext>
    </p:extLst>
  </p:cSld>
  <p:clrMapOvr>
    <a:masterClrMapping/>
  </p:clrMapOvr>
  <p:transition xmlns:p14="http://schemas.microsoft.com/office/powerpoint/2010/main"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/>
          </p:cNvSpPr>
          <p:nvPr>
            <p:ph type="title"/>
          </p:nvPr>
        </p:nvSpPr>
        <p:spPr>
          <a:xfrm>
            <a:off x="1547663" y="188639"/>
            <a:ext cx="7344817" cy="850106"/>
          </a:xfrm>
          <a:prstGeom prst="rect">
            <a:avLst/>
          </a:prstGeom>
        </p:spPr>
        <p:txBody>
          <a:bodyPr/>
          <a:lstStyle/>
          <a:p>
            <a:r>
              <a:t>Gateway Services Overview  </a:t>
            </a:r>
          </a:p>
        </p:txBody>
      </p:sp>
      <p:pic>
        <p:nvPicPr>
          <p:cNvPr id="276" name="VERCEMisfitA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758" y="1278095"/>
            <a:ext cx="9230656" cy="50073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1" name="Group 281"/>
          <p:cNvGrpSpPr/>
          <p:nvPr/>
        </p:nvGrpSpPr>
        <p:grpSpPr>
          <a:xfrm>
            <a:off x="3015919" y="3456390"/>
            <a:ext cx="1810821" cy="1289473"/>
            <a:chOff x="-50800" y="-50799"/>
            <a:chExt cx="1810819" cy="1289471"/>
          </a:xfrm>
        </p:grpSpPr>
        <p:pic>
          <p:nvPicPr>
            <p:cNvPr id="277" name="Picture 276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50800" y="-50800"/>
              <a:ext cx="1810820" cy="1289472"/>
            </a:xfrm>
            <a:prstGeom prst="rect">
              <a:avLst/>
            </a:prstGeom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</p:pic>
        <p:grpSp>
          <p:nvGrpSpPr>
            <p:cNvPr id="280" name="Group 280"/>
            <p:cNvGrpSpPr/>
            <p:nvPr/>
          </p:nvGrpSpPr>
          <p:grpSpPr>
            <a:xfrm>
              <a:off x="878088" y="579199"/>
              <a:ext cx="684574" cy="486690"/>
              <a:chOff x="0" y="0"/>
              <a:chExt cx="684572" cy="486688"/>
            </a:xfrm>
          </p:grpSpPr>
          <p:pic>
            <p:nvPicPr>
              <p:cNvPr id="278" name="the-cloud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84573" cy="4866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9" name="egiLOGO.g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/>
              <a:stretch>
                <a:fillRect/>
              </a:stretch>
            </p:blipFill>
            <p:spPr>
              <a:xfrm>
                <a:off x="188850" y="39301"/>
                <a:ext cx="295109" cy="326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282" name="irods-log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86827" y="5420044"/>
            <a:ext cx="538187" cy="218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con_MongoDB_by_xkne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26470" y="4685590"/>
            <a:ext cx="302677" cy="3026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0" name="Group 290"/>
          <p:cNvGrpSpPr/>
          <p:nvPr/>
        </p:nvGrpSpPr>
        <p:grpSpPr>
          <a:xfrm>
            <a:off x="5111419" y="3786590"/>
            <a:ext cx="3356588" cy="2363750"/>
            <a:chOff x="-50800" y="-50799"/>
            <a:chExt cx="3356586" cy="2363748"/>
          </a:xfrm>
        </p:grpSpPr>
        <p:grpSp>
          <p:nvGrpSpPr>
            <p:cNvPr id="288" name="Group 288"/>
            <p:cNvGrpSpPr/>
            <p:nvPr/>
          </p:nvGrpSpPr>
          <p:grpSpPr>
            <a:xfrm>
              <a:off x="-50800" y="-50800"/>
              <a:ext cx="3356587" cy="2363749"/>
              <a:chOff x="-50800" y="-50799"/>
              <a:chExt cx="3356586" cy="2363748"/>
            </a:xfrm>
          </p:grpSpPr>
          <p:pic>
            <p:nvPicPr>
              <p:cNvPr id="284" name="Picture 283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-50800" y="-50800"/>
                <a:ext cx="3356587" cy="2363749"/>
              </a:xfrm>
              <a:prstGeom prst="rect">
                <a:avLst/>
              </a:prstGeom>
              <a:effectLst>
                <a:outerShdw blurRad="38100" dist="12700" dir="5400000" rotWithShape="0">
                  <a:srgbClr val="000000">
                    <a:alpha val="35000"/>
                  </a:srgbClr>
                </a:outerShdw>
              </a:effectLst>
            </p:spPr>
          </p:pic>
          <p:grpSp>
            <p:nvGrpSpPr>
              <p:cNvPr id="287" name="Group 287"/>
              <p:cNvGrpSpPr/>
              <p:nvPr/>
            </p:nvGrpSpPr>
            <p:grpSpPr>
              <a:xfrm>
                <a:off x="2503793" y="627999"/>
                <a:ext cx="700694" cy="498150"/>
                <a:chOff x="0" y="0"/>
                <a:chExt cx="700692" cy="498148"/>
              </a:xfrm>
            </p:grpSpPr>
            <p:pic>
              <p:nvPicPr>
                <p:cNvPr id="285" name="the-cloud.jp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00693" cy="4981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86" name="egiLOGO.gif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/>
                <a:stretch>
                  <a:fillRect/>
                </a:stretch>
              </p:blipFill>
              <p:spPr>
                <a:xfrm>
                  <a:off x="193297" y="40227"/>
                  <a:ext cx="302058" cy="33431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89" name="EUDAT-logo2011_be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624308" y="1073967"/>
              <a:ext cx="506573" cy="302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1" name="Guselogo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759541" y="2264516"/>
            <a:ext cx="538187" cy="6306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6917019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 animBg="1" advAuto="0"/>
      <p:bldP spid="290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/>
          </p:cNvSpPr>
          <p:nvPr>
            <p:ph type="title"/>
          </p:nvPr>
        </p:nvSpPr>
        <p:spPr>
          <a:xfrm>
            <a:off x="1547663" y="188639"/>
            <a:ext cx="7344817" cy="850106"/>
          </a:xfrm>
          <a:prstGeom prst="rect">
            <a:avLst/>
          </a:prstGeom>
        </p:spPr>
        <p:txBody>
          <a:bodyPr/>
          <a:lstStyle/>
          <a:p>
            <a:r>
              <a:t>Task Force Goals</a:t>
            </a:r>
          </a:p>
        </p:txBody>
      </p:sp>
      <p:sp>
        <p:nvSpPr>
          <p:cNvPr id="294" name="Shape 294"/>
          <p:cNvSpPr>
            <a:spLocks noGrp="1"/>
          </p:cNvSpPr>
          <p:nvPr>
            <p:ph type="body" idx="4294967295"/>
          </p:nvPr>
        </p:nvSpPr>
        <p:spPr>
          <a:xfrm>
            <a:off x="169031" y="1217034"/>
            <a:ext cx="8655968" cy="5265404"/>
          </a:xfrm>
          <a:prstGeom prst="rect">
            <a:avLst/>
          </a:prstGeom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2000" b="1">
                <a:solidFill>
                  <a:schemeClr val="accent1">
                    <a:satOff val="-4409"/>
                    <a:lumOff val="-10509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STAGE ONE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2000"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0" indent="0">
              <a:spcBef>
                <a:spcPts val="0"/>
              </a:spcBef>
              <a:buSzTx/>
              <a:buFontTx/>
              <a:buNone/>
              <a:defRPr sz="2000" b="1">
                <a:latin typeface="Calibri"/>
                <a:ea typeface="Calibri"/>
                <a:cs typeface="Calibri"/>
                <a:sym typeface="Calibri"/>
              </a:defRPr>
            </a:pPr>
            <a:r>
              <a:t>1.1 - Best strategy for WS-PGRADE</a:t>
            </a:r>
            <a:r>
              <a:rPr b="0"/>
              <a:t> to access </a:t>
            </a:r>
            <a:r>
              <a:t>Fed Cloud partners (CNRS - GRNET)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2000"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0" indent="0">
              <a:spcBef>
                <a:spcPts val="0"/>
              </a:spcBef>
              <a:buSzTx/>
              <a:buFontTx/>
              <a:buNone/>
              <a:defRPr sz="2000" b="1">
                <a:latin typeface="Calibri"/>
                <a:ea typeface="Calibri"/>
                <a:cs typeface="Calibri"/>
                <a:sym typeface="Calibri"/>
              </a:defRPr>
            </a:pPr>
            <a:r>
              <a:t>1.2</a:t>
            </a:r>
            <a:r>
              <a:rPr b="0"/>
              <a:t> - </a:t>
            </a:r>
            <a:r>
              <a:t>Secure and Efficient Data Transfer</a:t>
            </a:r>
            <a:r>
              <a:rPr b="0"/>
              <a:t> protocols towards the Current </a:t>
            </a:r>
            <a:r>
              <a:t>iRODS</a:t>
            </a:r>
            <a:r>
              <a:rPr b="0"/>
              <a:t> </a:t>
            </a:r>
            <a:r>
              <a:t>VERCE</a:t>
            </a:r>
            <a:r>
              <a:rPr b="0"/>
              <a:t> - </a:t>
            </a:r>
            <a:r>
              <a:t>DMS (GridFTP X.509)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2000"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0" indent="0">
              <a:spcBef>
                <a:spcPts val="0"/>
              </a:spcBef>
              <a:buSzTx/>
              <a:buFontTx/>
              <a:buNone/>
              <a:defRPr sz="2000" b="1">
                <a:latin typeface="Calibri"/>
                <a:ea typeface="Calibri"/>
                <a:cs typeface="Calibri"/>
                <a:sym typeface="Calibri"/>
              </a:defRPr>
            </a:pPr>
            <a:r>
              <a:t>1.3 - Impact</a:t>
            </a:r>
            <a:r>
              <a:rPr b="0"/>
              <a:t> </a:t>
            </a:r>
            <a:r>
              <a:t>evaluation</a:t>
            </a:r>
            <a:r>
              <a:rPr b="0"/>
              <a:t> on the </a:t>
            </a:r>
            <a:r>
              <a:t>current VERCE Science Gateway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2000" b="1">
                <a:latin typeface="Calibri"/>
                <a:ea typeface="Calibri"/>
                <a:cs typeface="Calibri"/>
                <a:sym typeface="Calibri"/>
              </a:defRPr>
            </a:pPr>
            <a:r>
              <a:rPr b="0"/>
              <a:t>        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2000" b="1">
                <a:solidFill>
                  <a:schemeClr val="accent1">
                    <a:satOff val="-4409"/>
                    <a:lumOff val="-10509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STAGE TWO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2000"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0" indent="0">
              <a:spcBef>
                <a:spcPts val="0"/>
              </a:spcBef>
              <a:buSzTx/>
              <a:buFontTx/>
              <a:buNone/>
              <a:defRPr sz="2000" b="1">
                <a:latin typeface="Calibri"/>
                <a:ea typeface="Calibri"/>
                <a:cs typeface="Calibri"/>
                <a:sym typeface="Calibri"/>
              </a:defRPr>
            </a:pPr>
            <a:r>
              <a:t>2.1 - </a:t>
            </a:r>
            <a:r>
              <a:rPr b="0"/>
              <a:t>Integration of third party </a:t>
            </a:r>
            <a:r>
              <a:t>Data Storage Services</a:t>
            </a:r>
            <a:r>
              <a:rPr b="0"/>
              <a:t> </a:t>
            </a:r>
            <a:r>
              <a:t>(EUDAT/EGI) and Unity based AAI </a:t>
            </a:r>
            <a:r>
              <a:rPr b="0"/>
              <a:t>(EPOS-CC 2nd Task Force and </a:t>
            </a:r>
            <a:r>
              <a:t>Long Tail of Science</a:t>
            </a:r>
            <a:r>
              <a:rPr b="0"/>
              <a:t>)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2000" b="1">
                <a:latin typeface="Calibri"/>
                <a:ea typeface="Calibri"/>
                <a:cs typeface="Calibri"/>
                <a:sym typeface="Calibri"/>
              </a:defRPr>
            </a:pPr>
            <a:endParaRPr b="0"/>
          </a:p>
          <a:p>
            <a:pPr marL="0" indent="0">
              <a:spcBef>
                <a:spcPts val="0"/>
              </a:spcBef>
              <a:buSzTx/>
              <a:buFontTx/>
              <a:buNone/>
              <a:defRPr sz="2000" b="1">
                <a:latin typeface="Calibri"/>
                <a:ea typeface="Calibri"/>
                <a:cs typeface="Calibri"/>
                <a:sym typeface="Calibri"/>
              </a:defRPr>
            </a:pPr>
            <a:r>
              <a:t>2.2 - Porting the Misfit</a:t>
            </a:r>
            <a:r>
              <a:rPr b="0"/>
              <a:t> computational service according to results.</a:t>
            </a:r>
          </a:p>
        </p:txBody>
      </p:sp>
    </p:spTree>
    <p:extLst>
      <p:ext uri="{BB962C8B-B14F-4D97-AF65-F5344CB8AC3E}">
        <p14:creationId xmlns:p14="http://schemas.microsoft.com/office/powerpoint/2010/main" val="808274808"/>
      </p:ext>
    </p:extLst>
  </p:cSld>
  <p:clrMapOvr>
    <a:masterClrMapping/>
  </p:clrMapOvr>
  <p:transition xmlns:p14="http://schemas.microsoft.com/office/powerpoint/2010/main"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Satellite Data use </a:t>
            </a:r>
            <a:r>
              <a:rPr lang="en-GB" sz="3600" dirty="0"/>
              <a:t>case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50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Satellite Data use case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Satellite </a:t>
            </a:r>
            <a:r>
              <a:rPr lang="en-GB" dirty="0"/>
              <a:t>data </a:t>
            </a:r>
            <a:r>
              <a:rPr lang="en-GB" dirty="0" smtClean="0"/>
              <a:t>TCS</a:t>
            </a:r>
          </a:p>
          <a:p>
            <a:pPr lvl="1"/>
            <a:r>
              <a:rPr lang="en-GB" dirty="0" smtClean="0"/>
              <a:t>deal </a:t>
            </a:r>
            <a:r>
              <a:rPr lang="en-GB" dirty="0"/>
              <a:t>with the processing of the </a:t>
            </a:r>
            <a:r>
              <a:rPr lang="en-GB" dirty="0" smtClean="0"/>
              <a:t>EO datasets</a:t>
            </a:r>
          </a:p>
          <a:p>
            <a:pPr lvl="1"/>
            <a:r>
              <a:rPr lang="en-GB" dirty="0" smtClean="0"/>
              <a:t>including </a:t>
            </a:r>
            <a:r>
              <a:rPr lang="en-GB" dirty="0"/>
              <a:t>the Sentinels of the Copernicus </a:t>
            </a:r>
            <a:r>
              <a:rPr lang="en-GB" dirty="0" smtClean="0"/>
              <a:t>programme</a:t>
            </a:r>
          </a:p>
          <a:p>
            <a:pPr lvl="1"/>
            <a:r>
              <a:rPr lang="en-GB" dirty="0" smtClean="0"/>
              <a:t>Address societal challenges: climate</a:t>
            </a:r>
            <a:r>
              <a:rPr lang="en-GB" dirty="0"/>
              <a:t>, natural hazards </a:t>
            </a:r>
            <a:r>
              <a:rPr lang="en-GB" dirty="0" smtClean="0"/>
              <a:t>and </a:t>
            </a:r>
            <a:r>
              <a:rPr lang="en-GB" dirty="0"/>
              <a:t>risk assessment and, efficient usage of resources</a:t>
            </a:r>
            <a:r>
              <a:rPr lang="en-GB" dirty="0" smtClean="0"/>
              <a:t>.</a:t>
            </a:r>
          </a:p>
          <a:p>
            <a:r>
              <a:rPr lang="en-GB" sz="2600" dirty="0" smtClean="0"/>
              <a:t>Satellite data TCS services deployed on top of ESA </a:t>
            </a:r>
            <a:r>
              <a:rPr lang="en-GB" sz="2600" dirty="0" err="1" smtClean="0"/>
              <a:t>Geohazard</a:t>
            </a:r>
            <a:r>
              <a:rPr lang="en-GB" sz="2600" dirty="0" smtClean="0"/>
              <a:t> TEP (GEP)</a:t>
            </a:r>
          </a:p>
          <a:p>
            <a:r>
              <a:rPr lang="en-GB" sz="2600" dirty="0" smtClean="0"/>
              <a:t>Pilot services will be deployed on top of the GEP interconnected to the EGI </a:t>
            </a:r>
            <a:r>
              <a:rPr lang="en-GB" sz="2600" dirty="0" err="1" smtClean="0"/>
              <a:t>FedCloud</a:t>
            </a:r>
            <a:endParaRPr lang="en-GB" sz="2600" dirty="0" smtClean="0"/>
          </a:p>
          <a:p>
            <a:r>
              <a:rPr lang="en-GB" sz="2600" dirty="0" smtClean="0"/>
              <a:t>Integration of the GEP with the EGI </a:t>
            </a:r>
            <a:r>
              <a:rPr lang="en-GB" sz="2600" dirty="0" err="1" smtClean="0"/>
              <a:t>FedCloud</a:t>
            </a:r>
            <a:r>
              <a:rPr lang="en-GB" sz="2600" dirty="0" smtClean="0"/>
              <a:t> is running under the EGI-Engage task SA1.3</a:t>
            </a:r>
            <a:endParaRPr lang="en-GB" sz="26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2287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Steps forward with the AAI use case</a:t>
            </a:r>
          </a:p>
          <a:p>
            <a:pPr lvl="1"/>
            <a:r>
              <a:rPr lang="en-US" dirty="0" smtClean="0"/>
              <a:t>Unity demonstrated to be an appropriate solution</a:t>
            </a:r>
          </a:p>
          <a:p>
            <a:r>
              <a:rPr lang="en-US" dirty="0" smtClean="0"/>
              <a:t>Computational use case:</a:t>
            </a:r>
          </a:p>
          <a:p>
            <a:pPr lvl="1"/>
            <a:r>
              <a:rPr lang="en-US" dirty="0" smtClean="0"/>
              <a:t>Use case designed</a:t>
            </a:r>
          </a:p>
          <a:p>
            <a:pPr lvl="1"/>
            <a:r>
              <a:rPr lang="en-US" dirty="0" smtClean="0"/>
              <a:t>Ongoing work</a:t>
            </a:r>
          </a:p>
          <a:p>
            <a:pPr lvl="1"/>
            <a:r>
              <a:rPr lang="en-US" dirty="0" smtClean="0"/>
              <a:t>Integration with VERCE platform and more (see tomorrow’s talk)</a:t>
            </a:r>
          </a:p>
          <a:p>
            <a:r>
              <a:rPr lang="en-US" dirty="0" smtClean="0"/>
              <a:t>Satellite use case: first steps and use case design</a:t>
            </a:r>
          </a:p>
          <a:p>
            <a:r>
              <a:rPr lang="en-US" dirty="0" smtClean="0"/>
              <a:t>The competence center had a relevant impact on EPOS developments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650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550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347" y="98425"/>
            <a:ext cx="17605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Title 1"/>
          <p:cNvSpPr txBox="1">
            <a:spLocks/>
          </p:cNvSpPr>
          <p:nvPr/>
        </p:nvSpPr>
        <p:spPr bwMode="auto">
          <a:xfrm>
            <a:off x="250838" y="-89594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3" tIns="45679" rIns="91353" bIns="45679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5000" b="1" dirty="0" smtClean="0">
                <a:solidFill>
                  <a:srgbClr val="000000"/>
                </a:solidFill>
                <a:latin typeface="Calibri" charset="0"/>
              </a:rPr>
              <a:t>EPOS services</a:t>
            </a:r>
            <a:endParaRPr lang="en-US" sz="50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2" name="Picture 1" descr="Epos_core_Service_new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74" y="531285"/>
            <a:ext cx="3523435" cy="613807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635909" y="1053406"/>
            <a:ext cx="5301729" cy="518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>
            <a:lvl1pPr marL="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Calibri" charset="0"/>
              </a:rPr>
              <a:t>EPOS </a:t>
            </a:r>
            <a:r>
              <a:rPr lang="en-US" sz="1800" b="1" dirty="0">
                <a:solidFill>
                  <a:srgbClr val="FF0000"/>
                </a:solidFill>
                <a:latin typeface="Calibri" charset="0"/>
              </a:rPr>
              <a:t>Integrated Core </a:t>
            </a:r>
            <a:r>
              <a:rPr lang="en-US" sz="1800" b="1" dirty="0" smtClean="0">
                <a:solidFill>
                  <a:srgbClr val="FF0000"/>
                </a:solidFill>
                <a:latin typeface="Calibri" charset="0"/>
              </a:rPr>
              <a:t>Services.</a:t>
            </a:r>
          </a:p>
          <a:p>
            <a:pPr algn="just"/>
            <a:r>
              <a:rPr lang="en-US" sz="1800" dirty="0" smtClean="0">
                <a:solidFill>
                  <a:srgbClr val="000000"/>
                </a:solidFill>
                <a:latin typeface="Calibri" charset="0"/>
              </a:rPr>
              <a:t>Provide access to:</a:t>
            </a:r>
          </a:p>
          <a:p>
            <a:pPr marL="285750" indent="-285750" algn="just"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Calibri" charset="0"/>
              </a:rPr>
              <a:t>multidisciplinary 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data, data products, synthetic data from simulations, </a:t>
            </a:r>
            <a:endParaRPr lang="en-US" sz="1800" dirty="0" smtClean="0">
              <a:solidFill>
                <a:srgbClr val="000000"/>
              </a:solidFill>
              <a:latin typeface="Calibri" charset="0"/>
            </a:endParaRPr>
          </a:p>
          <a:p>
            <a:pPr marL="285750" indent="-285750" algn="just"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Calibri" charset="0"/>
              </a:rPr>
              <a:t>processing 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and visualization </a:t>
            </a:r>
            <a:r>
              <a:rPr lang="en-US" sz="1800" dirty="0" smtClean="0">
                <a:solidFill>
                  <a:srgbClr val="000000"/>
                </a:solidFill>
                <a:latin typeface="Calibri" charset="0"/>
              </a:rPr>
              <a:t>tools</a:t>
            </a:r>
          </a:p>
          <a:p>
            <a:pPr algn="just"/>
            <a:endParaRPr lang="en-US" sz="1800" b="1" dirty="0" smtClean="0">
              <a:solidFill>
                <a:srgbClr val="000000"/>
              </a:solidFill>
              <a:latin typeface="Calibri" charset="0"/>
            </a:endParaRPr>
          </a:p>
          <a:p>
            <a:pPr algn="just"/>
            <a:endParaRPr lang="en-US" sz="1800" b="1" dirty="0" smtClean="0">
              <a:solidFill>
                <a:srgbClr val="FF0000"/>
              </a:solidFill>
              <a:latin typeface="Calibri" charset="0"/>
            </a:endParaRPr>
          </a:p>
          <a:p>
            <a:pPr algn="just"/>
            <a:endParaRPr lang="en-US" sz="1800" b="1" dirty="0" smtClean="0">
              <a:solidFill>
                <a:srgbClr val="FF0000"/>
              </a:solidFill>
              <a:latin typeface="Calibri" charset="0"/>
            </a:endParaRPr>
          </a:p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Calibri" charset="0"/>
              </a:rPr>
              <a:t>Thematic </a:t>
            </a:r>
            <a:r>
              <a:rPr lang="en-US" sz="1800" b="1" dirty="0">
                <a:solidFill>
                  <a:srgbClr val="FF0000"/>
                </a:solidFill>
                <a:latin typeface="Calibri" charset="0"/>
              </a:rPr>
              <a:t>Core Services 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are infrastructures to provide data services to specific communities (they can be international organizations, such as ORFEUS for seismology</a:t>
            </a:r>
            <a:r>
              <a:rPr lang="en-US" sz="1800" dirty="0" smtClean="0">
                <a:solidFill>
                  <a:srgbClr val="000000"/>
                </a:solidFill>
                <a:latin typeface="Calibri" charset="0"/>
              </a:rPr>
              <a:t>)</a:t>
            </a:r>
            <a:endParaRPr lang="en-US" sz="1800" b="1" dirty="0" smtClean="0">
              <a:solidFill>
                <a:srgbClr val="FF0000"/>
              </a:solidFill>
              <a:latin typeface="Calibri" charset="0"/>
            </a:endParaRPr>
          </a:p>
          <a:p>
            <a:pPr algn="just"/>
            <a:endParaRPr lang="en-US" sz="1800" b="1" dirty="0" smtClean="0">
              <a:solidFill>
                <a:srgbClr val="FF0000"/>
              </a:solidFill>
              <a:latin typeface="Calibri" charset="0"/>
            </a:endParaRPr>
          </a:p>
          <a:p>
            <a:pPr algn="just"/>
            <a:endParaRPr lang="en-US" sz="1800" b="1" dirty="0" smtClean="0">
              <a:solidFill>
                <a:srgbClr val="FF0000"/>
              </a:solidFill>
              <a:latin typeface="Calibri" charset="0"/>
            </a:endParaRPr>
          </a:p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Calibri" charset="0"/>
              </a:rPr>
              <a:t>National </a:t>
            </a:r>
            <a:r>
              <a:rPr lang="en-US" sz="1800" b="1" dirty="0">
                <a:solidFill>
                  <a:srgbClr val="FF0000"/>
                </a:solidFill>
                <a:latin typeface="Calibri" charset="0"/>
              </a:rPr>
              <a:t>Research Infrastructures and facilities 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provide services at national level and send data to the European thematic data infrastructures.</a:t>
            </a:r>
          </a:p>
          <a:p>
            <a:pPr algn="just"/>
            <a:endParaRPr lang="en-US" sz="1800" b="1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039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347" y="98425"/>
            <a:ext cx="17605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Epos_core_Service_new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98425"/>
            <a:ext cx="3885541" cy="67688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2708920"/>
            <a:ext cx="3816424" cy="4320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COMPATIBILITY </a:t>
            </a:r>
            <a:r>
              <a:rPr lang="en-US" dirty="0"/>
              <a:t>L</a:t>
            </a:r>
            <a:r>
              <a:rPr lang="en-US" dirty="0" smtClean="0"/>
              <a:t>AYER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90828" y="2101832"/>
            <a:ext cx="497443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sz="3200" b="1" dirty="0" smtClean="0"/>
              <a:t>ICS/TCS </a:t>
            </a:r>
            <a:r>
              <a:rPr lang="en-US" sz="3200" b="1" dirty="0" err="1" smtClean="0"/>
              <a:t>comunication</a:t>
            </a:r>
            <a:endParaRPr lang="en-US" sz="3200" b="1" dirty="0"/>
          </a:p>
          <a:p>
            <a:pPr marL="285750" lvl="0" indent="-285750">
              <a:buFont typeface="Arial"/>
              <a:buChar char="•"/>
            </a:pPr>
            <a:r>
              <a:rPr lang="en-US" sz="3200" b="1" dirty="0" smtClean="0"/>
              <a:t>Metadata </a:t>
            </a:r>
            <a:r>
              <a:rPr lang="en-US" sz="3200" b="1" dirty="0" err="1" smtClean="0"/>
              <a:t>catalogue+APIs</a:t>
            </a:r>
            <a:endParaRPr lang="en-US" sz="3200" b="1" dirty="0" smtClean="0"/>
          </a:p>
          <a:p>
            <a:pPr marL="285750" lvl="0" indent="-285750">
              <a:buFont typeface="Arial"/>
              <a:buChar char="•"/>
            </a:pPr>
            <a:r>
              <a:rPr lang="en-US" sz="3200" b="1" dirty="0" smtClean="0"/>
              <a:t>Web Services</a:t>
            </a:r>
          </a:p>
          <a:p>
            <a:pPr marL="285750" indent="-285750">
              <a:buFont typeface="Arial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AAI mechanisms (</a:t>
            </a:r>
            <a:r>
              <a:rPr lang="en-US" sz="3200" b="1" dirty="0" err="1" smtClean="0">
                <a:solidFill>
                  <a:prstClr val="black"/>
                </a:solidFill>
              </a:rPr>
              <a:t>deleg</a:t>
            </a:r>
            <a:r>
              <a:rPr lang="en-US" sz="3200" b="1" dirty="0" smtClean="0">
                <a:solidFill>
                  <a:prstClr val="black"/>
                </a:solidFill>
              </a:rPr>
              <a:t>.)	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82687"/>
            <a:ext cx="5580112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Compatibility layer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2165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COMPETENCE CENTER USE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A basic </a:t>
            </a:r>
            <a:r>
              <a:rPr lang="en-GB" b="1" dirty="0" smtClean="0"/>
              <a:t>AAI use </a:t>
            </a:r>
            <a:r>
              <a:rPr lang="en-GB" b="1" dirty="0"/>
              <a:t>case</a:t>
            </a:r>
            <a:r>
              <a:rPr lang="en-GB" dirty="0"/>
              <a:t>, discovery of </a:t>
            </a:r>
            <a:r>
              <a:rPr lang="en-GB" dirty="0" smtClean="0"/>
              <a:t>data </a:t>
            </a:r>
            <a:r>
              <a:rPr lang="en-GB" dirty="0"/>
              <a:t>from the ICS-C portal by </a:t>
            </a:r>
            <a:r>
              <a:rPr lang="en-GB" dirty="0" smtClean="0"/>
              <a:t>accessing to system with heterogeneous credentials. </a:t>
            </a:r>
            <a:endParaRPr lang="en-US" dirty="0"/>
          </a:p>
          <a:p>
            <a:pPr marL="0" indent="0">
              <a:buNone/>
            </a:pPr>
            <a:r>
              <a:rPr lang="en-GB" b="1" dirty="0" smtClean="0"/>
              <a:t>Single </a:t>
            </a:r>
            <a:r>
              <a:rPr lang="en-GB" b="1" dirty="0"/>
              <a:t>discipline computational oriented use case, </a:t>
            </a:r>
            <a:r>
              <a:rPr lang="en-GB" dirty="0"/>
              <a:t>usage, from user’s side, of a computational seismology tool which orchestrates the access to data and to computational resources  on behalf of the </a:t>
            </a:r>
            <a:r>
              <a:rPr lang="en-GB" dirty="0" smtClean="0"/>
              <a:t>user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r>
              <a:rPr lang="en-GB" b="1" dirty="0" smtClean="0"/>
              <a:t>Use case involving satellite data: </a:t>
            </a:r>
            <a:r>
              <a:rPr lang="en-GB" dirty="0" smtClean="0"/>
              <a:t>processing of </a:t>
            </a:r>
            <a:r>
              <a:rPr lang="en-GB" dirty="0" err="1" smtClean="0"/>
              <a:t>sattelite</a:t>
            </a:r>
            <a:r>
              <a:rPr lang="en-GB" dirty="0" smtClean="0"/>
              <a:t> images with </a:t>
            </a:r>
            <a:r>
              <a:rPr lang="en-GB" smtClean="0"/>
              <a:t>EGIFedCloud</a:t>
            </a:r>
            <a:endParaRPr lang="en-GB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7470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AAI use case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19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344816" cy="850106"/>
          </a:xfrm>
        </p:spPr>
        <p:txBody>
          <a:bodyPr/>
          <a:lstStyle/>
          <a:p>
            <a:r>
              <a:rPr lang="en-US" dirty="0" smtClean="0"/>
              <a:t>Definition: AAAI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1825625"/>
            <a:ext cx="9036496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FF0000"/>
                </a:solidFill>
              </a:rPr>
              <a:t>A</a:t>
            </a:r>
            <a:r>
              <a:rPr lang="en-US" sz="3200" dirty="0" smtClean="0"/>
              <a:t>uthentication  </a:t>
            </a:r>
            <a:r>
              <a:rPr lang="en-US" sz="3200" dirty="0" smtClean="0">
                <a:sym typeface="Wingdings"/>
              </a:rPr>
              <a:t> “who are you?”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rgbClr val="FF0000"/>
                </a:solidFill>
                <a:sym typeface="Wingdings"/>
              </a:rPr>
              <a:t>A</a:t>
            </a:r>
            <a:r>
              <a:rPr lang="en-US" sz="3200" dirty="0" smtClean="0">
                <a:sym typeface="Wingdings"/>
              </a:rPr>
              <a:t>uthorization     “what are you allowed to do?”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rgbClr val="FF0000"/>
                </a:solidFill>
                <a:sym typeface="Wingdings"/>
              </a:rPr>
              <a:t>A</a:t>
            </a:r>
            <a:r>
              <a:rPr lang="en-US" sz="3200" dirty="0" smtClean="0">
                <a:sym typeface="Wingdings"/>
              </a:rPr>
              <a:t>ccounting          log</a:t>
            </a:r>
            <a:r>
              <a:rPr lang="pl-PL" dirty="0">
                <a:sym typeface="Wingdings"/>
              </a:rPr>
              <a:t> </a:t>
            </a:r>
            <a:r>
              <a:rPr lang="pl-PL" dirty="0" err="1" smtClean="0">
                <a:sym typeface="Wingdings"/>
              </a:rPr>
              <a:t>actions</a:t>
            </a:r>
            <a:r>
              <a:rPr lang="pl-PL" dirty="0">
                <a:sym typeface="Wingdings"/>
              </a:rPr>
              <a:t> </a:t>
            </a:r>
            <a:r>
              <a:rPr lang="pl-PL" dirty="0" smtClean="0">
                <a:sym typeface="Wingdings"/>
              </a:rPr>
              <a:t>-&gt; </a:t>
            </a:r>
            <a:r>
              <a:rPr lang="pl-PL" dirty="0" err="1" smtClean="0">
                <a:sym typeface="Wingdings"/>
              </a:rPr>
              <a:t>provenance</a:t>
            </a:r>
            <a:endParaRPr lang="en-US" sz="3200" dirty="0" smtClean="0">
              <a:sym typeface="Wingdings"/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rgbClr val="FF0000"/>
                </a:solidFill>
                <a:sym typeface="Wingdings"/>
              </a:rPr>
              <a:t>I</a:t>
            </a:r>
            <a:r>
              <a:rPr lang="en-US" sz="3200" dirty="0" smtClean="0">
                <a:sym typeface="Wingdings"/>
              </a:rPr>
              <a:t>nfrastructure     </a:t>
            </a:r>
            <a:r>
              <a:rPr lang="is-IS" sz="3200" dirty="0" smtClean="0">
                <a:sym typeface="Wingdings"/>
              </a:rPr>
              <a:t>…Infrastructure...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2CC7-22A4-EA45-8F6C-18E8B26AA377}" type="datetime3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 April 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VRE4EIC</a:t>
            </a: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159E-1786-C045-BF34-3D9A3E92D711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976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problem are we facing?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661674" y="1417638"/>
            <a:ext cx="3025126" cy="470852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i="1" u="sng" dirty="0" smtClean="0"/>
              <a:t>User wants: </a:t>
            </a:r>
          </a:p>
          <a:p>
            <a:pPr marL="0" indent="0">
              <a:buNone/>
            </a:pPr>
            <a:r>
              <a:rPr lang="en-GB" dirty="0" smtClean="0"/>
              <a:t>1 single authentication</a:t>
            </a:r>
          </a:p>
          <a:p>
            <a:pPr marL="0" indent="0">
              <a:buNone/>
            </a:pPr>
            <a:r>
              <a:rPr lang="en-GB" dirty="0"/>
              <a:t>t</a:t>
            </a:r>
            <a:r>
              <a:rPr lang="en-GB" dirty="0" smtClean="0"/>
              <a:t>o access all resources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i="1" u="sng" dirty="0" smtClean="0"/>
              <a:t>System must:</a:t>
            </a:r>
          </a:p>
          <a:p>
            <a:pPr marL="0" indent="0">
              <a:buNone/>
            </a:pPr>
            <a:r>
              <a:rPr lang="en-GB" dirty="0"/>
              <a:t>b</a:t>
            </a:r>
            <a:r>
              <a:rPr lang="en-GB" dirty="0" smtClean="0"/>
              <a:t>e delegated</a:t>
            </a:r>
          </a:p>
          <a:p>
            <a:pPr marL="0" indent="0">
              <a:buNone/>
            </a:pPr>
            <a:r>
              <a:rPr lang="en-GB" dirty="0"/>
              <a:t>t</a:t>
            </a:r>
            <a:r>
              <a:rPr lang="en-GB" dirty="0" smtClean="0"/>
              <a:t>o act on user behalf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i="1" u="sng" dirty="0" smtClean="0"/>
              <a:t>TCS must know</a:t>
            </a:r>
          </a:p>
          <a:p>
            <a:pPr marL="0" indent="0">
              <a:buNone/>
            </a:pPr>
            <a:r>
              <a:rPr lang="en-GB" dirty="0" smtClean="0"/>
              <a:t>Who’s querying it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1906888" y="2385617"/>
            <a:ext cx="2539903" cy="9753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EPOS ICS-C</a:t>
            </a:r>
            <a:endParaRPr lang="en-US" sz="4000" dirty="0"/>
          </a:p>
        </p:txBody>
      </p:sp>
      <p:sp>
        <p:nvSpPr>
          <p:cNvPr id="10" name="Rounded Rectangle 9"/>
          <p:cNvSpPr/>
          <p:nvPr/>
        </p:nvSpPr>
        <p:spPr>
          <a:xfrm>
            <a:off x="754433" y="5507325"/>
            <a:ext cx="2027713" cy="8490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SEISMOLOGICAL SERVICES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028950" y="5479208"/>
            <a:ext cx="2027713" cy="8490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ANTHROPOGENIC HAZARD SERVICES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4007494" y="3660273"/>
            <a:ext cx="1554113" cy="8490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HTC</a:t>
            </a:r>
          </a:p>
          <a:p>
            <a:pPr algn="ctr"/>
            <a:r>
              <a:rPr lang="en-US" dirty="0" smtClean="0"/>
              <a:t>SERVICES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9" idx="2"/>
            <a:endCxn id="10" idx="0"/>
          </p:cNvCxnSpPr>
          <p:nvPr/>
        </p:nvCxnSpPr>
        <p:spPr>
          <a:xfrm flipH="1">
            <a:off x="1768290" y="3360945"/>
            <a:ext cx="1408550" cy="214638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2"/>
            <a:endCxn id="11" idx="0"/>
          </p:cNvCxnSpPr>
          <p:nvPr/>
        </p:nvCxnSpPr>
        <p:spPr>
          <a:xfrm>
            <a:off x="3176840" y="3360945"/>
            <a:ext cx="865967" cy="2118263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12" idx="0"/>
          </p:cNvCxnSpPr>
          <p:nvPr/>
        </p:nvCxnSpPr>
        <p:spPr>
          <a:xfrm>
            <a:off x="4446791" y="2873281"/>
            <a:ext cx="337760" cy="786992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imag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5"/>
          <a:stretch/>
        </p:blipFill>
        <p:spPr>
          <a:xfrm flipH="1">
            <a:off x="202865" y="997331"/>
            <a:ext cx="1082804" cy="1090073"/>
          </a:xfrm>
          <a:prstGeom prst="rect">
            <a:avLst/>
          </a:prstGeom>
        </p:spPr>
      </p:pic>
      <p:cxnSp>
        <p:nvCxnSpPr>
          <p:cNvPr id="17" name="Curved Connector 16"/>
          <p:cNvCxnSpPr>
            <a:stCxn id="16" idx="1"/>
            <a:endCxn id="9" idx="0"/>
          </p:cNvCxnSpPr>
          <p:nvPr/>
        </p:nvCxnSpPr>
        <p:spPr>
          <a:xfrm>
            <a:off x="1285669" y="1542368"/>
            <a:ext cx="1891171" cy="843249"/>
          </a:xfrm>
          <a:prstGeom prst="curvedConnector2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0" y="3024557"/>
            <a:ext cx="1554113" cy="8490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External </a:t>
            </a:r>
            <a:r>
              <a:rPr lang="en-US" sz="2400" dirty="0" err="1" smtClean="0"/>
              <a:t>IdP</a:t>
            </a:r>
            <a:endParaRPr lang="en-US" sz="2400" dirty="0"/>
          </a:p>
        </p:txBody>
      </p:sp>
      <p:sp>
        <p:nvSpPr>
          <p:cNvPr id="19" name="Rounded Rectangle 18"/>
          <p:cNvSpPr/>
          <p:nvPr/>
        </p:nvSpPr>
        <p:spPr>
          <a:xfrm>
            <a:off x="3635378" y="997331"/>
            <a:ext cx="1554113" cy="8490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EPOS </a:t>
            </a:r>
            <a:r>
              <a:rPr lang="en-US" dirty="0" err="1" smtClean="0"/>
              <a:t>IdP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2"/>
            <a:endCxn id="9" idx="0"/>
          </p:cNvCxnSpPr>
          <p:nvPr/>
        </p:nvCxnSpPr>
        <p:spPr>
          <a:xfrm flipH="1">
            <a:off x="3176840" y="1846358"/>
            <a:ext cx="1235595" cy="53925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8" idx="3"/>
            <a:endCxn id="9" idx="1"/>
          </p:cNvCxnSpPr>
          <p:nvPr/>
        </p:nvCxnSpPr>
        <p:spPr>
          <a:xfrm flipV="1">
            <a:off x="1554113" y="2873281"/>
            <a:ext cx="352775" cy="57579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174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AAAI in EPOS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737293"/>
            <a:ext cx="8273569" cy="4895852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Several TCSs, RIs, etc., have already developed </a:t>
            </a:r>
            <a:r>
              <a:rPr lang="en-GB" dirty="0" smtClean="0"/>
              <a:t>DIVERSE AAAI </a:t>
            </a:r>
            <a:r>
              <a:rPr lang="en-GB" dirty="0"/>
              <a:t>solutions</a:t>
            </a:r>
            <a:r>
              <a:rPr lang="it-IT" dirty="0"/>
              <a:t> </a:t>
            </a:r>
            <a:endParaRPr lang="it-IT" dirty="0" smtClean="0"/>
          </a:p>
          <a:p>
            <a:r>
              <a:rPr lang="en-GB" dirty="0"/>
              <a:t>Hub technologies passing logins, passwords, etc. have to be abandoned by principle. Instead modern, </a:t>
            </a:r>
            <a:r>
              <a:rPr lang="en-GB" i="1" u="sng" dirty="0"/>
              <a:t>attribute based</a:t>
            </a:r>
            <a:r>
              <a:rPr lang="en-GB" dirty="0"/>
              <a:t>, solution is advised. </a:t>
            </a:r>
            <a:endParaRPr lang="en-GB" dirty="0" smtClean="0"/>
          </a:p>
          <a:p>
            <a:r>
              <a:rPr lang="en-GB" dirty="0"/>
              <a:t>Once user is authenticated within the infrastructure all the authorisation should be done by attributes only</a:t>
            </a:r>
            <a:r>
              <a:rPr lang="it-IT" dirty="0"/>
              <a:t> </a:t>
            </a:r>
            <a:endParaRPr lang="it-IT" dirty="0" smtClean="0"/>
          </a:p>
          <a:p>
            <a:pPr lvl="0"/>
            <a:r>
              <a:rPr lang="en-GB" dirty="0" err="1"/>
              <a:t>Curent</a:t>
            </a:r>
            <a:r>
              <a:rPr lang="en-GB" dirty="0"/>
              <a:t> </a:t>
            </a:r>
            <a:r>
              <a:rPr lang="pl-PL" dirty="0" err="1" smtClean="0"/>
              <a:t>external</a:t>
            </a:r>
            <a:r>
              <a:rPr lang="pl-PL" dirty="0" smtClean="0"/>
              <a:t> </a:t>
            </a:r>
            <a:r>
              <a:rPr lang="en-GB" dirty="0" err="1" smtClean="0"/>
              <a:t>IdPs</a:t>
            </a:r>
            <a:r>
              <a:rPr lang="en-GB" dirty="0" smtClean="0"/>
              <a:t> </a:t>
            </a:r>
            <a:r>
              <a:rPr lang="en-GB" dirty="0"/>
              <a:t>we are aware of include: </a:t>
            </a:r>
            <a:r>
              <a:rPr lang="en-GB" b="1" dirty="0" err="1"/>
              <a:t>EduGAIN</a:t>
            </a:r>
            <a:r>
              <a:rPr lang="en-GB" dirty="0"/>
              <a:t>, LDAP, OpenID, </a:t>
            </a:r>
            <a:r>
              <a:rPr lang="en-GB" b="1" dirty="0"/>
              <a:t>x509 </a:t>
            </a:r>
            <a:r>
              <a:rPr lang="en-GB" b="1" dirty="0" smtClean="0"/>
              <a:t>certificates</a:t>
            </a:r>
            <a:r>
              <a:rPr lang="pl-PL" dirty="0" smtClean="0"/>
              <a:t>, …</a:t>
            </a:r>
            <a:r>
              <a:rPr lang="en-GB" dirty="0" smtClean="0"/>
              <a:t> </a:t>
            </a:r>
            <a:endParaRPr lang="it-IT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2CC7-22A4-EA45-8F6C-18E8B26AA377}" type="datetime3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 April 2016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VRE4EIC</a:t>
            </a: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159E-1786-C045-BF34-3D9A3E92D711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8285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GI Engage powerpoint presentation v3.2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EGI Powerpoint Presentation (body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GI Powerpoint Presentation (closing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EGI Engage powerpoint presentation v3.2.potx</Template>
  <TotalTime>22</TotalTime>
  <Words>1205</Words>
  <Application>Microsoft Macintosh PowerPoint</Application>
  <PresentationFormat>On-screen Show (4:3)</PresentationFormat>
  <Paragraphs>195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EGI Engage powerpoint presentation v3.2</vt:lpstr>
      <vt:lpstr>EGI Powerpoint Presentation (body)</vt:lpstr>
      <vt:lpstr>EGI Powerpoint Presentation (closing)</vt:lpstr>
      <vt:lpstr>EPOS CC - empowering use cases from the Solid Earth Science domain</vt:lpstr>
      <vt:lpstr>PowerPoint Presentation</vt:lpstr>
      <vt:lpstr>PowerPoint Presentation</vt:lpstr>
      <vt:lpstr>PowerPoint Presentation</vt:lpstr>
      <vt:lpstr>COMPETENCE CENTER USE CASES</vt:lpstr>
      <vt:lpstr>AAI use case</vt:lpstr>
      <vt:lpstr>Definition: AAAI</vt:lpstr>
      <vt:lpstr>What problem are we facing?</vt:lpstr>
      <vt:lpstr>AAAI in EPOS</vt:lpstr>
      <vt:lpstr>Issues/challanges</vt:lpstr>
      <vt:lpstr>Architecture</vt:lpstr>
      <vt:lpstr>PowerPoint Presentation</vt:lpstr>
      <vt:lpstr>PowerPoint Presentation</vt:lpstr>
      <vt:lpstr>EPOS AAI Prototype 1</vt:lpstr>
      <vt:lpstr>More infos</vt:lpstr>
      <vt:lpstr>Computational use case</vt:lpstr>
      <vt:lpstr>EPOS  Computational Earth Science  (CE) </vt:lpstr>
      <vt:lpstr>PowerPoint Presentation</vt:lpstr>
      <vt:lpstr>The Forward Modelling Use Case</vt:lpstr>
      <vt:lpstr>Earthquake Simulation</vt:lpstr>
      <vt:lpstr>Misfit Calculation</vt:lpstr>
      <vt:lpstr>Gateway Services Overview  </vt:lpstr>
      <vt:lpstr>Task Force Goals</vt:lpstr>
      <vt:lpstr>Satellite Data use case</vt:lpstr>
      <vt:lpstr>Satellite Data use case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Malgorzata Krakowian</dc:creator>
  <cp:lastModifiedBy>Daniele Bailo</cp:lastModifiedBy>
  <cp:revision>6</cp:revision>
  <dcterms:created xsi:type="dcterms:W3CDTF">2015-06-16T10:07:50Z</dcterms:created>
  <dcterms:modified xsi:type="dcterms:W3CDTF">2016-04-06T06:34:07Z</dcterms:modified>
</cp:coreProperties>
</file>