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44"/>
  </p:notesMasterIdLst>
  <p:handoutMasterIdLst>
    <p:handoutMasterId r:id="rId45"/>
  </p:handoutMasterIdLst>
  <p:sldIdLst>
    <p:sldId id="280" r:id="rId4"/>
    <p:sldId id="291" r:id="rId5"/>
    <p:sldId id="293" r:id="rId6"/>
    <p:sldId id="313" r:id="rId7"/>
    <p:sldId id="294" r:id="rId8"/>
    <p:sldId id="292" r:id="rId9"/>
    <p:sldId id="314" r:id="rId10"/>
    <p:sldId id="295" r:id="rId11"/>
    <p:sldId id="300" r:id="rId12"/>
    <p:sldId id="299" r:id="rId13"/>
    <p:sldId id="296" r:id="rId14"/>
    <p:sldId id="297" r:id="rId15"/>
    <p:sldId id="298" r:id="rId16"/>
    <p:sldId id="301" r:id="rId17"/>
    <p:sldId id="315" r:id="rId18"/>
    <p:sldId id="303" r:id="rId19"/>
    <p:sldId id="302" r:id="rId20"/>
    <p:sldId id="305" r:id="rId21"/>
    <p:sldId id="306" r:id="rId22"/>
    <p:sldId id="307" r:id="rId23"/>
    <p:sldId id="310" r:id="rId24"/>
    <p:sldId id="311" r:id="rId25"/>
    <p:sldId id="312" r:id="rId26"/>
    <p:sldId id="316" r:id="rId27"/>
    <p:sldId id="319" r:id="rId28"/>
    <p:sldId id="320" r:id="rId29"/>
    <p:sldId id="318" r:id="rId30"/>
    <p:sldId id="321" r:id="rId31"/>
    <p:sldId id="317" r:id="rId32"/>
    <p:sldId id="323" r:id="rId33"/>
    <p:sldId id="322" r:id="rId34"/>
    <p:sldId id="325" r:id="rId35"/>
    <p:sldId id="324" r:id="rId36"/>
    <p:sldId id="326" r:id="rId37"/>
    <p:sldId id="327" r:id="rId38"/>
    <p:sldId id="328" r:id="rId39"/>
    <p:sldId id="329" r:id="rId40"/>
    <p:sldId id="330" r:id="rId41"/>
    <p:sldId id="331" r:id="rId42"/>
    <p:sldId id="284" r:id="rId4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>
        <p:scale>
          <a:sx n="66" d="100"/>
          <a:sy n="66" d="100"/>
        </p:scale>
        <p:origin x="-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4/6/2016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neic.no/wiki/EISCAT_3D_Support#Document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Towards the EISCAT_3D Portal - Experiences with DIRAC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Víctor Méndez Muñoz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val 6"/>
          <p:cNvSpPr/>
          <p:nvPr/>
        </p:nvSpPr>
        <p:spPr>
          <a:xfrm>
            <a:off x="6084168" y="2708920"/>
            <a:ext cx="2808312" cy="122413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Portal </a:t>
            </a:r>
            <a:r>
              <a:rPr lang="es-ES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e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nabling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computing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and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storage</a:t>
            </a:r>
            <a:endParaRPr lang="es-ES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val 6"/>
          <p:cNvSpPr/>
          <p:nvPr/>
        </p:nvSpPr>
        <p:spPr>
          <a:xfrm>
            <a:off x="539552" y="3717032"/>
            <a:ext cx="2880320" cy="216024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Operations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500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Tflops</a:t>
            </a:r>
            <a:r>
              <a:rPr lang="es-E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+ 20 PB of temporal disk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val 6"/>
          <p:cNvSpPr/>
          <p:nvPr/>
        </p:nvSpPr>
        <p:spPr>
          <a:xfrm>
            <a:off x="2987824" y="3717032"/>
            <a:ext cx="3312368" cy="216024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Archival</a:t>
            </a:r>
            <a:r>
              <a:rPr lang="es-E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initial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size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by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data centre</a:t>
            </a:r>
          </a:p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10 PB tape </a:t>
            </a:r>
          </a:p>
        </p:txBody>
      </p:sp>
    </p:spTree>
    <p:extLst>
      <p:ext uri="{BB962C8B-B14F-4D97-AF65-F5344CB8AC3E}">
        <p14:creationId xmlns:p14="http://schemas.microsoft.com/office/powerpoint/2010/main" val="14099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val 6"/>
          <p:cNvSpPr/>
          <p:nvPr/>
        </p:nvSpPr>
        <p:spPr>
          <a:xfrm>
            <a:off x="6156176" y="4005064"/>
            <a:ext cx="1944216" cy="1800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End-user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stage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50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Tflops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+ 2 PB disk</a:t>
            </a:r>
          </a:p>
        </p:txBody>
      </p:sp>
    </p:spTree>
    <p:extLst>
      <p:ext uri="{BB962C8B-B14F-4D97-AF65-F5344CB8AC3E}">
        <p14:creationId xmlns:p14="http://schemas.microsoft.com/office/powerpoint/2010/main" val="26966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</a:t>
            </a:r>
            <a:r>
              <a:rPr lang="en-GB" dirty="0" smtClean="0"/>
              <a:t>service </a:t>
            </a:r>
            <a:r>
              <a:rPr lang="en-GB" dirty="0"/>
              <a:t>suite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1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</a:t>
            </a:r>
            <a:r>
              <a:rPr lang="en-GB" dirty="0" smtClean="0"/>
              <a:t>service </a:t>
            </a:r>
            <a:r>
              <a:rPr lang="en-GB" dirty="0"/>
              <a:t>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irac.egi.eu service suite</a:t>
            </a:r>
          </a:p>
          <a:p>
            <a:pPr lvl="1"/>
            <a:r>
              <a:rPr lang="en-US" dirty="0" smtClean="0"/>
              <a:t>Backend for distributed computing</a:t>
            </a:r>
          </a:p>
          <a:p>
            <a:pPr lvl="1"/>
            <a:r>
              <a:rPr lang="en-US" dirty="0" smtClean="0"/>
              <a:t>Web portal for general scientific computing needs</a:t>
            </a:r>
          </a:p>
          <a:p>
            <a:pPr lvl="1"/>
            <a:r>
              <a:rPr lang="en-US" dirty="0" smtClean="0"/>
              <a:t>A set of software tools</a:t>
            </a:r>
          </a:p>
          <a:p>
            <a:pPr lvl="1"/>
            <a:r>
              <a:rPr lang="en-US" dirty="0" smtClean="0"/>
              <a:t>User community support</a:t>
            </a:r>
          </a:p>
          <a:p>
            <a:pPr lvl="2"/>
            <a:r>
              <a:rPr lang="en-US" dirty="0" smtClean="0"/>
              <a:t>User and technical support of dirac.egi.eu platform</a:t>
            </a:r>
          </a:p>
          <a:p>
            <a:pPr lvl="2"/>
            <a:r>
              <a:rPr lang="en-US" dirty="0"/>
              <a:t>SLA / OLA </a:t>
            </a:r>
            <a:endParaRPr lang="en-US" dirty="0" smtClean="0"/>
          </a:p>
          <a:p>
            <a:pPr lvl="2"/>
            <a:r>
              <a:rPr lang="en-US" dirty="0" smtClean="0"/>
              <a:t>Advisory in extreme scale computing (</a:t>
            </a:r>
            <a:r>
              <a:rPr lang="en-US" dirty="0" err="1" smtClean="0"/>
              <a:t>Exascale</a:t>
            </a:r>
            <a:r>
              <a:rPr lang="en-US" dirty="0" smtClean="0"/>
              <a:t>), HPC and HTC </a:t>
            </a:r>
          </a:p>
          <a:p>
            <a:pPr lvl="1"/>
            <a:r>
              <a:rPr lang="en-US" dirty="0" smtClean="0"/>
              <a:t>Resource provider integration</a:t>
            </a:r>
          </a:p>
          <a:p>
            <a:pPr lvl="2"/>
            <a:r>
              <a:rPr lang="en-US" dirty="0" smtClean="0"/>
              <a:t>Ad-hoc infrastructures for user communities</a:t>
            </a:r>
          </a:p>
          <a:p>
            <a:pPr lvl="2"/>
            <a:r>
              <a:rPr lang="en-US" dirty="0" smtClean="0"/>
              <a:t>Advisory in enabling Cloud, Grid and Storage services to communities needs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6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service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2015554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irac.egi.eu platform</a:t>
            </a:r>
          </a:p>
          <a:p>
            <a:pPr lvl="1"/>
            <a:r>
              <a:rPr lang="en-US" dirty="0" smtClean="0"/>
              <a:t>Hosted at CYFRONET</a:t>
            </a:r>
          </a:p>
          <a:p>
            <a:pPr lvl="1"/>
            <a:r>
              <a:rPr lang="en-US" dirty="0" smtClean="0"/>
              <a:t>User and technical support by UAB</a:t>
            </a:r>
          </a:p>
          <a:p>
            <a:pPr lvl="1"/>
            <a:r>
              <a:rPr lang="en-US" dirty="0" smtClean="0"/>
              <a:t>DIRAC project is in consultancy and projects alignment</a:t>
            </a:r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3068960"/>
            <a:ext cx="6660232" cy="326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service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647402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irac.egi.eu platform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3068960"/>
            <a:ext cx="6660232" cy="3265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71600" y="1844824"/>
            <a:ext cx="6984776" cy="159829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Scientific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communities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high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level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services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processing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and data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management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service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647402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irac.egi.eu platform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3068960"/>
            <a:ext cx="6660232" cy="3265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71600" y="1844824"/>
            <a:ext cx="6984776" cy="159829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Transparent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use of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infrastructure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resources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91680" y="5013176"/>
            <a:ext cx="5544616" cy="145427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53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service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647402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irac.egi.eu platform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3068960"/>
            <a:ext cx="6660232" cy="3265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71600" y="1844824"/>
            <a:ext cx="3168352" cy="79914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End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user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can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access</a:t>
            </a:r>
            <a:r>
              <a:rPr lang="es-E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55357" y="2479390"/>
            <a:ext cx="1512168" cy="122413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CLI</a:t>
            </a:r>
          </a:p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DIRAC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client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54041" y="2479390"/>
            <a:ext cx="1386408" cy="112803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DIRAC Portal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1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89510"/>
            <a:ext cx="8424936" cy="3671738"/>
          </a:xfrm>
        </p:spPr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EISCAT-3D computing model overview</a:t>
            </a:r>
          </a:p>
          <a:p>
            <a:r>
              <a:rPr lang="en-GB" dirty="0"/>
              <a:t>d</a:t>
            </a:r>
            <a:r>
              <a:rPr lang="en-GB" dirty="0" smtClean="0"/>
              <a:t>irac.egi.eu service suite</a:t>
            </a:r>
            <a:endParaRPr lang="en-GB" dirty="0" smtClean="0"/>
          </a:p>
          <a:p>
            <a:r>
              <a:rPr lang="en-GB" dirty="0" smtClean="0"/>
              <a:t>EISCAT-3D Proof of concept with dirac.egi.eu</a:t>
            </a:r>
          </a:p>
          <a:p>
            <a:r>
              <a:rPr lang="en-GB" dirty="0" smtClean="0"/>
              <a:t>EISCAT-3D portal system: adapted frontend + dirac.egi.eu backend</a:t>
            </a:r>
          </a:p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service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647402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irac.egi.eu platform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3068960"/>
            <a:ext cx="6660232" cy="3265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71600" y="1844824"/>
            <a:ext cx="5832648" cy="79914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VRE /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Scientific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Gateways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may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build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in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top of DIRAC …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56173" y="3023245"/>
            <a:ext cx="1126071" cy="826497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REST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23728" y="3023245"/>
            <a:ext cx="1126071" cy="826497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PaaS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65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dirac.egi.eu service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647402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irac.egi.eu platform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3068960"/>
            <a:ext cx="6660232" cy="3265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71600" y="1844824"/>
            <a:ext cx="5832648" cy="79914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Main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Service</a:t>
            </a:r>
            <a:r>
              <a:rPr lang="es-ES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2160" y="4077072"/>
            <a:ext cx="2376264" cy="12451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Data sets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management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6220" y="4365104"/>
            <a:ext cx="1745940" cy="82164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File catalogue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01466" y="4365103"/>
            <a:ext cx="1944216" cy="82164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Job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processing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2025" y="4357091"/>
            <a:ext cx="1313631" cy="82164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so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72200" y="2831888"/>
            <a:ext cx="2628292" cy="12451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WebAppDIRAC</a:t>
            </a:r>
            <a:endParaRPr lang="es-ES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s-ES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eveloping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framework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57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773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dirty="0" smtClean="0"/>
              <a:t>Proof of concept aims: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Discover </a:t>
            </a:r>
            <a:r>
              <a:rPr lang="en-GB" dirty="0"/>
              <a:t>data through metadata (instead of file location or physical file name).</a:t>
            </a:r>
            <a:endParaRPr lang="es-ES" dirty="0"/>
          </a:p>
          <a:p>
            <a:pPr lvl="1"/>
            <a:r>
              <a:rPr lang="en-GB" dirty="0"/>
              <a:t>Download batches of EISCAT files through the DIRAC server. </a:t>
            </a:r>
            <a:endParaRPr lang="es-ES" dirty="0"/>
          </a:p>
          <a:p>
            <a:pPr lvl="1"/>
            <a:r>
              <a:rPr lang="en-GB" dirty="0" smtClean="0"/>
              <a:t>Test cloud data processing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555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5529241" y="3517369"/>
            <a:ext cx="2321743" cy="116148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Previous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EISCAT data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128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186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 w="15875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5041354" y="4029157"/>
            <a:ext cx="2321743" cy="116148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Metadata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migration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of 2007 data set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27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1654951" y="2657399"/>
            <a:ext cx="1990161" cy="101059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Enablling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eiscat.se VO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99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25612" y="2609172"/>
            <a:ext cx="2198315" cy="55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User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access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system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by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…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CLI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b)    Dirac.egi.eu web portal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endCxn id="13" idx="0"/>
          </p:cNvCxnSpPr>
          <p:nvPr/>
        </p:nvCxnSpPr>
        <p:spPr>
          <a:xfrm rot="16200000" flipH="1">
            <a:off x="2427248" y="3623889"/>
            <a:ext cx="661592" cy="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910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" name="Cloud 8"/>
          <p:cNvSpPr/>
          <p:nvPr/>
        </p:nvSpPr>
        <p:spPr>
          <a:xfrm>
            <a:off x="5210902" y="3940077"/>
            <a:ext cx="2207260" cy="1847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25612" y="2609172"/>
            <a:ext cx="2198315" cy="55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User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access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system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by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…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CLI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b)    Dirac.egi.eu web portal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endCxn id="13" idx="0"/>
          </p:cNvCxnSpPr>
          <p:nvPr/>
        </p:nvCxnSpPr>
        <p:spPr>
          <a:xfrm rot="16200000" flipH="1">
            <a:off x="2427248" y="3623889"/>
            <a:ext cx="661592" cy="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338277" y="5800166"/>
            <a:ext cx="1507277" cy="38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cloud</a:t>
            </a:r>
            <a:r>
              <a:rPr kumimoji="0" lang="en-U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resources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>
                <a:latin typeface="Calibri" pitchFamily="34" charset="0"/>
                <a:cs typeface="Times New Roman" pitchFamily="18" charset="0"/>
              </a:rPr>
              <a:t>o</a:t>
            </a:r>
            <a:r>
              <a:rPr lang="en-US" altLang="es-ES" sz="1100" dirty="0" smtClean="0">
                <a:latin typeface="Calibri" pitchFamily="34" charset="0"/>
                <a:cs typeface="Times New Roman" pitchFamily="18" charset="0"/>
              </a:rPr>
              <a:t>f the  eiscat.se VO</a:t>
            </a:r>
            <a:endParaRPr kumimoji="0" lang="en-U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65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7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" name="Cloud 8"/>
          <p:cNvSpPr/>
          <p:nvPr/>
        </p:nvSpPr>
        <p:spPr>
          <a:xfrm>
            <a:off x="5210902" y="3940077"/>
            <a:ext cx="2207260" cy="1847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25612" y="2609172"/>
            <a:ext cx="2198315" cy="55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User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access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system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by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…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CLI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b)    Dirac.egi.eu web portal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endCxn id="13" idx="0"/>
          </p:cNvCxnSpPr>
          <p:nvPr/>
        </p:nvCxnSpPr>
        <p:spPr>
          <a:xfrm rot="16200000" flipH="1">
            <a:off x="2427248" y="3623889"/>
            <a:ext cx="661592" cy="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338277" y="5800166"/>
            <a:ext cx="1507277" cy="38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cloud</a:t>
            </a:r>
            <a:r>
              <a:rPr kumimoji="0" lang="en-U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resources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>
                <a:latin typeface="Calibri" pitchFamily="34" charset="0"/>
                <a:cs typeface="Times New Roman" pitchFamily="18" charset="0"/>
              </a:rPr>
              <a:t>o</a:t>
            </a:r>
            <a:r>
              <a:rPr lang="en-US" altLang="es-ES" sz="1100" dirty="0" smtClean="0">
                <a:latin typeface="Calibri" pitchFamily="34" charset="0"/>
                <a:cs typeface="Times New Roman" pitchFamily="18" charset="0"/>
              </a:rPr>
              <a:t>f the  eiscat.se VO</a:t>
            </a:r>
            <a:endParaRPr kumimoji="0" lang="en-U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3585232" y="4320759"/>
            <a:ext cx="2981647" cy="1387971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Integration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of eiscat.se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cloud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infrastructure</a:t>
            </a:r>
            <a:r>
              <a:rPr lang="es-E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EGI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Fedcloud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73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Proof of concept with dirac.egi.eu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" name="Cloud 8"/>
          <p:cNvSpPr/>
          <p:nvPr/>
        </p:nvSpPr>
        <p:spPr>
          <a:xfrm>
            <a:off x="5210902" y="3940077"/>
            <a:ext cx="2207260" cy="1847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25612" y="2609172"/>
            <a:ext cx="2198315" cy="55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User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access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system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by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…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CLI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b)    Dirac.egi.eu web portal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9"/>
          <p:cNvSpPr>
            <a:spLocks noChangeArrowheads="1"/>
          </p:cNvSpPr>
          <p:nvPr/>
        </p:nvSpPr>
        <p:spPr bwMode="auto">
          <a:xfrm>
            <a:off x="5717953" y="4578810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9"/>
          <p:cNvSpPr>
            <a:spLocks noChangeArrowheads="1"/>
          </p:cNvSpPr>
          <p:nvPr/>
        </p:nvSpPr>
        <p:spPr bwMode="auto">
          <a:xfrm>
            <a:off x="5629186" y="4863684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endCxn id="13" idx="0"/>
          </p:cNvCxnSpPr>
          <p:nvPr/>
        </p:nvCxnSpPr>
        <p:spPr>
          <a:xfrm rot="16200000" flipH="1">
            <a:off x="2427248" y="3623889"/>
            <a:ext cx="661592" cy="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" idx="3"/>
            <a:endCxn id="24" idx="1"/>
          </p:cNvCxnSpPr>
          <p:nvPr/>
        </p:nvCxnSpPr>
        <p:spPr>
          <a:xfrm flipV="1">
            <a:off x="3923928" y="5055678"/>
            <a:ext cx="1705258" cy="240485"/>
          </a:xfrm>
          <a:prstGeom prst="bentConnector3">
            <a:avLst>
              <a:gd name="adj1" fmla="val 41063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4" idx="3"/>
            <a:endCxn id="21" idx="3"/>
          </p:cNvCxnSpPr>
          <p:nvPr/>
        </p:nvCxnSpPr>
        <p:spPr>
          <a:xfrm flipV="1">
            <a:off x="6931505" y="3570361"/>
            <a:ext cx="88767" cy="1485317"/>
          </a:xfrm>
          <a:prstGeom prst="bentConnector3">
            <a:avLst>
              <a:gd name="adj1" fmla="val 96796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338277" y="5800166"/>
            <a:ext cx="1507277" cy="38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cloud</a:t>
            </a:r>
            <a:r>
              <a:rPr kumimoji="0" lang="en-U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resources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>
                <a:latin typeface="Calibri" pitchFamily="34" charset="0"/>
                <a:cs typeface="Times New Roman" pitchFamily="18" charset="0"/>
              </a:rPr>
              <a:t>o</a:t>
            </a:r>
            <a:r>
              <a:rPr lang="en-US" altLang="es-ES" sz="1100" dirty="0" smtClean="0">
                <a:latin typeface="Calibri" pitchFamily="34" charset="0"/>
                <a:cs typeface="Times New Roman" pitchFamily="18" charset="0"/>
              </a:rPr>
              <a:t>f the  eiscat.se VO</a:t>
            </a:r>
            <a:endParaRPr kumimoji="0" lang="en-U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 rot="17359072">
            <a:off x="6846235" y="4278078"/>
            <a:ext cx="21170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DIRAC </a:t>
            </a:r>
            <a:r>
              <a:rPr lang="es-ES" dirty="0" err="1" smtClean="0"/>
              <a:t>PaaS</a:t>
            </a:r>
            <a:r>
              <a:rPr lang="es-ES" dirty="0" smtClean="0"/>
              <a:t>  </a:t>
            </a:r>
            <a:r>
              <a:rPr lang="es-ES" dirty="0" err="1" smtClean="0"/>
              <a:t>for</a:t>
            </a:r>
            <a:r>
              <a:rPr lang="es-ES" dirty="0" smtClean="0"/>
              <a:t> data </a:t>
            </a:r>
            <a:r>
              <a:rPr lang="es-ES" dirty="0" err="1" smtClean="0"/>
              <a:t>management</a:t>
            </a:r>
            <a:endParaRPr lang="es-ES" dirty="0"/>
          </a:p>
        </p:txBody>
      </p:sp>
      <p:sp>
        <p:nvSpPr>
          <p:cNvPr id="34" name="TextBox 33"/>
          <p:cNvSpPr txBox="1"/>
          <p:nvPr/>
        </p:nvSpPr>
        <p:spPr>
          <a:xfrm rot="17359072">
            <a:off x="4253810" y="4782068"/>
            <a:ext cx="164722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Pre-</a:t>
            </a:r>
            <a:r>
              <a:rPr lang="es-ES" dirty="0" err="1" smtClean="0"/>
              <a:t>allocation</a:t>
            </a:r>
            <a:r>
              <a:rPr lang="es-ES" dirty="0" smtClean="0"/>
              <a:t> &amp; </a:t>
            </a:r>
            <a:r>
              <a:rPr lang="es-ES" dirty="0" err="1" smtClean="0"/>
              <a:t>pull</a:t>
            </a:r>
            <a:r>
              <a:rPr lang="es-ES" dirty="0" smtClean="0"/>
              <a:t> </a:t>
            </a:r>
            <a:r>
              <a:rPr lang="es-ES" dirty="0" err="1" smtClean="0"/>
              <a:t>job</a:t>
            </a:r>
            <a:endParaRPr lang="es-E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Proof of concept </a:t>
            </a:r>
            <a:r>
              <a:rPr lang="es-ES" dirty="0" err="1" smtClean="0"/>
              <a:t>build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710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portal system: adapted frontend + dirac.egi.eu backend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dirty="0" smtClean="0"/>
              <a:t>EISCAT-3D prototype aims (work in progress):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US" sz="2000" dirty="0" smtClean="0"/>
              <a:t>Assess </a:t>
            </a:r>
            <a:r>
              <a:rPr lang="en-US" sz="2000" dirty="0"/>
              <a:t>the suitability of using DIRAC for the EISCAT </a:t>
            </a:r>
            <a:r>
              <a:rPr lang="en-US" sz="2000" dirty="0" smtClean="0"/>
              <a:t>portal.</a:t>
            </a:r>
            <a:endParaRPr lang="en-US" sz="2000" dirty="0"/>
          </a:p>
          <a:p>
            <a:pPr lvl="1"/>
            <a:r>
              <a:rPr lang="en-US" sz="2000" dirty="0" smtClean="0"/>
              <a:t>Establish </a:t>
            </a:r>
            <a:r>
              <a:rPr lang="en-US" sz="2000" dirty="0"/>
              <a:t>a baseline file structure to access the EISCAT files through the portal. </a:t>
            </a:r>
            <a:endParaRPr lang="en-US" sz="2000" dirty="0" smtClean="0"/>
          </a:p>
          <a:p>
            <a:pPr lvl="2"/>
            <a:r>
              <a:rPr lang="en-US" sz="1600" dirty="0" smtClean="0"/>
              <a:t>access control, PIDs</a:t>
            </a:r>
            <a:r>
              <a:rPr lang="en-US" sz="1600" dirty="0"/>
              <a:t>, frequent queries, </a:t>
            </a:r>
            <a:r>
              <a:rPr lang="en-US" sz="1600" dirty="0" smtClean="0"/>
              <a:t>…</a:t>
            </a:r>
            <a:endParaRPr lang="en-US" sz="1600" dirty="0"/>
          </a:p>
          <a:p>
            <a:pPr lvl="1"/>
            <a:r>
              <a:rPr lang="en-US" sz="2000" dirty="0" smtClean="0"/>
              <a:t>Establish </a:t>
            </a:r>
            <a:r>
              <a:rPr lang="en-US" sz="2000" dirty="0"/>
              <a:t>a baseline metadata schema to discover EISCAT data through metadata via the portal. </a:t>
            </a:r>
            <a:endParaRPr lang="en-US" sz="2000" dirty="0" smtClean="0"/>
          </a:p>
          <a:p>
            <a:pPr lvl="2"/>
            <a:r>
              <a:rPr lang="en-US" sz="1600" dirty="0" smtClean="0"/>
              <a:t>The </a:t>
            </a:r>
            <a:r>
              <a:rPr lang="en-US" sz="1600" dirty="0"/>
              <a:t>schema will be improved in the future to </a:t>
            </a:r>
            <a:r>
              <a:rPr lang="en-US" sz="1600" dirty="0" err="1"/>
              <a:t>optimise</a:t>
            </a:r>
            <a:r>
              <a:rPr lang="en-US" sz="1600" dirty="0"/>
              <a:t> access </a:t>
            </a:r>
            <a:r>
              <a:rPr lang="en-US" sz="1600" dirty="0" smtClean="0"/>
              <a:t>management  </a:t>
            </a:r>
            <a:endParaRPr lang="en-US" sz="1600" dirty="0"/>
          </a:p>
          <a:p>
            <a:pPr lvl="1"/>
            <a:r>
              <a:rPr lang="en-US" sz="2000" dirty="0" smtClean="0"/>
              <a:t>Collect </a:t>
            </a:r>
            <a:r>
              <a:rPr lang="en-US" sz="2000" dirty="0"/>
              <a:t>feedback about data </a:t>
            </a:r>
            <a:r>
              <a:rPr lang="en-US" sz="2000" dirty="0" err="1"/>
              <a:t>organisation</a:t>
            </a:r>
            <a:r>
              <a:rPr lang="en-US" sz="2000" dirty="0"/>
              <a:t> for the EISCAT_3D data model </a:t>
            </a:r>
            <a:r>
              <a:rPr lang="en-US" sz="2000" dirty="0" smtClean="0"/>
              <a:t> for the coming EISCAT_3D activity. </a:t>
            </a:r>
            <a:endParaRPr lang="en-US" sz="2000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368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portal system: adapted frontend + dirac.egi.eu backend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" name="Cloud 8"/>
          <p:cNvSpPr/>
          <p:nvPr/>
        </p:nvSpPr>
        <p:spPr>
          <a:xfrm>
            <a:off x="5210902" y="3940077"/>
            <a:ext cx="2207260" cy="1847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9"/>
          <p:cNvSpPr>
            <a:spLocks noChangeArrowheads="1"/>
          </p:cNvSpPr>
          <p:nvPr/>
        </p:nvSpPr>
        <p:spPr bwMode="auto">
          <a:xfrm>
            <a:off x="5717953" y="4578810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9"/>
          <p:cNvSpPr>
            <a:spLocks noChangeArrowheads="1"/>
          </p:cNvSpPr>
          <p:nvPr/>
        </p:nvSpPr>
        <p:spPr bwMode="auto">
          <a:xfrm>
            <a:off x="5629186" y="4863684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" idx="3"/>
            <a:endCxn id="24" idx="1"/>
          </p:cNvCxnSpPr>
          <p:nvPr/>
        </p:nvCxnSpPr>
        <p:spPr>
          <a:xfrm flipV="1">
            <a:off x="3923928" y="5055678"/>
            <a:ext cx="1705258" cy="240485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4" idx="3"/>
            <a:endCxn id="21" idx="3"/>
          </p:cNvCxnSpPr>
          <p:nvPr/>
        </p:nvCxnSpPr>
        <p:spPr>
          <a:xfrm flipV="1">
            <a:off x="6931505" y="3570361"/>
            <a:ext cx="88767" cy="1485317"/>
          </a:xfrm>
          <a:prstGeom prst="bentConnector3">
            <a:avLst>
              <a:gd name="adj1" fmla="val 96796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338277" y="5800166"/>
            <a:ext cx="1507277" cy="38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cloud</a:t>
            </a:r>
            <a:r>
              <a:rPr kumimoji="0" lang="en-U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resources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>
                <a:latin typeface="Calibri" pitchFamily="34" charset="0"/>
                <a:cs typeface="Times New Roman" pitchFamily="18" charset="0"/>
              </a:rPr>
              <a:t>o</a:t>
            </a:r>
            <a:r>
              <a:rPr lang="en-US" altLang="es-ES" sz="1100" dirty="0" smtClean="0">
                <a:latin typeface="Calibri" pitchFamily="34" charset="0"/>
                <a:cs typeface="Times New Roman" pitchFamily="18" charset="0"/>
              </a:rPr>
              <a:t>f the  eiscat.se VO</a:t>
            </a:r>
            <a:endParaRPr kumimoji="0" lang="en-U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EISCAT-3D prototype </a:t>
            </a:r>
            <a:r>
              <a:rPr lang="es-ES" dirty="0" err="1" smtClean="0"/>
              <a:t>build</a:t>
            </a: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1376136" y="2374129"/>
            <a:ext cx="2981647" cy="1387971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may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access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</a:t>
            </a:r>
            <a:r>
              <a:rPr lang="es-E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web portal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adapted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</a:t>
            </a:r>
            <a:r>
              <a:rPr lang="es-E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eiscat.se</a:t>
            </a:r>
            <a:endParaRPr lang="es-E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06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portal system: adapted frontend + dirac.egi.eu backend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" name="Cloud 8"/>
          <p:cNvSpPr/>
          <p:nvPr/>
        </p:nvSpPr>
        <p:spPr>
          <a:xfrm>
            <a:off x="5210902" y="3940077"/>
            <a:ext cx="2207260" cy="1847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 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9"/>
          <p:cNvSpPr>
            <a:spLocks noChangeArrowheads="1"/>
          </p:cNvSpPr>
          <p:nvPr/>
        </p:nvSpPr>
        <p:spPr bwMode="auto">
          <a:xfrm>
            <a:off x="5717953" y="4578810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9"/>
          <p:cNvSpPr>
            <a:spLocks noChangeArrowheads="1"/>
          </p:cNvSpPr>
          <p:nvPr/>
        </p:nvSpPr>
        <p:spPr bwMode="auto">
          <a:xfrm>
            <a:off x="5629186" y="4863684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" idx="3"/>
            <a:endCxn id="24" idx="1"/>
          </p:cNvCxnSpPr>
          <p:nvPr/>
        </p:nvCxnSpPr>
        <p:spPr>
          <a:xfrm flipV="1">
            <a:off x="3923928" y="5055678"/>
            <a:ext cx="1705258" cy="240485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4" idx="3"/>
            <a:endCxn id="21" idx="3"/>
          </p:cNvCxnSpPr>
          <p:nvPr/>
        </p:nvCxnSpPr>
        <p:spPr>
          <a:xfrm flipV="1">
            <a:off x="6931505" y="3570361"/>
            <a:ext cx="88767" cy="1485317"/>
          </a:xfrm>
          <a:prstGeom prst="bentConnector3">
            <a:avLst>
              <a:gd name="adj1" fmla="val 96796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338277" y="5800166"/>
            <a:ext cx="1507277" cy="38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cloud</a:t>
            </a:r>
            <a:r>
              <a:rPr kumimoji="0" lang="en-U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resources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100" dirty="0">
                <a:latin typeface="Calibri" pitchFamily="34" charset="0"/>
                <a:cs typeface="Times New Roman" pitchFamily="18" charset="0"/>
              </a:rPr>
              <a:t>o</a:t>
            </a:r>
            <a:r>
              <a:rPr lang="en-US" altLang="es-ES" sz="1100" dirty="0" smtClean="0">
                <a:latin typeface="Calibri" pitchFamily="34" charset="0"/>
                <a:cs typeface="Times New Roman" pitchFamily="18" charset="0"/>
              </a:rPr>
              <a:t>f the  eiscat.se VO</a:t>
            </a:r>
            <a:endParaRPr kumimoji="0" lang="en-U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1259669" y="3068960"/>
            <a:ext cx="3269878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40" name="Rounded Rectangle 39"/>
          <p:cNvSpPr/>
          <p:nvPr/>
        </p:nvSpPr>
        <p:spPr>
          <a:xfrm>
            <a:off x="1403648" y="3186883"/>
            <a:ext cx="276402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475656" y="3234556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WebAppDIRAC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adapted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eiscat.se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Elbow Connector 41"/>
          <p:cNvCxnSpPr>
            <a:stCxn id="7" idx="0"/>
          </p:cNvCxnSpPr>
          <p:nvPr/>
        </p:nvCxnSpPr>
        <p:spPr>
          <a:xfrm rot="5400000" flipH="1" flipV="1">
            <a:off x="2761228" y="3666677"/>
            <a:ext cx="287983" cy="5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054028" y="2155395"/>
            <a:ext cx="2198315" cy="55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Final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user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access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system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by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…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eiscat.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se portal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Operators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/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admins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access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by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..</a:t>
            </a:r>
            <a:endParaRPr kumimoji="0" lang="es-ES" alt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CLI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b)    Dirac.egi.eu web portal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Content Placeholder 2"/>
          <p:cNvSpPr>
            <a:spLocks noGrp="1"/>
          </p:cNvSpPr>
          <p:nvPr>
            <p:ph sz="half" idx="2"/>
          </p:nvPr>
        </p:nvSpPr>
        <p:spPr>
          <a:xfrm>
            <a:off x="533103" y="1340768"/>
            <a:ext cx="7992888" cy="561923"/>
          </a:xfrm>
        </p:spPr>
        <p:txBody>
          <a:bodyPr/>
          <a:lstStyle/>
          <a:p>
            <a:pPr lvl="0"/>
            <a:r>
              <a:rPr lang="en-GB" dirty="0" smtClean="0"/>
              <a:t>EISCAT-3D prototype </a:t>
            </a:r>
            <a:r>
              <a:rPr lang="es-ES" dirty="0" err="1" smtClean="0"/>
              <a:t>build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959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portal system: adapted frontend + dirac.egi.eu backend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5868144" y="2492896"/>
            <a:ext cx="2738885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7" name="Rounded Rectangle 6"/>
          <p:cNvSpPr/>
          <p:nvPr/>
        </p:nvSpPr>
        <p:spPr>
          <a:xfrm>
            <a:off x="6012123" y="2610819"/>
            <a:ext cx="2448272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84131" y="2658492"/>
            <a:ext cx="2376264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WebAppDIRAC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adapted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eiscat.se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483767" y="2610820"/>
            <a:ext cx="3412207" cy="1532556"/>
          </a:xfrm>
          <a:custGeom>
            <a:avLst/>
            <a:gdLst>
              <a:gd name="connsiteX0" fmla="*/ 3755360 w 3755360"/>
              <a:gd name="connsiteY0" fmla="*/ 0 h 1362075"/>
              <a:gd name="connsiteX1" fmla="*/ 2059910 w 3755360"/>
              <a:gd name="connsiteY1" fmla="*/ 161925 h 1362075"/>
              <a:gd name="connsiteX2" fmla="*/ 278735 w 3755360"/>
              <a:gd name="connsiteY2" fmla="*/ 876300 h 1362075"/>
              <a:gd name="connsiteX3" fmla="*/ 31085 w 3755360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360" h="1362075">
                <a:moveTo>
                  <a:pt x="3755360" y="0"/>
                </a:moveTo>
                <a:cubicBezTo>
                  <a:pt x="3197353" y="7937"/>
                  <a:pt x="2639347" y="15875"/>
                  <a:pt x="2059910" y="161925"/>
                </a:cubicBezTo>
                <a:cubicBezTo>
                  <a:pt x="1480472" y="307975"/>
                  <a:pt x="616872" y="676275"/>
                  <a:pt x="278735" y="876300"/>
                </a:cubicBezTo>
                <a:cubicBezTo>
                  <a:pt x="-59402" y="1076325"/>
                  <a:pt x="-14159" y="1219200"/>
                  <a:pt x="31085" y="1362075"/>
                </a:cubicBezTo>
              </a:path>
            </a:pathLst>
          </a:custGeom>
          <a:noFill/>
          <a:ln w="63500"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reeform 19"/>
          <p:cNvSpPr/>
          <p:nvPr/>
        </p:nvSpPr>
        <p:spPr>
          <a:xfrm>
            <a:off x="3563888" y="2802556"/>
            <a:ext cx="2332087" cy="1340819"/>
          </a:xfrm>
          <a:custGeom>
            <a:avLst/>
            <a:gdLst>
              <a:gd name="connsiteX0" fmla="*/ 3755360 w 3755360"/>
              <a:gd name="connsiteY0" fmla="*/ 0 h 1362075"/>
              <a:gd name="connsiteX1" fmla="*/ 2059910 w 3755360"/>
              <a:gd name="connsiteY1" fmla="*/ 161925 h 1362075"/>
              <a:gd name="connsiteX2" fmla="*/ 278735 w 3755360"/>
              <a:gd name="connsiteY2" fmla="*/ 876300 h 1362075"/>
              <a:gd name="connsiteX3" fmla="*/ 31085 w 3755360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360" h="1362075">
                <a:moveTo>
                  <a:pt x="3755360" y="0"/>
                </a:moveTo>
                <a:cubicBezTo>
                  <a:pt x="3197353" y="7937"/>
                  <a:pt x="2639347" y="15875"/>
                  <a:pt x="2059910" y="161925"/>
                </a:cubicBezTo>
                <a:cubicBezTo>
                  <a:pt x="1480472" y="307975"/>
                  <a:pt x="616872" y="676275"/>
                  <a:pt x="278735" y="876300"/>
                </a:cubicBezTo>
                <a:cubicBezTo>
                  <a:pt x="-59402" y="1076325"/>
                  <a:pt x="-14159" y="1219200"/>
                  <a:pt x="31085" y="1362075"/>
                </a:cubicBezTo>
              </a:path>
            </a:pathLst>
          </a:custGeom>
          <a:noFill/>
          <a:ln w="63500"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reeform 21"/>
          <p:cNvSpPr/>
          <p:nvPr/>
        </p:nvSpPr>
        <p:spPr>
          <a:xfrm>
            <a:off x="5148063" y="2994297"/>
            <a:ext cx="747911" cy="1149078"/>
          </a:xfrm>
          <a:custGeom>
            <a:avLst/>
            <a:gdLst>
              <a:gd name="connsiteX0" fmla="*/ 3755360 w 3755360"/>
              <a:gd name="connsiteY0" fmla="*/ 0 h 1362075"/>
              <a:gd name="connsiteX1" fmla="*/ 2059910 w 3755360"/>
              <a:gd name="connsiteY1" fmla="*/ 161925 h 1362075"/>
              <a:gd name="connsiteX2" fmla="*/ 278735 w 3755360"/>
              <a:gd name="connsiteY2" fmla="*/ 876300 h 1362075"/>
              <a:gd name="connsiteX3" fmla="*/ 31085 w 3755360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360" h="1362075">
                <a:moveTo>
                  <a:pt x="3755360" y="0"/>
                </a:moveTo>
                <a:cubicBezTo>
                  <a:pt x="3197353" y="7937"/>
                  <a:pt x="2639347" y="15875"/>
                  <a:pt x="2059910" y="161925"/>
                </a:cubicBezTo>
                <a:cubicBezTo>
                  <a:pt x="1480472" y="307975"/>
                  <a:pt x="616872" y="676275"/>
                  <a:pt x="278735" y="876300"/>
                </a:cubicBezTo>
                <a:cubicBezTo>
                  <a:pt x="-59402" y="1076325"/>
                  <a:pt x="-14159" y="1219200"/>
                  <a:pt x="31085" y="1362075"/>
                </a:cubicBezTo>
              </a:path>
            </a:pathLst>
          </a:custGeom>
          <a:noFill/>
          <a:ln w="63500"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reeform 22"/>
          <p:cNvSpPr/>
          <p:nvPr/>
        </p:nvSpPr>
        <p:spPr>
          <a:xfrm rot="17879740">
            <a:off x="5996993" y="3005085"/>
            <a:ext cx="612278" cy="1149078"/>
          </a:xfrm>
          <a:custGeom>
            <a:avLst/>
            <a:gdLst>
              <a:gd name="connsiteX0" fmla="*/ 3755360 w 3755360"/>
              <a:gd name="connsiteY0" fmla="*/ 0 h 1362075"/>
              <a:gd name="connsiteX1" fmla="*/ 2059910 w 3755360"/>
              <a:gd name="connsiteY1" fmla="*/ 161925 h 1362075"/>
              <a:gd name="connsiteX2" fmla="*/ 278735 w 3755360"/>
              <a:gd name="connsiteY2" fmla="*/ 876300 h 1362075"/>
              <a:gd name="connsiteX3" fmla="*/ 31085 w 3755360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360" h="1362075">
                <a:moveTo>
                  <a:pt x="3755360" y="0"/>
                </a:moveTo>
                <a:cubicBezTo>
                  <a:pt x="3197353" y="7937"/>
                  <a:pt x="2639347" y="15875"/>
                  <a:pt x="2059910" y="161925"/>
                </a:cubicBezTo>
                <a:cubicBezTo>
                  <a:pt x="1480472" y="307975"/>
                  <a:pt x="616872" y="676275"/>
                  <a:pt x="278735" y="876300"/>
                </a:cubicBezTo>
                <a:cubicBezTo>
                  <a:pt x="-59402" y="1076325"/>
                  <a:pt x="-14159" y="1219200"/>
                  <a:pt x="31085" y="1362075"/>
                </a:cubicBezTo>
              </a:path>
            </a:pathLst>
          </a:custGeom>
          <a:noFill/>
          <a:ln w="63500"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reeform 23"/>
          <p:cNvSpPr/>
          <p:nvPr/>
        </p:nvSpPr>
        <p:spPr>
          <a:xfrm rot="15813374">
            <a:off x="7133951" y="2940636"/>
            <a:ext cx="429657" cy="745764"/>
          </a:xfrm>
          <a:custGeom>
            <a:avLst/>
            <a:gdLst>
              <a:gd name="connsiteX0" fmla="*/ 3755360 w 3755360"/>
              <a:gd name="connsiteY0" fmla="*/ 0 h 1362075"/>
              <a:gd name="connsiteX1" fmla="*/ 2059910 w 3755360"/>
              <a:gd name="connsiteY1" fmla="*/ 161925 h 1362075"/>
              <a:gd name="connsiteX2" fmla="*/ 278735 w 3755360"/>
              <a:gd name="connsiteY2" fmla="*/ 876300 h 1362075"/>
              <a:gd name="connsiteX3" fmla="*/ 31085 w 3755360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360" h="1362075">
                <a:moveTo>
                  <a:pt x="3755360" y="0"/>
                </a:moveTo>
                <a:cubicBezTo>
                  <a:pt x="3197353" y="7937"/>
                  <a:pt x="2639347" y="15875"/>
                  <a:pt x="2059910" y="161925"/>
                </a:cubicBezTo>
                <a:cubicBezTo>
                  <a:pt x="1480472" y="307975"/>
                  <a:pt x="616872" y="676275"/>
                  <a:pt x="278735" y="876300"/>
                </a:cubicBezTo>
                <a:cubicBezTo>
                  <a:pt x="-59402" y="1076325"/>
                  <a:pt x="-14159" y="1219200"/>
                  <a:pt x="31085" y="1362075"/>
                </a:cubicBezTo>
              </a:path>
            </a:pathLst>
          </a:custGeom>
          <a:noFill/>
          <a:ln w="63500"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33103" y="1340768"/>
            <a:ext cx="7992888" cy="56192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EISCAT-3D portal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099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portal system: adapted frontend + dirac.egi.eu backend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5787292"/>
            <a:ext cx="1123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280887" y="3810670"/>
            <a:ext cx="3248660" cy="18770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ounded Rectangle 7"/>
          <p:cNvSpPr/>
          <p:nvPr/>
        </p:nvSpPr>
        <p:spPr>
          <a:xfrm>
            <a:off x="1376137" y="5053463"/>
            <a:ext cx="2547791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" name="Cloud 8"/>
          <p:cNvSpPr/>
          <p:nvPr/>
        </p:nvSpPr>
        <p:spPr>
          <a:xfrm>
            <a:off x="5210902" y="4746822"/>
            <a:ext cx="2207260" cy="104046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5047" y="5188183"/>
            <a:ext cx="2090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Workload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Management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136" y="4477399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45046" y="4602758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Catalog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6137" y="3954686"/>
            <a:ext cx="2763816" cy="485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5047" y="4026694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Configuration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(EISCAT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setup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2586532"/>
            <a:ext cx="2115680" cy="1224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27424" y="2573014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File Server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94919" y="2779120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27424" y="2874566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DIRAC Storage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Element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05772" y="3378622"/>
            <a:ext cx="171450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338277" y="3450531"/>
            <a:ext cx="160464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EISCAT-3D  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files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9"/>
          <p:cNvSpPr>
            <a:spLocks noChangeArrowheads="1"/>
          </p:cNvSpPr>
          <p:nvPr/>
        </p:nvSpPr>
        <p:spPr bwMode="auto">
          <a:xfrm>
            <a:off x="5717953" y="5013176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9"/>
          <p:cNvSpPr>
            <a:spLocks noChangeArrowheads="1"/>
          </p:cNvSpPr>
          <p:nvPr/>
        </p:nvSpPr>
        <p:spPr bwMode="auto">
          <a:xfrm>
            <a:off x="5629186" y="5103656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A VM in a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IaaS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Elbow Connector 25"/>
          <p:cNvCxnSpPr>
            <a:stCxn id="11" idx="3"/>
            <a:endCxn id="20" idx="1"/>
          </p:cNvCxnSpPr>
          <p:nvPr/>
        </p:nvCxnSpPr>
        <p:spPr>
          <a:xfrm flipV="1">
            <a:off x="4139952" y="3018632"/>
            <a:ext cx="1187472" cy="170146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1" idx="0"/>
          </p:cNvCxnSpPr>
          <p:nvPr/>
        </p:nvCxnSpPr>
        <p:spPr>
          <a:xfrm>
            <a:off x="6152169" y="3162598"/>
            <a:ext cx="10853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" idx="3"/>
            <a:endCxn id="24" idx="1"/>
          </p:cNvCxnSpPr>
          <p:nvPr/>
        </p:nvCxnSpPr>
        <p:spPr>
          <a:xfrm flipV="1">
            <a:off x="3923928" y="5295650"/>
            <a:ext cx="1705258" cy="513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4" idx="3"/>
            <a:endCxn id="21" idx="3"/>
          </p:cNvCxnSpPr>
          <p:nvPr/>
        </p:nvCxnSpPr>
        <p:spPr>
          <a:xfrm flipV="1">
            <a:off x="6931505" y="3570361"/>
            <a:ext cx="88767" cy="1725289"/>
          </a:xfrm>
          <a:prstGeom prst="bentConnector3">
            <a:avLst>
              <a:gd name="adj1" fmla="val 1191429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8730"/>
            <a:ext cx="997089" cy="822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31" y="2115662"/>
            <a:ext cx="994790" cy="49351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 rot="17359072">
            <a:off x="6771840" y="4255419"/>
            <a:ext cx="15182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HTC </a:t>
            </a:r>
            <a:r>
              <a:rPr lang="es-ES" dirty="0" err="1" smtClean="0"/>
              <a:t>challenge</a:t>
            </a:r>
            <a:endParaRPr lang="es-ES" dirty="0"/>
          </a:p>
        </p:txBody>
      </p:sp>
      <p:sp>
        <p:nvSpPr>
          <p:cNvPr id="34" name="TextBox 33"/>
          <p:cNvSpPr txBox="1"/>
          <p:nvPr/>
        </p:nvSpPr>
        <p:spPr>
          <a:xfrm rot="17359072">
            <a:off x="4166255" y="5131146"/>
            <a:ext cx="15182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HPC </a:t>
            </a:r>
            <a:r>
              <a:rPr lang="es-ES" dirty="0" err="1" smtClean="0"/>
              <a:t>challenge</a:t>
            </a:r>
            <a:endParaRPr lang="es-E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82" y="2134717"/>
            <a:ext cx="994790" cy="493510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1259669" y="3068960"/>
            <a:ext cx="3269878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40" name="Rounded Rectangle 39"/>
          <p:cNvSpPr/>
          <p:nvPr/>
        </p:nvSpPr>
        <p:spPr>
          <a:xfrm>
            <a:off x="1403648" y="3186883"/>
            <a:ext cx="2764020" cy="3834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475656" y="3234556"/>
            <a:ext cx="252289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WebAppDIRAC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adapted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eiscat.se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Elbow Connector 41"/>
          <p:cNvCxnSpPr>
            <a:stCxn id="7" idx="0"/>
          </p:cNvCxnSpPr>
          <p:nvPr/>
        </p:nvCxnSpPr>
        <p:spPr>
          <a:xfrm rot="5400000" flipH="1" flipV="1">
            <a:off x="2761228" y="3666677"/>
            <a:ext cx="287983" cy="5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533103" y="1340768"/>
            <a:ext cx="7992888" cy="561923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EISCAT-3D portal system</a:t>
            </a:r>
            <a:endParaRPr lang="en-GB" dirty="0"/>
          </a:p>
        </p:txBody>
      </p:sp>
      <p:sp>
        <p:nvSpPr>
          <p:cNvPr id="44" name="Rounded Rectangle 29"/>
          <p:cNvSpPr>
            <a:spLocks noChangeArrowheads="1"/>
          </p:cNvSpPr>
          <p:nvPr/>
        </p:nvSpPr>
        <p:spPr bwMode="auto">
          <a:xfrm>
            <a:off x="5629185" y="4241011"/>
            <a:ext cx="1302319" cy="383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Other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computing</a:t>
            </a:r>
            <a:r>
              <a:rPr lang="es-ES" altLang="es-E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altLang="es-ES" sz="1100" dirty="0" err="1" smtClean="0">
                <a:latin typeface="Calibri" pitchFamily="34" charset="0"/>
                <a:cs typeface="Times New Roman" pitchFamily="18" charset="0"/>
              </a:rPr>
              <a:t>resources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Elbow Connector 44"/>
          <p:cNvCxnSpPr>
            <a:endCxn id="44" idx="1"/>
          </p:cNvCxnSpPr>
          <p:nvPr/>
        </p:nvCxnSpPr>
        <p:spPr>
          <a:xfrm flipV="1">
            <a:off x="3998554" y="4433005"/>
            <a:ext cx="1630631" cy="755178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4" idx="3"/>
          </p:cNvCxnSpPr>
          <p:nvPr/>
        </p:nvCxnSpPr>
        <p:spPr>
          <a:xfrm flipV="1">
            <a:off x="6931504" y="3662601"/>
            <a:ext cx="174073" cy="770404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868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EISCAT-3D portal system: adapted frontend + dirac.egi.eu backend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dirty="0" smtClean="0"/>
              <a:t>EISCAT-3D portal system implementation</a:t>
            </a:r>
          </a:p>
          <a:p>
            <a:pPr marL="457200" lvl="1" indent="0">
              <a:buNone/>
            </a:pPr>
            <a:endParaRPr lang="en-GB" sz="1400" dirty="0"/>
          </a:p>
          <a:p>
            <a:pPr lvl="1"/>
            <a:r>
              <a:rPr lang="en-US" sz="2000" dirty="0" smtClean="0"/>
              <a:t>dirac.egi.eu </a:t>
            </a:r>
            <a:r>
              <a:rPr lang="en-US" sz="2000" dirty="0"/>
              <a:t>backend will be extended to provide additional features for the EISCAT_3D requirements, briefly:</a:t>
            </a:r>
          </a:p>
          <a:p>
            <a:pPr lvl="2"/>
            <a:r>
              <a:rPr lang="en-US" sz="1600" dirty="0" smtClean="0"/>
              <a:t>User </a:t>
            </a:r>
            <a:r>
              <a:rPr lang="en-US" sz="1600" dirty="0"/>
              <a:t>access rights and permissions </a:t>
            </a:r>
            <a:r>
              <a:rPr lang="en-US" sz="1600" dirty="0" smtClean="0"/>
              <a:t>at </a:t>
            </a:r>
            <a:r>
              <a:rPr lang="en-US" sz="1600" dirty="0"/>
              <a:t>all </a:t>
            </a:r>
            <a:r>
              <a:rPr lang="en-US" sz="1600" dirty="0" smtClean="0"/>
              <a:t>levels</a:t>
            </a:r>
          </a:p>
          <a:p>
            <a:pPr lvl="2"/>
            <a:r>
              <a:rPr lang="en-US" sz="1600" dirty="0" smtClean="0"/>
              <a:t>Integration with </a:t>
            </a:r>
            <a:r>
              <a:rPr lang="en-US" sz="1600" dirty="0"/>
              <a:t>third party authorization and storage systems.</a:t>
            </a:r>
          </a:p>
          <a:p>
            <a:pPr lvl="2"/>
            <a:r>
              <a:rPr lang="en-US" sz="1600" dirty="0" smtClean="0"/>
              <a:t>Computing resource integration for </a:t>
            </a:r>
            <a:r>
              <a:rPr lang="en-US" sz="1600" dirty="0"/>
              <a:t>analysis </a:t>
            </a:r>
            <a:r>
              <a:rPr lang="en-US" sz="1600" dirty="0" smtClean="0"/>
              <a:t>jobs and pre-processing.</a:t>
            </a:r>
            <a:endParaRPr lang="en-US" sz="1600" dirty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customize portal based in </a:t>
            </a:r>
            <a:r>
              <a:rPr lang="en-US" sz="2000" dirty="0" err="1"/>
              <a:t>WebAppDIRAC</a:t>
            </a:r>
            <a:r>
              <a:rPr lang="en-US" sz="2000" dirty="0"/>
              <a:t> will support two user profiles:</a:t>
            </a:r>
          </a:p>
          <a:p>
            <a:pPr lvl="2"/>
            <a:r>
              <a:rPr lang="en-US" sz="1600" dirty="0" smtClean="0"/>
              <a:t>EISCAT </a:t>
            </a:r>
            <a:r>
              <a:rPr lang="en-US" sz="1600" dirty="0"/>
              <a:t>admins: high level management of the operations and data </a:t>
            </a:r>
            <a:r>
              <a:rPr lang="en-US" sz="1600" dirty="0" err="1" smtClean="0"/>
              <a:t>centres</a:t>
            </a:r>
            <a:r>
              <a:rPr lang="en-US" sz="1600" dirty="0" smtClean="0"/>
              <a:t> </a:t>
            </a:r>
            <a:endParaRPr lang="en-US" sz="1600" dirty="0"/>
          </a:p>
          <a:p>
            <a:pPr lvl="2"/>
            <a:r>
              <a:rPr lang="en-US" sz="1600" dirty="0" smtClean="0"/>
              <a:t>EISCAT </a:t>
            </a:r>
            <a:r>
              <a:rPr lang="en-US" sz="1600" dirty="0"/>
              <a:t>end-user: access to the stage </a:t>
            </a:r>
            <a:r>
              <a:rPr lang="en-US" sz="1600" dirty="0" smtClean="0"/>
              <a:t>resources</a:t>
            </a:r>
          </a:p>
          <a:p>
            <a:pPr lvl="1"/>
            <a:r>
              <a:rPr lang="en-US" sz="2000" dirty="0" smtClean="0"/>
              <a:t>HPC </a:t>
            </a:r>
          </a:p>
          <a:p>
            <a:pPr lvl="2"/>
            <a:r>
              <a:rPr lang="en-US" sz="1600" dirty="0" smtClean="0"/>
              <a:t>out of the box (DIRAC adaption to eiscat.se workloads and infrastructures) </a:t>
            </a:r>
          </a:p>
          <a:p>
            <a:pPr lvl="2"/>
            <a:r>
              <a:rPr lang="en-US" sz="1600" dirty="0" smtClean="0"/>
              <a:t>within the box (</a:t>
            </a:r>
            <a:r>
              <a:rPr lang="en-US" sz="1600" dirty="0" err="1" smtClean="0"/>
              <a:t>eiscat</a:t>
            </a:r>
            <a:r>
              <a:rPr lang="en-US" sz="1600" dirty="0" smtClean="0"/>
              <a:t> programs adaption to the HPC infrastructures)</a:t>
            </a:r>
          </a:p>
          <a:p>
            <a:pPr lvl="1"/>
            <a:r>
              <a:rPr lang="en-US" sz="2000" dirty="0" smtClean="0"/>
              <a:t>HTC in computing resources using DIRAC PaaS data management</a:t>
            </a:r>
            <a:endParaRPr lang="en-US" sz="2000" dirty="0"/>
          </a:p>
          <a:p>
            <a:pPr marL="457200" lvl="1" indent="0">
              <a:buNone/>
            </a:pP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7463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746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sz="2400" dirty="0" smtClean="0"/>
              <a:t>A promising proof of concept of the EISCAT-3D portal has been implemented</a:t>
            </a:r>
          </a:p>
          <a:p>
            <a:pPr lvl="1"/>
            <a:r>
              <a:rPr lang="en-GB" sz="2000" dirty="0" smtClean="0"/>
              <a:t>Data and storage integration</a:t>
            </a:r>
          </a:p>
          <a:p>
            <a:pPr lvl="1"/>
            <a:r>
              <a:rPr lang="en-GB" sz="2000" dirty="0" smtClean="0"/>
              <a:t>Metadata advanced features</a:t>
            </a:r>
          </a:p>
          <a:p>
            <a:pPr lvl="1"/>
            <a:r>
              <a:rPr lang="en-GB" sz="2000" dirty="0" smtClean="0"/>
              <a:t>Web environment </a:t>
            </a:r>
          </a:p>
          <a:p>
            <a:pPr lvl="1"/>
            <a:r>
              <a:rPr lang="en-GB" sz="2000" dirty="0" smtClean="0"/>
              <a:t>Cloud resources integration</a:t>
            </a:r>
          </a:p>
          <a:p>
            <a:pPr lvl="0"/>
            <a:r>
              <a:rPr lang="en-GB" sz="2400" dirty="0" smtClean="0"/>
              <a:t>A prototype portal </a:t>
            </a:r>
            <a:r>
              <a:rPr lang="en-GB" sz="2400" dirty="0" smtClean="0"/>
              <a:t>is been building to prepare the coming EISCAT-3D extreme scale computing and data management</a:t>
            </a:r>
          </a:p>
          <a:p>
            <a:pPr lvl="1"/>
            <a:r>
              <a:rPr lang="en-GB" sz="2000" dirty="0" smtClean="0"/>
              <a:t>Web developing framework (</a:t>
            </a:r>
            <a:r>
              <a:rPr lang="en-GB" sz="2000" dirty="0" err="1" smtClean="0"/>
              <a:t>WebAppDIRAC</a:t>
            </a:r>
            <a:r>
              <a:rPr lang="en-GB" sz="2000" dirty="0" smtClean="0"/>
              <a:t>) to fast implementation based in existing web applications and gadgets</a:t>
            </a:r>
          </a:p>
          <a:p>
            <a:pPr lvl="1"/>
            <a:r>
              <a:rPr lang="en-GB" sz="2000" dirty="0"/>
              <a:t>D</a:t>
            </a:r>
            <a:r>
              <a:rPr lang="en-GB" sz="2000" dirty="0" smtClean="0"/>
              <a:t>eveloping and integration of overlying systems:  AAI, HPC, HTC…</a:t>
            </a:r>
          </a:p>
          <a:p>
            <a:pPr lvl="1"/>
            <a:r>
              <a:rPr lang="en-GB" sz="2000" dirty="0" smtClean="0"/>
              <a:t>To prepare operations for EISCAT-3D production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0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EISCAT project</a:t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EISCAT_3D</a:t>
            </a:r>
            <a:r>
              <a:rPr lang="en-US" dirty="0" smtClean="0"/>
              <a:t> </a:t>
            </a:r>
            <a:r>
              <a:rPr lang="en-US" dirty="0"/>
              <a:t>is a project that aims at constructing a new generation of </a:t>
            </a:r>
            <a:r>
              <a:rPr lang="en-US" b="1" dirty="0"/>
              <a:t>ionospheric and atmospheric radar</a:t>
            </a:r>
            <a:r>
              <a:rPr lang="en-US" dirty="0"/>
              <a:t> in the </a:t>
            </a:r>
            <a:r>
              <a:rPr lang="en-US" dirty="0" err="1"/>
              <a:t>auroral</a:t>
            </a:r>
            <a:r>
              <a:rPr lang="en-US" dirty="0"/>
              <a:t> zone in the </a:t>
            </a:r>
            <a:r>
              <a:rPr lang="en-US" dirty="0" err="1"/>
              <a:t>Fenno</a:t>
            </a:r>
            <a:r>
              <a:rPr lang="en-US" dirty="0"/>
              <a:t>-Scandinavian Arctic. </a:t>
            </a:r>
            <a:endParaRPr lang="en-US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first stage will consist of </a:t>
            </a:r>
            <a:r>
              <a:rPr lang="en-GB" b="1" dirty="0"/>
              <a:t>three radar sites</a:t>
            </a:r>
            <a:r>
              <a:rPr lang="en-GB" dirty="0"/>
              <a:t>: transmitter and receiver at </a:t>
            </a:r>
            <a:r>
              <a:rPr lang="en-GB" dirty="0" err="1"/>
              <a:t>Skibotn</a:t>
            </a:r>
            <a:r>
              <a:rPr lang="en-GB" dirty="0"/>
              <a:t> (NO), and receivers in </a:t>
            </a:r>
            <a:r>
              <a:rPr lang="en-GB" dirty="0" err="1"/>
              <a:t>Karesuvanto</a:t>
            </a:r>
            <a:r>
              <a:rPr lang="en-GB" dirty="0"/>
              <a:t> (FI) and </a:t>
            </a:r>
            <a:r>
              <a:rPr lang="en-GB" dirty="0" err="1"/>
              <a:t>Bergfors</a:t>
            </a:r>
            <a:r>
              <a:rPr lang="en-GB" dirty="0"/>
              <a:t> (SE). </a:t>
            </a:r>
            <a:endParaRPr lang="en-GB" dirty="0" smtClean="0"/>
          </a:p>
          <a:p>
            <a:pPr lvl="1"/>
            <a:r>
              <a:rPr lang="en-GB" dirty="0"/>
              <a:t>EISCAT_3D will also have </a:t>
            </a:r>
            <a:r>
              <a:rPr lang="en-GB" b="1" dirty="0"/>
              <a:t>an operations centre</a:t>
            </a:r>
            <a:r>
              <a:rPr lang="en-GB" dirty="0"/>
              <a:t>, and </a:t>
            </a:r>
            <a:r>
              <a:rPr lang="en-GB" b="1" dirty="0"/>
              <a:t>two or more </a:t>
            </a:r>
            <a:r>
              <a:rPr lang="en-GB" b="1" dirty="0" smtClean="0"/>
              <a:t>data </a:t>
            </a:r>
            <a:r>
              <a:rPr lang="en-GB" b="1" dirty="0"/>
              <a:t>centres</a:t>
            </a:r>
            <a:r>
              <a:rPr lang="en-GB" dirty="0"/>
              <a:t> located in the Nordic </a:t>
            </a:r>
            <a:r>
              <a:rPr lang="en-GB" dirty="0" smtClean="0"/>
              <a:t>area.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2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b="1" dirty="0" smtClean="0"/>
              <a:t>EGI </a:t>
            </a:r>
            <a:r>
              <a:rPr lang="es-ES" b="1" dirty="0" err="1" smtClean="0"/>
              <a:t>Competence</a:t>
            </a:r>
            <a:r>
              <a:rPr lang="es-ES" b="1" dirty="0" smtClean="0"/>
              <a:t> Centre </a:t>
            </a:r>
            <a:r>
              <a:rPr lang="es-ES" b="1" dirty="0" err="1" smtClean="0"/>
              <a:t>for</a:t>
            </a:r>
            <a:r>
              <a:rPr lang="es-ES" b="1" dirty="0" smtClean="0"/>
              <a:t> EISCAT-3D</a:t>
            </a:r>
            <a:br>
              <a:rPr lang="es-ES" b="1" dirty="0" smtClean="0"/>
            </a:br>
            <a:endParaRPr lang="en-GB" dirty="0" smtClean="0"/>
          </a:p>
          <a:p>
            <a:pPr lvl="1"/>
            <a:r>
              <a:rPr lang="en-GB" b="1" dirty="0" smtClean="0"/>
              <a:t>Users </a:t>
            </a:r>
            <a:r>
              <a:rPr lang="en-GB" b="1" dirty="0"/>
              <a:t>will interact with EISCAT_3D</a:t>
            </a:r>
            <a:r>
              <a:rPr lang="en-GB" dirty="0"/>
              <a:t> data and related applications </a:t>
            </a:r>
            <a:r>
              <a:rPr lang="en-GB" b="1" dirty="0"/>
              <a:t>through a user portal</a:t>
            </a:r>
            <a:r>
              <a:rPr lang="en-GB" b="1" dirty="0" smtClean="0"/>
              <a:t> </a:t>
            </a:r>
          </a:p>
          <a:p>
            <a:pPr lvl="1"/>
            <a:r>
              <a:rPr lang="en-US" dirty="0"/>
              <a:t>At the beginning of 2016, </a:t>
            </a:r>
            <a:r>
              <a:rPr lang="en-US" b="1" dirty="0"/>
              <a:t>the EGI Competence Centre for EISCAT-3D </a:t>
            </a:r>
            <a:r>
              <a:rPr lang="en-US" dirty="0"/>
              <a:t>decided to </a:t>
            </a:r>
            <a:r>
              <a:rPr lang="en-US" b="1" dirty="0"/>
              <a:t>adopt </a:t>
            </a:r>
            <a:r>
              <a:rPr lang="en-US" b="1" dirty="0" smtClean="0"/>
              <a:t>DIRAC</a:t>
            </a:r>
            <a:r>
              <a:rPr lang="en-US" dirty="0" smtClean="0"/>
              <a:t> to ease distributed computing</a:t>
            </a:r>
          </a:p>
          <a:p>
            <a:pPr lvl="1"/>
            <a:r>
              <a:rPr lang="en-US" dirty="0" smtClean="0"/>
              <a:t>At the present a </a:t>
            </a:r>
            <a:r>
              <a:rPr lang="en-US" b="1" dirty="0" smtClean="0"/>
              <a:t>proof of concept </a:t>
            </a:r>
            <a:r>
              <a:rPr lang="en-US" dirty="0" smtClean="0"/>
              <a:t>has been implemented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is a work in progress to implement a </a:t>
            </a:r>
            <a:r>
              <a:rPr lang="en-US" b="1" dirty="0" smtClean="0"/>
              <a:t>prototype for the coming EISCAT-3D data</a:t>
            </a:r>
            <a:r>
              <a:rPr lang="en-US" dirty="0" smtClean="0"/>
              <a:t>.</a:t>
            </a:r>
            <a:endParaRPr lang="es-ES" dirty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7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9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62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/>
          <p:cNvSpPr/>
          <p:nvPr/>
        </p:nvSpPr>
        <p:spPr>
          <a:xfrm>
            <a:off x="971600" y="1484784"/>
            <a:ext cx="7632848" cy="158417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Online</a:t>
            </a:r>
            <a:endParaRPr lang="es-ES" sz="3600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71600" y="3645024"/>
            <a:ext cx="7632848" cy="194421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Offline</a:t>
            </a:r>
            <a:endParaRPr lang="es-E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EISCAT-3D computing model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12144"/>
            <a:ext cx="8352928" cy="513200"/>
          </a:xfrm>
        </p:spPr>
        <p:txBody>
          <a:bodyPr/>
          <a:lstStyle/>
          <a:p>
            <a:r>
              <a:rPr lang="en-GB" sz="1600" dirty="0" smtClean="0"/>
              <a:t>Computing Infrastructure </a:t>
            </a:r>
            <a:r>
              <a:rPr lang="en-GB" sz="1600" u="sng" dirty="0">
                <a:hlinkClick r:id="rId2"/>
              </a:rPr>
              <a:t>https://wiki.neic.no/wiki/EISCAT_3D_Support#Documents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– Amsterdam -</a:t>
            </a:r>
            <a:endParaRPr lang="en-GB" dirty="0"/>
          </a:p>
        </p:txBody>
      </p:sp>
      <p:pic>
        <p:nvPicPr>
          <p:cNvPr id="5" name="Picture 4" descr="https://lh3.googleusercontent.com/P6PP8c0jpnHqm7XzsXWEj3xkZ47LaawWtgTvjD4B4rNza8qb-9EK1ltdp2lCzbzrYZE80rPnH8l_peDX-SXPQhwqBg92EajrJO6Az7PDobD-w_hPYc7cG0TyFRRi4Rup7VCPj3K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928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/>
          <p:cNvSpPr/>
          <p:nvPr/>
        </p:nvSpPr>
        <p:spPr>
          <a:xfrm>
            <a:off x="971600" y="1484784"/>
            <a:ext cx="7632848" cy="158417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Data </a:t>
            </a:r>
            <a:r>
              <a:rPr lang="es-E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Taking</a:t>
            </a:r>
            <a:endParaRPr lang="es-E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SCAT-3D-dirac.egi.eu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EISCAT-3D-dirac.egi.eu</Template>
  <TotalTime>294</TotalTime>
  <Words>1310</Words>
  <Application>Microsoft Office PowerPoint</Application>
  <PresentationFormat>On-screen Show (4:3)</PresentationFormat>
  <Paragraphs>304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EISCAT-3D-dirac.egi.eu</vt:lpstr>
      <vt:lpstr>EGI Powerpoint Presentation (body)</vt:lpstr>
      <vt:lpstr>EGI Powerpoint Presentation (closing)</vt:lpstr>
      <vt:lpstr>Towards the EISCAT_3D Portal - Experiences with DIRAC </vt:lpstr>
      <vt:lpstr>Agenda</vt:lpstr>
      <vt:lpstr>Introduction</vt:lpstr>
      <vt:lpstr>Introduction</vt:lpstr>
      <vt:lpstr>Introduction</vt:lpstr>
      <vt:lpstr>EISCAT-3D computing model overview</vt:lpstr>
      <vt:lpstr>EISCAT-3D computing model overview</vt:lpstr>
      <vt:lpstr>EISCAT-3D computing model overview</vt:lpstr>
      <vt:lpstr>EISCAT-3D computing model overview</vt:lpstr>
      <vt:lpstr>EISCAT-3D computing model overview</vt:lpstr>
      <vt:lpstr>EISCAT-3D computing model overview</vt:lpstr>
      <vt:lpstr>EISCAT-3D computing model overview</vt:lpstr>
      <vt:lpstr>EISCAT-3D computing model overview</vt:lpstr>
      <vt:lpstr>dirac.egi.eu service suite</vt:lpstr>
      <vt:lpstr>dirac.egi.eu service suite</vt:lpstr>
      <vt:lpstr>dirac.egi.eu service suite</vt:lpstr>
      <vt:lpstr>dirac.egi.eu service suite</vt:lpstr>
      <vt:lpstr>dirac.egi.eu service suite</vt:lpstr>
      <vt:lpstr>dirac.egi.eu service suite</vt:lpstr>
      <vt:lpstr>dirac.egi.eu service suite</vt:lpstr>
      <vt:lpstr>dirac.egi.eu service suite</vt:lpstr>
      <vt:lpstr>EISCAT-3D Proof of concept with dirac.egi.eu</vt:lpstr>
      <vt:lpstr>EISCAT-3D Proof of concept with dirac.egi.eu</vt:lpstr>
      <vt:lpstr>EISCAT-3D Proof of concept with dirac.egi.eu</vt:lpstr>
      <vt:lpstr>EISCAT-3D Proof of concept with dirac.egi.eu</vt:lpstr>
      <vt:lpstr>EISCAT-3D Proof of concept with dirac.egi.eu</vt:lpstr>
      <vt:lpstr>EISCAT-3D Proof of concept with dirac.egi.eu</vt:lpstr>
      <vt:lpstr>EISCAT-3D Proof of concept with dirac.egi.eu</vt:lpstr>
      <vt:lpstr>EISCAT-3D Proof of concept with dirac.egi.eu</vt:lpstr>
      <vt:lpstr>EISCAT-3D Proof of concept with dirac.egi.eu</vt:lpstr>
      <vt:lpstr>EISCAT-3D Proof of concept with dirac.egi.eu</vt:lpstr>
      <vt:lpstr>EISCAT-3D portal system: adapted frontend + dirac.egi.eu backend</vt:lpstr>
      <vt:lpstr>EISCAT-3D portal system: adapted frontend + dirac.egi.eu backend</vt:lpstr>
      <vt:lpstr>EISCAT-3D portal system: adapted frontend + dirac.egi.eu backend</vt:lpstr>
      <vt:lpstr>EISCAT-3D portal system: adapted frontend + dirac.egi.eu backend</vt:lpstr>
      <vt:lpstr>EISCAT-3D portal system: adapted frontend + dirac.egi.eu backend</vt:lpstr>
      <vt:lpstr>EISCAT-3D portal system: adapted frontend + dirac.egi.eu backend</vt:lpstr>
      <vt:lpstr>Conclusions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the EISCAT_3D Portal - Experiences with DIRAC</dc:title>
  <dc:creator>victor</dc:creator>
  <cp:lastModifiedBy>victor</cp:lastModifiedBy>
  <cp:revision>25</cp:revision>
  <dcterms:created xsi:type="dcterms:W3CDTF">2016-04-06T05:52:24Z</dcterms:created>
  <dcterms:modified xsi:type="dcterms:W3CDTF">2016-04-06T10:46:56Z</dcterms:modified>
</cp:coreProperties>
</file>