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</p:sldMasterIdLst>
  <p:notesMasterIdLst>
    <p:notesMasterId r:id="rId22"/>
  </p:notesMasterIdLst>
  <p:sldIdLst>
    <p:sldId id="256" r:id="rId7"/>
    <p:sldId id="257" r:id="rId8"/>
    <p:sldId id="275" r:id="rId9"/>
    <p:sldId id="276" r:id="rId10"/>
    <p:sldId id="277" r:id="rId11"/>
    <p:sldId id="260" r:id="rId12"/>
    <p:sldId id="278" r:id="rId13"/>
    <p:sldId id="279" r:id="rId14"/>
    <p:sldId id="280" r:id="rId15"/>
    <p:sldId id="281" r:id="rId16"/>
    <p:sldId id="282" r:id="rId17"/>
    <p:sldId id="283" r:id="rId18"/>
    <p:sldId id="285" r:id="rId19"/>
    <p:sldId id="284" r:id="rId20"/>
    <p:sldId id="267" r:id="rId21"/>
  </p:sldIdLst>
  <p:sldSz cx="9144000" cy="6858000" type="screen4x3"/>
  <p:notesSz cx="7772400" cy="10058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318" autoAdjust="0"/>
  </p:normalViewPr>
  <p:slideViewPr>
    <p:cSldViewPr>
      <p:cViewPr varScale="1">
        <p:scale>
          <a:sx n="83" d="100"/>
          <a:sy n="83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02693-8168-4BAA-98AE-43466663D34E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0B0EA-01BC-419C-8796-58C76F1D9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3188" y="754063"/>
            <a:ext cx="5011737" cy="375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xfrm>
            <a:off x="777240" y="4777740"/>
            <a:ext cx="6203527" cy="451231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1000" dirty="0"/>
              <a:t>Make notes for interaction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/>
              <a:t>Submitter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/>
              <a:t>- Through the </a:t>
            </a:r>
            <a:r>
              <a:rPr lang="en-US" sz="1000" dirty="0" err="1"/>
              <a:t>AppDB</a:t>
            </a:r>
            <a:r>
              <a:rPr lang="en-US" sz="1000" dirty="0"/>
              <a:t> portal (=graphical interface) is able to register a </a:t>
            </a:r>
            <a:r>
              <a:rPr lang="en-US" sz="1000" dirty="0" err="1"/>
              <a:t>vApp</a:t>
            </a:r>
            <a:endParaRPr lang="en-US" sz="1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The </a:t>
            </a:r>
            <a:r>
              <a:rPr lang="en-US" sz="1000" dirty="0" err="1"/>
              <a:t>vApp</a:t>
            </a:r>
            <a:r>
              <a:rPr lang="en-US" sz="1000" dirty="0"/>
              <a:t> is versioned. Each </a:t>
            </a:r>
            <a:r>
              <a:rPr lang="en-US" sz="1000" dirty="0" err="1"/>
              <a:t>vApp</a:t>
            </a:r>
            <a:r>
              <a:rPr lang="en-US" sz="1000" dirty="0"/>
              <a:t> version contains VM images, The submitter can create a </a:t>
            </a:r>
            <a:r>
              <a:rPr lang="en-US" sz="1000" dirty="0" err="1"/>
              <a:t>vApp</a:t>
            </a:r>
            <a:r>
              <a:rPr lang="en-US" sz="1000" dirty="0"/>
              <a:t> version either using the </a:t>
            </a:r>
            <a:r>
              <a:rPr lang="en-US" sz="1000" dirty="0" err="1"/>
              <a:t>AppDB</a:t>
            </a:r>
            <a:r>
              <a:rPr lang="en-US" sz="1000" dirty="0"/>
              <a:t> portal (graphically) or even through a command line tool (mainly for automation i.e. upload updates of images without human intervention)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Can create </a:t>
            </a:r>
            <a:r>
              <a:rPr lang="en-US" sz="1000" dirty="0" err="1"/>
              <a:t>vApp</a:t>
            </a:r>
            <a:r>
              <a:rPr lang="en-US" sz="1000" dirty="0"/>
              <a:t> version and at the end publish it and therefore </a:t>
            </a:r>
            <a:r>
              <a:rPr lang="en-US" sz="1000" dirty="0" err="1"/>
              <a:t>meke</a:t>
            </a:r>
            <a:r>
              <a:rPr lang="en-US" sz="1000" dirty="0"/>
              <a:t> it publicly available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VO or Project Manager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Selects the </a:t>
            </a:r>
            <a:r>
              <a:rPr lang="en-US" sz="1000" dirty="0" err="1"/>
              <a:t>vApps</a:t>
            </a:r>
            <a:r>
              <a:rPr lang="en-US" sz="1000" dirty="0"/>
              <a:t> (or their updates) that </a:t>
            </a:r>
            <a:r>
              <a:rPr lang="en-US" sz="1000" dirty="0" err="1"/>
              <a:t>considere</a:t>
            </a:r>
            <a:r>
              <a:rPr lang="en-US" sz="1000" dirty="0"/>
              <a:t> as suitable to be offered by his/her sites of responsibility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And publishes the chosen ones in to the </a:t>
            </a:r>
            <a:r>
              <a:rPr lang="en-US" sz="1000" dirty="0" err="1"/>
              <a:t>AppDB</a:t>
            </a:r>
            <a:r>
              <a:rPr lang="en-US" sz="1000" dirty="0"/>
              <a:t> Image List Store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Sites / Resource </a:t>
            </a:r>
            <a:r>
              <a:rPr lang="en-US" sz="1000" dirty="0" err="1"/>
              <a:t>prividers</a:t>
            </a:r>
            <a:r>
              <a:rPr lang="en-US" sz="10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Subscribe and download the </a:t>
            </a:r>
            <a:r>
              <a:rPr lang="en-US" sz="1000" dirty="0" err="1"/>
              <a:t>vApps</a:t>
            </a:r>
            <a:r>
              <a:rPr lang="en-US" sz="1000" dirty="0"/>
              <a:t> or their respective updates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And inform back the </a:t>
            </a:r>
            <a:r>
              <a:rPr lang="en-US" sz="1000" dirty="0" err="1"/>
              <a:t>AppDB</a:t>
            </a:r>
            <a:r>
              <a:rPr lang="en-US" sz="1000" dirty="0"/>
              <a:t> that indeed the sites are downloaded and are accepted by the sites (EGI is using the </a:t>
            </a:r>
            <a:r>
              <a:rPr lang="en-US" sz="1000" dirty="0" err="1"/>
              <a:t>TopBDII</a:t>
            </a:r>
            <a:r>
              <a:rPr lang="en-US" sz="1000" dirty="0"/>
              <a:t> for this but this part of the chain can be replaced by other information systems or </a:t>
            </a:r>
            <a:r>
              <a:rPr lang="en-US" sz="1000" dirty="0" err="1"/>
              <a:t>technilogies</a:t>
            </a:r>
            <a:r>
              <a:rPr lang="en-US" sz="1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The site does not only inform </a:t>
            </a:r>
            <a:r>
              <a:rPr lang="en-US" sz="1000" dirty="0" err="1"/>
              <a:t>AppDB</a:t>
            </a:r>
            <a:r>
              <a:rPr lang="en-US" sz="1000" dirty="0"/>
              <a:t> about the </a:t>
            </a:r>
            <a:r>
              <a:rPr lang="en-US" sz="1000" dirty="0" err="1"/>
              <a:t>vApp</a:t>
            </a:r>
            <a:r>
              <a:rPr lang="en-US" sz="1000" dirty="0"/>
              <a:t> availability but also gives back usage </a:t>
            </a:r>
            <a:r>
              <a:rPr lang="en-US" sz="1000" dirty="0" err="1"/>
              <a:t>ditails</a:t>
            </a:r>
            <a:r>
              <a:rPr lang="en-US" sz="1000" dirty="0"/>
              <a:t> (= all details the user needs in order to make use of the </a:t>
            </a:r>
            <a:r>
              <a:rPr lang="en-US" sz="1000" dirty="0" err="1"/>
              <a:t>vApp</a:t>
            </a:r>
            <a:r>
              <a:rPr lang="en-US" sz="1000" dirty="0"/>
              <a:t> in question. In EGI. usage details = </a:t>
            </a:r>
            <a:r>
              <a:rPr lang="en-US" sz="1000" dirty="0" err="1"/>
              <a:t>occi_id</a:t>
            </a:r>
            <a:r>
              <a:rPr lang="en-US" sz="1000" dirty="0"/>
              <a:t>, </a:t>
            </a:r>
            <a:r>
              <a:rPr lang="en-US" sz="1000" dirty="0" err="1"/>
              <a:t>template_id</a:t>
            </a:r>
            <a:r>
              <a:rPr lang="en-US" sz="1000" dirty="0"/>
              <a:t> site </a:t>
            </a:r>
            <a:r>
              <a:rPr lang="en-US" sz="1000" dirty="0" err="1"/>
              <a:t>occi</a:t>
            </a:r>
            <a:r>
              <a:rPr lang="en-US" sz="1000" dirty="0"/>
              <a:t> endpoint)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The end user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Through the </a:t>
            </a:r>
            <a:r>
              <a:rPr lang="en-US" sz="1000" dirty="0" err="1"/>
              <a:t>AppDB</a:t>
            </a:r>
            <a:r>
              <a:rPr lang="en-US" sz="1000" dirty="0"/>
              <a:t> portal can search for a </a:t>
            </a:r>
            <a:r>
              <a:rPr lang="en-US" sz="1000" dirty="0" err="1"/>
              <a:t>vApp</a:t>
            </a:r>
            <a:r>
              <a:rPr lang="en-US" sz="1000" dirty="0"/>
              <a:t> and perhaps download it for use it into his own PC (i.e. </a:t>
            </a:r>
            <a:r>
              <a:rPr lang="en-US" sz="1000" dirty="0" err="1"/>
              <a:t>VirtualBox</a:t>
            </a:r>
            <a:r>
              <a:rPr lang="en-US" sz="1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Gets the info about which </a:t>
            </a:r>
            <a:r>
              <a:rPr lang="en-US" sz="1000" dirty="0" err="1"/>
              <a:t>vApp</a:t>
            </a:r>
            <a:r>
              <a:rPr lang="en-US" sz="1000" dirty="0"/>
              <a:t> is available in </a:t>
            </a:r>
            <a:r>
              <a:rPr lang="en-US" sz="1000" dirty="0" err="1"/>
              <a:t>wich</a:t>
            </a:r>
            <a:r>
              <a:rPr lang="en-US" sz="1000" dirty="0"/>
              <a:t> site and how he//she can use it (again, In EGI that means =&gt; </a:t>
            </a:r>
            <a:r>
              <a:rPr lang="en-US" sz="1000" dirty="0" err="1"/>
              <a:t>occi_id</a:t>
            </a:r>
            <a:r>
              <a:rPr lang="en-US" sz="1000" dirty="0"/>
              <a:t>, </a:t>
            </a:r>
            <a:r>
              <a:rPr lang="en-US" sz="1000" dirty="0" err="1"/>
              <a:t>template_id</a:t>
            </a:r>
            <a:r>
              <a:rPr lang="en-US" sz="1000" dirty="0"/>
              <a:t> site </a:t>
            </a:r>
            <a:r>
              <a:rPr lang="en-US" sz="1000" dirty="0" err="1"/>
              <a:t>occi</a:t>
            </a:r>
            <a:r>
              <a:rPr lang="en-US" sz="1000" dirty="0"/>
              <a:t> endpoint).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Having the usage details he/she can perform brokering actions (start/stop/…) to the remote site by using the OCCI command line tool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1000" dirty="0"/>
              <a:t>Next in the raw: to give the ability to the end user to perform brokering action through the </a:t>
            </a:r>
            <a:r>
              <a:rPr lang="en-US" sz="1000" dirty="0" err="1"/>
              <a:t>AppDB</a:t>
            </a:r>
            <a:r>
              <a:rPr lang="en-US" sz="1000" dirty="0"/>
              <a:t> portal in a </a:t>
            </a:r>
            <a:r>
              <a:rPr lang="en-US" sz="1000" dirty="0" err="1"/>
              <a:t>graphicall</a:t>
            </a:r>
            <a:r>
              <a:rPr lang="en-US" sz="1000" dirty="0"/>
              <a:t> way. Hiding all the technicalities (</a:t>
            </a:r>
            <a:r>
              <a:rPr lang="en-US" sz="1000" dirty="0" err="1"/>
              <a:t>occi_id</a:t>
            </a:r>
            <a:r>
              <a:rPr lang="en-US" sz="1000" dirty="0"/>
              <a:t>, </a:t>
            </a:r>
            <a:r>
              <a:rPr lang="en-US" sz="1000" dirty="0" err="1"/>
              <a:t>template_id</a:t>
            </a:r>
            <a:r>
              <a:rPr lang="en-US" sz="1000" dirty="0"/>
              <a:t> site </a:t>
            </a:r>
            <a:r>
              <a:rPr lang="en-US" sz="1000" dirty="0" err="1"/>
              <a:t>occi</a:t>
            </a:r>
            <a:r>
              <a:rPr lang="en-US" sz="1000" dirty="0"/>
              <a:t> endpoint) .from his eyes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ha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1604963"/>
            <a:ext cx="498475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Afbeelding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6563" y="4581525"/>
            <a:ext cx="1728787" cy="13128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028" name="CustomShape 1"/>
          <p:cNvSpPr>
            <a:spLocks noChangeArrowheads="1"/>
          </p:cNvSpPr>
          <p:nvPr/>
        </p:nvSpPr>
        <p:spPr bwMode="auto">
          <a:xfrm>
            <a:off x="436563" y="6021388"/>
            <a:ext cx="8466137" cy="46037"/>
          </a:xfrm>
          <a:prstGeom prst="rect">
            <a:avLst/>
          </a:prstGeom>
          <a:solidFill>
            <a:srgbClr val="95B3D7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752475" y="6153150"/>
            <a:ext cx="1096963" cy="27305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>
                <a:solidFill>
                  <a:srgbClr val="0066B0"/>
                </a:solidFill>
                <a:latin typeface="Segoe UI"/>
                <a:cs typeface="+mn-cs"/>
              </a:rPr>
              <a:t>www.egi.eu</a:t>
            </a:r>
            <a:endParaRPr>
              <a:latin typeface="+mn-lt"/>
              <a:cs typeface="+mn-cs"/>
            </a:endParaRPr>
          </a:p>
        </p:txBody>
      </p:sp>
      <p:pic>
        <p:nvPicPr>
          <p:cNvPr id="1030" name="Afbeelding 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43888" y="6235700"/>
            <a:ext cx="658812" cy="4413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5" name="CustomShape 3"/>
          <p:cNvSpPr/>
          <p:nvPr/>
        </p:nvSpPr>
        <p:spPr>
          <a:xfrm>
            <a:off x="479425" y="6237288"/>
            <a:ext cx="7558088" cy="4095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solidFill>
                  <a:srgbClr val="000000"/>
                </a:solidFill>
                <a:latin typeface="Segoe UI"/>
                <a:cs typeface="+mn-cs"/>
              </a:rPr>
              <a:t>EGI-Engage is co-funded by the Horizon 2020 Framework Programme </a:t>
            </a:r>
            <a:endParaRPr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solidFill>
                  <a:srgbClr val="000000"/>
                </a:solidFill>
                <a:latin typeface="Segoe UI"/>
                <a:cs typeface="+mn-cs"/>
              </a:rPr>
              <a:t>of the European Union under grant number 654142</a:t>
            </a:r>
            <a:endParaRPr>
              <a:latin typeface="+mn-lt"/>
              <a:cs typeface="+mn-cs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body"/>
          </p:nvPr>
        </p:nvSpPr>
        <p:spPr>
          <a:xfrm>
            <a:off x="1727200" y="3643313"/>
            <a:ext cx="5688013" cy="4318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033" name="PlaceHolder 5"/>
          <p:cNvSpPr>
            <a:spLocks noGrp="1"/>
          </p:cNvSpPr>
          <p:nvPr>
            <p:ph type="title"/>
          </p:nvPr>
        </p:nvSpPr>
        <p:spPr bwMode="auto">
          <a:xfrm>
            <a:off x="685800" y="12684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Afbeelding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4339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C76D0DC-BA01-4139-AEA1-392A088A9BA6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4343" name="PlaceHolder 4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68313" y="1341438"/>
            <a:ext cx="8423275" cy="478472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49" name="PlaceHolder 6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Afbeelding 20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27651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4636FA3-0B28-41D2-A728-E7DA1EA19702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27654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27655" name="PlaceHolder 4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  <a:p>
            <a:pPr lvl="1"/>
            <a:r>
              <a:rPr lang="nl-NL"/>
              <a:t>Second level</a:t>
            </a:r>
            <a:endParaRPr/>
          </a:p>
          <a:p>
            <a:pPr lvl="2"/>
            <a:r>
              <a:rPr lang="nl-NL"/>
              <a:t>Third level</a:t>
            </a:r>
            <a:endParaRPr/>
          </a:p>
          <a:p>
            <a:pPr lvl="3"/>
            <a:r>
              <a:rPr lang="nl-NL"/>
              <a:t>Fourth level</a:t>
            </a:r>
            <a:endParaRPr/>
          </a:p>
          <a:p>
            <a:r>
              <a:rPr lang="nl-NL"/>
              <a:t>Fifth level</a:t>
            </a:r>
            <a:endParaRPr/>
          </a:p>
        </p:txBody>
      </p:sp>
      <p:sp>
        <p:nvSpPr>
          <p:cNvPr id="91" name="PlaceHolder 6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Afbeelding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40963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564ADF3-2C0E-4F16-A0E5-25726A933CB8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40966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40967" name="PlaceHolder 4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68313" y="1339850"/>
            <a:ext cx="3814762" cy="478472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4572000" y="1341438"/>
            <a:ext cx="4319588" cy="478472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34" name="PlaceHolder 7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Afbeelding 2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638" y="0"/>
            <a:ext cx="6534150" cy="47053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54275" name="CustomShape 1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4F85C3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71" name="CustomShape 2"/>
          <p:cNvSpPr/>
          <p:nvPr/>
        </p:nvSpPr>
        <p:spPr>
          <a:xfrm>
            <a:off x="8313738" y="6524625"/>
            <a:ext cx="700087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EAAE094-936B-4A87-B2FE-6C149E70C664}" type="slidenum"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>
              <a:latin typeface="+mn-lt"/>
              <a:cs typeface="+mn-cs"/>
            </a:endParaRPr>
          </a:p>
        </p:txBody>
      </p:sp>
      <p:sp>
        <p:nvSpPr>
          <p:cNvPr id="172" name="CustomShape 3"/>
          <p:cNvSpPr/>
          <p:nvPr/>
        </p:nvSpPr>
        <p:spPr>
          <a:xfrm>
            <a:off x="206375" y="6524625"/>
            <a:ext cx="569913" cy="22542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>
                <a:solidFill>
                  <a:srgbClr val="FFFFFF"/>
                </a:solidFill>
                <a:latin typeface="Segoe UI"/>
                <a:cs typeface="+mn-cs"/>
              </a:rPr>
              <a:t>5/12/15</a:t>
            </a:r>
            <a:endParaRPr>
              <a:latin typeface="+mn-lt"/>
              <a:cs typeface="+mn-cs"/>
            </a:endParaRPr>
          </a:p>
        </p:txBody>
      </p:sp>
      <p:pic>
        <p:nvPicPr>
          <p:cNvPr id="53254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07950" y="188913"/>
            <a:ext cx="1103313" cy="9937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1341438"/>
            <a:ext cx="4040188" cy="638175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495300" y="2379663"/>
            <a:ext cx="4038600" cy="3773487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76" name="PlaceHolder 6"/>
          <p:cNvSpPr>
            <a:spLocks noGrp="1"/>
          </p:cNvSpPr>
          <p:nvPr>
            <p:ph type="body"/>
          </p:nvPr>
        </p:nvSpPr>
        <p:spPr>
          <a:xfrm>
            <a:off x="4851400" y="1341438"/>
            <a:ext cx="4040188" cy="638175"/>
          </a:xfrm>
          <a:prstGeom prst="rect">
            <a:avLst/>
          </a:prstGeom>
        </p:spPr>
        <p:txBody>
          <a:bodyPr anchor="b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177" name="PlaceHolder 7"/>
          <p:cNvSpPr>
            <a:spLocks noGrp="1"/>
          </p:cNvSpPr>
          <p:nvPr>
            <p:ph type="body"/>
          </p:nvPr>
        </p:nvSpPr>
        <p:spPr>
          <a:xfrm>
            <a:off x="4822825" y="2390775"/>
            <a:ext cx="4041775" cy="3775075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r>
              <a:rPr lang="nl-NL"/>
              <a:t>Seventh Outline LevelClick to edit Master text styles</a:t>
            </a:r>
            <a:endParaRPr/>
          </a:p>
        </p:txBody>
      </p:sp>
      <p:sp>
        <p:nvSpPr>
          <p:cNvPr id="53259" name="PlaceHolder 8"/>
          <p:cNvSpPr>
            <a:spLocks noGrp="1"/>
          </p:cNvSpPr>
          <p:nvPr>
            <p:ph type="title"/>
          </p:nvPr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formatClick to edit Master title style</a:t>
            </a:r>
            <a:endParaRPr lang="en-US" smtClean="0"/>
          </a:p>
        </p:txBody>
      </p:sp>
      <p:sp>
        <p:nvSpPr>
          <p:cNvPr id="179" name="PlaceHolder 9"/>
          <p:cNvSpPr>
            <a:spLocks noGrp="1"/>
          </p:cNvSpPr>
          <p:nvPr>
            <p:ph type="ftr"/>
          </p:nvPr>
        </p:nvSpPr>
        <p:spPr>
          <a:xfrm>
            <a:off x="1187450" y="6356350"/>
            <a:ext cx="676910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FFFFFF"/>
                </a:solidFill>
                <a:latin typeface="Segoe UI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Insert footer here</a:t>
            </a:r>
            <a:endParaRPr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Afbeelding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9" name="Afbeelding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36563" y="4581525"/>
            <a:ext cx="1728787" cy="13128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67588" name="CustomShape 1"/>
          <p:cNvSpPr>
            <a:spLocks noChangeArrowheads="1"/>
          </p:cNvSpPr>
          <p:nvPr/>
        </p:nvSpPr>
        <p:spPr bwMode="auto">
          <a:xfrm>
            <a:off x="436563" y="6021388"/>
            <a:ext cx="8466137" cy="46037"/>
          </a:xfrm>
          <a:prstGeom prst="rect">
            <a:avLst/>
          </a:prstGeom>
          <a:solidFill>
            <a:srgbClr val="95B3D7"/>
          </a:solidFill>
          <a:ln w="2556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752475" y="6153150"/>
            <a:ext cx="1096963" cy="27305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>
                <a:solidFill>
                  <a:srgbClr val="0066B0"/>
                </a:solidFill>
                <a:latin typeface="Segoe UI"/>
                <a:cs typeface="+mn-cs"/>
              </a:rPr>
              <a:t>www.egi.eu</a:t>
            </a:r>
            <a:endParaRPr>
              <a:latin typeface="+mn-lt"/>
              <a:cs typeface="+mn-cs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665163" y="1125538"/>
            <a:ext cx="7578725" cy="19796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>
                <a:solidFill>
                  <a:srgbClr val="0066B0"/>
                </a:solidFill>
                <a:latin typeface="Segoe UI"/>
                <a:ea typeface="Verdana"/>
                <a:cs typeface="+mn-cs"/>
              </a:rPr>
              <a:t>Thank you for your attention.</a:t>
            </a:r>
            <a:endParaRPr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>
                <a:solidFill>
                  <a:srgbClr val="0066B0"/>
                </a:solidFill>
                <a:latin typeface="Segoe UI"/>
                <a:ea typeface="Verdana"/>
                <a:cs typeface="+mn-cs"/>
              </a:rPr>
              <a:t>Questions?</a:t>
            </a:r>
            <a:endParaRPr>
              <a:latin typeface="+mn-lt"/>
              <a:cs typeface="+mn-cs"/>
            </a:endParaRPr>
          </a:p>
        </p:txBody>
      </p:sp>
      <p:pic>
        <p:nvPicPr>
          <p:cNvPr id="65543" name="Afbeelding 9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8243888" y="6235700"/>
            <a:ext cx="658812" cy="4413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220" name="CustomShape 4"/>
          <p:cNvSpPr/>
          <p:nvPr/>
        </p:nvSpPr>
        <p:spPr>
          <a:xfrm>
            <a:off x="479425" y="6237288"/>
            <a:ext cx="7558088" cy="40957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solidFill>
                  <a:srgbClr val="000000"/>
                </a:solidFill>
                <a:latin typeface="Segoe UI"/>
                <a:cs typeface="+mn-cs"/>
              </a:rPr>
              <a:t>EGI-Engage is co-funded by the Horizon 2020 Framework Programme </a:t>
            </a:r>
            <a:endParaRPr>
              <a:latin typeface="+mn-lt"/>
              <a:cs typeface="+mn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>
                <a:solidFill>
                  <a:srgbClr val="000000"/>
                </a:solidFill>
                <a:latin typeface="Segoe UI"/>
                <a:cs typeface="+mn-cs"/>
              </a:rPr>
              <a:t>of the European Union under grant number 654142</a:t>
            </a:r>
            <a:endParaRPr>
              <a:latin typeface="+mn-lt"/>
              <a:cs typeface="+mn-cs"/>
            </a:endParaRPr>
          </a:p>
        </p:txBody>
      </p:sp>
      <p:sp>
        <p:nvSpPr>
          <p:cNvPr id="65545" name="PlaceHolder 5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the title text format</a:t>
            </a:r>
            <a:endParaRPr lang="en-US" smtClean="0"/>
          </a:p>
        </p:txBody>
      </p:sp>
      <p:sp>
        <p:nvSpPr>
          <p:cNvPr id="222" name="PlaceHolder 6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nl-NL"/>
              <a:t>Click to edit the outline text format</a:t>
            </a:r>
            <a:endParaRPr/>
          </a:p>
          <a:p>
            <a:pPr lvl="1"/>
            <a:r>
              <a:rPr lang="nl-NL"/>
              <a:t>Second Outline Level</a:t>
            </a:r>
            <a:endParaRPr/>
          </a:p>
          <a:p>
            <a:pPr lvl="2"/>
            <a:r>
              <a:rPr lang="nl-NL"/>
              <a:t>Third Outline Level</a:t>
            </a:r>
            <a:endParaRPr/>
          </a:p>
          <a:p>
            <a:pPr lvl="3"/>
            <a:r>
              <a:rPr lang="nl-NL"/>
              <a:t>Fourth Outline Level</a:t>
            </a:r>
            <a:endParaRPr/>
          </a:p>
          <a:p>
            <a:pPr lvl="4"/>
            <a:r>
              <a:rPr lang="nl-NL"/>
              <a:t>Fifth Outline Level</a:t>
            </a:r>
            <a:endParaRPr/>
          </a:p>
          <a:p>
            <a:pPr lvl="5"/>
            <a:r>
              <a:rPr lang="nl-NL"/>
              <a:t>Sixth Outline Level</a:t>
            </a:r>
            <a:endParaRPr/>
          </a:p>
          <a:p>
            <a:pPr lvl="6"/>
            <a:r>
              <a:rPr lang="nl-NL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8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Shape 1"/>
          <p:cNvSpPr txBox="1">
            <a:spLocks noChangeArrowheads="1"/>
          </p:cNvSpPr>
          <p:nvPr/>
        </p:nvSpPr>
        <p:spPr bwMode="auto">
          <a:xfrm>
            <a:off x="1727200" y="3643313"/>
            <a:ext cx="56896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nl-NL" sz="1200" b="1" dirty="0">
                <a:solidFill>
                  <a:srgbClr val="404040"/>
                </a:solidFill>
                <a:latin typeface="Segoe UI" pitchFamily="34" charset="0"/>
              </a:rPr>
              <a:t>Marios Chatziangelou, et al</a:t>
            </a:r>
            <a:r>
              <a:rPr lang="nl-NL" sz="1200" b="1" dirty="0" smtClean="0">
                <a:solidFill>
                  <a:srgbClr val="404040"/>
                </a:solidFill>
                <a:latin typeface="Segoe UI" pitchFamily="34" charset="0"/>
              </a:rPr>
              <a:t>. &lt;mhaggel@iasa.gr&gt;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nl-NL" sz="1200" b="1" dirty="0">
                <a:solidFill>
                  <a:srgbClr val="404040"/>
                </a:solidFill>
                <a:latin typeface="Segoe UI" pitchFamily="34" charset="0"/>
              </a:rPr>
              <a:t>Institute of Accelerating Systems and Applications (IASA)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78850" name="TextShape 2"/>
          <p:cNvSpPr txBox="1">
            <a:spLocks noChangeArrowheads="1"/>
          </p:cNvSpPr>
          <p:nvPr/>
        </p:nvSpPr>
        <p:spPr bwMode="auto">
          <a:xfrm>
            <a:off x="685800" y="1268413"/>
            <a:ext cx="777240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3600" b="1">
                <a:solidFill>
                  <a:srgbClr val="0066B0"/>
                </a:solidFill>
                <a:latin typeface="Segoe UI" pitchFamily="34" charset="0"/>
              </a:rPr>
              <a:t>EGI Applications Database</a:t>
            </a:r>
            <a:endParaRPr lang="en-US" sz="3600"/>
          </a:p>
        </p:txBody>
      </p:sp>
      <p:sp>
        <p:nvSpPr>
          <p:cNvPr id="78851" name="TextShape 3"/>
          <p:cNvSpPr txBox="1">
            <a:spLocks noChangeArrowheads="1"/>
          </p:cNvSpPr>
          <p:nvPr/>
        </p:nvSpPr>
        <p:spPr bwMode="auto">
          <a:xfrm>
            <a:off x="1371600" y="2636838"/>
            <a:ext cx="6400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/>
              <a:t>VM operations through </a:t>
            </a:r>
            <a:r>
              <a:rPr lang="en-US" sz="2800" dirty="0" err="1" smtClean="0"/>
              <a:t>AppDB</a:t>
            </a:r>
            <a:endParaRPr lang="en-US" sz="2800" dirty="0"/>
          </a:p>
        </p:txBody>
      </p:sp>
      <p:pic>
        <p:nvPicPr>
          <p:cNvPr id="78852" name="Picture 5" descr="appdb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9375"/>
            <a:ext cx="121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357158" y="1428736"/>
            <a:ext cx="8229240" cy="3286148"/>
          </a:xfrm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sz="1800" b="1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API 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exposes VM management related actions to the 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VM Ops 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frontend (Dashboard). </a:t>
            </a:r>
            <a:endParaRPr lang="en-US" sz="1600" dirty="0" smtClean="0">
              <a:solidFill>
                <a:schemeClr val="tx1"/>
              </a:solidFill>
              <a:ea typeface="+mn-ea"/>
              <a:cs typeface="DejaVu Sans" pitchFamily="34" charset="0"/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performs checks upon the validity of the requests and forwards them to the action handler </a:t>
            </a: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provides functions for acquiring the status of VM instances initiated through </a:t>
            </a:r>
            <a:r>
              <a:rPr lang="en-US" sz="1600" dirty="0" err="1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AppDB</a:t>
            </a:r>
            <a:r>
              <a:rPr lang="en-US" sz="16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 </a:t>
            </a:r>
            <a:endParaRPr lang="en-US" sz="1600" dirty="0" smtClean="0">
              <a:solidFill>
                <a:schemeClr val="tx1"/>
              </a:solidFill>
              <a:ea typeface="+mn-ea"/>
              <a:cs typeface="DejaVu Sans" pitchFamily="34" charset="0"/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TOSCA oriented</a:t>
            </a:r>
            <a:endParaRPr lang="en-US" sz="1600" dirty="0" smtClean="0">
              <a:solidFill>
                <a:schemeClr val="tx1"/>
              </a:solidFill>
              <a:ea typeface="+mn-ea"/>
              <a:cs typeface="DejaVu Sans" pitchFamily="34" charset="0"/>
            </a:endParaRPr>
          </a:p>
          <a:p>
            <a:pPr marL="342900" indent="-342900" algn="l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1800" dirty="0" smtClean="0">
              <a:solidFill>
                <a:schemeClr val="tx1"/>
              </a:solidFill>
              <a:ea typeface="+mn-ea"/>
              <a:cs typeface="DejaVu Sans" pitchFamily="34" charset="0"/>
            </a:endParaRPr>
          </a:p>
          <a:p>
            <a:pPr algn="l"/>
            <a:endParaRPr lang="en-US" sz="1800" dirty="0" smtClean="0"/>
          </a:p>
        </p:txBody>
      </p:sp>
      <p:sp>
        <p:nvSpPr>
          <p:cNvPr id="4" name="TextShape 1"/>
          <p:cNvSpPr txBox="1">
            <a:spLocks noChangeArrowheads="1"/>
          </p:cNvSpPr>
          <p:nvPr/>
        </p:nvSpPr>
        <p:spPr bwMode="auto">
          <a:xfrm>
            <a:off x="1142976" y="188913"/>
            <a:ext cx="7750199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Main entities: AppDB VM ops backend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>
            <a:spLocks noChangeArrowheads="1"/>
          </p:cNvSpPr>
          <p:nvPr/>
        </p:nvSpPr>
        <p:spPr bwMode="auto">
          <a:xfrm>
            <a:off x="1142976" y="188913"/>
            <a:ext cx="7750199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Main entities: AppDB VM ops backend (3)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158" y="1571612"/>
            <a:ext cx="8572560" cy="340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en-US" b="1" dirty="0" smtClean="0"/>
              <a:t>Action handler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consists of atomic request and response actions, which each implement a specific workflow, according to the action type.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performs checks, prepare, and then forward the action itself to the OCCI-enabled communication layer.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Requesting a proxy certificate from the proxy certificate manager is part of that preparation.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deals with the request action results, makes the necessary data transformations and communicates the results back to the frontend.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able to handle bundles of actions in the form of a single request, allowing a user to describe the desired solution from the frontend and then submit it once instead of waiting for individual steps to complete.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>
            <a:spLocks noChangeArrowheads="1"/>
          </p:cNvSpPr>
          <p:nvPr/>
        </p:nvSpPr>
        <p:spPr bwMode="auto">
          <a:xfrm>
            <a:off x="1142976" y="188913"/>
            <a:ext cx="7750199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Main entities: AppDB VM ops backend (4)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7158" y="1285860"/>
            <a:ext cx="8572560" cy="496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b="1" dirty="0" smtClean="0"/>
              <a:t>Proxy certificate manager</a:t>
            </a:r>
            <a:r>
              <a:rPr lang="en-US" sz="2000" b="1" dirty="0" smtClean="0"/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manages the proxy certificates issued by 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 on behalf of the users.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acquires and refreshes (periodically) the proxy certificates by interfacing with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1600" dirty="0" smtClean="0"/>
              <a:t>	the PUSP server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is meant to be used solely by the action handler component</a:t>
            </a:r>
          </a:p>
          <a:p>
            <a:pPr lvl="0">
              <a:buNone/>
            </a:pPr>
            <a:endParaRPr lang="en-US" sz="1600" b="1" dirty="0" smtClean="0"/>
          </a:p>
          <a:p>
            <a:pPr lvl="0">
              <a:buNone/>
            </a:pPr>
            <a:r>
              <a:rPr lang="en-US" b="1" dirty="0" smtClean="0"/>
              <a:t>OCCI-enabled </a:t>
            </a:r>
            <a:r>
              <a:rPr lang="en-US" b="1" dirty="0" smtClean="0"/>
              <a:t>communication layer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a wrapper for the Infrastructure Manager backend service, which will perform the actual communication </a:t>
            </a:r>
            <a:r>
              <a:rPr lang="en-US" sz="1600" dirty="0" smtClean="0"/>
              <a:t>with the </a:t>
            </a:r>
            <a:r>
              <a:rPr lang="en-US" sz="1600" dirty="0" smtClean="0"/>
              <a:t>OCCI-enabled site </a:t>
            </a:r>
            <a:r>
              <a:rPr lang="en-US" sz="1600" dirty="0" smtClean="0"/>
              <a:t>endpoints </a:t>
            </a:r>
            <a:endParaRPr lang="en-US" sz="1600" dirty="0" smtClean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1600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1600" i="1" u="sng" dirty="0" smtClean="0"/>
              <a:t>Infrastructure Manager Backend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A tool that eases the access and the usability of </a:t>
            </a:r>
            <a:r>
              <a:rPr lang="en-US" sz="1600" dirty="0" err="1" smtClean="0"/>
              <a:t>IaaS</a:t>
            </a:r>
            <a:r>
              <a:rPr lang="en-US" sz="1600" dirty="0" smtClean="0"/>
              <a:t> clouds by automating VMI deployment, instantiation, configuration and monitoring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Supports many kinds of infrastructures out of the box (not only OCCI-enabled).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Already used by production grade infrastructures.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Development effort is shared by more than one teams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>
            <a:spLocks noChangeArrowheads="1"/>
          </p:cNvSpPr>
          <p:nvPr/>
        </p:nvSpPr>
        <p:spPr bwMode="auto">
          <a:xfrm>
            <a:off x="1142976" y="188913"/>
            <a:ext cx="7750199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Main entities: AppDB VM ops backend (4)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7158" y="1643050"/>
            <a:ext cx="8572560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b="1" dirty="0" smtClean="0"/>
              <a:t>Monitoring</a:t>
            </a:r>
            <a:endParaRPr lang="en-US" b="1" dirty="0" smtClean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600" dirty="0" smtClean="0"/>
              <a:t>targeted at improving the overall performance and user experience of the service, by maintaining a local, cached status of running VMs and of </a:t>
            </a:r>
            <a:r>
              <a:rPr lang="en-US" sz="1600" dirty="0" smtClean="0"/>
              <a:t>the OCCI interfaces of the </a:t>
            </a:r>
            <a:r>
              <a:rPr lang="en-US" sz="1600" dirty="0" smtClean="0"/>
              <a:t>sites </a:t>
            </a:r>
            <a:r>
              <a:rPr lang="en-US" sz="1600" dirty="0" smtClean="0"/>
              <a:t>(updated </a:t>
            </a:r>
            <a:r>
              <a:rPr lang="en-US" sz="1600" dirty="0" smtClean="0"/>
              <a:t>periodically)</a:t>
            </a:r>
            <a:endParaRPr lang="en-US" sz="1600" dirty="0" smtClean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>
            <a:spLocks noChangeArrowheads="1"/>
          </p:cNvSpPr>
          <p:nvPr/>
        </p:nvSpPr>
        <p:spPr bwMode="auto">
          <a:xfrm>
            <a:off x="1142976" y="188913"/>
            <a:ext cx="7750199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Status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7158" y="1643050"/>
            <a:ext cx="8572560" cy="2234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000" dirty="0" smtClean="0"/>
              <a:t>    Developments are on-going </a:t>
            </a:r>
          </a:p>
          <a:p>
            <a:pPr lvl="0">
              <a:buFont typeface="Wingdings" pitchFamily="2" charset="2"/>
              <a:buChar char="q"/>
            </a:pPr>
            <a:r>
              <a:rPr lang="en-US" sz="2000" dirty="0" smtClean="0"/>
              <a:t>    First release of the VM operations dashboard, is expected in mid to end of Summer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VM ops backend: May 2016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VM ops dashboard (frontend): July 2016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 Integration with the </a:t>
            </a:r>
            <a:r>
              <a:rPr lang="en-US" sz="2000" dirty="0" err="1" smtClean="0"/>
              <a:t>AppDB</a:t>
            </a:r>
            <a:r>
              <a:rPr lang="en-US" sz="2000" dirty="0" smtClean="0"/>
              <a:t> &amp; testing: July 2016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Shape 1"/>
          <p:cNvSpPr txBox="1">
            <a:spLocks noChangeArrowheads="1"/>
          </p:cNvSpPr>
          <p:nvPr/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>
                <a:solidFill>
                  <a:srgbClr val="4F85C3"/>
                </a:solidFill>
                <a:latin typeface="Segoe UI" pitchFamily="34" charset="0"/>
              </a:rPr>
              <a:t>Capabilities</a:t>
            </a:r>
            <a:endParaRPr lang="en-US" dirty="0"/>
          </a:p>
        </p:txBody>
      </p:sp>
      <p:sp>
        <p:nvSpPr>
          <p:cNvPr id="79874" name="TextShape 2"/>
          <p:cNvSpPr txBox="1">
            <a:spLocks noChangeArrowheads="1"/>
          </p:cNvSpPr>
          <p:nvPr/>
        </p:nvSpPr>
        <p:spPr bwMode="auto">
          <a:xfrm>
            <a:off x="1187450" y="6356350"/>
            <a:ext cx="676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>
                <a:solidFill>
                  <a:srgbClr val="FFFFFF"/>
                </a:solidFill>
                <a:latin typeface="Segoe UI" pitchFamily="34" charset="0"/>
              </a:rPr>
              <a:t>Insert footer here</a:t>
            </a:r>
            <a:endParaRPr lang="en-US"/>
          </a:p>
        </p:txBody>
      </p:sp>
      <p:sp>
        <p:nvSpPr>
          <p:cNvPr id="79875" name="TextShape 3"/>
          <p:cNvSpPr txBox="1">
            <a:spLocks noChangeArrowheads="1"/>
          </p:cNvSpPr>
          <p:nvPr/>
        </p:nvSpPr>
        <p:spPr bwMode="auto">
          <a:xfrm>
            <a:off x="500034" y="2571744"/>
            <a:ext cx="8424862" cy="201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pPr>
              <a:buFont typeface="Arial" charset="0"/>
              <a:buNone/>
            </a:pP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A community driven, central service that stores and provides: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nl-NL" b="1" dirty="0">
                <a:solidFill>
                  <a:srgbClr val="000000"/>
                </a:solidFill>
                <a:latin typeface="Segoe UI" pitchFamily="34" charset="0"/>
              </a:rPr>
              <a:t>  software solutions</a:t>
            </a: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(in the form of native software and/or virtual 	appliances), originated from almost every scientific area/discipline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 reference of scientific </a:t>
            </a:r>
            <a:r>
              <a:rPr lang="nl-NL" b="1" dirty="0">
                <a:solidFill>
                  <a:srgbClr val="000000"/>
                </a:solidFill>
                <a:latin typeface="Segoe UI" pitchFamily="34" charset="0"/>
              </a:rPr>
              <a:t>datasets</a:t>
            </a: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</a:t>
            </a:r>
            <a:r>
              <a:rPr lang="nl-NL" dirty="0" smtClean="0">
                <a:solidFill>
                  <a:srgbClr val="000000"/>
                </a:solidFill>
                <a:latin typeface="Segoe UI" pitchFamily="34" charset="0"/>
              </a:rPr>
              <a:t>(</a:t>
            </a:r>
            <a:r>
              <a:rPr lang="nl-NL" dirty="0" smtClean="0">
                <a:solidFill>
                  <a:srgbClr val="4F85C3"/>
                </a:solidFill>
                <a:latin typeface="Segoe UI" pitchFamily="34" charset="0"/>
              </a:rPr>
              <a:t>pilot - under </a:t>
            </a:r>
            <a:r>
              <a:rPr lang="nl-NL" dirty="0">
                <a:solidFill>
                  <a:srgbClr val="4F85C3"/>
                </a:solidFill>
                <a:latin typeface="Segoe UI" pitchFamily="34" charset="0"/>
              </a:rPr>
              <a:t>development</a:t>
            </a: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)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 the </a:t>
            </a:r>
            <a:r>
              <a:rPr lang="nl-NL" b="1" dirty="0">
                <a:solidFill>
                  <a:srgbClr val="000000"/>
                </a:solidFill>
                <a:latin typeface="Segoe UI" pitchFamily="34" charset="0"/>
              </a:rPr>
              <a:t>programmers</a:t>
            </a: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and </a:t>
            </a:r>
            <a:r>
              <a:rPr lang="nl-NL" b="1" dirty="0">
                <a:solidFill>
                  <a:srgbClr val="000000"/>
                </a:solidFill>
                <a:latin typeface="Segoe UI" pitchFamily="34" charset="0"/>
              </a:rPr>
              <a:t>scientists</a:t>
            </a: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responsible for them 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 the </a:t>
            </a:r>
            <a:r>
              <a:rPr lang="nl-NL" b="1" dirty="0">
                <a:solidFill>
                  <a:srgbClr val="000000"/>
                </a:solidFill>
                <a:latin typeface="Segoe UI" pitchFamily="34" charset="0"/>
              </a:rPr>
              <a:t>publications</a:t>
            </a:r>
            <a:r>
              <a:rPr lang="nl-NL" dirty="0">
                <a:solidFill>
                  <a:srgbClr val="000000"/>
                </a:solidFill>
                <a:latin typeface="Segoe UI" pitchFamily="34" charset="0"/>
              </a:rPr>
              <a:t> derived from the registered items (SW, VA &amp; datasets</a:t>
            </a:r>
            <a:r>
              <a:rPr lang="nl-NL" dirty="0" smtClean="0">
                <a:solidFill>
                  <a:srgbClr val="000000"/>
                </a:solidFill>
                <a:latin typeface="Segoe UI" pitchFamily="34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/>
          </p:cNvSpPr>
          <p:nvPr>
            <p:ph type="title"/>
          </p:nvPr>
        </p:nvSpPr>
        <p:spPr>
          <a:xfrm>
            <a:off x="1285852" y="273600"/>
            <a:ext cx="7400588" cy="797946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3000" b="1" kern="1200" dirty="0" smtClean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rPr>
              <a:t>Software Marketplace</a:t>
            </a:r>
          </a:p>
        </p:txBody>
      </p:sp>
      <p:sp>
        <p:nvSpPr>
          <p:cNvPr id="2253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11188" y="1268412"/>
            <a:ext cx="8062912" cy="480379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en-US" sz="1800" b="1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/>
              <a:t>Registry for Software items: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Applications, tools, Workflow frameworks and instances, Science Gateways, Middleware products, …)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en-US" sz="16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/>
              <a:t>Offers release management capabilities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- unlimited series of releases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600" dirty="0" smtClean="0"/>
              <a:t>	- light-weight &amp; collaborative, release 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600" dirty="0" smtClean="0"/>
              <a:t>	management process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dirty="0" smtClean="0"/>
              <a:t>		</a:t>
            </a:r>
          </a:p>
          <a:p>
            <a:pPr marL="609600" indent="-609600"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/>
              <a:t>Acts as a repository for binary artifacts</a:t>
            </a:r>
          </a:p>
          <a:p>
            <a:pPr marL="788988" lvl="1" indent="-3317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600" dirty="0" smtClean="0"/>
              <a:t>generic </a:t>
            </a:r>
            <a:r>
              <a:rPr lang="en-US" sz="1600" dirty="0" err="1" smtClean="0"/>
              <a:t>tarballs</a:t>
            </a:r>
            <a:r>
              <a:rPr lang="en-US" sz="1600" dirty="0" smtClean="0"/>
              <a:t>, RPM &amp; DEB (32bit/64bit) binaries</a:t>
            </a:r>
          </a:p>
          <a:p>
            <a:pPr marL="788988" lvl="1" indent="-3317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600" dirty="0" smtClean="0"/>
              <a:t>multiple flavor / operating system combinations</a:t>
            </a:r>
          </a:p>
          <a:p>
            <a:pPr marL="788988" lvl="1" indent="-3317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600" dirty="0" smtClean="0"/>
              <a:t>simplified, web-based, process for uploading the binary artifacts</a:t>
            </a:r>
          </a:p>
          <a:p>
            <a:pPr marL="788988" lvl="1" indent="-3317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600" dirty="0" smtClean="0"/>
              <a:t>YUM &amp; APT repositories for automatic distribution</a:t>
            </a:r>
          </a:p>
          <a:p>
            <a:pPr marL="788988" lvl="1" indent="-331788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en-US" sz="1600" dirty="0" smtClean="0"/>
              <a:t>artifacts populated through the UMD Community Repository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18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n-US" sz="1800" dirty="0" smtClean="0"/>
          </a:p>
        </p:txBody>
      </p:sp>
      <p:pic>
        <p:nvPicPr>
          <p:cNvPr id="2253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214554"/>
            <a:ext cx="3593260" cy="232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1214414" y="273600"/>
            <a:ext cx="7472026" cy="797946"/>
          </a:xfr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3000" b="1" kern="1200" dirty="0" smtClean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rPr>
              <a:t>Cloud Marketplace (1/2)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09600" y="1219200"/>
            <a:ext cx="8355013" cy="4895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/>
              <a:t>Virtual Appliance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Virtual Appliance is a logical container of Virtual Appliance versions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Virtual Appliance version maps to one Virtual Machine (VM) Image ready to be used either on a cloud infrastructure (i.e. EGI </a:t>
            </a:r>
            <a:r>
              <a:rPr lang="en-US" sz="1600" dirty="0" err="1" smtClean="0"/>
              <a:t>FedCloud</a:t>
            </a:r>
            <a:r>
              <a:rPr lang="en-US" sz="1600" dirty="0" smtClean="0"/>
              <a:t>) or even to be downloaded for personal use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10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/>
              <a:t>Users::visitors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Search, download, get technical information, details on about how it can be accessed, where (site) is available, how it can be used,….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/>
              <a:t>Users::submitters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600" dirty="0" smtClean="0"/>
              <a:t>Register Virtual Appliance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600" dirty="0" smtClean="0"/>
              <a:t>Create/Update Virtual Appliance versions and link a VM image to them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600" dirty="0" smtClean="0"/>
              <a:t>Provide a contextualization script for each VM image </a:t>
            </a:r>
          </a:p>
          <a:p>
            <a:pPr eaLnBrk="1" hangingPunct="1">
              <a:lnSpc>
                <a:spcPct val="80000"/>
              </a:lnSpc>
            </a:pPr>
            <a:endParaRPr lang="en-US" sz="10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1800" b="1" dirty="0" smtClean="0"/>
              <a:t>Project &amp; VO Managers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600" dirty="0" smtClean="0"/>
              <a:t>Select which of the registered Virtual Appliances, should be pushed to the cloud infrastructure (sites).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600" dirty="0" smtClean="0"/>
              <a:t>The </a:t>
            </a:r>
            <a:r>
              <a:rPr lang="en-US" sz="1600" dirty="0" err="1" smtClean="0"/>
              <a:t>AppDB</a:t>
            </a:r>
            <a:r>
              <a:rPr lang="en-US" sz="1600" dirty="0" smtClean="0"/>
              <a:t> system takes the responsibility for distributing the “chosen” ones to the respective Resource providers/sites.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1600" dirty="0" err="1" smtClean="0"/>
              <a:t>AppDB</a:t>
            </a:r>
            <a:r>
              <a:rPr lang="en-US" sz="1600" dirty="0" smtClean="0"/>
              <a:t> gets feedback from the sites that the Virtual Appliances are indeed available ready to be used by the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457200" y="2362200"/>
            <a:ext cx="3403600" cy="1447800"/>
          </a:xfrm>
          <a:custGeom>
            <a:avLst/>
            <a:gdLst>
              <a:gd name="T0" fmla="*/ 355600 w 2144"/>
              <a:gd name="T1" fmla="*/ 542925 h 768"/>
              <a:gd name="T2" fmla="*/ 508000 w 2144"/>
              <a:gd name="T3" fmla="*/ 1357313 h 768"/>
              <a:gd name="T4" fmla="*/ 3403600 w 2144"/>
              <a:gd name="T5" fmla="*/ 0 h 768"/>
              <a:gd name="T6" fmla="*/ 0 60000 65536"/>
              <a:gd name="T7" fmla="*/ 0 60000 65536"/>
              <a:gd name="T8" fmla="*/ 0 60000 65536"/>
              <a:gd name="T9" fmla="*/ 0 w 2144"/>
              <a:gd name="T10" fmla="*/ 0 h 768"/>
              <a:gd name="T11" fmla="*/ 2144 w 2144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4" h="768">
                <a:moveTo>
                  <a:pt x="224" y="288"/>
                </a:moveTo>
                <a:cubicBezTo>
                  <a:pt x="112" y="528"/>
                  <a:pt x="0" y="768"/>
                  <a:pt x="320" y="720"/>
                </a:cubicBezTo>
                <a:cubicBezTo>
                  <a:pt x="640" y="672"/>
                  <a:pt x="1392" y="336"/>
                  <a:pt x="2144" y="0"/>
                </a:cubicBezTo>
              </a:path>
            </a:pathLst>
          </a:custGeom>
          <a:noFill/>
          <a:ln w="57150" cap="flat" cmpd="sng">
            <a:solidFill>
              <a:srgbClr val="4581BD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3"/>
          <p:cNvSpPr>
            <a:spLocks noGrp="1"/>
          </p:cNvSpPr>
          <p:nvPr>
            <p:ph type="title"/>
          </p:nvPr>
        </p:nvSpPr>
        <p:spPr>
          <a:xfrm>
            <a:off x="1214414" y="273600"/>
            <a:ext cx="7472026" cy="797946"/>
          </a:xfr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r>
              <a:rPr lang="en-US" sz="3000" b="1" kern="1200" dirty="0" smtClean="0">
                <a:solidFill>
                  <a:srgbClr val="4F85C3"/>
                </a:solidFill>
                <a:latin typeface="Segoe UI" pitchFamily="34" charset="0"/>
                <a:ea typeface="+mn-ea"/>
                <a:cs typeface="DejaVu Sans" pitchFamily="34" charset="0"/>
              </a:rPr>
              <a:t>Cloud Marketplace (2/2)</a:t>
            </a:r>
          </a:p>
        </p:txBody>
      </p:sp>
      <p:sp>
        <p:nvSpPr>
          <p:cNvPr id="24579" name="Rounded Rectangle 35"/>
          <p:cNvSpPr>
            <a:spLocks noChangeArrowheads="1"/>
          </p:cNvSpPr>
          <p:nvPr/>
        </p:nvSpPr>
        <p:spPr bwMode="auto">
          <a:xfrm>
            <a:off x="3962400" y="1143000"/>
            <a:ext cx="1600200" cy="1600200"/>
          </a:xfrm>
          <a:prstGeom prst="roundRect">
            <a:avLst>
              <a:gd name="adj" fmla="val 8907"/>
            </a:avLst>
          </a:prstGeom>
          <a:solidFill>
            <a:srgbClr val="EAEAEA"/>
          </a:solidFill>
          <a:ln w="25400" algn="ctr">
            <a:solidFill>
              <a:srgbClr val="4F81BD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600" b="1" i="1">
                <a:latin typeface="Calibri" pitchFamily="34" charset="0"/>
                <a:ea typeface="ＭＳ Ｐゴシック" pitchFamily="34" charset="-128"/>
              </a:rPr>
              <a:t>Remote Sites</a:t>
            </a:r>
          </a:p>
        </p:txBody>
      </p:sp>
      <p:sp>
        <p:nvSpPr>
          <p:cNvPr id="24580" name="Rounded Rectangle 38"/>
          <p:cNvSpPr>
            <a:spLocks noChangeArrowheads="1"/>
          </p:cNvSpPr>
          <p:nvPr/>
        </p:nvSpPr>
        <p:spPr bwMode="auto">
          <a:xfrm>
            <a:off x="4232275" y="2286000"/>
            <a:ext cx="1025525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vmcatcher</a:t>
            </a:r>
          </a:p>
        </p:txBody>
      </p:sp>
      <p:sp>
        <p:nvSpPr>
          <p:cNvPr id="24581" name="Rounded Rectangle 39"/>
          <p:cNvSpPr>
            <a:spLocks noChangeArrowheads="1"/>
          </p:cNvSpPr>
          <p:nvPr/>
        </p:nvSpPr>
        <p:spPr bwMode="auto">
          <a:xfrm>
            <a:off x="4232275" y="1905000"/>
            <a:ext cx="1025525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local info system</a:t>
            </a:r>
          </a:p>
        </p:txBody>
      </p:sp>
      <p:sp>
        <p:nvSpPr>
          <p:cNvPr id="24582" name="Rounded Rectangle 40"/>
          <p:cNvSpPr>
            <a:spLocks noChangeArrowheads="1"/>
          </p:cNvSpPr>
          <p:nvPr/>
        </p:nvSpPr>
        <p:spPr bwMode="auto">
          <a:xfrm>
            <a:off x="4232275" y="1524000"/>
            <a:ext cx="1025525" cy="381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200" b="1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t>cloud m/w</a:t>
            </a:r>
          </a:p>
        </p:txBody>
      </p:sp>
      <p:sp>
        <p:nvSpPr>
          <p:cNvPr id="24583" name="Rounded Rectangle 4"/>
          <p:cNvSpPr>
            <a:spLocks noChangeArrowheads="1"/>
          </p:cNvSpPr>
          <p:nvPr/>
        </p:nvSpPr>
        <p:spPr bwMode="auto">
          <a:xfrm>
            <a:off x="971550" y="3284538"/>
            <a:ext cx="7772400" cy="990600"/>
          </a:xfrm>
          <a:prstGeom prst="roundRect">
            <a:avLst>
              <a:gd name="adj" fmla="val 16667"/>
            </a:avLst>
          </a:prstGeom>
          <a:solidFill>
            <a:srgbClr val="EAEAEA">
              <a:alpha val="59999"/>
            </a:srgbClr>
          </a:solidFill>
          <a:ln w="25400" algn="ctr">
            <a:solidFill>
              <a:srgbClr val="4F81BD"/>
            </a:solidFill>
            <a:round/>
            <a:headEnd/>
            <a:tailEnd/>
          </a:ln>
        </p:spPr>
        <p:txBody>
          <a:bodyPr anchor="b"/>
          <a:lstStyle/>
          <a:p>
            <a:pPr algn="r"/>
            <a:r>
              <a:rPr lang="en-GB" sz="2400" i="1">
                <a:latin typeface="Verdana" pitchFamily="34" charset="0"/>
                <a:ea typeface="ＭＳ Ｐゴシック" pitchFamily="34" charset="-128"/>
              </a:rPr>
              <a:t>AppDB</a:t>
            </a:r>
          </a:p>
          <a:p>
            <a:pPr algn="r"/>
            <a:r>
              <a:rPr lang="en-GB" sz="1400" i="1">
                <a:solidFill>
                  <a:schemeClr val="tx2"/>
                </a:solidFill>
                <a:latin typeface="Verdana" pitchFamily="34" charset="0"/>
                <a:ea typeface="ＭＳ Ｐゴシック" pitchFamily="34" charset="-128"/>
              </a:rPr>
              <a:t>Cloud Marketplace</a:t>
            </a:r>
          </a:p>
        </p:txBody>
      </p:sp>
      <p:pic>
        <p:nvPicPr>
          <p:cNvPr id="24584" name="Picture 9" descr="ANd9GcS7zJ2w-ZzGaB2UapJRE_MdKtL4zzmWnrXQWfKiZ6wOQ4B-3VmmotrishAnc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11564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0" descr="ANd9GcQZNvWXM7HxSKTfoZ0gd5WyHkN7iPxfIm9hvaCNZ38DaZQFUSt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5486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5410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705600" y="4708525"/>
            <a:ext cx="2133600" cy="2444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ea typeface="ＭＳ Ｐゴシック" pitchFamily="34" charset="-128"/>
              </a:rPr>
              <a:t> Insert/update/remove image(s)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705600" y="4479925"/>
            <a:ext cx="2133600" cy="244475"/>
          </a:xfrm>
          <a:prstGeom prst="rect">
            <a:avLst/>
          </a:prstGeom>
          <a:solidFill>
            <a:srgbClr val="4581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solidFill>
                  <a:schemeClr val="bg1"/>
                </a:solidFill>
                <a:ea typeface="ＭＳ Ｐゴシック" pitchFamily="34" charset="-128"/>
              </a:rPr>
              <a:t> Publish new vAppliance version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705600" y="5165725"/>
            <a:ext cx="2133600" cy="2444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ea typeface="ＭＳ Ｐゴシック" pitchFamily="34" charset="-128"/>
              </a:rPr>
              <a:t> Register a vAppliance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6705600" y="4937125"/>
            <a:ext cx="2133600" cy="2444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ea typeface="ＭＳ Ｐゴシック" pitchFamily="34" charset="-128"/>
              </a:rPr>
              <a:t> Create a new vAppliance version</a:t>
            </a:r>
          </a:p>
        </p:txBody>
      </p:sp>
      <p:sp>
        <p:nvSpPr>
          <p:cNvPr id="3" name="Rounded Rectangle 32"/>
          <p:cNvSpPr>
            <a:spLocks noChangeArrowheads="1"/>
          </p:cNvSpPr>
          <p:nvPr/>
        </p:nvSpPr>
        <p:spPr bwMode="auto">
          <a:xfrm>
            <a:off x="2667000" y="3276600"/>
            <a:ext cx="4191000" cy="381000"/>
          </a:xfrm>
          <a:prstGeom prst="roundRect">
            <a:avLst>
              <a:gd name="adj" fmla="val 16667"/>
            </a:avLst>
          </a:prstGeom>
          <a:solidFill>
            <a:srgbClr val="FFCC99">
              <a:alpha val="96077"/>
            </a:srgbClr>
          </a:solidFill>
          <a:ln w="28575" algn="ctr">
            <a:solidFill>
              <a:srgbClr val="4F81BD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GB" sz="1600" i="1">
                <a:latin typeface="Calibri" pitchFamily="34" charset="0"/>
                <a:ea typeface="ＭＳ Ｐゴシック" pitchFamily="34" charset="-128"/>
              </a:rPr>
              <a:t>AppDB Image List Store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V="1">
            <a:off x="6477000" y="4495800"/>
            <a:ext cx="0" cy="76200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538413" y="4495800"/>
            <a:ext cx="3733800" cy="244475"/>
          </a:xfrm>
          <a:prstGeom prst="rect">
            <a:avLst/>
          </a:prstGeom>
          <a:solidFill>
            <a:srgbClr val="4581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solidFill>
                  <a:schemeClr val="bg1"/>
                </a:solidFill>
                <a:ea typeface="ＭＳ Ｐゴシック" pitchFamily="34" charset="-128"/>
              </a:rPr>
              <a:t> (Re)publish VO or Project’s accepted list of Virtual Appliances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538413" y="4724400"/>
            <a:ext cx="3733800" cy="2444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ea typeface="ＭＳ Ｐゴシック" pitchFamily="34" charset="-128"/>
              </a:rPr>
              <a:t> Select/update/exclude vAppliances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2438400" y="4495800"/>
            <a:ext cx="0" cy="762000"/>
          </a:xfrm>
          <a:prstGeom prst="line">
            <a:avLst/>
          </a:prstGeom>
          <a:noFill/>
          <a:ln w="57150">
            <a:solidFill>
              <a:srgbClr val="99CC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 flipH="1">
            <a:off x="2438400" y="3657600"/>
            <a:ext cx="762000" cy="609600"/>
          </a:xfrm>
          <a:custGeom>
            <a:avLst/>
            <a:gdLst>
              <a:gd name="T0" fmla="*/ 762000 w 1040"/>
              <a:gd name="T1" fmla="*/ 609600 h 624"/>
              <a:gd name="T2" fmla="*/ 586154 w 1040"/>
              <a:gd name="T3" fmla="*/ 328246 h 624"/>
              <a:gd name="T4" fmla="*/ 93785 w 1040"/>
              <a:gd name="T5" fmla="*/ 281354 h 624"/>
              <a:gd name="T6" fmla="*/ 23446 w 1040"/>
              <a:gd name="T7" fmla="*/ 0 h 624"/>
              <a:gd name="T8" fmla="*/ 0 60000 65536"/>
              <a:gd name="T9" fmla="*/ 0 60000 65536"/>
              <a:gd name="T10" fmla="*/ 0 60000 65536"/>
              <a:gd name="T11" fmla="*/ 0 60000 65536"/>
              <a:gd name="T12" fmla="*/ 0 w 1040"/>
              <a:gd name="T13" fmla="*/ 0 h 624"/>
              <a:gd name="T14" fmla="*/ 1040 w 1040"/>
              <a:gd name="T15" fmla="*/ 624 h 6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40" h="624">
                <a:moveTo>
                  <a:pt x="1040" y="624"/>
                </a:moveTo>
                <a:cubicBezTo>
                  <a:pt x="996" y="508"/>
                  <a:pt x="952" y="392"/>
                  <a:pt x="800" y="336"/>
                </a:cubicBezTo>
                <a:cubicBezTo>
                  <a:pt x="648" y="280"/>
                  <a:pt x="256" y="344"/>
                  <a:pt x="128" y="288"/>
                </a:cubicBezTo>
                <a:cubicBezTo>
                  <a:pt x="0" y="232"/>
                  <a:pt x="48" y="48"/>
                  <a:pt x="32" y="0"/>
                </a:cubicBezTo>
              </a:path>
            </a:pathLst>
          </a:custGeom>
          <a:noFill/>
          <a:ln w="57150" cap="flat" cmpd="sng">
            <a:solidFill>
              <a:srgbClr val="4581BD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1066800" y="1358900"/>
            <a:ext cx="2133600" cy="2444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ea typeface="ＭＳ Ｐゴシック" pitchFamily="34" charset="-128"/>
              </a:rPr>
              <a:t> Search for vAppliances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1066800" y="1600200"/>
            <a:ext cx="2133600" cy="2444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ea typeface="ＭＳ Ｐゴシック" pitchFamily="34" charset="-128"/>
              </a:rPr>
              <a:t> Get </a:t>
            </a:r>
            <a:r>
              <a:rPr lang="en-US" sz="1000" b="1">
                <a:ea typeface="ＭＳ Ｐゴシック" pitchFamily="34" charset="-128"/>
              </a:rPr>
              <a:t>availability</a:t>
            </a:r>
            <a:r>
              <a:rPr lang="en-US" sz="1000">
                <a:ea typeface="ＭＳ Ｐゴシック" pitchFamily="34" charset="-128"/>
              </a:rPr>
              <a:t> &amp; </a:t>
            </a:r>
            <a:r>
              <a:rPr lang="en-US" sz="1000" b="1">
                <a:ea typeface="ＭＳ Ｐゴシック" pitchFamily="34" charset="-128"/>
              </a:rPr>
              <a:t>usage</a:t>
            </a:r>
            <a:r>
              <a:rPr lang="en-US" sz="1000">
                <a:ea typeface="ＭＳ Ｐゴシック" pitchFamily="34" charset="-128"/>
              </a:rPr>
              <a:t> details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066800" y="1828800"/>
            <a:ext cx="2133600" cy="244475"/>
          </a:xfrm>
          <a:prstGeom prst="rect">
            <a:avLst/>
          </a:prstGeom>
          <a:solidFill>
            <a:srgbClr val="4581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1000">
                <a:solidFill>
                  <a:schemeClr val="bg1"/>
                </a:solidFill>
                <a:ea typeface="ＭＳ Ｐゴシック" pitchFamily="34" charset="-128"/>
              </a:rPr>
              <a:t> Start/Stop/…. an image</a:t>
            </a:r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457200" y="2819400"/>
            <a:ext cx="457200" cy="1143000"/>
          </a:xfrm>
          <a:custGeom>
            <a:avLst/>
            <a:gdLst>
              <a:gd name="T0" fmla="*/ 65314 w 560"/>
              <a:gd name="T1" fmla="*/ 0 h 680"/>
              <a:gd name="T2" fmla="*/ 65314 w 560"/>
              <a:gd name="T3" fmla="*/ 968188 h 680"/>
              <a:gd name="T4" fmla="*/ 457200 w 560"/>
              <a:gd name="T5" fmla="*/ 1048871 h 680"/>
              <a:gd name="T6" fmla="*/ 0 60000 65536"/>
              <a:gd name="T7" fmla="*/ 0 60000 65536"/>
              <a:gd name="T8" fmla="*/ 0 60000 65536"/>
              <a:gd name="T9" fmla="*/ 0 w 560"/>
              <a:gd name="T10" fmla="*/ 0 h 680"/>
              <a:gd name="T11" fmla="*/ 560 w 560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60" h="680">
                <a:moveTo>
                  <a:pt x="80" y="0"/>
                </a:moveTo>
                <a:cubicBezTo>
                  <a:pt x="40" y="236"/>
                  <a:pt x="0" y="472"/>
                  <a:pt x="80" y="576"/>
                </a:cubicBezTo>
                <a:cubicBezTo>
                  <a:pt x="160" y="680"/>
                  <a:pt x="480" y="616"/>
                  <a:pt x="560" y="624"/>
                </a:cubicBezTo>
              </a:path>
            </a:pathLst>
          </a:custGeom>
          <a:noFill/>
          <a:ln w="57150" cmpd="sng">
            <a:solidFill>
              <a:srgbClr val="99CCFF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2" name="Freeform 26"/>
          <p:cNvSpPr>
            <a:spLocks/>
          </p:cNvSpPr>
          <p:nvPr/>
        </p:nvSpPr>
        <p:spPr bwMode="auto">
          <a:xfrm>
            <a:off x="1143000" y="1676400"/>
            <a:ext cx="2819400" cy="863600"/>
          </a:xfrm>
          <a:custGeom>
            <a:avLst/>
            <a:gdLst>
              <a:gd name="T0" fmla="*/ 0 w 1776"/>
              <a:gd name="T1" fmla="*/ 762000 h 544"/>
              <a:gd name="T2" fmla="*/ 1676400 w 1776"/>
              <a:gd name="T3" fmla="*/ 762000 h 544"/>
              <a:gd name="T4" fmla="*/ 2362200 w 1776"/>
              <a:gd name="T5" fmla="*/ 152400 h 544"/>
              <a:gd name="T6" fmla="*/ 2819400 w 1776"/>
              <a:gd name="T7" fmla="*/ 0 h 544"/>
              <a:gd name="T8" fmla="*/ 0 60000 65536"/>
              <a:gd name="T9" fmla="*/ 0 60000 65536"/>
              <a:gd name="T10" fmla="*/ 0 60000 65536"/>
              <a:gd name="T11" fmla="*/ 0 60000 65536"/>
              <a:gd name="T12" fmla="*/ 0 w 1776"/>
              <a:gd name="T13" fmla="*/ 0 h 544"/>
              <a:gd name="T14" fmla="*/ 1776 w 1776"/>
              <a:gd name="T15" fmla="*/ 544 h 5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6" h="544">
                <a:moveTo>
                  <a:pt x="0" y="480"/>
                </a:moveTo>
                <a:cubicBezTo>
                  <a:pt x="404" y="512"/>
                  <a:pt x="808" y="544"/>
                  <a:pt x="1056" y="480"/>
                </a:cubicBezTo>
                <a:cubicBezTo>
                  <a:pt x="1304" y="416"/>
                  <a:pt x="1368" y="176"/>
                  <a:pt x="1488" y="96"/>
                </a:cubicBezTo>
                <a:cubicBezTo>
                  <a:pt x="1608" y="16"/>
                  <a:pt x="1728" y="16"/>
                  <a:pt x="1776" y="0"/>
                </a:cubicBezTo>
              </a:path>
            </a:pathLst>
          </a:custGeom>
          <a:noFill/>
          <a:ln w="57150" cmpd="sng">
            <a:solidFill>
              <a:srgbClr val="4581BD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03" name="Freeform 27"/>
          <p:cNvSpPr>
            <a:spLocks/>
          </p:cNvSpPr>
          <p:nvPr/>
        </p:nvSpPr>
        <p:spPr bwMode="auto">
          <a:xfrm>
            <a:off x="3429000" y="2438400"/>
            <a:ext cx="685800" cy="762000"/>
          </a:xfrm>
          <a:custGeom>
            <a:avLst/>
            <a:gdLst>
              <a:gd name="T0" fmla="*/ 685800 w 384"/>
              <a:gd name="T1" fmla="*/ 50800 h 360"/>
              <a:gd name="T2" fmla="*/ 600075 w 384"/>
              <a:gd name="T3" fmla="*/ 50800 h 360"/>
              <a:gd name="T4" fmla="*/ 171450 w 384"/>
              <a:gd name="T5" fmla="*/ 355600 h 360"/>
              <a:gd name="T6" fmla="*/ 0 w 384"/>
              <a:gd name="T7" fmla="*/ 762000 h 360"/>
              <a:gd name="T8" fmla="*/ 0 60000 65536"/>
              <a:gd name="T9" fmla="*/ 0 60000 65536"/>
              <a:gd name="T10" fmla="*/ 0 60000 65536"/>
              <a:gd name="T11" fmla="*/ 0 60000 65536"/>
              <a:gd name="T12" fmla="*/ 0 w 384"/>
              <a:gd name="T13" fmla="*/ 0 h 360"/>
              <a:gd name="T14" fmla="*/ 384 w 384"/>
              <a:gd name="T15" fmla="*/ 360 h 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4" h="360">
                <a:moveTo>
                  <a:pt x="384" y="24"/>
                </a:moveTo>
                <a:cubicBezTo>
                  <a:pt x="384" y="12"/>
                  <a:pt x="384" y="0"/>
                  <a:pt x="336" y="24"/>
                </a:cubicBezTo>
                <a:cubicBezTo>
                  <a:pt x="288" y="48"/>
                  <a:pt x="152" y="112"/>
                  <a:pt x="96" y="168"/>
                </a:cubicBezTo>
                <a:cubicBezTo>
                  <a:pt x="40" y="224"/>
                  <a:pt x="20" y="292"/>
                  <a:pt x="0" y="360"/>
                </a:cubicBezTo>
              </a:path>
            </a:pathLst>
          </a:custGeom>
          <a:noFill/>
          <a:ln w="57150" cmpd="sng">
            <a:solidFill>
              <a:srgbClr val="9933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Text Box 28"/>
          <p:cNvSpPr txBox="1">
            <a:spLocks noChangeArrowheads="1"/>
          </p:cNvSpPr>
          <p:nvPr/>
        </p:nvSpPr>
        <p:spPr bwMode="auto">
          <a:xfrm>
            <a:off x="76200" y="2571744"/>
            <a:ext cx="10999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ea typeface="ＭＳ Ｐゴシック" pitchFamily="34" charset="-128"/>
              </a:rPr>
              <a:t>user::visitor</a:t>
            </a:r>
            <a:endParaRPr lang="en-US" sz="1400" dirty="0">
              <a:ea typeface="ＭＳ Ｐゴシック" pitchFamily="34" charset="-128"/>
            </a:endParaRPr>
          </a:p>
        </p:txBody>
      </p:sp>
      <p:sp>
        <p:nvSpPr>
          <p:cNvPr id="24604" name="Text Box 29"/>
          <p:cNvSpPr txBox="1">
            <a:spLocks noChangeArrowheads="1"/>
          </p:cNvSpPr>
          <p:nvPr/>
        </p:nvSpPr>
        <p:spPr bwMode="auto">
          <a:xfrm>
            <a:off x="2667000" y="5638800"/>
            <a:ext cx="13716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ea typeface="ＭＳ Ｐゴシック" pitchFamily="34" charset="-128"/>
              </a:rPr>
              <a:t>VO or Project Manager</a:t>
            </a:r>
          </a:p>
        </p:txBody>
      </p:sp>
      <p:sp>
        <p:nvSpPr>
          <p:cNvPr id="24605" name="Text Box 30"/>
          <p:cNvSpPr txBox="1">
            <a:spLocks noChangeArrowheads="1"/>
          </p:cNvSpPr>
          <p:nvPr/>
        </p:nvSpPr>
        <p:spPr bwMode="auto">
          <a:xfrm>
            <a:off x="6858000" y="5791200"/>
            <a:ext cx="13676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 dirty="0" smtClean="0">
                <a:ea typeface="ＭＳ Ｐゴシック" pitchFamily="34" charset="-128"/>
              </a:rPr>
              <a:t>user::submitter</a:t>
            </a:r>
            <a:endParaRPr lang="en-US" sz="1400" dirty="0">
              <a:ea typeface="ＭＳ Ｐゴシック" pitchFamily="34" charset="-128"/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3581400" y="2971800"/>
            <a:ext cx="20574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subscribe and/or get any update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271588" y="2262188"/>
            <a:ext cx="1866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>
                <a:ea typeface="ＭＳ Ｐゴシック" pitchFamily="34" charset="-128"/>
              </a:rPr>
              <a:t>perform </a:t>
            </a:r>
            <a:r>
              <a:rPr lang="en-US" sz="1000" dirty="0" smtClean="0">
                <a:ea typeface="ＭＳ Ｐゴシック" pitchFamily="34" charset="-128"/>
              </a:rPr>
              <a:t>VM operations</a:t>
            </a:r>
            <a:endParaRPr lang="en-US" sz="1000" dirty="0">
              <a:ea typeface="ＭＳ Ｐゴシック" pitchFamily="34" charset="-128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dirty="0">
                <a:ea typeface="ＭＳ Ｐゴシック" pitchFamily="34" charset="-128"/>
              </a:rPr>
              <a:t>using </a:t>
            </a:r>
            <a:r>
              <a:rPr lang="en-US" sz="1000" dirty="0" err="1" smtClean="0">
                <a:ea typeface="ＭＳ Ｐゴシック" pitchFamily="34" charset="-128"/>
              </a:rPr>
              <a:t>rocci</a:t>
            </a:r>
            <a:r>
              <a:rPr lang="en-US" sz="1000" dirty="0" smtClean="0">
                <a:ea typeface="ＭＳ Ｐゴシック" pitchFamily="34" charset="-128"/>
              </a:rPr>
              <a:t> </a:t>
            </a:r>
            <a:r>
              <a:rPr lang="en-US" sz="1000" dirty="0">
                <a:ea typeface="ＭＳ Ｐゴシック" pitchFamily="34" charset="-128"/>
              </a:rPr>
              <a:t>command line tool</a:t>
            </a:r>
          </a:p>
        </p:txBody>
      </p:sp>
      <p:sp>
        <p:nvSpPr>
          <p:cNvPr id="24609" name="Text Box 33"/>
          <p:cNvSpPr txBox="1">
            <a:spLocks noChangeArrowheads="1"/>
          </p:cNvSpPr>
          <p:nvPr/>
        </p:nvSpPr>
        <p:spPr bwMode="auto">
          <a:xfrm>
            <a:off x="5638800" y="2041525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push info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about the VA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>
                <a:ea typeface="ＭＳ Ｐゴシック" pitchFamily="34" charset="-128"/>
              </a:rPr>
              <a:t>availability</a:t>
            </a:r>
            <a:r>
              <a:rPr lang="en-US" sz="1000">
                <a:ea typeface="ＭＳ Ｐゴシック" pitchFamily="34" charset="-128"/>
              </a:rPr>
              <a:t>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and </a:t>
            </a:r>
            <a:r>
              <a:rPr lang="en-US" sz="1000" b="1">
                <a:ea typeface="ＭＳ Ｐゴシック" pitchFamily="34" charset="-128"/>
              </a:rPr>
              <a:t>usage</a:t>
            </a:r>
          </a:p>
        </p:txBody>
      </p:sp>
      <p:sp>
        <p:nvSpPr>
          <p:cNvPr id="24610" name="Text Box 34"/>
          <p:cNvSpPr txBox="1">
            <a:spLocks noChangeArrowheads="1"/>
          </p:cNvSpPr>
          <p:nvPr/>
        </p:nvSpPr>
        <p:spPr bwMode="auto">
          <a:xfrm>
            <a:off x="2955925" y="3886200"/>
            <a:ext cx="777875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generate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image_list</a:t>
            </a:r>
          </a:p>
        </p:txBody>
      </p:sp>
      <p:pic>
        <p:nvPicPr>
          <p:cNvPr id="5" name="Picture 35" descr="appdb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3581400"/>
            <a:ext cx="3810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5105400" y="5775325"/>
            <a:ext cx="838200" cy="396875"/>
            <a:chOff x="96" y="3456"/>
            <a:chExt cx="528" cy="250"/>
          </a:xfrm>
        </p:grpSpPr>
        <p:sp>
          <p:nvSpPr>
            <p:cNvPr id="24623" name="Text Box 37"/>
            <p:cNvSpPr txBox="1">
              <a:spLocks noChangeArrowheads="1"/>
            </p:cNvSpPr>
            <p:nvPr/>
          </p:nvSpPr>
          <p:spPr bwMode="auto">
            <a:xfrm>
              <a:off x="96" y="3456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b="1">
                  <a:ea typeface="ＭＳ Ｐゴシック" pitchFamily="34" charset="-128"/>
                </a:rPr>
                <a:t>AppDB portal</a:t>
              </a:r>
            </a:p>
          </p:txBody>
        </p:sp>
        <p:pic>
          <p:nvPicPr>
            <p:cNvPr id="24624" name="Picture 38" descr="appdblog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4" y="3504"/>
              <a:ext cx="14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1219200" y="5791200"/>
            <a:ext cx="838200" cy="396875"/>
            <a:chOff x="96" y="3456"/>
            <a:chExt cx="528" cy="250"/>
          </a:xfrm>
        </p:grpSpPr>
        <p:sp>
          <p:nvSpPr>
            <p:cNvPr id="6" name="Text Box 40"/>
            <p:cNvSpPr txBox="1">
              <a:spLocks noChangeArrowheads="1"/>
            </p:cNvSpPr>
            <p:nvPr/>
          </p:nvSpPr>
          <p:spPr bwMode="auto">
            <a:xfrm>
              <a:off x="96" y="3456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b="1">
                  <a:ea typeface="ＭＳ Ｐゴシック" pitchFamily="34" charset="-128"/>
                </a:rPr>
                <a:t>AppDB portal</a:t>
              </a:r>
            </a:p>
          </p:txBody>
        </p:sp>
        <p:pic>
          <p:nvPicPr>
            <p:cNvPr id="7" name="Picture 41" descr="appdblog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4" y="3504"/>
              <a:ext cx="14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4618" name="Picture 42"/>
          <p:cNvPicPr>
            <a:picLocks noChangeAspect="1" noChangeArrowheads="1"/>
          </p:cNvPicPr>
          <p:nvPr/>
        </p:nvPicPr>
        <p:blipFill>
          <a:blip r:embed="rId8">
            <a:lum bright="20000"/>
          </a:blip>
          <a:srcRect/>
          <a:stretch>
            <a:fillRect/>
          </a:stretch>
        </p:blipFill>
        <p:spPr bwMode="auto">
          <a:xfrm>
            <a:off x="4343400" y="2325688"/>
            <a:ext cx="822325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619" name="Picture 43" descr="Image result for cloud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05600" y="1295400"/>
            <a:ext cx="16764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20" name="Freeform 44"/>
          <p:cNvSpPr>
            <a:spLocks/>
          </p:cNvSpPr>
          <p:nvPr/>
        </p:nvSpPr>
        <p:spPr bwMode="auto">
          <a:xfrm>
            <a:off x="5562600" y="1828800"/>
            <a:ext cx="1828800" cy="1371600"/>
          </a:xfrm>
          <a:custGeom>
            <a:avLst/>
            <a:gdLst>
              <a:gd name="T0" fmla="*/ 0 w 1392"/>
              <a:gd name="T1" fmla="*/ 255722 h 944"/>
              <a:gd name="T2" fmla="*/ 1513490 w 1392"/>
              <a:gd name="T3" fmla="*/ 185980 h 944"/>
              <a:gd name="T4" fmla="*/ 1828800 w 1392"/>
              <a:gd name="T5" fmla="*/ 1371600 h 944"/>
              <a:gd name="T6" fmla="*/ 0 60000 65536"/>
              <a:gd name="T7" fmla="*/ 0 60000 65536"/>
              <a:gd name="T8" fmla="*/ 0 60000 65536"/>
              <a:gd name="T9" fmla="*/ 0 w 1392"/>
              <a:gd name="T10" fmla="*/ 0 h 944"/>
              <a:gd name="T11" fmla="*/ 1392 w 1392"/>
              <a:gd name="T12" fmla="*/ 944 h 9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944">
                <a:moveTo>
                  <a:pt x="0" y="176"/>
                </a:moveTo>
                <a:cubicBezTo>
                  <a:pt x="460" y="88"/>
                  <a:pt x="920" y="0"/>
                  <a:pt x="1152" y="128"/>
                </a:cubicBezTo>
                <a:cubicBezTo>
                  <a:pt x="1384" y="256"/>
                  <a:pt x="1352" y="808"/>
                  <a:pt x="1392" y="944"/>
                </a:cubicBezTo>
              </a:path>
            </a:pathLst>
          </a:custGeom>
          <a:noFill/>
          <a:ln w="57150" cap="flat" cmpd="sng">
            <a:solidFill>
              <a:srgbClr val="4581BD"/>
            </a:solidFill>
            <a:prstDash val="sysDot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621" name="Text Box 45"/>
          <p:cNvSpPr txBox="1">
            <a:spLocks noChangeArrowheads="1"/>
          </p:cNvSpPr>
          <p:nvPr/>
        </p:nvSpPr>
        <p:spPr bwMode="auto">
          <a:xfrm>
            <a:off x="6934200" y="1447800"/>
            <a:ext cx="1273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Information System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(Top-BDII for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>
                <a:ea typeface="ＭＳ Ｐゴシック" pitchFamily="34" charset="-128"/>
              </a:rPr>
              <a:t>FedCloud sites)</a:t>
            </a: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76200" y="3962400"/>
            <a:ext cx="838200" cy="396875"/>
            <a:chOff x="96" y="3456"/>
            <a:chExt cx="528" cy="250"/>
          </a:xfrm>
        </p:grpSpPr>
        <p:sp>
          <p:nvSpPr>
            <p:cNvPr id="8" name="Text Box 47"/>
            <p:cNvSpPr txBox="1">
              <a:spLocks noChangeArrowheads="1"/>
            </p:cNvSpPr>
            <p:nvPr/>
          </p:nvSpPr>
          <p:spPr bwMode="auto">
            <a:xfrm>
              <a:off x="96" y="3456"/>
              <a:ext cx="52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000" b="1">
                  <a:ea typeface="ＭＳ Ｐゴシック" pitchFamily="34" charset="-128"/>
                </a:rPr>
                <a:t>AppDB portal</a:t>
              </a:r>
            </a:p>
          </p:txBody>
        </p:sp>
        <p:pic>
          <p:nvPicPr>
            <p:cNvPr id="9" name="Picture 48" descr="appdblogo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44" y="3504"/>
              <a:ext cx="14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625" name="Text Box 49"/>
          <p:cNvSpPr txBox="1">
            <a:spLocks noChangeArrowheads="1"/>
          </p:cNvSpPr>
          <p:nvPr/>
        </p:nvSpPr>
        <p:spPr bwMode="auto">
          <a:xfrm>
            <a:off x="1144183" y="2285992"/>
            <a:ext cx="214193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 dirty="0">
                <a:solidFill>
                  <a:srgbClr val="6666FF"/>
                </a:solidFill>
                <a:ea typeface="ＭＳ Ｐゴシック" pitchFamily="34" charset="-128"/>
              </a:rPr>
              <a:t>Next </a:t>
            </a:r>
            <a:r>
              <a:rPr lang="en-US" sz="1000" b="1" dirty="0" smtClean="0">
                <a:solidFill>
                  <a:srgbClr val="6666FF"/>
                </a:solidFill>
                <a:ea typeface="ＭＳ Ｐゴシック" pitchFamily="34" charset="-128"/>
              </a:rPr>
              <a:t>logical step</a:t>
            </a:r>
            <a:r>
              <a:rPr lang="en-US" sz="1000" b="1" dirty="0">
                <a:solidFill>
                  <a:srgbClr val="6666FF"/>
                </a:solidFill>
                <a:ea typeface="ＭＳ Ｐゴシック" pitchFamily="34" charset="-128"/>
              </a:rPr>
              <a:t>: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 dirty="0">
                <a:ea typeface="ＭＳ Ｐゴシック" pitchFamily="34" charset="-128"/>
              </a:rPr>
              <a:t>perform </a:t>
            </a:r>
            <a:r>
              <a:rPr lang="en-US" sz="1000" b="1" dirty="0" smtClean="0">
                <a:ea typeface="ＭＳ Ｐゴシック" pitchFamily="34" charset="-128"/>
              </a:rPr>
              <a:t>VM operations through </a:t>
            </a:r>
            <a:endParaRPr lang="en-US" sz="1000" b="1" dirty="0">
              <a:ea typeface="ＭＳ Ｐゴシック" pitchFamily="34" charset="-128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000" b="1" dirty="0">
                <a:ea typeface="ＭＳ Ｐゴシック" pitchFamily="34" charset="-128"/>
              </a:rPr>
              <a:t>the </a:t>
            </a:r>
            <a:r>
              <a:rPr lang="en-US" sz="1000" b="1" dirty="0" err="1" smtClean="0">
                <a:ea typeface="ＭＳ Ｐゴシック" pitchFamily="34" charset="-128"/>
              </a:rPr>
              <a:t>AppDB</a:t>
            </a:r>
            <a:endParaRPr lang="en-US" sz="1000" b="1" dirty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7" presetClass="emph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98" dur="2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2000" fill="hold"/>
                                        <p:tgtEl>
                                          <p:spTgt spid="246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6" presetClass="emph" presetSubtype="0" decel="50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5000" fill="hold"/>
                                        <p:tgtEl>
                                          <p:spTgt spid="2460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6" dur="2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4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8" grpId="0" animBg="1"/>
      <p:bldP spid="24589" grpId="0" animBg="1"/>
      <p:bldP spid="24590" grpId="0" animBg="1"/>
      <p:bldP spid="24591" grpId="0" animBg="1"/>
      <p:bldP spid="24593" grpId="0" animBg="1"/>
      <p:bldP spid="24594" grpId="0" animBg="1"/>
      <p:bldP spid="24595" grpId="0" animBg="1"/>
      <p:bldP spid="24596" grpId="0" animBg="1"/>
      <p:bldP spid="24597" grpId="0" animBg="1"/>
      <p:bldP spid="24598" grpId="0" animBg="1"/>
      <p:bldP spid="24599" grpId="0" animBg="1"/>
      <p:bldP spid="24600" grpId="0" animBg="1"/>
      <p:bldP spid="24601" grpId="0" animBg="1"/>
      <p:bldP spid="24602" grpId="0" animBg="1"/>
      <p:bldP spid="24602" grpId="1" animBg="1"/>
      <p:bldP spid="24603" grpId="0" animBg="1"/>
      <p:bldP spid="24607" grpId="0"/>
      <p:bldP spid="24608" grpId="0"/>
      <p:bldP spid="24608" grpId="1"/>
      <p:bldP spid="24609" grpId="0"/>
      <p:bldP spid="24609" grpId="1"/>
      <p:bldP spid="24610" grpId="0"/>
      <p:bldP spid="24620" grpId="0" animBg="1"/>
      <p:bldP spid="24621" grpId="0"/>
      <p:bldP spid="24625" grpId="0"/>
      <p:bldP spid="246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Shape 1"/>
          <p:cNvSpPr txBox="1">
            <a:spLocks noChangeArrowheads="1"/>
          </p:cNvSpPr>
          <p:nvPr/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VM Operations through the AppDB</a:t>
            </a:r>
            <a:endParaRPr lang="en-US" dirty="0"/>
          </a:p>
        </p:txBody>
      </p:sp>
      <p:sp>
        <p:nvSpPr>
          <p:cNvPr id="80898" name="TextShape 2"/>
          <p:cNvSpPr txBox="1">
            <a:spLocks noChangeArrowheads="1"/>
          </p:cNvSpPr>
          <p:nvPr/>
        </p:nvSpPr>
        <p:spPr bwMode="auto">
          <a:xfrm>
            <a:off x="457200" y="1285860"/>
            <a:ext cx="8229600" cy="135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219200"/>
            <a:ext cx="8355013" cy="4895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1371600"/>
            <a:ext cx="8355013" cy="48958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/>
              <a:t>The objective</a:t>
            </a:r>
            <a:r>
              <a:rPr lang="en-US" sz="1600" kern="0" dirty="0" smtClean="0"/>
              <a:t>: “</a:t>
            </a:r>
            <a:r>
              <a:rPr lang="en-US" sz="1600" i="1" kern="0" dirty="0" smtClean="0"/>
              <a:t>The EGI Applications Database (</a:t>
            </a:r>
            <a:r>
              <a:rPr lang="en-US" sz="1600" i="1" kern="0" dirty="0" err="1" smtClean="0"/>
              <a:t>AppDB</a:t>
            </a:r>
            <a:r>
              <a:rPr lang="en-US" sz="1600" i="1" kern="0" dirty="0" smtClean="0"/>
              <a:t>) will evolve from its current role as catalogue of applications and virtual machines (VM) to include a graphical user interface allowing authorized users to perform basic VM management operations</a:t>
            </a:r>
            <a:r>
              <a:rPr lang="en-US" sz="1600" kern="0" dirty="0" smtClean="0"/>
              <a:t>”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r>
              <a:rPr lang="en-US" sz="1600" b="1" kern="0" dirty="0" smtClean="0"/>
              <a:t>Context diagram</a:t>
            </a: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</a:pPr>
            <a:endParaRPr lang="en-US" sz="1600" kern="0" dirty="0" smtClean="0"/>
          </a:p>
        </p:txBody>
      </p:sp>
      <p:sp>
        <p:nvSpPr>
          <p:cNvPr id="6" name="Rectangle 5"/>
          <p:cNvSpPr/>
          <p:nvPr/>
        </p:nvSpPr>
        <p:spPr>
          <a:xfrm>
            <a:off x="857224" y="2714620"/>
            <a:ext cx="7929618" cy="2643206"/>
          </a:xfrm>
          <a:prstGeom prst="rect">
            <a:avLst/>
          </a:prstGeom>
          <a:solidFill>
            <a:schemeClr val="accent1">
              <a:alpha val="69000"/>
            </a:schemeClr>
          </a:solidFill>
          <a:effectLst>
            <a:outerShdw blurRad="215900" dist="88900" dir="5400000" algn="ctr" rotWithShape="0">
              <a:srgbClr val="000000">
                <a:alpha val="3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dirty="0" err="1" smtClean="0"/>
              <a:t>AppDB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85852" y="3143248"/>
            <a:ext cx="1357322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Portal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43240" y="3143248"/>
            <a:ext cx="54292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Dashboard</a:t>
            </a:r>
          </a:p>
          <a:p>
            <a:pPr algn="ctr"/>
            <a:r>
              <a:rPr lang="en-US" sz="1400" dirty="0" smtClean="0"/>
              <a:t>(including VM operations frontend)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143240" y="4429132"/>
            <a:ext cx="542928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 operations backend</a:t>
            </a:r>
            <a:endParaRPr lang="en-US" sz="1400" dirty="0"/>
          </a:p>
        </p:txBody>
      </p:sp>
      <p:sp>
        <p:nvSpPr>
          <p:cNvPr id="11" name="Up-Down Arrow 10"/>
          <p:cNvSpPr/>
          <p:nvPr/>
        </p:nvSpPr>
        <p:spPr>
          <a:xfrm>
            <a:off x="5572132" y="3894882"/>
            <a:ext cx="285752" cy="50006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-Down Arrow 11"/>
          <p:cNvSpPr/>
          <p:nvPr/>
        </p:nvSpPr>
        <p:spPr>
          <a:xfrm rot="5400000">
            <a:off x="2750331" y="3321843"/>
            <a:ext cx="285752" cy="50006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9" descr="ANd9GcS7zJ2w-ZzGaB2UapJRE_MdKtL4zzmWnrXQWfKiZ6wOQ4B-3VmmotrishAn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857628"/>
            <a:ext cx="474428" cy="47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5643578"/>
            <a:ext cx="1081084" cy="74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9" descr="ANd9GcS7zJ2w-ZzGaB2UapJRE_MdKtL4zzmWnrXQWfKiZ6wOQ4B-3VmmotrishAnc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071678"/>
            <a:ext cx="474428" cy="47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Down Arrow 15"/>
          <p:cNvSpPr/>
          <p:nvPr/>
        </p:nvSpPr>
        <p:spPr>
          <a:xfrm>
            <a:off x="5572132" y="257174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6200000">
            <a:off x="785786" y="392906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5572132" y="5214950"/>
            <a:ext cx="285752" cy="42862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lh5.googleusercontent.com/7-N69YNJXXv-E2dLNa6TqG_W91Xu0gePvVUtydvn2R0ObjPNWgKggGP-1RAvnZteACZEiIiZibttNAxc6vRPlucnyGhTdvUmQuFflcdM3h2x79NtD3uulx1Bs-q-hsi5w4yFmr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3071810"/>
            <a:ext cx="4000528" cy="1714512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785786" y="1357298"/>
            <a:ext cx="7286676" cy="1285884"/>
          </a:xfrm>
        </p:spPr>
        <p:txBody>
          <a:bodyPr anchor="t" anchorCtr="0"/>
          <a:lstStyle/>
          <a:p>
            <a:pPr algn="l"/>
            <a:r>
              <a:rPr lang="en-US" sz="1800" b="1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Portal</a:t>
            </a:r>
            <a:r>
              <a:rPr lang="en-US" sz="1800" dirty="0" smtClean="0">
                <a:solidFill>
                  <a:schemeClr val="tx1"/>
                </a:solidFill>
                <a:ea typeface="+mn-ea"/>
                <a:cs typeface="DejaVu Sans" pitchFamily="34" charset="0"/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  <a:defRPr/>
            </a:pPr>
            <a:r>
              <a:rPr lang="en-US" sz="1600" dirty="0" smtClean="0">
                <a:solidFill>
                  <a:schemeClr val="tx1"/>
                </a:solidFill>
                <a:cs typeface="DejaVu Sans" pitchFamily="34" charset="0"/>
              </a:rPr>
              <a:t>Select VMI </a:t>
            </a:r>
            <a:r>
              <a:rPr lang="en-US" sz="1600" dirty="0" smtClean="0">
                <a:solidFill>
                  <a:schemeClr val="tx1"/>
                </a:solidFill>
                <a:cs typeface="DejaVu Sans" pitchFamily="34" charset="0"/>
              </a:rPr>
              <a:t>(=VA </a:t>
            </a:r>
            <a:r>
              <a:rPr lang="en-US" sz="1600" dirty="0" smtClean="0">
                <a:solidFill>
                  <a:schemeClr val="tx1"/>
                </a:solidFill>
                <a:cs typeface="DejaVu Sans" pitchFamily="34" charset="0"/>
              </a:rPr>
              <a:t>version )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  <a:defRPr/>
            </a:pPr>
            <a:r>
              <a:rPr lang="en-US" sz="1600" dirty="0" smtClean="0">
                <a:solidFill>
                  <a:schemeClr val="tx1"/>
                </a:solidFill>
                <a:cs typeface="DejaVu Sans" pitchFamily="34" charset="0"/>
              </a:rPr>
              <a:t>or, select VMI (VA version), &amp; VO &amp; site/endpoint &amp; template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  <a:defRPr/>
            </a:pPr>
            <a:r>
              <a:rPr lang="en-US" sz="1600" dirty="0" smtClean="0">
                <a:solidFill>
                  <a:schemeClr val="tx1"/>
                </a:solidFill>
                <a:cs typeface="DejaVu Sans" pitchFamily="34" charset="0"/>
              </a:rPr>
              <a:t>…. and be redirected to the Dashboard for further adjustments and execution</a:t>
            </a:r>
            <a:endParaRPr lang="en-US" sz="1600" dirty="0" smtClean="0">
              <a:solidFill>
                <a:schemeClr val="tx1"/>
              </a:solidFill>
              <a:ea typeface="+mn-ea"/>
              <a:cs typeface="DejaVu Sans" pitchFamily="34" charset="0"/>
            </a:endParaRPr>
          </a:p>
          <a:p>
            <a:pPr lvl="1"/>
            <a:endParaRPr lang="en-US" sz="1600" dirty="0" smtClean="0"/>
          </a:p>
        </p:txBody>
      </p:sp>
      <p:sp>
        <p:nvSpPr>
          <p:cNvPr id="4" name="TextShape 1"/>
          <p:cNvSpPr txBox="1">
            <a:spLocks noChangeArrowheads="1"/>
          </p:cNvSpPr>
          <p:nvPr/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Main entities: AppDB Portal</a:t>
            </a:r>
            <a:endParaRPr lang="en-US" dirty="0"/>
          </a:p>
        </p:txBody>
      </p:sp>
      <p:pic>
        <p:nvPicPr>
          <p:cNvPr id="5122" name="Picture 2" descr="https://lh3.googleusercontent.com/p9qQr0kCE1mAPAtDeudW0__a0FLalF-U7vrrprbkqqTCIUlS1JNKi8sVenjKFk9Pd-UfVTCA7snB3ubb-IphV4WcnDkadbFEK179yQLQmf9UEj18FdStgNdDtkq93TVaoIDz008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000372"/>
            <a:ext cx="3143271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>
            <a:spLocks noChangeArrowheads="1"/>
          </p:cNvSpPr>
          <p:nvPr/>
        </p:nvSpPr>
        <p:spPr bwMode="auto">
          <a:xfrm>
            <a:off x="1547813" y="188913"/>
            <a:ext cx="7345362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Main entities: AppDB Dashboard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57158" y="1285860"/>
            <a:ext cx="8229240" cy="397764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Dashboard (GUI)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Select VMI (VA version), VO, site/endpoint, template,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Describe topology: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One or more VM images to be used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How many instances of each type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Describe interconnection (under investigation)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Configure VM (depending on the available templates):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		network, CPU(s), Memory, disk(s)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Issue VM ops commands: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Start/Stop (all in ‘topology’ or just one of the ‘topology’) 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Status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Deploy/Un-deploy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Runtime (under investigation)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Attach storage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Add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 txBox="1">
            <a:spLocks noChangeArrowheads="1"/>
          </p:cNvSpPr>
          <p:nvPr/>
        </p:nvSpPr>
        <p:spPr bwMode="auto">
          <a:xfrm>
            <a:off x="1142976" y="188913"/>
            <a:ext cx="7750199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nl-NL" sz="3000" b="1" dirty="0" smtClean="0">
                <a:solidFill>
                  <a:srgbClr val="4F85C3"/>
                </a:solidFill>
                <a:latin typeface="Segoe UI" pitchFamily="34" charset="0"/>
              </a:rPr>
              <a:t>Main entities: AppDB VM ops backend (1)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1604520"/>
            <a:ext cx="3257544" cy="3977640"/>
          </a:xfrm>
          <a:prstGeom prst="rect">
            <a:avLst/>
          </a:prstGeom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kern="0" dirty="0" smtClean="0"/>
              <a:t>Dedicated for </a:t>
            </a:r>
            <a:r>
              <a:rPr lang="en-US" kern="0" dirty="0" err="1" smtClean="0"/>
              <a:t>AppDB</a:t>
            </a:r>
            <a:r>
              <a:rPr lang="en-US" kern="0" dirty="0" smtClean="0"/>
              <a:t> use only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Consists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 of: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baseline="0" dirty="0" smtClean="0"/>
              <a:t>API (TOSCA</a:t>
            </a:r>
            <a:r>
              <a:rPr lang="en-US" sz="1600" kern="0" dirty="0" smtClean="0"/>
              <a:t> oriented</a:t>
            </a:r>
            <a:r>
              <a:rPr lang="en-US" sz="1600" kern="0" baseline="0" dirty="0" smtClean="0"/>
              <a:t>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Proxy certificate manager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Action handler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600" kern="0" dirty="0" smtClean="0"/>
              <a:t>OCCI-enabled </a:t>
            </a:r>
            <a:r>
              <a:rPr lang="en-US" sz="1600" kern="0" dirty="0" err="1" smtClean="0"/>
              <a:t>comm</a:t>
            </a:r>
            <a:r>
              <a:rPr lang="en-US" sz="1600" kern="0" dirty="0" smtClean="0"/>
              <a:t> layer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</a:rPr>
              <a:t>Monitoring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</a:endParaRPr>
          </a:p>
        </p:txBody>
      </p:sp>
      <p:pic>
        <p:nvPicPr>
          <p:cNvPr id="3074" name="Picture 2" descr="VMManage_service_layout_mc.v1.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6856" y="1571613"/>
            <a:ext cx="5261871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1199</Words>
  <PresentationFormat>On-screen Show (4:3)</PresentationFormat>
  <Paragraphs>182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Office Theme</vt:lpstr>
      <vt:lpstr>Office Theme</vt:lpstr>
      <vt:lpstr>Office Theme</vt:lpstr>
      <vt:lpstr>Office Theme</vt:lpstr>
      <vt:lpstr>Office Theme</vt:lpstr>
      <vt:lpstr>Office Theme</vt:lpstr>
      <vt:lpstr>Slide 1</vt:lpstr>
      <vt:lpstr>Slide 2</vt:lpstr>
      <vt:lpstr>Software Marketplace</vt:lpstr>
      <vt:lpstr>Cloud Marketplace (1/2)</vt:lpstr>
      <vt:lpstr>Cloud Marketplace (2/2)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mhaggel</dc:creator>
  <cp:lastModifiedBy>mhaggel</cp:lastModifiedBy>
  <cp:revision>212</cp:revision>
  <dcterms:modified xsi:type="dcterms:W3CDTF">2016-04-07T18:31:30Z</dcterms:modified>
</cp:coreProperties>
</file>