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48" r:id="rId2"/>
    <p:sldMasterId id="2147483685" r:id="rId3"/>
  </p:sldMasterIdLst>
  <p:notesMasterIdLst>
    <p:notesMasterId r:id="rId25"/>
  </p:notesMasterIdLst>
  <p:handoutMasterIdLst>
    <p:handoutMasterId r:id="rId26"/>
  </p:handoutMasterIdLst>
  <p:sldIdLst>
    <p:sldId id="280" r:id="rId4"/>
    <p:sldId id="291" r:id="rId5"/>
    <p:sldId id="313" r:id="rId6"/>
    <p:sldId id="295" r:id="rId7"/>
    <p:sldId id="294" r:id="rId8"/>
    <p:sldId id="296" r:id="rId9"/>
    <p:sldId id="297" r:id="rId10"/>
    <p:sldId id="298" r:id="rId11"/>
    <p:sldId id="299" r:id="rId12"/>
    <p:sldId id="316" r:id="rId13"/>
    <p:sldId id="301" r:id="rId14"/>
    <p:sldId id="317" r:id="rId15"/>
    <p:sldId id="302" r:id="rId16"/>
    <p:sldId id="304" r:id="rId17"/>
    <p:sldId id="305" r:id="rId18"/>
    <p:sldId id="306" r:id="rId19"/>
    <p:sldId id="307" r:id="rId20"/>
    <p:sldId id="308" r:id="rId21"/>
    <p:sldId id="309" r:id="rId22"/>
    <p:sldId id="310" r:id="rId23"/>
    <p:sldId id="314" r:id="rId2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a Piscitelli"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B401"/>
    <a:srgbClr val="2280CA"/>
    <a:srgbClr val="B3005B"/>
    <a:srgbClr val="FF0080"/>
    <a:srgbClr val="0BB43A"/>
    <a:srgbClr val="0DCD42"/>
    <a:srgbClr val="E3BD26"/>
    <a:srgbClr val="E3C444"/>
    <a:srgbClr val="339E51"/>
    <a:srgbClr val="47D7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7" autoAdjust="0"/>
    <p:restoredTop sz="89038" autoAdjust="0"/>
  </p:normalViewPr>
  <p:slideViewPr>
    <p:cSldViewPr showGuides="1">
      <p:cViewPr>
        <p:scale>
          <a:sx n="75" d="100"/>
          <a:sy n="75" d="100"/>
        </p:scale>
        <p:origin x="-2056" y="-2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chemeClr val="accent1">
            <a:lumMod val="50000"/>
          </a:schemeClr>
        </a:solidFill>
      </dgm:spPr>
      <dgm:t>
        <a:bodyPr/>
        <a:lstStyle/>
        <a:p>
          <a:r>
            <a:rPr lang="en-GB" b="1" dirty="0" smtClean="0"/>
            <a:t>Run virtual machines on-demand with complete control over the computing resources</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18B0B631-CE86-FF46-8259-1D1FA66B9AC6}">
      <dgm:prSet phldrT="[Text]"/>
      <dgm:spPr/>
      <dgm:t>
        <a:bodyPr/>
        <a:lstStyle/>
        <a:p>
          <a:r>
            <a:rPr lang="en-US" dirty="0" smtClean="0"/>
            <a:t>Run any kind of scientific application on virtual machines</a:t>
          </a:r>
          <a:endParaRPr lang="en-US" dirty="0"/>
        </a:p>
      </dgm:t>
    </dgm:pt>
    <dgm:pt modelId="{8752D634-9663-2049-8E76-951FF9DCA3C6}" type="parTrans" cxnId="{C4359C13-C197-E14D-823C-6ADB6125705C}">
      <dgm:prSet/>
      <dgm:spPr/>
      <dgm:t>
        <a:bodyPr/>
        <a:lstStyle/>
        <a:p>
          <a:endParaRPr lang="en-US"/>
        </a:p>
      </dgm:t>
    </dgm:pt>
    <dgm:pt modelId="{126C6D79-A85F-E145-938D-B231ACBC9F7E}" type="sibTrans" cxnId="{C4359C13-C197-E14D-823C-6ADB6125705C}">
      <dgm:prSet/>
      <dgm:spPr/>
      <dgm:t>
        <a:bodyPr/>
        <a:lstStyle/>
        <a:p>
          <a:endParaRPr lang="en-US"/>
        </a:p>
      </dgm:t>
    </dgm:pt>
    <dgm:pt modelId="{81C040FC-F6EC-3A40-B2BF-98A88852827D}">
      <dgm:prSet phldrT="[Text]"/>
      <dgm:spPr>
        <a:solidFill>
          <a:schemeClr val="accent1">
            <a:lumMod val="50000"/>
          </a:schemeClr>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DCC89EAC-D399-B94C-9785-79C80F05F113}">
      <dgm:prSet/>
      <dgm:spPr/>
      <dgm:t>
        <a:bodyPr/>
        <a:lstStyle/>
        <a:p>
          <a:r>
            <a:rPr lang="en-GB" dirty="0" smtClean="0"/>
            <a:t>Full control over computing resources</a:t>
          </a:r>
          <a:endParaRPr lang="en-US" dirty="0"/>
        </a:p>
      </dgm:t>
    </dgm:pt>
    <dgm:pt modelId="{EA215AA8-54F8-464B-B60E-A4B9A1DAF55A}" type="parTrans" cxnId="{095877DB-A562-D943-9E91-35039140F2B1}">
      <dgm:prSet/>
      <dgm:spPr/>
      <dgm:t>
        <a:bodyPr/>
        <a:lstStyle/>
        <a:p>
          <a:endParaRPr lang="en-US"/>
        </a:p>
      </dgm:t>
    </dgm:pt>
    <dgm:pt modelId="{6E492EF7-5940-A449-8E5F-E91D9A374F80}" type="sibTrans" cxnId="{095877DB-A562-D943-9E91-35039140F2B1}">
      <dgm:prSet/>
      <dgm:spPr/>
      <dgm:t>
        <a:bodyPr/>
        <a:lstStyle/>
        <a:p>
          <a:endParaRPr lang="en-US"/>
        </a:p>
      </dgm:t>
    </dgm:pt>
    <dgm:pt modelId="{74FC7D66-B6F7-DC49-9E3F-B6B4E7C262DA}">
      <dgm:prSet/>
      <dgm:spPr/>
      <dgm:t>
        <a:bodyPr/>
        <a:lstStyle/>
        <a:p>
          <a:r>
            <a:rPr lang="en-GB" dirty="0" smtClean="0"/>
            <a:t>Standard interface to deploy on multiple service providers</a:t>
          </a:r>
          <a:endParaRPr lang="en-US" dirty="0"/>
        </a:p>
      </dgm:t>
    </dgm:pt>
    <dgm:pt modelId="{4C7ABE6D-F26D-1042-8C3C-2A67EB024DEE}" type="parTrans" cxnId="{6B3494C1-2DBD-0C4B-A579-CB3EDCC07935}">
      <dgm:prSet/>
      <dgm:spPr/>
      <dgm:t>
        <a:bodyPr/>
        <a:lstStyle/>
        <a:p>
          <a:endParaRPr lang="en-US"/>
        </a:p>
      </dgm:t>
    </dgm:pt>
    <dgm:pt modelId="{08910306-4E35-624F-869B-90DC0C1C7942}" type="sibTrans" cxnId="{6B3494C1-2DBD-0C4B-A579-CB3EDCC07935}">
      <dgm:prSet/>
      <dgm:spPr/>
      <dgm:t>
        <a:bodyPr/>
        <a:lstStyle/>
        <a:p>
          <a:endParaRPr lang="en-US"/>
        </a:p>
      </dgm:t>
    </dgm:pt>
    <dgm:pt modelId="{7E88A9AD-CC73-DA41-A39B-4D382DABF5C2}">
      <dgm:prSet phldrT="[Text]"/>
      <dgm:spPr/>
      <dgm:t>
        <a:bodyPr/>
        <a:lstStyle/>
        <a:p>
          <a:r>
            <a:rPr lang="en-GB" dirty="0" smtClean="0"/>
            <a:t>On-demand provisioning</a:t>
          </a:r>
          <a:endParaRPr lang="en-US" dirty="0"/>
        </a:p>
      </dgm:t>
    </dgm:pt>
    <dgm:pt modelId="{8229E9A2-C62A-5049-B707-4A778D73727C}" type="parTrans" cxnId="{E5033D09-A71C-1F48-99A9-A1C1D0E87B0C}">
      <dgm:prSet/>
      <dgm:spPr/>
      <dgm:t>
        <a:bodyPr/>
        <a:lstStyle/>
        <a:p>
          <a:endParaRPr lang="en-US"/>
        </a:p>
      </dgm:t>
    </dgm:pt>
    <dgm:pt modelId="{B717C9F8-7546-5045-B7E3-94EDB4FDA699}" type="sibTrans" cxnId="{E5033D09-A71C-1F48-99A9-A1C1D0E87B0C}">
      <dgm:prSet/>
      <dgm:spPr/>
      <dgm:t>
        <a:bodyPr/>
        <a:lstStyle/>
        <a:p>
          <a:endParaRPr lang="en-US"/>
        </a:p>
      </dgm:t>
    </dgm:pt>
    <dgm:pt modelId="{EF94937D-AF12-9840-9673-D78AE99FC807}">
      <dgm:prSet phldrT="[Text]"/>
      <dgm:spPr/>
      <dgm:t>
        <a:bodyPr/>
        <a:lstStyle/>
        <a:p>
          <a:r>
            <a:rPr lang="en-US" dirty="0" smtClean="0"/>
            <a:t>Complete control over the resources you choose </a:t>
          </a:r>
          <a:endParaRPr lang="en-US" dirty="0"/>
        </a:p>
      </dgm:t>
    </dgm:pt>
    <dgm:pt modelId="{FE9DC6D6-E55E-5D4E-99BA-7EF6CE3F9123}" type="parTrans" cxnId="{089ABF98-B238-3842-BB86-FA15C8309D75}">
      <dgm:prSet/>
      <dgm:spPr/>
      <dgm:t>
        <a:bodyPr/>
        <a:lstStyle/>
        <a:p>
          <a:endParaRPr lang="en-US"/>
        </a:p>
      </dgm:t>
    </dgm:pt>
    <dgm:pt modelId="{E7506AB9-9770-7D47-9242-D46A53F8CDF9}" type="sibTrans" cxnId="{089ABF98-B238-3842-BB86-FA15C8309D75}">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58380">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E5033D09-A71C-1F48-99A9-A1C1D0E87B0C}" srcId="{81C040FC-F6EC-3A40-B2BF-98A88852827D}" destId="{7E88A9AD-CC73-DA41-A39B-4D382DABF5C2}" srcOrd="0" destOrd="0" parTransId="{8229E9A2-C62A-5049-B707-4A778D73727C}" sibTransId="{B717C9F8-7546-5045-B7E3-94EDB4FDA699}"/>
    <dgm:cxn modelId="{51D4CED6-B6DD-4943-BCEC-CC258530C77D}" type="presOf" srcId="{18B0B631-CE86-FF46-8259-1D1FA66B9AC6}" destId="{56FDC747-FBB1-534F-B3CD-7992DE2C6323}" srcOrd="0" destOrd="0" presId="urn:microsoft.com/office/officeart/2005/8/layout/vList2"/>
    <dgm:cxn modelId="{095877DB-A562-D943-9E91-35039140F2B1}" srcId="{81C040FC-F6EC-3A40-B2BF-98A88852827D}" destId="{DCC89EAC-D399-B94C-9785-79C80F05F113}" srcOrd="1" destOrd="0" parTransId="{EA215AA8-54F8-464B-B60E-A4B9A1DAF55A}" sibTransId="{6E492EF7-5940-A449-8E5F-E91D9A374F80}"/>
    <dgm:cxn modelId="{D7D03768-F0DE-E04D-8C31-D1F506F69906}" type="presOf" srcId="{F7981156-52E0-E542-800F-124552DD7208}" destId="{0EC38B16-45DC-B944-BE74-1C94A1E92A15}" srcOrd="0" destOrd="0" presId="urn:microsoft.com/office/officeart/2005/8/layout/vList2"/>
    <dgm:cxn modelId="{59FEA19D-057F-604E-9FE0-43A600561776}" srcId="{F7981156-52E0-E542-800F-124552DD7208}" destId="{81C040FC-F6EC-3A40-B2BF-98A88852827D}" srcOrd="1" destOrd="0" parTransId="{1C9C91F8-6E69-804F-91A6-A0193A15D9A4}" sibTransId="{83D1BFDE-AADE-724D-8A84-0E058EFFAF0E}"/>
    <dgm:cxn modelId="{0B4E03DF-7CB8-C24B-999B-AA62C5D9F464}" type="presOf" srcId="{74FC7D66-B6F7-DC49-9E3F-B6B4E7C262DA}" destId="{D955A277-86EF-284D-B02D-CA8769BDEBC5}" srcOrd="0" destOrd="2" presId="urn:microsoft.com/office/officeart/2005/8/layout/vList2"/>
    <dgm:cxn modelId="{8748B22A-8C70-DC4B-95CE-350080F611AA}" type="presOf" srcId="{7E88A9AD-CC73-DA41-A39B-4D382DABF5C2}" destId="{D955A277-86EF-284D-B02D-CA8769BDEBC5}" srcOrd="0" destOrd="0" presId="urn:microsoft.com/office/officeart/2005/8/layout/vList2"/>
    <dgm:cxn modelId="{FCE8DF2B-21C4-8D41-9D68-C94ECBEDB9AE}" type="presOf" srcId="{DCC89EAC-D399-B94C-9785-79C80F05F113}" destId="{D955A277-86EF-284D-B02D-CA8769BDEBC5}" srcOrd="0" destOrd="1" presId="urn:microsoft.com/office/officeart/2005/8/layout/vList2"/>
    <dgm:cxn modelId="{089ABF98-B238-3842-BB86-FA15C8309D75}" srcId="{2354A5BA-1E47-0641-BB55-9B4618E4E9C5}" destId="{EF94937D-AF12-9840-9673-D78AE99FC807}" srcOrd="1" destOrd="0" parTransId="{FE9DC6D6-E55E-5D4E-99BA-7EF6CE3F9123}" sibTransId="{E7506AB9-9770-7D47-9242-D46A53F8CDF9}"/>
    <dgm:cxn modelId="{1BA0F95F-8297-6C48-8317-95F3E4625526}" type="presOf" srcId="{81C040FC-F6EC-3A40-B2BF-98A88852827D}" destId="{1029322D-0370-8149-8081-B3C38234DBC1}" srcOrd="0" destOrd="0" presId="urn:microsoft.com/office/officeart/2005/8/layout/vList2"/>
    <dgm:cxn modelId="{6B3494C1-2DBD-0C4B-A579-CB3EDCC07935}" srcId="{81C040FC-F6EC-3A40-B2BF-98A88852827D}" destId="{74FC7D66-B6F7-DC49-9E3F-B6B4E7C262DA}" srcOrd="2" destOrd="0" parTransId="{4C7ABE6D-F26D-1042-8C3C-2A67EB024DEE}" sibTransId="{08910306-4E35-624F-869B-90DC0C1C7942}"/>
    <dgm:cxn modelId="{C4359C13-C197-E14D-823C-6ADB6125705C}" srcId="{2354A5BA-1E47-0641-BB55-9B4618E4E9C5}" destId="{18B0B631-CE86-FF46-8259-1D1FA66B9AC6}" srcOrd="0" destOrd="0" parTransId="{8752D634-9663-2049-8E76-951FF9DCA3C6}" sibTransId="{126C6D79-A85F-E145-938D-B231ACBC9F7E}"/>
    <dgm:cxn modelId="{33A12836-BAED-014B-BA89-466A5FF65992}" type="presOf" srcId="{2354A5BA-1E47-0641-BB55-9B4618E4E9C5}" destId="{6468BFDA-1D71-3943-B04C-CD25470D5C7F}" srcOrd="0" destOrd="0" presId="urn:microsoft.com/office/officeart/2005/8/layout/vList2"/>
    <dgm:cxn modelId="{38B4EDC7-4E7E-FB46-A1D6-2EBDC116E0C5}" type="presOf" srcId="{EF94937D-AF12-9840-9673-D78AE99FC807}" destId="{56FDC747-FBB1-534F-B3CD-7992DE2C6323}" srcOrd="0" destOrd="1" presId="urn:microsoft.com/office/officeart/2005/8/layout/vList2"/>
    <dgm:cxn modelId="{27B25C54-F535-EF49-9E56-EF73D42D6824}" srcId="{F7981156-52E0-E542-800F-124552DD7208}" destId="{2354A5BA-1E47-0641-BB55-9B4618E4E9C5}" srcOrd="0" destOrd="0" parTransId="{EDEBB05F-9890-A745-AE88-5D4BDA8E4D8F}" sibTransId="{1B75CE6C-987D-F84A-85CB-9A0B03E70082}"/>
    <dgm:cxn modelId="{12698F67-BCC7-6949-AF1F-AE2F38EDC4DA}" type="presParOf" srcId="{0EC38B16-45DC-B944-BE74-1C94A1E92A15}" destId="{6468BFDA-1D71-3943-B04C-CD25470D5C7F}" srcOrd="0" destOrd="0" presId="urn:microsoft.com/office/officeart/2005/8/layout/vList2"/>
    <dgm:cxn modelId="{00678F56-EB4C-9049-8D68-47C64008D34D}" type="presParOf" srcId="{0EC38B16-45DC-B944-BE74-1C94A1E92A15}" destId="{56FDC747-FBB1-534F-B3CD-7992DE2C6323}" srcOrd="1" destOrd="0" presId="urn:microsoft.com/office/officeart/2005/8/layout/vList2"/>
    <dgm:cxn modelId="{0AED66DF-D562-B54E-B09C-013EC33F41AF}" type="presParOf" srcId="{0EC38B16-45DC-B944-BE74-1C94A1E92A15}" destId="{1029322D-0370-8149-8081-B3C38234DBC1}" srcOrd="2" destOrd="0" presId="urn:microsoft.com/office/officeart/2005/8/layout/vList2"/>
    <dgm:cxn modelId="{08115533-4B5F-B84C-B0EB-A44A27BAB175}"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rgbClr val="E3B401"/>
        </a:solidFill>
      </dgm:spPr>
      <dgm:t>
        <a:bodyPr/>
        <a:lstStyle/>
        <a:p>
          <a:r>
            <a:rPr lang="en-US" b="1" dirty="0" smtClean="0"/>
            <a:t>Manage community membership and expose trusted information</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18B0B631-CE86-FF46-8259-1D1FA66B9AC6}">
      <dgm:prSet phldrT="[Text]"/>
      <dgm:spPr/>
      <dgm:t>
        <a:bodyPr/>
        <a:lstStyle/>
        <a:p>
          <a:r>
            <a:rPr lang="en-US" dirty="0" smtClean="0"/>
            <a:t>Manage user membership</a:t>
          </a:r>
          <a:endParaRPr lang="en-US" dirty="0"/>
        </a:p>
      </dgm:t>
    </dgm:pt>
    <dgm:pt modelId="{8752D634-9663-2049-8E76-951FF9DCA3C6}" type="parTrans" cxnId="{C4359C13-C197-E14D-823C-6ADB6125705C}">
      <dgm:prSet/>
      <dgm:spPr/>
      <dgm:t>
        <a:bodyPr/>
        <a:lstStyle/>
        <a:p>
          <a:endParaRPr lang="en-US"/>
        </a:p>
      </dgm:t>
    </dgm:pt>
    <dgm:pt modelId="{126C6D79-A85F-E145-938D-B231ACBC9F7E}" type="sibTrans" cxnId="{C4359C13-C197-E14D-823C-6ADB6125705C}">
      <dgm:prSet/>
      <dgm:spPr/>
      <dgm:t>
        <a:bodyPr/>
        <a:lstStyle/>
        <a:p>
          <a:endParaRPr lang="en-US"/>
        </a:p>
      </dgm:t>
    </dgm:pt>
    <dgm:pt modelId="{81C040FC-F6EC-3A40-B2BF-98A88852827D}">
      <dgm:prSet phldrT="[Text]"/>
      <dgm:spPr>
        <a:solidFill>
          <a:srgbClr val="E3B401"/>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dirty="0" smtClean="0"/>
            <a:t>Easy and trusted way to manage Virtual Organization membership</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EE35CBBF-06E6-014E-BDC6-5F210F97B140}">
      <dgm:prSet phldrT="[Text]"/>
      <dgm:spPr/>
      <dgm:t>
        <a:bodyPr/>
        <a:lstStyle/>
        <a:p>
          <a:r>
            <a:rPr lang="en-US" dirty="0" smtClean="0"/>
            <a:t>Users can register and ask to be part of a community</a:t>
          </a:r>
          <a:endParaRPr lang="en-US" dirty="0"/>
        </a:p>
      </dgm:t>
    </dgm:pt>
    <dgm:pt modelId="{14BE4C6F-9FAD-7D44-BB0E-C9B75FD095C9}" type="parTrans" cxnId="{EA0464DD-1608-DB49-8E28-BF6BA089659E}">
      <dgm:prSet/>
      <dgm:spPr/>
      <dgm:t>
        <a:bodyPr/>
        <a:lstStyle/>
        <a:p>
          <a:endParaRPr lang="en-US"/>
        </a:p>
      </dgm:t>
    </dgm:pt>
    <dgm:pt modelId="{FC59A5EE-F833-8441-9267-2E199F427923}" type="sibTrans" cxnId="{EA0464DD-1608-DB49-8E28-BF6BA089659E}">
      <dgm:prSet/>
      <dgm:spPr/>
      <dgm:t>
        <a:bodyPr/>
        <a:lstStyle/>
        <a:p>
          <a:endParaRPr lang="en-US"/>
        </a:p>
      </dgm:t>
    </dgm:pt>
    <dgm:pt modelId="{C3269411-E3EE-CE4E-95D9-824C8DD8522C}">
      <dgm:prSet phldrT="[Text]"/>
      <dgm:spPr/>
      <dgm:t>
        <a:bodyPr/>
        <a:lstStyle/>
        <a:p>
          <a:r>
            <a:rPr lang="en-US" dirty="0" smtClean="0"/>
            <a:t>The community supervisor can approve or remove users</a:t>
          </a:r>
          <a:endParaRPr lang="en-US" dirty="0"/>
        </a:p>
      </dgm:t>
    </dgm:pt>
    <dgm:pt modelId="{A35AD4C1-D484-EF4E-9186-9E75D4900CF4}" type="parTrans" cxnId="{483A8CE9-A2F9-1B4A-8B13-C91881CE3590}">
      <dgm:prSet/>
      <dgm:spPr/>
      <dgm:t>
        <a:bodyPr/>
        <a:lstStyle/>
        <a:p>
          <a:endParaRPr lang="en-US"/>
        </a:p>
      </dgm:t>
    </dgm:pt>
    <dgm:pt modelId="{C4C58D81-E2E1-C345-853E-F69EA3A5C882}" type="sibTrans" cxnId="{483A8CE9-A2F9-1B4A-8B13-C91881CE3590}">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50721" custLinFactNeighborX="-1123" custLinFactNeighborY="-58319">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custLinFactNeighborY="-23719">
        <dgm:presLayoutVars>
          <dgm:bulletEnabled val="1"/>
        </dgm:presLayoutVars>
      </dgm:prSet>
      <dgm:spPr/>
      <dgm:t>
        <a:bodyPr/>
        <a:lstStyle/>
        <a:p>
          <a:endParaRPr lang="en-US"/>
        </a:p>
      </dgm:t>
    </dgm:pt>
  </dgm:ptLst>
  <dgm:cxnLst>
    <dgm:cxn modelId="{735F83FA-E8E8-6C40-907A-E798C556D393}" type="presOf" srcId="{F7981156-52E0-E542-800F-124552DD7208}" destId="{0EC38B16-45DC-B944-BE74-1C94A1E92A15}" srcOrd="0" destOrd="0" presId="urn:microsoft.com/office/officeart/2005/8/layout/vList2"/>
    <dgm:cxn modelId="{9C1A81A4-C3BF-D54D-AE78-4888C5FE41A9}" type="presOf" srcId="{2354A5BA-1E47-0641-BB55-9B4618E4E9C5}" destId="{6468BFDA-1D71-3943-B04C-CD25470D5C7F}" srcOrd="0" destOrd="0" presId="urn:microsoft.com/office/officeart/2005/8/layout/vList2"/>
    <dgm:cxn modelId="{59FEA19D-057F-604E-9FE0-43A600561776}" srcId="{F7981156-52E0-E542-800F-124552DD7208}" destId="{81C040FC-F6EC-3A40-B2BF-98A88852827D}" srcOrd="1" destOrd="0" parTransId="{1C9C91F8-6E69-804F-91A6-A0193A15D9A4}" sibTransId="{83D1BFDE-AADE-724D-8A84-0E058EFFAF0E}"/>
    <dgm:cxn modelId="{EA0464DD-1608-DB49-8E28-BF6BA089659E}" srcId="{2354A5BA-1E47-0641-BB55-9B4618E4E9C5}" destId="{EE35CBBF-06E6-014E-BDC6-5F210F97B140}" srcOrd="1" destOrd="0" parTransId="{14BE4C6F-9FAD-7D44-BB0E-C9B75FD095C9}" sibTransId="{FC59A5EE-F833-8441-9267-2E199F427923}"/>
    <dgm:cxn modelId="{33EF4AB0-9B43-3F4D-A837-4BC13E4CF5AF}" srcId="{81C040FC-F6EC-3A40-B2BF-98A88852827D}" destId="{A59B73F0-CA8B-C64E-87D0-8DB1FF708DC4}" srcOrd="0" destOrd="0" parTransId="{66BDF395-79AA-CC4C-B434-333F21470F42}" sibTransId="{DCCA9485-7C27-FF47-B6F4-47B536C4EBEE}"/>
    <dgm:cxn modelId="{DAD53CAB-61C5-4A40-ADDF-59CA6F099B9D}" type="presOf" srcId="{18B0B631-CE86-FF46-8259-1D1FA66B9AC6}" destId="{56FDC747-FBB1-534F-B3CD-7992DE2C6323}" srcOrd="0" destOrd="0" presId="urn:microsoft.com/office/officeart/2005/8/layout/vList2"/>
    <dgm:cxn modelId="{C4359C13-C197-E14D-823C-6ADB6125705C}" srcId="{2354A5BA-1E47-0641-BB55-9B4618E4E9C5}" destId="{18B0B631-CE86-FF46-8259-1D1FA66B9AC6}" srcOrd="0" destOrd="0" parTransId="{8752D634-9663-2049-8E76-951FF9DCA3C6}" sibTransId="{126C6D79-A85F-E145-938D-B231ACBC9F7E}"/>
    <dgm:cxn modelId="{6E033031-693D-2D4F-B8FC-D7C552B24235}" type="presOf" srcId="{81C040FC-F6EC-3A40-B2BF-98A88852827D}" destId="{1029322D-0370-8149-8081-B3C38234DBC1}" srcOrd="0" destOrd="0" presId="urn:microsoft.com/office/officeart/2005/8/layout/vList2"/>
    <dgm:cxn modelId="{00794099-D291-9E42-87F7-F2AF619EEAC2}" type="presOf" srcId="{C3269411-E3EE-CE4E-95D9-824C8DD8522C}" destId="{56FDC747-FBB1-534F-B3CD-7992DE2C6323}" srcOrd="0" destOrd="2" presId="urn:microsoft.com/office/officeart/2005/8/layout/vList2"/>
    <dgm:cxn modelId="{D56F09F2-5052-0843-886F-A1A9063314D3}" type="presOf" srcId="{A59B73F0-CA8B-C64E-87D0-8DB1FF708DC4}" destId="{D955A277-86EF-284D-B02D-CA8769BDEBC5}" srcOrd="0" destOrd="0" presId="urn:microsoft.com/office/officeart/2005/8/layout/vList2"/>
    <dgm:cxn modelId="{483A8CE9-A2F9-1B4A-8B13-C91881CE3590}" srcId="{2354A5BA-1E47-0641-BB55-9B4618E4E9C5}" destId="{C3269411-E3EE-CE4E-95D9-824C8DD8522C}" srcOrd="2" destOrd="0" parTransId="{A35AD4C1-D484-EF4E-9186-9E75D4900CF4}" sibTransId="{C4C58D81-E2E1-C345-853E-F69EA3A5C882}"/>
    <dgm:cxn modelId="{BDDF44C2-0F88-8D42-9F94-2DF937DE3895}" type="presOf" srcId="{EE35CBBF-06E6-014E-BDC6-5F210F97B140}" destId="{56FDC747-FBB1-534F-B3CD-7992DE2C6323}" srcOrd="0" destOrd="1" presId="urn:microsoft.com/office/officeart/2005/8/layout/vList2"/>
    <dgm:cxn modelId="{27B25C54-F535-EF49-9E56-EF73D42D6824}" srcId="{F7981156-52E0-E542-800F-124552DD7208}" destId="{2354A5BA-1E47-0641-BB55-9B4618E4E9C5}" srcOrd="0" destOrd="0" parTransId="{EDEBB05F-9890-A745-AE88-5D4BDA8E4D8F}" sibTransId="{1B75CE6C-987D-F84A-85CB-9A0B03E70082}"/>
    <dgm:cxn modelId="{8DCCDBFD-FC62-8A40-A678-68053258607F}" type="presParOf" srcId="{0EC38B16-45DC-B944-BE74-1C94A1E92A15}" destId="{6468BFDA-1D71-3943-B04C-CD25470D5C7F}" srcOrd="0" destOrd="0" presId="urn:microsoft.com/office/officeart/2005/8/layout/vList2"/>
    <dgm:cxn modelId="{0C2E7079-4B79-CA4E-B52F-205805606B9E}" type="presParOf" srcId="{0EC38B16-45DC-B944-BE74-1C94A1E92A15}" destId="{56FDC747-FBB1-534F-B3CD-7992DE2C6323}" srcOrd="1" destOrd="0" presId="urn:microsoft.com/office/officeart/2005/8/layout/vList2"/>
    <dgm:cxn modelId="{5ECE9E36-AA9E-D44F-A13C-18B6D822D979}" type="presParOf" srcId="{0EC38B16-45DC-B944-BE74-1C94A1E92A15}" destId="{1029322D-0370-8149-8081-B3C38234DBC1}" srcOrd="2" destOrd="0" presId="urn:microsoft.com/office/officeart/2005/8/layout/vList2"/>
    <dgm:cxn modelId="{6D1A06DD-B786-E741-8A94-FD9F80752417}"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rgbClr val="E3B401"/>
        </a:solidFill>
      </dgm:spPr>
      <dgm:t>
        <a:bodyPr/>
        <a:lstStyle/>
        <a:p>
          <a:r>
            <a:rPr lang="en-GB" b="1" dirty="0" smtClean="0"/>
            <a:t>Handle transparent Single Sign-On from multiple heterogeneous identity providers</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81C040FC-F6EC-3A40-B2BF-98A88852827D}">
      <dgm:prSet phldrT="[Text]"/>
      <dgm:spPr>
        <a:solidFill>
          <a:srgbClr val="E3B401"/>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dirty="0" smtClean="0"/>
            <a:t>Only one account needed to sign in for multiple heterogeneous service providers</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B3406F74-092A-AF45-8016-9E5AE54A675C}">
      <dgm:prSet phldrT="[Text]"/>
      <dgm:spPr/>
      <dgm:t>
        <a:bodyPr/>
        <a:lstStyle/>
        <a:p>
          <a:r>
            <a:rPr lang="en-US" dirty="0" smtClean="0"/>
            <a:t>Authenticates the users </a:t>
          </a:r>
          <a:r>
            <a:rPr lang="en-US" dirty="0" smtClean="0"/>
            <a:t>and </a:t>
          </a:r>
          <a:r>
            <a:rPr lang="en-US" dirty="0" smtClean="0"/>
            <a:t>issues </a:t>
          </a:r>
          <a:r>
            <a:rPr lang="en-US" dirty="0" smtClean="0"/>
            <a:t>signed and encrypted access to the Service Provider</a:t>
          </a:r>
          <a:endParaRPr lang="en-US" dirty="0"/>
        </a:p>
      </dgm:t>
    </dgm:pt>
    <dgm:pt modelId="{AC67FE34-0A2C-A049-B929-882FF87FBDD6}" type="parTrans" cxnId="{ED11B391-8B48-404F-AEE7-E0FFA5A3E68A}">
      <dgm:prSet/>
      <dgm:spPr/>
      <dgm:t>
        <a:bodyPr/>
        <a:lstStyle/>
        <a:p>
          <a:endParaRPr lang="en-US"/>
        </a:p>
      </dgm:t>
    </dgm:pt>
    <dgm:pt modelId="{0C6CEB13-097F-8640-A1E0-27E6D2B291A9}" type="sibTrans" cxnId="{ED11B391-8B48-404F-AEE7-E0FFA5A3E68A}">
      <dgm:prSet/>
      <dgm:spPr/>
      <dgm:t>
        <a:bodyPr/>
        <a:lstStyle/>
        <a:p>
          <a:endParaRPr lang="en-US"/>
        </a:p>
      </dgm:t>
    </dgm:pt>
    <dgm:pt modelId="{012157E8-C396-264D-8CFE-A7FA0DB3C895}">
      <dgm:prSet phldrT="[Text]"/>
      <dgm:spPr/>
      <dgm:t>
        <a:bodyPr/>
        <a:lstStyle/>
        <a:p>
          <a:r>
            <a:rPr lang="en-US" dirty="0" err="1" smtClean="0"/>
            <a:t>IdP</a:t>
          </a:r>
          <a:r>
            <a:rPr lang="en-US" dirty="0" smtClean="0"/>
            <a:t> is the only component users give their credentials to</a:t>
          </a:r>
          <a:endParaRPr lang="en-US" dirty="0"/>
        </a:p>
      </dgm:t>
    </dgm:pt>
    <dgm:pt modelId="{03F7EEE3-50D5-BD45-A189-4B657D8B9CA7}" type="parTrans" cxnId="{BA5ECB27-7848-4B4E-A894-B46D5DFC68D9}">
      <dgm:prSet/>
      <dgm:spPr/>
      <dgm:t>
        <a:bodyPr/>
        <a:lstStyle/>
        <a:p>
          <a:endParaRPr lang="en-US"/>
        </a:p>
      </dgm:t>
    </dgm:pt>
    <dgm:pt modelId="{0792AB65-B064-2E45-8E98-E2B54B57A938}" type="sibTrans" cxnId="{BA5ECB27-7848-4B4E-A894-B46D5DFC68D9}">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54161" custLinFactNeighborY="1005">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59FEA19D-057F-604E-9FE0-43A600561776}" srcId="{F7981156-52E0-E542-800F-124552DD7208}" destId="{81C040FC-F6EC-3A40-B2BF-98A88852827D}" srcOrd="1" destOrd="0" parTransId="{1C9C91F8-6E69-804F-91A6-A0193A15D9A4}" sibTransId="{83D1BFDE-AADE-724D-8A84-0E058EFFAF0E}"/>
    <dgm:cxn modelId="{F6810679-B83E-F64F-B52C-505A2575342F}" type="presOf" srcId="{B3406F74-092A-AF45-8016-9E5AE54A675C}" destId="{56FDC747-FBB1-534F-B3CD-7992DE2C6323}" srcOrd="0" destOrd="0" presId="urn:microsoft.com/office/officeart/2005/8/layout/vList2"/>
    <dgm:cxn modelId="{33B52CF5-78E4-CA42-BE0F-62730F7EB690}" type="presOf" srcId="{A59B73F0-CA8B-C64E-87D0-8DB1FF708DC4}" destId="{D955A277-86EF-284D-B02D-CA8769BDEBC5}" srcOrd="0" destOrd="0" presId="urn:microsoft.com/office/officeart/2005/8/layout/vList2"/>
    <dgm:cxn modelId="{28BEFA54-FA7B-B248-92BF-A7073E3E037A}" type="presOf" srcId="{2354A5BA-1E47-0641-BB55-9B4618E4E9C5}" destId="{6468BFDA-1D71-3943-B04C-CD25470D5C7F}" srcOrd="0" destOrd="0" presId="urn:microsoft.com/office/officeart/2005/8/layout/vList2"/>
    <dgm:cxn modelId="{E64DFE57-817B-1E44-AD1D-04A61A76972D}" type="presOf" srcId="{F7981156-52E0-E542-800F-124552DD7208}" destId="{0EC38B16-45DC-B944-BE74-1C94A1E92A15}" srcOrd="0" destOrd="0" presId="urn:microsoft.com/office/officeart/2005/8/layout/vList2"/>
    <dgm:cxn modelId="{ED11B391-8B48-404F-AEE7-E0FFA5A3E68A}" srcId="{2354A5BA-1E47-0641-BB55-9B4618E4E9C5}" destId="{B3406F74-092A-AF45-8016-9E5AE54A675C}" srcOrd="0" destOrd="0" parTransId="{AC67FE34-0A2C-A049-B929-882FF87FBDD6}" sibTransId="{0C6CEB13-097F-8640-A1E0-27E6D2B291A9}"/>
    <dgm:cxn modelId="{27B25C54-F535-EF49-9E56-EF73D42D6824}" srcId="{F7981156-52E0-E542-800F-124552DD7208}" destId="{2354A5BA-1E47-0641-BB55-9B4618E4E9C5}" srcOrd="0" destOrd="0" parTransId="{EDEBB05F-9890-A745-AE88-5D4BDA8E4D8F}" sibTransId="{1B75CE6C-987D-F84A-85CB-9A0B03E70082}"/>
    <dgm:cxn modelId="{A61E95E1-214F-F34B-B843-7B7CB4E5F82C}" type="presOf" srcId="{012157E8-C396-264D-8CFE-A7FA0DB3C895}" destId="{56FDC747-FBB1-534F-B3CD-7992DE2C6323}" srcOrd="0" destOrd="1" presId="urn:microsoft.com/office/officeart/2005/8/layout/vList2"/>
    <dgm:cxn modelId="{33EF4AB0-9B43-3F4D-A837-4BC13E4CF5AF}" srcId="{81C040FC-F6EC-3A40-B2BF-98A88852827D}" destId="{A59B73F0-CA8B-C64E-87D0-8DB1FF708DC4}" srcOrd="0" destOrd="0" parTransId="{66BDF395-79AA-CC4C-B434-333F21470F42}" sibTransId="{DCCA9485-7C27-FF47-B6F4-47B536C4EBEE}"/>
    <dgm:cxn modelId="{BA5ECB27-7848-4B4E-A894-B46D5DFC68D9}" srcId="{2354A5BA-1E47-0641-BB55-9B4618E4E9C5}" destId="{012157E8-C396-264D-8CFE-A7FA0DB3C895}" srcOrd="1" destOrd="0" parTransId="{03F7EEE3-50D5-BD45-A189-4B657D8B9CA7}" sibTransId="{0792AB65-B064-2E45-8E98-E2B54B57A938}"/>
    <dgm:cxn modelId="{45F7B617-3C5F-CF4F-BABB-A11250257B00}" type="presOf" srcId="{81C040FC-F6EC-3A40-B2BF-98A88852827D}" destId="{1029322D-0370-8149-8081-B3C38234DBC1}" srcOrd="0" destOrd="0" presId="urn:microsoft.com/office/officeart/2005/8/layout/vList2"/>
    <dgm:cxn modelId="{6B01B448-9C73-B440-92F4-00E8E0900F98}" type="presParOf" srcId="{0EC38B16-45DC-B944-BE74-1C94A1E92A15}" destId="{6468BFDA-1D71-3943-B04C-CD25470D5C7F}" srcOrd="0" destOrd="0" presId="urn:microsoft.com/office/officeart/2005/8/layout/vList2"/>
    <dgm:cxn modelId="{E4BDBBB6-00C0-5F48-BC31-995C5F0ECD1E}" type="presParOf" srcId="{0EC38B16-45DC-B944-BE74-1C94A1E92A15}" destId="{56FDC747-FBB1-534F-B3CD-7992DE2C6323}" srcOrd="1" destOrd="0" presId="urn:microsoft.com/office/officeart/2005/8/layout/vList2"/>
    <dgm:cxn modelId="{F864CB3F-6B1A-B443-9CA4-8E0412B87653}" type="presParOf" srcId="{0EC38B16-45DC-B944-BE74-1C94A1E92A15}" destId="{1029322D-0370-8149-8081-B3C38234DBC1}" srcOrd="2" destOrd="0" presId="urn:microsoft.com/office/officeart/2005/8/layout/vList2"/>
    <dgm:cxn modelId="{4904E2E4-1C50-364A-8695-E553C74FE997}"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rgbClr val="0BB43A"/>
        </a:solidFill>
      </dgm:spPr>
      <dgm:t>
        <a:bodyPr/>
        <a:lstStyle/>
        <a:p>
          <a:r>
            <a:rPr lang="en-US" b="1" dirty="0" smtClean="0"/>
            <a:t>Manage the configuration information of a federated e-infrastructure including the provided service instances and staff contacts</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81C040FC-F6EC-3A40-B2BF-98A88852827D}">
      <dgm:prSet phldrT="[Text]"/>
      <dgm:spPr>
        <a:solidFill>
          <a:srgbClr val="0BB43A"/>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dirty="0" smtClean="0"/>
            <a:t>Ready-to-use solution</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94A5675D-D882-2445-8659-08D634050E8F}">
      <dgm:prSet phldrT="[Text]"/>
      <dgm:spPr/>
      <dgm:t>
        <a:bodyPr/>
        <a:lstStyle/>
        <a:p>
          <a:r>
            <a:rPr lang="en-US" b="0" dirty="0" smtClean="0"/>
            <a:t>Implement a complex distributed hierarchy of services.</a:t>
          </a:r>
          <a:endParaRPr lang="en-US" dirty="0"/>
        </a:p>
      </dgm:t>
    </dgm:pt>
    <dgm:pt modelId="{D64FF1A2-EF4A-3D41-BAB9-3C0AB43681B8}" type="parTrans" cxnId="{3CE04812-615B-F542-89F0-8493EED6CFB6}">
      <dgm:prSet/>
      <dgm:spPr/>
      <dgm:t>
        <a:bodyPr/>
        <a:lstStyle/>
        <a:p>
          <a:endParaRPr lang="en-US"/>
        </a:p>
      </dgm:t>
    </dgm:pt>
    <dgm:pt modelId="{15B6DED3-5608-034A-B67B-9E16B38A6F01}" type="sibTrans" cxnId="{3CE04812-615B-F542-89F0-8493EED6CFB6}">
      <dgm:prSet/>
      <dgm:spPr/>
      <dgm:t>
        <a:bodyPr/>
        <a:lstStyle/>
        <a:p>
          <a:endParaRPr lang="en-US"/>
        </a:p>
      </dgm:t>
    </dgm:pt>
    <dgm:pt modelId="{C3DAF968-3E70-9446-86BE-F7696FF21732}">
      <dgm:prSet/>
      <dgm:spPr/>
      <dgm:t>
        <a:bodyPr/>
        <a:lstStyle/>
        <a:p>
          <a:r>
            <a:rPr lang="en-GB" smtClean="0"/>
            <a:t>Improves the operation of a distributed infrastructure</a:t>
          </a:r>
          <a:endParaRPr lang="en-US"/>
        </a:p>
      </dgm:t>
    </dgm:pt>
    <dgm:pt modelId="{3888C4EA-CAF4-8544-A2AE-D87837B3A06F}" type="parTrans" cxnId="{A54E4752-BD85-E34A-9134-66AFC8043EDD}">
      <dgm:prSet/>
      <dgm:spPr/>
      <dgm:t>
        <a:bodyPr/>
        <a:lstStyle/>
        <a:p>
          <a:endParaRPr lang="en-US"/>
        </a:p>
      </dgm:t>
    </dgm:pt>
    <dgm:pt modelId="{F1DDC304-8408-E94A-A946-4E2ABA113578}" type="sibTrans" cxnId="{A54E4752-BD85-E34A-9134-66AFC8043EDD}">
      <dgm:prSet/>
      <dgm:spPr/>
      <dgm:t>
        <a:bodyPr/>
        <a:lstStyle/>
        <a:p>
          <a:endParaRPr lang="en-US"/>
        </a:p>
      </dgm:t>
    </dgm:pt>
    <dgm:pt modelId="{826A4609-DFEF-A541-9A28-D9F2CE95BD45}">
      <dgm:prSet/>
      <dgm:spPr/>
      <dgm:t>
        <a:bodyPr/>
        <a:lstStyle/>
        <a:p>
          <a:r>
            <a:rPr lang="en-GB" dirty="0" smtClean="0"/>
            <a:t>Hierarchical management with roles and capabilities</a:t>
          </a:r>
          <a:endParaRPr lang="en-US" dirty="0"/>
        </a:p>
      </dgm:t>
    </dgm:pt>
    <dgm:pt modelId="{6D3CE88C-5B6C-5346-A8A4-D230F8A357E8}" type="parTrans" cxnId="{17AB76E9-E861-1245-88B5-AE6EAC269445}">
      <dgm:prSet/>
      <dgm:spPr/>
      <dgm:t>
        <a:bodyPr/>
        <a:lstStyle/>
        <a:p>
          <a:endParaRPr lang="en-US"/>
        </a:p>
      </dgm:t>
    </dgm:pt>
    <dgm:pt modelId="{150F3382-C69F-D241-B137-DEB1346B8BB7}" type="sibTrans" cxnId="{17AB76E9-E861-1245-88B5-AE6EAC269445}">
      <dgm:prSet/>
      <dgm:spPr/>
      <dgm:t>
        <a:bodyPr/>
        <a:lstStyle/>
        <a:p>
          <a:endParaRPr lang="en-US"/>
        </a:p>
      </dgm:t>
    </dgm:pt>
    <dgm:pt modelId="{BDB91272-0001-E648-85A6-588FA4075E13}">
      <dgm:prSet phldrT="[Text]"/>
      <dgm:spPr/>
      <dgm:t>
        <a:bodyPr/>
        <a:lstStyle/>
        <a:p>
          <a:r>
            <a:rPr lang="en-US" b="0" dirty="0" smtClean="0"/>
            <a:t>Handle a hierarchical distribution of roles of a distributed infrastructure</a:t>
          </a:r>
          <a:endParaRPr lang="en-US" dirty="0"/>
        </a:p>
      </dgm:t>
    </dgm:pt>
    <dgm:pt modelId="{DBE190A8-8401-694F-BB6C-FD918BE10084}" type="parTrans" cxnId="{B2287ECE-9550-B04E-B5F0-5BCA35FDB811}">
      <dgm:prSet/>
      <dgm:spPr/>
      <dgm:t>
        <a:bodyPr/>
        <a:lstStyle/>
        <a:p>
          <a:endParaRPr lang="en-US"/>
        </a:p>
      </dgm:t>
    </dgm:pt>
    <dgm:pt modelId="{E43CCC6D-B5DC-E849-B736-35CDF1675A1A}" type="sibTrans" cxnId="{B2287ECE-9550-B04E-B5F0-5BCA35FDB811}">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60626">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4F2F8A7B-2F2C-3741-A01D-5CCA96AB030F}" type="presOf" srcId="{C3DAF968-3E70-9446-86BE-F7696FF21732}" destId="{D955A277-86EF-284D-B02D-CA8769BDEBC5}" srcOrd="0" destOrd="1" presId="urn:microsoft.com/office/officeart/2005/8/layout/vList2"/>
    <dgm:cxn modelId="{7BD8B9C2-5A03-C54C-B74A-634358D89F61}" type="presOf" srcId="{94A5675D-D882-2445-8659-08D634050E8F}" destId="{56FDC747-FBB1-534F-B3CD-7992DE2C6323}" srcOrd="0" destOrd="0" presId="urn:microsoft.com/office/officeart/2005/8/layout/vList2"/>
    <dgm:cxn modelId="{A54E4752-BD85-E34A-9134-66AFC8043EDD}" srcId="{81C040FC-F6EC-3A40-B2BF-98A88852827D}" destId="{C3DAF968-3E70-9446-86BE-F7696FF21732}" srcOrd="1" destOrd="0" parTransId="{3888C4EA-CAF4-8544-A2AE-D87837B3A06F}" sibTransId="{F1DDC304-8408-E94A-A946-4E2ABA113578}"/>
    <dgm:cxn modelId="{E883A5FC-0AE5-7745-9ED1-AC4AF3F01DE3}" type="presOf" srcId="{BDB91272-0001-E648-85A6-588FA4075E13}" destId="{56FDC747-FBB1-534F-B3CD-7992DE2C6323}" srcOrd="0" destOrd="1" presId="urn:microsoft.com/office/officeart/2005/8/layout/vList2"/>
    <dgm:cxn modelId="{59FEA19D-057F-604E-9FE0-43A600561776}" srcId="{F7981156-52E0-E542-800F-124552DD7208}" destId="{81C040FC-F6EC-3A40-B2BF-98A88852827D}" srcOrd="1" destOrd="0" parTransId="{1C9C91F8-6E69-804F-91A6-A0193A15D9A4}" sibTransId="{83D1BFDE-AADE-724D-8A84-0E058EFFAF0E}"/>
    <dgm:cxn modelId="{71063FC8-D690-4F49-B442-1FDB62474721}" type="presOf" srcId="{81C040FC-F6EC-3A40-B2BF-98A88852827D}" destId="{1029322D-0370-8149-8081-B3C38234DBC1}" srcOrd="0" destOrd="0" presId="urn:microsoft.com/office/officeart/2005/8/layout/vList2"/>
    <dgm:cxn modelId="{606D3745-B442-184C-A492-3097E4C57A18}" type="presOf" srcId="{826A4609-DFEF-A541-9A28-D9F2CE95BD45}" destId="{D955A277-86EF-284D-B02D-CA8769BDEBC5}" srcOrd="0" destOrd="2" presId="urn:microsoft.com/office/officeart/2005/8/layout/vList2"/>
    <dgm:cxn modelId="{3BB13940-F44A-AC45-9C0F-9115D4BC209C}" type="presOf" srcId="{F7981156-52E0-E542-800F-124552DD7208}" destId="{0EC38B16-45DC-B944-BE74-1C94A1E92A15}" srcOrd="0" destOrd="0" presId="urn:microsoft.com/office/officeart/2005/8/layout/vList2"/>
    <dgm:cxn modelId="{33EF4AB0-9B43-3F4D-A837-4BC13E4CF5AF}" srcId="{81C040FC-F6EC-3A40-B2BF-98A88852827D}" destId="{A59B73F0-CA8B-C64E-87D0-8DB1FF708DC4}" srcOrd="0" destOrd="0" parTransId="{66BDF395-79AA-CC4C-B434-333F21470F42}" sibTransId="{DCCA9485-7C27-FF47-B6F4-47B536C4EBEE}"/>
    <dgm:cxn modelId="{B2287ECE-9550-B04E-B5F0-5BCA35FDB811}" srcId="{2354A5BA-1E47-0641-BB55-9B4618E4E9C5}" destId="{BDB91272-0001-E648-85A6-588FA4075E13}" srcOrd="1" destOrd="0" parTransId="{DBE190A8-8401-694F-BB6C-FD918BE10084}" sibTransId="{E43CCC6D-B5DC-E849-B736-35CDF1675A1A}"/>
    <dgm:cxn modelId="{17AB76E9-E861-1245-88B5-AE6EAC269445}" srcId="{81C040FC-F6EC-3A40-B2BF-98A88852827D}" destId="{826A4609-DFEF-A541-9A28-D9F2CE95BD45}" srcOrd="2" destOrd="0" parTransId="{6D3CE88C-5B6C-5346-A8A4-D230F8A357E8}" sibTransId="{150F3382-C69F-D241-B137-DEB1346B8BB7}"/>
    <dgm:cxn modelId="{3CE04812-615B-F542-89F0-8493EED6CFB6}" srcId="{2354A5BA-1E47-0641-BB55-9B4618E4E9C5}" destId="{94A5675D-D882-2445-8659-08D634050E8F}" srcOrd="0" destOrd="0" parTransId="{D64FF1A2-EF4A-3D41-BAB9-3C0AB43681B8}" sibTransId="{15B6DED3-5608-034A-B67B-9E16B38A6F01}"/>
    <dgm:cxn modelId="{B7B26DEE-5412-6045-B9D2-549A6E163361}" type="presOf" srcId="{2354A5BA-1E47-0641-BB55-9B4618E4E9C5}" destId="{6468BFDA-1D71-3943-B04C-CD25470D5C7F}" srcOrd="0" destOrd="0" presId="urn:microsoft.com/office/officeart/2005/8/layout/vList2"/>
    <dgm:cxn modelId="{27B25C54-F535-EF49-9E56-EF73D42D6824}" srcId="{F7981156-52E0-E542-800F-124552DD7208}" destId="{2354A5BA-1E47-0641-BB55-9B4618E4E9C5}" srcOrd="0" destOrd="0" parTransId="{EDEBB05F-9890-A745-AE88-5D4BDA8E4D8F}" sibTransId="{1B75CE6C-987D-F84A-85CB-9A0B03E70082}"/>
    <dgm:cxn modelId="{CF9E35B7-2DB7-2A4D-847F-A9EA55442DD2}" type="presOf" srcId="{A59B73F0-CA8B-C64E-87D0-8DB1FF708DC4}" destId="{D955A277-86EF-284D-B02D-CA8769BDEBC5}" srcOrd="0" destOrd="0" presId="urn:microsoft.com/office/officeart/2005/8/layout/vList2"/>
    <dgm:cxn modelId="{F8F5C8F9-3832-624A-8126-BFB12DF5FC99}" type="presParOf" srcId="{0EC38B16-45DC-B944-BE74-1C94A1E92A15}" destId="{6468BFDA-1D71-3943-B04C-CD25470D5C7F}" srcOrd="0" destOrd="0" presId="urn:microsoft.com/office/officeart/2005/8/layout/vList2"/>
    <dgm:cxn modelId="{5EA01EE9-51CE-5A4A-9F90-50C34A420FEB}" type="presParOf" srcId="{0EC38B16-45DC-B944-BE74-1C94A1E92A15}" destId="{56FDC747-FBB1-534F-B3CD-7992DE2C6323}" srcOrd="1" destOrd="0" presId="urn:microsoft.com/office/officeart/2005/8/layout/vList2"/>
    <dgm:cxn modelId="{C7A82DB7-081F-9443-BEFB-9D300A4E8703}" type="presParOf" srcId="{0EC38B16-45DC-B944-BE74-1C94A1E92A15}" destId="{1029322D-0370-8149-8081-B3C38234DBC1}" srcOrd="2" destOrd="0" presId="urn:microsoft.com/office/officeart/2005/8/layout/vList2"/>
    <dgm:cxn modelId="{D53C792E-1BB5-9945-8FC4-C1EB518239F6}"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rgbClr val="0BB43A"/>
        </a:solidFill>
      </dgm:spPr>
      <dgm:t>
        <a:bodyPr/>
        <a:lstStyle/>
        <a:p>
          <a:r>
            <a:rPr lang="en-US" b="1" dirty="0" smtClean="0"/>
            <a:t>Monitor a wide range of platforms and provide operational and business insight for a wide range of built-in and user defined key performance indicators</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81C040FC-F6EC-3A40-B2BF-98A88852827D}">
      <dgm:prSet phldrT="[Text]"/>
      <dgm:spPr>
        <a:solidFill>
          <a:srgbClr val="0BB43A"/>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dirty="0" smtClean="0"/>
            <a:t>Repository of information and solutions</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94A5675D-D882-2445-8659-08D634050E8F}">
      <dgm:prSet phldrT="[Text]"/>
      <dgm:spPr/>
      <dgm:t>
        <a:bodyPr/>
        <a:lstStyle/>
        <a:p>
          <a:r>
            <a:rPr lang="en-US" b="0" dirty="0" smtClean="0"/>
            <a:t>Monitoring of federated environments services</a:t>
          </a:r>
          <a:endParaRPr lang="en-US" dirty="0"/>
        </a:p>
      </dgm:t>
    </dgm:pt>
    <dgm:pt modelId="{D64FF1A2-EF4A-3D41-BAB9-3C0AB43681B8}" type="parTrans" cxnId="{3CE04812-615B-F542-89F0-8493EED6CFB6}">
      <dgm:prSet/>
      <dgm:spPr/>
      <dgm:t>
        <a:bodyPr/>
        <a:lstStyle/>
        <a:p>
          <a:endParaRPr lang="en-US"/>
        </a:p>
      </dgm:t>
    </dgm:pt>
    <dgm:pt modelId="{15B6DED3-5608-034A-B67B-9E16B38A6F01}" type="sibTrans" cxnId="{3CE04812-615B-F542-89F0-8493EED6CFB6}">
      <dgm:prSet/>
      <dgm:spPr/>
      <dgm:t>
        <a:bodyPr/>
        <a:lstStyle/>
        <a:p>
          <a:endParaRPr lang="en-US"/>
        </a:p>
      </dgm:t>
    </dgm:pt>
    <dgm:pt modelId="{86CFB060-9A97-3846-BBF8-33E080510314}">
      <dgm:prSet/>
      <dgm:spPr/>
      <dgm:t>
        <a:bodyPr/>
        <a:lstStyle/>
        <a:p>
          <a:r>
            <a:rPr lang="en-GB" dirty="0" smtClean="0"/>
            <a:t>Progress tracking</a:t>
          </a:r>
          <a:endParaRPr lang="en-US" dirty="0"/>
        </a:p>
      </dgm:t>
    </dgm:pt>
    <dgm:pt modelId="{B85D22C7-87A7-CE48-AD8F-4B1C2186DA7D}" type="parTrans" cxnId="{57FD77DD-F003-9342-8B75-39F4D224013D}">
      <dgm:prSet/>
      <dgm:spPr/>
      <dgm:t>
        <a:bodyPr/>
        <a:lstStyle/>
        <a:p>
          <a:endParaRPr lang="en-US"/>
        </a:p>
      </dgm:t>
    </dgm:pt>
    <dgm:pt modelId="{0EAF0613-B93B-8843-9DEB-E0CBAC444B1E}" type="sibTrans" cxnId="{57FD77DD-F003-9342-8B75-39F4D224013D}">
      <dgm:prSet/>
      <dgm:spPr/>
      <dgm:t>
        <a:bodyPr/>
        <a:lstStyle/>
        <a:p>
          <a:endParaRPr lang="en-US"/>
        </a:p>
      </dgm:t>
    </dgm:pt>
    <dgm:pt modelId="{BF4E16E3-C15E-5D49-BD29-AED6BC65F7AF}">
      <dgm:prSet phldrT="[Text]"/>
      <dgm:spPr/>
      <dgm:t>
        <a:bodyPr/>
        <a:lstStyle/>
        <a:p>
          <a:r>
            <a:rPr lang="en-US" b="0" dirty="0" smtClean="0"/>
            <a:t>Data collection and statistic tools</a:t>
          </a:r>
          <a:endParaRPr lang="en-US" dirty="0"/>
        </a:p>
      </dgm:t>
    </dgm:pt>
    <dgm:pt modelId="{ED783286-0A4A-454F-8559-ACA5E4E49C6E}" type="parTrans" cxnId="{571DB9AD-4342-ED44-90B6-961570CFA377}">
      <dgm:prSet/>
      <dgm:spPr/>
      <dgm:t>
        <a:bodyPr/>
        <a:lstStyle/>
        <a:p>
          <a:endParaRPr lang="en-US"/>
        </a:p>
      </dgm:t>
    </dgm:pt>
    <dgm:pt modelId="{0616E414-83C2-DC4A-8276-14215D5534C2}" type="sibTrans" cxnId="{571DB9AD-4342-ED44-90B6-961570CFA377}">
      <dgm:prSet/>
      <dgm:spPr/>
      <dgm:t>
        <a:bodyPr/>
        <a:lstStyle/>
        <a:p>
          <a:endParaRPr lang="en-US"/>
        </a:p>
      </dgm:t>
    </dgm:pt>
    <dgm:pt modelId="{1AFEDB2C-C5CF-7E46-8842-FD602217D209}">
      <dgm:prSet phldrT="[Text]"/>
      <dgm:spPr/>
      <dgm:t>
        <a:bodyPr/>
        <a:lstStyle/>
        <a:p>
          <a:r>
            <a:rPr lang="en-US" b="0" dirty="0" smtClean="0"/>
            <a:t>User-friendly interface</a:t>
          </a:r>
          <a:endParaRPr lang="en-US" dirty="0"/>
        </a:p>
      </dgm:t>
    </dgm:pt>
    <dgm:pt modelId="{73C17842-7B82-E445-B76D-8EFD3FAA7F05}" type="parTrans" cxnId="{C64E2DBA-AF01-514D-968B-FB2B190324E0}">
      <dgm:prSet/>
      <dgm:spPr/>
      <dgm:t>
        <a:bodyPr/>
        <a:lstStyle/>
        <a:p>
          <a:endParaRPr lang="en-US"/>
        </a:p>
      </dgm:t>
    </dgm:pt>
    <dgm:pt modelId="{FA7165B0-89AA-E843-A778-C498467B2003}" type="sibTrans" cxnId="{C64E2DBA-AF01-514D-968B-FB2B190324E0}">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34470">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176039AD-7717-9449-A19D-FF1A4F3B5461}" type="presOf" srcId="{BF4E16E3-C15E-5D49-BD29-AED6BC65F7AF}" destId="{56FDC747-FBB1-534F-B3CD-7992DE2C6323}" srcOrd="0" destOrd="1" presId="urn:microsoft.com/office/officeart/2005/8/layout/vList2"/>
    <dgm:cxn modelId="{59FEA19D-057F-604E-9FE0-43A600561776}" srcId="{F7981156-52E0-E542-800F-124552DD7208}" destId="{81C040FC-F6EC-3A40-B2BF-98A88852827D}" srcOrd="1" destOrd="0" parTransId="{1C9C91F8-6E69-804F-91A6-A0193A15D9A4}" sibTransId="{83D1BFDE-AADE-724D-8A84-0E058EFFAF0E}"/>
    <dgm:cxn modelId="{C60D36BC-3C86-2A49-938D-514A2B38E512}" type="presOf" srcId="{86CFB060-9A97-3846-BBF8-33E080510314}" destId="{D955A277-86EF-284D-B02D-CA8769BDEBC5}" srcOrd="0" destOrd="1" presId="urn:microsoft.com/office/officeart/2005/8/layout/vList2"/>
    <dgm:cxn modelId="{EF452023-9DC6-1E40-9A95-45E542EEC167}" type="presOf" srcId="{A59B73F0-CA8B-C64E-87D0-8DB1FF708DC4}" destId="{D955A277-86EF-284D-B02D-CA8769BDEBC5}" srcOrd="0" destOrd="0" presId="urn:microsoft.com/office/officeart/2005/8/layout/vList2"/>
    <dgm:cxn modelId="{D30CAC14-F214-ED4D-A974-0EE54BF12BF8}" type="presOf" srcId="{1AFEDB2C-C5CF-7E46-8842-FD602217D209}" destId="{56FDC747-FBB1-534F-B3CD-7992DE2C6323}" srcOrd="0" destOrd="2" presId="urn:microsoft.com/office/officeart/2005/8/layout/vList2"/>
    <dgm:cxn modelId="{33EF4AB0-9B43-3F4D-A837-4BC13E4CF5AF}" srcId="{81C040FC-F6EC-3A40-B2BF-98A88852827D}" destId="{A59B73F0-CA8B-C64E-87D0-8DB1FF708DC4}" srcOrd="0" destOrd="0" parTransId="{66BDF395-79AA-CC4C-B434-333F21470F42}" sibTransId="{DCCA9485-7C27-FF47-B6F4-47B536C4EBEE}"/>
    <dgm:cxn modelId="{45A65173-FA72-C545-874A-721552660073}" type="presOf" srcId="{F7981156-52E0-E542-800F-124552DD7208}" destId="{0EC38B16-45DC-B944-BE74-1C94A1E92A15}" srcOrd="0" destOrd="0" presId="urn:microsoft.com/office/officeart/2005/8/layout/vList2"/>
    <dgm:cxn modelId="{F870B7CD-95C7-1046-84B3-6C51C1F8D81A}" type="presOf" srcId="{94A5675D-D882-2445-8659-08D634050E8F}" destId="{56FDC747-FBB1-534F-B3CD-7992DE2C6323}" srcOrd="0" destOrd="0" presId="urn:microsoft.com/office/officeart/2005/8/layout/vList2"/>
    <dgm:cxn modelId="{C64E2DBA-AF01-514D-968B-FB2B190324E0}" srcId="{2354A5BA-1E47-0641-BB55-9B4618E4E9C5}" destId="{1AFEDB2C-C5CF-7E46-8842-FD602217D209}" srcOrd="2" destOrd="0" parTransId="{73C17842-7B82-E445-B76D-8EFD3FAA7F05}" sibTransId="{FA7165B0-89AA-E843-A778-C498467B2003}"/>
    <dgm:cxn modelId="{3CE04812-615B-F542-89F0-8493EED6CFB6}" srcId="{2354A5BA-1E47-0641-BB55-9B4618E4E9C5}" destId="{94A5675D-D882-2445-8659-08D634050E8F}" srcOrd="0" destOrd="0" parTransId="{D64FF1A2-EF4A-3D41-BAB9-3C0AB43681B8}" sibTransId="{15B6DED3-5608-034A-B67B-9E16B38A6F01}"/>
    <dgm:cxn modelId="{ADB74385-10AA-FE49-80D3-9BBD041F8BC0}" type="presOf" srcId="{2354A5BA-1E47-0641-BB55-9B4618E4E9C5}" destId="{6468BFDA-1D71-3943-B04C-CD25470D5C7F}" srcOrd="0" destOrd="0" presId="urn:microsoft.com/office/officeart/2005/8/layout/vList2"/>
    <dgm:cxn modelId="{3E9217FB-0525-B645-85A1-74970D08FF8F}" type="presOf" srcId="{81C040FC-F6EC-3A40-B2BF-98A88852827D}" destId="{1029322D-0370-8149-8081-B3C38234DBC1}" srcOrd="0" destOrd="0" presId="urn:microsoft.com/office/officeart/2005/8/layout/vList2"/>
    <dgm:cxn modelId="{571DB9AD-4342-ED44-90B6-961570CFA377}" srcId="{2354A5BA-1E47-0641-BB55-9B4618E4E9C5}" destId="{BF4E16E3-C15E-5D49-BD29-AED6BC65F7AF}" srcOrd="1" destOrd="0" parTransId="{ED783286-0A4A-454F-8559-ACA5E4E49C6E}" sibTransId="{0616E414-83C2-DC4A-8276-14215D5534C2}"/>
    <dgm:cxn modelId="{57FD77DD-F003-9342-8B75-39F4D224013D}" srcId="{81C040FC-F6EC-3A40-B2BF-98A88852827D}" destId="{86CFB060-9A97-3846-BBF8-33E080510314}" srcOrd="1" destOrd="0" parTransId="{B85D22C7-87A7-CE48-AD8F-4B1C2186DA7D}" sibTransId="{0EAF0613-B93B-8843-9DEB-E0CBAC444B1E}"/>
    <dgm:cxn modelId="{27B25C54-F535-EF49-9E56-EF73D42D6824}" srcId="{F7981156-52E0-E542-800F-124552DD7208}" destId="{2354A5BA-1E47-0641-BB55-9B4618E4E9C5}" srcOrd="0" destOrd="0" parTransId="{EDEBB05F-9890-A745-AE88-5D4BDA8E4D8F}" sibTransId="{1B75CE6C-987D-F84A-85CB-9A0B03E70082}"/>
    <dgm:cxn modelId="{048ABEAB-013C-864B-838D-D1C76D274242}" type="presParOf" srcId="{0EC38B16-45DC-B944-BE74-1C94A1E92A15}" destId="{6468BFDA-1D71-3943-B04C-CD25470D5C7F}" srcOrd="0" destOrd="0" presId="urn:microsoft.com/office/officeart/2005/8/layout/vList2"/>
    <dgm:cxn modelId="{CBD968D6-CD48-3A4B-BCFD-6AD690E0C0E9}" type="presParOf" srcId="{0EC38B16-45DC-B944-BE74-1C94A1E92A15}" destId="{56FDC747-FBB1-534F-B3CD-7992DE2C6323}" srcOrd="1" destOrd="0" presId="urn:microsoft.com/office/officeart/2005/8/layout/vList2"/>
    <dgm:cxn modelId="{90AFDD7A-888B-754C-ABE1-9EA24E6E599C}" type="presParOf" srcId="{0EC38B16-45DC-B944-BE74-1C94A1E92A15}" destId="{1029322D-0370-8149-8081-B3C38234DBC1}" srcOrd="2" destOrd="0" presId="urn:microsoft.com/office/officeart/2005/8/layout/vList2"/>
    <dgm:cxn modelId="{19F227F7-D90E-EE46-B883-1AAE07A161F8}"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tyle>
          <a:lnRef idx="1">
            <a:schemeClr val="accent3"/>
          </a:lnRef>
          <a:fillRef idx="3">
            <a:schemeClr val="accent3"/>
          </a:fillRef>
          <a:effectRef idx="2">
            <a:schemeClr val="accent3"/>
          </a:effectRef>
          <a:fontRef idx="minor">
            <a:schemeClr val="lt1"/>
          </a:fontRef>
        </dgm:style>
      </dgm:prSet>
      <dgm:spPr>
        <a:solidFill>
          <a:srgbClr val="0BB43A"/>
        </a:solidFill>
      </dgm:spPr>
      <dgm:t>
        <a:bodyPr/>
        <a:lstStyle/>
        <a:p>
          <a:r>
            <a:rPr lang="en-US" b="1" dirty="0" smtClean="0"/>
            <a:t>Handle service requests and incidents for distributed support teams </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81C040FC-F6EC-3A40-B2BF-98A88852827D}">
      <dgm:prSet phldrT="[Text]"/>
      <dgm:spPr>
        <a:solidFill>
          <a:srgbClr val="0BB43A"/>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dirty="0" smtClean="0"/>
            <a:t>Reduced cost for setting up the monitoring services, minimal development effort</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94A5675D-D882-2445-8659-08D634050E8F}">
      <dgm:prSet phldrT="[Text]"/>
      <dgm:spPr/>
      <dgm:t>
        <a:bodyPr/>
        <a:lstStyle/>
        <a:p>
          <a:r>
            <a:rPr lang="en-US" b="0" dirty="0" smtClean="0"/>
            <a:t>Technical </a:t>
          </a:r>
          <a:r>
            <a:rPr lang="en-US" b="0" dirty="0" smtClean="0"/>
            <a:t>support ticketing system </a:t>
          </a:r>
          <a:endParaRPr lang="en-US" dirty="0"/>
        </a:p>
      </dgm:t>
    </dgm:pt>
    <dgm:pt modelId="{D64FF1A2-EF4A-3D41-BAB9-3C0AB43681B8}" type="parTrans" cxnId="{3CE04812-615B-F542-89F0-8493EED6CFB6}">
      <dgm:prSet/>
      <dgm:spPr/>
      <dgm:t>
        <a:bodyPr/>
        <a:lstStyle/>
        <a:p>
          <a:endParaRPr lang="en-US"/>
        </a:p>
      </dgm:t>
    </dgm:pt>
    <dgm:pt modelId="{15B6DED3-5608-034A-B67B-9E16B38A6F01}" type="sibTrans" cxnId="{3CE04812-615B-F542-89F0-8493EED6CFB6}">
      <dgm:prSet/>
      <dgm:spPr/>
      <dgm:t>
        <a:bodyPr/>
        <a:lstStyle/>
        <a:p>
          <a:endParaRPr lang="en-US"/>
        </a:p>
      </dgm:t>
    </dgm:pt>
    <dgm:pt modelId="{C57CEB0A-29B6-7342-935A-A92C46639BF6}">
      <dgm:prSet/>
      <dgm:spPr/>
      <dgm:t>
        <a:bodyPr/>
        <a:lstStyle/>
        <a:p>
          <a:r>
            <a:rPr lang="en-GB" smtClean="0"/>
            <a:t>Ready-to-use user interfaces and flexible availability calculating flexible tools</a:t>
          </a:r>
          <a:endParaRPr lang="en-US"/>
        </a:p>
      </dgm:t>
    </dgm:pt>
    <dgm:pt modelId="{F22B56BD-BC9C-6F4D-82AE-00A745E19099}" type="parTrans" cxnId="{D24A20BB-2B8E-E243-9092-DB5A526D0138}">
      <dgm:prSet/>
      <dgm:spPr/>
      <dgm:t>
        <a:bodyPr/>
        <a:lstStyle/>
        <a:p>
          <a:endParaRPr lang="en-US"/>
        </a:p>
      </dgm:t>
    </dgm:pt>
    <dgm:pt modelId="{FE130152-9079-B045-84F6-51621C5EDDF9}" type="sibTrans" cxnId="{D24A20BB-2B8E-E243-9092-DB5A526D0138}">
      <dgm:prSet/>
      <dgm:spPr/>
      <dgm:t>
        <a:bodyPr/>
        <a:lstStyle/>
        <a:p>
          <a:endParaRPr lang="en-US"/>
        </a:p>
      </dgm:t>
    </dgm:pt>
    <dgm:pt modelId="{FF15FB4F-15B0-AA4E-AF33-A222480BB336}">
      <dgm:prSet/>
      <dgm:spPr/>
      <dgm:t>
        <a:bodyPr/>
        <a:lstStyle/>
        <a:p>
          <a:r>
            <a:rPr lang="en-GB" dirty="0" smtClean="0"/>
            <a:t>Automated reporting tools</a:t>
          </a:r>
          <a:endParaRPr lang="en-US" dirty="0"/>
        </a:p>
      </dgm:t>
    </dgm:pt>
    <dgm:pt modelId="{E09A8629-064B-864E-972B-D2BAB99D39B5}" type="parTrans" cxnId="{A95BD4B1-521A-4040-B031-7A803DB42E3D}">
      <dgm:prSet/>
      <dgm:spPr/>
      <dgm:t>
        <a:bodyPr/>
        <a:lstStyle/>
        <a:p>
          <a:endParaRPr lang="en-US"/>
        </a:p>
      </dgm:t>
    </dgm:pt>
    <dgm:pt modelId="{5E9A4195-08E3-634F-A58A-7A02E6526CC6}" type="sibTrans" cxnId="{A95BD4B1-521A-4040-B031-7A803DB42E3D}">
      <dgm:prSet/>
      <dgm:spPr/>
      <dgm:t>
        <a:bodyPr/>
        <a:lstStyle/>
        <a:p>
          <a:endParaRPr lang="en-US"/>
        </a:p>
      </dgm:t>
    </dgm:pt>
    <dgm:pt modelId="{161A5468-24D1-D44E-AFF7-68AD94BBC5DB}">
      <dgm:prSet phldrT="[Text]"/>
      <dgm:spPr/>
      <dgm:t>
        <a:bodyPr/>
        <a:lstStyle/>
        <a:p>
          <a:endParaRPr lang="en-US" dirty="0"/>
        </a:p>
      </dgm:t>
    </dgm:pt>
    <dgm:pt modelId="{DF47E452-1D1C-1441-81BF-87411A49D16A}" type="parTrans" cxnId="{D65FF72D-5D41-5C4D-9039-A5E8528F7A62}">
      <dgm:prSet/>
      <dgm:spPr/>
      <dgm:t>
        <a:bodyPr/>
        <a:lstStyle/>
        <a:p>
          <a:endParaRPr lang="en-US"/>
        </a:p>
      </dgm:t>
    </dgm:pt>
    <dgm:pt modelId="{65C7965A-6105-CD4E-90DD-11BB3DE7D2E5}" type="sibTrans" cxnId="{D65FF72D-5D41-5C4D-9039-A5E8528F7A62}">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custLinFactNeighborY="5197">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56221" custLinFactNeighborX="-1123" custLinFactNeighborY="-15408">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custLinFactNeighborY="-9885">
        <dgm:presLayoutVars>
          <dgm:bulletEnabled val="1"/>
        </dgm:presLayoutVars>
      </dgm:prSet>
      <dgm:spPr/>
      <dgm:t>
        <a:bodyPr/>
        <a:lstStyle/>
        <a:p>
          <a:endParaRPr lang="en-US"/>
        </a:p>
      </dgm:t>
    </dgm:pt>
  </dgm:ptLst>
  <dgm:cxnLst>
    <dgm:cxn modelId="{59FEA19D-057F-604E-9FE0-43A600561776}" srcId="{F7981156-52E0-E542-800F-124552DD7208}" destId="{81C040FC-F6EC-3A40-B2BF-98A88852827D}" srcOrd="1" destOrd="0" parTransId="{1C9C91F8-6E69-804F-91A6-A0193A15D9A4}" sibTransId="{83D1BFDE-AADE-724D-8A84-0E058EFFAF0E}"/>
    <dgm:cxn modelId="{063F3E0B-F381-E14B-931D-381A791E6703}" type="presOf" srcId="{A59B73F0-CA8B-C64E-87D0-8DB1FF708DC4}" destId="{D955A277-86EF-284D-B02D-CA8769BDEBC5}" srcOrd="0" destOrd="0" presId="urn:microsoft.com/office/officeart/2005/8/layout/vList2"/>
    <dgm:cxn modelId="{16540A0B-0993-0249-ADA1-5914B0C92843}" type="presOf" srcId="{161A5468-24D1-D44E-AFF7-68AD94BBC5DB}" destId="{56FDC747-FBB1-534F-B3CD-7992DE2C6323}" srcOrd="0" destOrd="1" presId="urn:microsoft.com/office/officeart/2005/8/layout/vList2"/>
    <dgm:cxn modelId="{F6C8C1F8-CD42-B746-8818-7ED798FFB878}" type="presOf" srcId="{FF15FB4F-15B0-AA4E-AF33-A222480BB336}" destId="{D955A277-86EF-284D-B02D-CA8769BDEBC5}" srcOrd="0" destOrd="2" presId="urn:microsoft.com/office/officeart/2005/8/layout/vList2"/>
    <dgm:cxn modelId="{67008B42-50E1-3C4D-A8A2-7382ABE528B7}" type="presOf" srcId="{81C040FC-F6EC-3A40-B2BF-98A88852827D}" destId="{1029322D-0370-8149-8081-B3C38234DBC1}" srcOrd="0" destOrd="0" presId="urn:microsoft.com/office/officeart/2005/8/layout/vList2"/>
    <dgm:cxn modelId="{27B25C54-F535-EF49-9E56-EF73D42D6824}" srcId="{F7981156-52E0-E542-800F-124552DD7208}" destId="{2354A5BA-1E47-0641-BB55-9B4618E4E9C5}" srcOrd="0" destOrd="0" parTransId="{EDEBB05F-9890-A745-AE88-5D4BDA8E4D8F}" sibTransId="{1B75CE6C-987D-F84A-85CB-9A0B03E70082}"/>
    <dgm:cxn modelId="{D65FF72D-5D41-5C4D-9039-A5E8528F7A62}" srcId="{2354A5BA-1E47-0641-BB55-9B4618E4E9C5}" destId="{161A5468-24D1-D44E-AFF7-68AD94BBC5DB}" srcOrd="1" destOrd="0" parTransId="{DF47E452-1D1C-1441-81BF-87411A49D16A}" sibTransId="{65C7965A-6105-CD4E-90DD-11BB3DE7D2E5}"/>
    <dgm:cxn modelId="{33EF4AB0-9B43-3F4D-A837-4BC13E4CF5AF}" srcId="{81C040FC-F6EC-3A40-B2BF-98A88852827D}" destId="{A59B73F0-CA8B-C64E-87D0-8DB1FF708DC4}" srcOrd="0" destOrd="0" parTransId="{66BDF395-79AA-CC4C-B434-333F21470F42}" sibTransId="{DCCA9485-7C27-FF47-B6F4-47B536C4EBEE}"/>
    <dgm:cxn modelId="{CBBE8309-D561-D94A-A6F8-CC3A0EBF59FF}" type="presOf" srcId="{F7981156-52E0-E542-800F-124552DD7208}" destId="{0EC38B16-45DC-B944-BE74-1C94A1E92A15}" srcOrd="0" destOrd="0" presId="urn:microsoft.com/office/officeart/2005/8/layout/vList2"/>
    <dgm:cxn modelId="{D24A20BB-2B8E-E243-9092-DB5A526D0138}" srcId="{81C040FC-F6EC-3A40-B2BF-98A88852827D}" destId="{C57CEB0A-29B6-7342-935A-A92C46639BF6}" srcOrd="1" destOrd="0" parTransId="{F22B56BD-BC9C-6F4D-82AE-00A745E19099}" sibTransId="{FE130152-9079-B045-84F6-51621C5EDDF9}"/>
    <dgm:cxn modelId="{A95BD4B1-521A-4040-B031-7A803DB42E3D}" srcId="{81C040FC-F6EC-3A40-B2BF-98A88852827D}" destId="{FF15FB4F-15B0-AA4E-AF33-A222480BB336}" srcOrd="2" destOrd="0" parTransId="{E09A8629-064B-864E-972B-D2BAB99D39B5}" sibTransId="{5E9A4195-08E3-634F-A58A-7A02E6526CC6}"/>
    <dgm:cxn modelId="{3CAF723B-E21A-AD49-B262-3158BB363F9D}" type="presOf" srcId="{C57CEB0A-29B6-7342-935A-A92C46639BF6}" destId="{D955A277-86EF-284D-B02D-CA8769BDEBC5}" srcOrd="0" destOrd="1" presId="urn:microsoft.com/office/officeart/2005/8/layout/vList2"/>
    <dgm:cxn modelId="{3CE04812-615B-F542-89F0-8493EED6CFB6}" srcId="{2354A5BA-1E47-0641-BB55-9B4618E4E9C5}" destId="{94A5675D-D882-2445-8659-08D634050E8F}" srcOrd="0" destOrd="0" parTransId="{D64FF1A2-EF4A-3D41-BAB9-3C0AB43681B8}" sibTransId="{15B6DED3-5608-034A-B67B-9E16B38A6F01}"/>
    <dgm:cxn modelId="{AD24E8B8-2136-4046-B343-E3BA078D7700}" type="presOf" srcId="{94A5675D-D882-2445-8659-08D634050E8F}" destId="{56FDC747-FBB1-534F-B3CD-7992DE2C6323}" srcOrd="0" destOrd="0" presId="urn:microsoft.com/office/officeart/2005/8/layout/vList2"/>
    <dgm:cxn modelId="{B09EECCB-4262-B34F-BB7F-0D28A602B698}" type="presOf" srcId="{2354A5BA-1E47-0641-BB55-9B4618E4E9C5}" destId="{6468BFDA-1D71-3943-B04C-CD25470D5C7F}" srcOrd="0" destOrd="0" presId="urn:microsoft.com/office/officeart/2005/8/layout/vList2"/>
    <dgm:cxn modelId="{F07B36E1-0419-8149-93F7-64B264AD8C0F}" type="presParOf" srcId="{0EC38B16-45DC-B944-BE74-1C94A1E92A15}" destId="{6468BFDA-1D71-3943-B04C-CD25470D5C7F}" srcOrd="0" destOrd="0" presId="urn:microsoft.com/office/officeart/2005/8/layout/vList2"/>
    <dgm:cxn modelId="{E1D2E6A2-03F5-704D-89F2-0A91E571A833}" type="presParOf" srcId="{0EC38B16-45DC-B944-BE74-1C94A1E92A15}" destId="{56FDC747-FBB1-534F-B3CD-7992DE2C6323}" srcOrd="1" destOrd="0" presId="urn:microsoft.com/office/officeart/2005/8/layout/vList2"/>
    <dgm:cxn modelId="{C95AC3D3-F696-F847-B2A8-64C422AF7783}" type="presParOf" srcId="{0EC38B16-45DC-B944-BE74-1C94A1E92A15}" destId="{1029322D-0370-8149-8081-B3C38234DBC1}" srcOrd="2" destOrd="0" presId="urn:microsoft.com/office/officeart/2005/8/layout/vList2"/>
    <dgm:cxn modelId="{DCB29B4B-222F-3E4C-B9E1-3478066E1530}"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rgbClr val="2280CA"/>
        </a:solidFill>
      </dgm:spPr>
      <dgm:t>
        <a:bodyPr/>
        <a:lstStyle/>
        <a:p>
          <a:r>
            <a:rPr lang="en-US" b="1" dirty="0" smtClean="0"/>
            <a:t>Learn how to manage IT services with a pragmatic, lightweight and achievable standard</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A59B73F0-CA8B-C64E-87D0-8DB1FF708DC4}">
      <dgm:prSet phldrT="[Text]"/>
      <dgm:spPr/>
      <dgm:t>
        <a:bodyPr/>
        <a:lstStyle/>
        <a:p>
          <a:r>
            <a:rPr lang="en-GB" dirty="0" smtClean="0"/>
            <a:t>Increase your expertise in managing IT services</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94A5675D-D882-2445-8659-08D634050E8F}">
      <dgm:prSet phldrT="[Text]"/>
      <dgm:spPr/>
      <dgm:t>
        <a:bodyPr/>
        <a:lstStyle/>
        <a:p>
          <a:r>
            <a:rPr lang="en-US" b="0" dirty="0" smtClean="0"/>
            <a:t>Lightweight standards family</a:t>
          </a:r>
          <a:endParaRPr lang="en-US" dirty="0"/>
        </a:p>
      </dgm:t>
    </dgm:pt>
    <dgm:pt modelId="{D64FF1A2-EF4A-3D41-BAB9-3C0AB43681B8}" type="parTrans" cxnId="{3CE04812-615B-F542-89F0-8493EED6CFB6}">
      <dgm:prSet/>
      <dgm:spPr/>
      <dgm:t>
        <a:bodyPr/>
        <a:lstStyle/>
        <a:p>
          <a:endParaRPr lang="en-US"/>
        </a:p>
      </dgm:t>
    </dgm:pt>
    <dgm:pt modelId="{15B6DED3-5608-034A-B67B-9E16B38A6F01}" type="sibTrans" cxnId="{3CE04812-615B-F542-89F0-8493EED6CFB6}">
      <dgm:prSet/>
      <dgm:spPr/>
      <dgm:t>
        <a:bodyPr/>
        <a:lstStyle/>
        <a:p>
          <a:endParaRPr lang="en-US"/>
        </a:p>
      </dgm:t>
    </dgm:pt>
    <dgm:pt modelId="{E1208CA9-0CDE-4441-98FF-795B09A63FDE}">
      <dgm:prSet/>
      <dgm:spPr/>
      <dgm:t>
        <a:bodyPr/>
        <a:lstStyle/>
        <a:p>
          <a:r>
            <a:rPr lang="en-GB" dirty="0" smtClean="0"/>
            <a:t>Increase professional profile </a:t>
          </a:r>
          <a:r>
            <a:rPr lang="en-GB" dirty="0" smtClean="0"/>
            <a:t>with </a:t>
          </a:r>
          <a:r>
            <a:rPr lang="en-GB" dirty="0" smtClean="0"/>
            <a:t>a recognized certification</a:t>
          </a:r>
          <a:endParaRPr lang="en-US" dirty="0"/>
        </a:p>
      </dgm:t>
    </dgm:pt>
    <dgm:pt modelId="{370EB7E5-A73D-9D4D-AA34-6E42D81BDD69}" type="parTrans" cxnId="{DDE0E77E-9442-934B-9865-D5718A7F0787}">
      <dgm:prSet/>
      <dgm:spPr/>
      <dgm:t>
        <a:bodyPr/>
        <a:lstStyle/>
        <a:p>
          <a:endParaRPr lang="en-US"/>
        </a:p>
      </dgm:t>
    </dgm:pt>
    <dgm:pt modelId="{D77177D2-E18C-174F-9386-84F1F08FE452}" type="sibTrans" cxnId="{DDE0E77E-9442-934B-9865-D5718A7F0787}">
      <dgm:prSet/>
      <dgm:spPr/>
      <dgm:t>
        <a:bodyPr/>
        <a:lstStyle/>
        <a:p>
          <a:endParaRPr lang="en-US"/>
        </a:p>
      </dgm:t>
    </dgm:pt>
    <dgm:pt modelId="{6FFD36D1-4F54-F44F-8287-71329A6CF601}">
      <dgm:prSet phldrT="[Text]"/>
      <dgm:spPr/>
      <dgm:t>
        <a:bodyPr/>
        <a:lstStyle/>
        <a:p>
          <a:r>
            <a:rPr lang="en-US" b="0" dirty="0" smtClean="0"/>
            <a:t>Service management in IT service provision, including federated </a:t>
          </a:r>
          <a:r>
            <a:rPr lang="en-US" b="0" dirty="0" smtClean="0"/>
            <a:t>scenarios</a:t>
          </a:r>
          <a:endParaRPr lang="en-US" dirty="0"/>
        </a:p>
      </dgm:t>
    </dgm:pt>
    <dgm:pt modelId="{7E810607-A080-B843-B2D1-7664F0380311}" type="parTrans" cxnId="{0DF940B5-0A51-2D4D-BEE1-FEFFBF4A32F7}">
      <dgm:prSet/>
      <dgm:spPr/>
      <dgm:t>
        <a:bodyPr/>
        <a:lstStyle/>
        <a:p>
          <a:endParaRPr lang="en-US"/>
        </a:p>
      </dgm:t>
    </dgm:pt>
    <dgm:pt modelId="{FD316F40-A41C-8448-BFB0-47BDBD633491}" type="sibTrans" cxnId="{0DF940B5-0A51-2D4D-BEE1-FEFFBF4A32F7}">
      <dgm:prSet/>
      <dgm:spPr/>
      <dgm:t>
        <a:bodyPr/>
        <a:lstStyle/>
        <a:p>
          <a:endParaRPr lang="en-US"/>
        </a:p>
      </dgm:t>
    </dgm:pt>
    <dgm:pt modelId="{81C040FC-F6EC-3A40-B2BF-98A88852827D}">
      <dgm:prSet phldrT="[Text]"/>
      <dgm:spPr>
        <a:solidFill>
          <a:srgbClr val="2280CA"/>
        </a:solidFill>
      </dgm:spPr>
      <dgm:t>
        <a:bodyPr/>
        <a:lstStyle/>
        <a:p>
          <a:r>
            <a:rPr lang="en-GB" dirty="0" smtClean="0"/>
            <a:t>Benefits</a:t>
          </a:r>
          <a:endParaRPr lang="en-US" dirty="0"/>
        </a:p>
      </dgm:t>
    </dgm:pt>
    <dgm:pt modelId="{83D1BFDE-AADE-724D-8A84-0E058EFFAF0E}" type="sibTrans" cxnId="{59FEA19D-057F-604E-9FE0-43A600561776}">
      <dgm:prSet/>
      <dgm:spPr/>
      <dgm:t>
        <a:bodyPr/>
        <a:lstStyle/>
        <a:p>
          <a:endParaRPr lang="en-US"/>
        </a:p>
      </dgm:t>
    </dgm:pt>
    <dgm:pt modelId="{1C9C91F8-6E69-804F-91A6-A0193A15D9A4}" type="parTrans" cxnId="{59FEA19D-057F-604E-9FE0-43A600561776}">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65425">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59FEA19D-057F-604E-9FE0-43A600561776}" srcId="{F7981156-52E0-E542-800F-124552DD7208}" destId="{81C040FC-F6EC-3A40-B2BF-98A88852827D}" srcOrd="1" destOrd="0" parTransId="{1C9C91F8-6E69-804F-91A6-A0193A15D9A4}" sibTransId="{83D1BFDE-AADE-724D-8A84-0E058EFFAF0E}"/>
    <dgm:cxn modelId="{9C8CB928-A594-EE4C-B61D-AD6BD0B9FE17}" type="presOf" srcId="{2354A5BA-1E47-0641-BB55-9B4618E4E9C5}" destId="{6468BFDA-1D71-3943-B04C-CD25470D5C7F}" srcOrd="0" destOrd="0" presId="urn:microsoft.com/office/officeart/2005/8/layout/vList2"/>
    <dgm:cxn modelId="{43EF52EA-58EA-7C48-A9B9-6E9164C2906F}" type="presOf" srcId="{E1208CA9-0CDE-4441-98FF-795B09A63FDE}" destId="{D955A277-86EF-284D-B02D-CA8769BDEBC5}" srcOrd="0" destOrd="1" presId="urn:microsoft.com/office/officeart/2005/8/layout/vList2"/>
    <dgm:cxn modelId="{33EF4AB0-9B43-3F4D-A837-4BC13E4CF5AF}" srcId="{81C040FC-F6EC-3A40-B2BF-98A88852827D}" destId="{A59B73F0-CA8B-C64E-87D0-8DB1FF708DC4}" srcOrd="0" destOrd="0" parTransId="{66BDF395-79AA-CC4C-B434-333F21470F42}" sibTransId="{DCCA9485-7C27-FF47-B6F4-47B536C4EBEE}"/>
    <dgm:cxn modelId="{A4D89627-2AB3-3746-AE3E-130A831748AD}" type="presOf" srcId="{81C040FC-F6EC-3A40-B2BF-98A88852827D}" destId="{1029322D-0370-8149-8081-B3C38234DBC1}" srcOrd="0" destOrd="0" presId="urn:microsoft.com/office/officeart/2005/8/layout/vList2"/>
    <dgm:cxn modelId="{E1AC72CB-73B6-1043-8D0B-D17C39CB50EB}" type="presOf" srcId="{A59B73F0-CA8B-C64E-87D0-8DB1FF708DC4}" destId="{D955A277-86EF-284D-B02D-CA8769BDEBC5}" srcOrd="0" destOrd="0" presId="urn:microsoft.com/office/officeart/2005/8/layout/vList2"/>
    <dgm:cxn modelId="{3CE04812-615B-F542-89F0-8493EED6CFB6}" srcId="{2354A5BA-1E47-0641-BB55-9B4618E4E9C5}" destId="{94A5675D-D882-2445-8659-08D634050E8F}" srcOrd="0" destOrd="0" parTransId="{D64FF1A2-EF4A-3D41-BAB9-3C0AB43681B8}" sibTransId="{15B6DED3-5608-034A-B67B-9E16B38A6F01}"/>
    <dgm:cxn modelId="{456A67EF-D762-6249-9B9D-8FCC307F4C22}" type="presOf" srcId="{F7981156-52E0-E542-800F-124552DD7208}" destId="{0EC38B16-45DC-B944-BE74-1C94A1E92A15}" srcOrd="0" destOrd="0" presId="urn:microsoft.com/office/officeart/2005/8/layout/vList2"/>
    <dgm:cxn modelId="{66F20B4D-BB52-0141-83E8-795E429847DF}" type="presOf" srcId="{94A5675D-D882-2445-8659-08D634050E8F}" destId="{56FDC747-FBB1-534F-B3CD-7992DE2C6323}" srcOrd="0" destOrd="0" presId="urn:microsoft.com/office/officeart/2005/8/layout/vList2"/>
    <dgm:cxn modelId="{DDE0E77E-9442-934B-9865-D5718A7F0787}" srcId="{81C040FC-F6EC-3A40-B2BF-98A88852827D}" destId="{E1208CA9-0CDE-4441-98FF-795B09A63FDE}" srcOrd="1" destOrd="0" parTransId="{370EB7E5-A73D-9D4D-AA34-6E42D81BDD69}" sibTransId="{D77177D2-E18C-174F-9386-84F1F08FE452}"/>
    <dgm:cxn modelId="{38C93F9B-49E1-654D-966B-6D3A6F5E754B}" type="presOf" srcId="{6FFD36D1-4F54-F44F-8287-71329A6CF601}" destId="{56FDC747-FBB1-534F-B3CD-7992DE2C6323}" srcOrd="0" destOrd="1" presId="urn:microsoft.com/office/officeart/2005/8/layout/vList2"/>
    <dgm:cxn modelId="{27B25C54-F535-EF49-9E56-EF73D42D6824}" srcId="{F7981156-52E0-E542-800F-124552DD7208}" destId="{2354A5BA-1E47-0641-BB55-9B4618E4E9C5}" srcOrd="0" destOrd="0" parTransId="{EDEBB05F-9890-A745-AE88-5D4BDA8E4D8F}" sibTransId="{1B75CE6C-987D-F84A-85CB-9A0B03E70082}"/>
    <dgm:cxn modelId="{0DF940B5-0A51-2D4D-BEE1-FEFFBF4A32F7}" srcId="{2354A5BA-1E47-0641-BB55-9B4618E4E9C5}" destId="{6FFD36D1-4F54-F44F-8287-71329A6CF601}" srcOrd="1" destOrd="0" parTransId="{7E810607-A080-B843-B2D1-7664F0380311}" sibTransId="{FD316F40-A41C-8448-BFB0-47BDBD633491}"/>
    <dgm:cxn modelId="{E52BF8A7-5DF6-8142-901D-8792D14EDCEC}" type="presParOf" srcId="{0EC38B16-45DC-B944-BE74-1C94A1E92A15}" destId="{6468BFDA-1D71-3943-B04C-CD25470D5C7F}" srcOrd="0" destOrd="0" presId="urn:microsoft.com/office/officeart/2005/8/layout/vList2"/>
    <dgm:cxn modelId="{0BF81FC3-C171-E845-B9FC-80FA5ADB6DB9}" type="presParOf" srcId="{0EC38B16-45DC-B944-BE74-1C94A1E92A15}" destId="{56FDC747-FBB1-534F-B3CD-7992DE2C6323}" srcOrd="1" destOrd="0" presId="urn:microsoft.com/office/officeart/2005/8/layout/vList2"/>
    <dgm:cxn modelId="{5CE4BC1E-EF7B-EE45-9EFA-A77FE8094151}" type="presParOf" srcId="{0EC38B16-45DC-B944-BE74-1C94A1E92A15}" destId="{1029322D-0370-8149-8081-B3C38234DBC1}" srcOrd="2" destOrd="0" presId="urn:microsoft.com/office/officeart/2005/8/layout/vList2"/>
    <dgm:cxn modelId="{6D1DD36E-6442-FE46-8040-2B19EC573E81}"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rgbClr val="2280CA"/>
        </a:solidFill>
      </dgm:spPr>
      <dgm:t>
        <a:bodyPr/>
        <a:lstStyle/>
        <a:p>
          <a:r>
            <a:rPr lang="en-GB" b="1" dirty="0" smtClean="0"/>
            <a:t>Handle online training courses and learning activities in a dedicated resource pool</a:t>
          </a:r>
          <a:endParaRPr lang="en-US" b="0"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81C040FC-F6EC-3A40-B2BF-98A88852827D}">
      <dgm:prSet phldrT="[Text]"/>
      <dgm:spPr>
        <a:solidFill>
          <a:srgbClr val="2280CA"/>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dirty="0" smtClean="0"/>
            <a:t>Allows easy deployment, predictability and repeatability of courses</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94A5675D-D882-2445-8659-08D634050E8F}">
      <dgm:prSet phldrT="[Text]"/>
      <dgm:spPr/>
      <dgm:t>
        <a:bodyPr/>
        <a:lstStyle/>
        <a:p>
          <a:r>
            <a:rPr lang="en-US" b="0" dirty="0" smtClean="0"/>
            <a:t>Cloud infrastructure for training courses</a:t>
          </a:r>
          <a:endParaRPr lang="en-US" dirty="0"/>
        </a:p>
      </dgm:t>
    </dgm:pt>
    <dgm:pt modelId="{D64FF1A2-EF4A-3D41-BAB9-3C0AB43681B8}" type="parTrans" cxnId="{3CE04812-615B-F542-89F0-8493EED6CFB6}">
      <dgm:prSet/>
      <dgm:spPr/>
      <dgm:t>
        <a:bodyPr/>
        <a:lstStyle/>
        <a:p>
          <a:endParaRPr lang="en-US"/>
        </a:p>
      </dgm:t>
    </dgm:pt>
    <dgm:pt modelId="{15B6DED3-5608-034A-B67B-9E16B38A6F01}" type="sibTrans" cxnId="{3CE04812-615B-F542-89F0-8493EED6CFB6}">
      <dgm:prSet/>
      <dgm:spPr/>
      <dgm:t>
        <a:bodyPr/>
        <a:lstStyle/>
        <a:p>
          <a:endParaRPr lang="en-US"/>
        </a:p>
      </dgm:t>
    </dgm:pt>
    <dgm:pt modelId="{29BE81BE-7617-B14C-9349-618DAB841042}">
      <dgm:prSet/>
      <dgm:spPr/>
      <dgm:t>
        <a:bodyPr/>
        <a:lstStyle/>
        <a:p>
          <a:r>
            <a:rPr lang="en-GB" smtClean="0"/>
            <a:t>Customizable Virtual Machine images on the training infrastructure can be deployed before the course</a:t>
          </a:r>
          <a:endParaRPr lang="en-US"/>
        </a:p>
      </dgm:t>
    </dgm:pt>
    <dgm:pt modelId="{B831B7D1-5C1F-8544-960E-839FD9EA7AE1}" type="parTrans" cxnId="{A5FFF2E5-6CAF-B641-BC11-3683CA128A63}">
      <dgm:prSet/>
      <dgm:spPr/>
      <dgm:t>
        <a:bodyPr/>
        <a:lstStyle/>
        <a:p>
          <a:endParaRPr lang="en-US"/>
        </a:p>
      </dgm:t>
    </dgm:pt>
    <dgm:pt modelId="{218A2967-7080-C74A-8ACD-E16C50561C6D}" type="sibTrans" cxnId="{A5FFF2E5-6CAF-B641-BC11-3683CA128A63}">
      <dgm:prSet/>
      <dgm:spPr/>
      <dgm:t>
        <a:bodyPr/>
        <a:lstStyle/>
        <a:p>
          <a:endParaRPr lang="en-US"/>
        </a:p>
      </dgm:t>
    </dgm:pt>
    <dgm:pt modelId="{ED729711-63DE-424A-94DE-8D105220BC01}">
      <dgm:prSet phldrT="[Text]"/>
      <dgm:spPr/>
      <dgm:t>
        <a:bodyPr/>
        <a:lstStyle/>
        <a:p>
          <a:r>
            <a:rPr lang="en-US" b="0" dirty="0" smtClean="0"/>
            <a:t>Deploy </a:t>
          </a:r>
          <a:r>
            <a:rPr lang="en-US" b="0" dirty="0" smtClean="0"/>
            <a:t>custom VM images on the infrastructure before the training</a:t>
          </a:r>
          <a:endParaRPr lang="en-US" dirty="0"/>
        </a:p>
      </dgm:t>
    </dgm:pt>
    <dgm:pt modelId="{93BCD6FB-42D9-F547-A300-30F23C4E99E2}" type="parTrans" cxnId="{6C32615A-FB0A-5B49-BBEA-5B18617C2223}">
      <dgm:prSet/>
      <dgm:spPr/>
      <dgm:t>
        <a:bodyPr/>
        <a:lstStyle/>
        <a:p>
          <a:endParaRPr lang="en-US"/>
        </a:p>
      </dgm:t>
    </dgm:pt>
    <dgm:pt modelId="{3E60CD51-B396-B84D-83D0-7D999322409E}" type="sibTrans" cxnId="{6C32615A-FB0A-5B49-BBEA-5B18617C2223}">
      <dgm:prSet/>
      <dgm:spPr/>
      <dgm:t>
        <a:bodyPr/>
        <a:lstStyle/>
        <a:p>
          <a:endParaRPr lang="en-US"/>
        </a:p>
      </dgm:t>
    </dgm:pt>
    <dgm:pt modelId="{D8B2D530-F42B-C946-923F-EB2CC27EE347}">
      <dgm:prSet phldrT="[Text]"/>
      <dgm:spPr/>
      <dgm:t>
        <a:bodyPr/>
        <a:lstStyle/>
        <a:p>
          <a:r>
            <a:rPr lang="en-US" b="0" dirty="0" smtClean="0"/>
            <a:t>Those VMs offer the training environment for the </a:t>
          </a:r>
          <a:r>
            <a:rPr lang="en-US" b="0" dirty="0" smtClean="0"/>
            <a:t>students </a:t>
          </a:r>
          <a:endParaRPr lang="en-US" dirty="0"/>
        </a:p>
      </dgm:t>
    </dgm:pt>
    <dgm:pt modelId="{68A3ADE3-B0BD-8045-867D-39ABE34328E8}" type="parTrans" cxnId="{5CD16AB6-2BA6-E34A-A28D-F9BFEF487E8C}">
      <dgm:prSet/>
      <dgm:spPr/>
      <dgm:t>
        <a:bodyPr/>
        <a:lstStyle/>
        <a:p>
          <a:endParaRPr lang="en-US"/>
        </a:p>
      </dgm:t>
    </dgm:pt>
    <dgm:pt modelId="{CF45759B-7F99-1641-ADDA-87E9D18FD4B1}" type="sibTrans" cxnId="{5CD16AB6-2BA6-E34A-A28D-F9BFEF487E8C}">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65425">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143F3613-593A-FC4E-B12D-03A75B5FA143}" type="presOf" srcId="{81C040FC-F6EC-3A40-B2BF-98A88852827D}" destId="{1029322D-0370-8149-8081-B3C38234DBC1}" srcOrd="0" destOrd="0" presId="urn:microsoft.com/office/officeart/2005/8/layout/vList2"/>
    <dgm:cxn modelId="{A5FFF2E5-6CAF-B641-BC11-3683CA128A63}" srcId="{81C040FC-F6EC-3A40-B2BF-98A88852827D}" destId="{29BE81BE-7617-B14C-9349-618DAB841042}" srcOrd="1" destOrd="0" parTransId="{B831B7D1-5C1F-8544-960E-839FD9EA7AE1}" sibTransId="{218A2967-7080-C74A-8ACD-E16C50561C6D}"/>
    <dgm:cxn modelId="{6C32615A-FB0A-5B49-BBEA-5B18617C2223}" srcId="{2354A5BA-1E47-0641-BB55-9B4618E4E9C5}" destId="{ED729711-63DE-424A-94DE-8D105220BC01}" srcOrd="1" destOrd="0" parTransId="{93BCD6FB-42D9-F547-A300-30F23C4E99E2}" sibTransId="{3E60CD51-B396-B84D-83D0-7D999322409E}"/>
    <dgm:cxn modelId="{59FEA19D-057F-604E-9FE0-43A600561776}" srcId="{F7981156-52E0-E542-800F-124552DD7208}" destId="{81C040FC-F6EC-3A40-B2BF-98A88852827D}" srcOrd="1" destOrd="0" parTransId="{1C9C91F8-6E69-804F-91A6-A0193A15D9A4}" sibTransId="{83D1BFDE-AADE-724D-8A84-0E058EFFAF0E}"/>
    <dgm:cxn modelId="{A3D3A091-41D1-E145-9A77-C2BDF2DD80BE}" type="presOf" srcId="{D8B2D530-F42B-C946-923F-EB2CC27EE347}" destId="{56FDC747-FBB1-534F-B3CD-7992DE2C6323}" srcOrd="0" destOrd="2" presId="urn:microsoft.com/office/officeart/2005/8/layout/vList2"/>
    <dgm:cxn modelId="{926320CA-AF4A-584A-B040-6895F2C4BA95}" type="presOf" srcId="{F7981156-52E0-E542-800F-124552DD7208}" destId="{0EC38B16-45DC-B944-BE74-1C94A1E92A15}" srcOrd="0" destOrd="0" presId="urn:microsoft.com/office/officeart/2005/8/layout/vList2"/>
    <dgm:cxn modelId="{E4444AD0-5733-CB47-8E32-F44E6F9227B1}" type="presOf" srcId="{29BE81BE-7617-B14C-9349-618DAB841042}" destId="{D955A277-86EF-284D-B02D-CA8769BDEBC5}" srcOrd="0" destOrd="1" presId="urn:microsoft.com/office/officeart/2005/8/layout/vList2"/>
    <dgm:cxn modelId="{33EF4AB0-9B43-3F4D-A837-4BC13E4CF5AF}" srcId="{81C040FC-F6EC-3A40-B2BF-98A88852827D}" destId="{A59B73F0-CA8B-C64E-87D0-8DB1FF708DC4}" srcOrd="0" destOrd="0" parTransId="{66BDF395-79AA-CC4C-B434-333F21470F42}" sibTransId="{DCCA9485-7C27-FF47-B6F4-47B536C4EBEE}"/>
    <dgm:cxn modelId="{8FF6E045-8A1B-B548-900E-91CCF6DE61CB}" type="presOf" srcId="{2354A5BA-1E47-0641-BB55-9B4618E4E9C5}" destId="{6468BFDA-1D71-3943-B04C-CD25470D5C7F}" srcOrd="0" destOrd="0" presId="urn:microsoft.com/office/officeart/2005/8/layout/vList2"/>
    <dgm:cxn modelId="{5430A262-963E-FB4F-A527-1F30CE89D6C3}" type="presOf" srcId="{94A5675D-D882-2445-8659-08D634050E8F}" destId="{56FDC747-FBB1-534F-B3CD-7992DE2C6323}" srcOrd="0" destOrd="0" presId="urn:microsoft.com/office/officeart/2005/8/layout/vList2"/>
    <dgm:cxn modelId="{5CD16AB6-2BA6-E34A-A28D-F9BFEF487E8C}" srcId="{2354A5BA-1E47-0641-BB55-9B4618E4E9C5}" destId="{D8B2D530-F42B-C946-923F-EB2CC27EE347}" srcOrd="2" destOrd="0" parTransId="{68A3ADE3-B0BD-8045-867D-39ABE34328E8}" sibTransId="{CF45759B-7F99-1641-ADDA-87E9D18FD4B1}"/>
    <dgm:cxn modelId="{0B2195C4-4FE2-874D-A290-538592943946}" type="presOf" srcId="{A59B73F0-CA8B-C64E-87D0-8DB1FF708DC4}" destId="{D955A277-86EF-284D-B02D-CA8769BDEBC5}" srcOrd="0" destOrd="0" presId="urn:microsoft.com/office/officeart/2005/8/layout/vList2"/>
    <dgm:cxn modelId="{3CE04812-615B-F542-89F0-8493EED6CFB6}" srcId="{2354A5BA-1E47-0641-BB55-9B4618E4E9C5}" destId="{94A5675D-D882-2445-8659-08D634050E8F}" srcOrd="0" destOrd="0" parTransId="{D64FF1A2-EF4A-3D41-BAB9-3C0AB43681B8}" sibTransId="{15B6DED3-5608-034A-B67B-9E16B38A6F01}"/>
    <dgm:cxn modelId="{E4E91CFC-9073-E347-8511-C14190EB1742}" type="presOf" srcId="{ED729711-63DE-424A-94DE-8D105220BC01}" destId="{56FDC747-FBB1-534F-B3CD-7992DE2C6323}" srcOrd="0" destOrd="1" presId="urn:microsoft.com/office/officeart/2005/8/layout/vList2"/>
    <dgm:cxn modelId="{27B25C54-F535-EF49-9E56-EF73D42D6824}" srcId="{F7981156-52E0-E542-800F-124552DD7208}" destId="{2354A5BA-1E47-0641-BB55-9B4618E4E9C5}" srcOrd="0" destOrd="0" parTransId="{EDEBB05F-9890-A745-AE88-5D4BDA8E4D8F}" sibTransId="{1B75CE6C-987D-F84A-85CB-9A0B03E70082}"/>
    <dgm:cxn modelId="{66658E9A-1D53-1B4C-A528-AAF9B74C1048}" type="presParOf" srcId="{0EC38B16-45DC-B944-BE74-1C94A1E92A15}" destId="{6468BFDA-1D71-3943-B04C-CD25470D5C7F}" srcOrd="0" destOrd="0" presId="urn:microsoft.com/office/officeart/2005/8/layout/vList2"/>
    <dgm:cxn modelId="{9BF90632-A6FC-AA42-91D9-88AB839F940A}" type="presParOf" srcId="{0EC38B16-45DC-B944-BE74-1C94A1E92A15}" destId="{56FDC747-FBB1-534F-B3CD-7992DE2C6323}" srcOrd="1" destOrd="0" presId="urn:microsoft.com/office/officeart/2005/8/layout/vList2"/>
    <dgm:cxn modelId="{3DFCD070-3F78-F840-A96C-E0659F95C297}" type="presParOf" srcId="{0EC38B16-45DC-B944-BE74-1C94A1E92A15}" destId="{1029322D-0370-8149-8081-B3C38234DBC1}" srcOrd="2" destOrd="0" presId="urn:microsoft.com/office/officeart/2005/8/layout/vList2"/>
    <dgm:cxn modelId="{B59CCC1C-A1BC-A14B-B2B8-14B88336EFF5}"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chemeClr val="accent1">
            <a:lumMod val="50000"/>
          </a:schemeClr>
        </a:solidFill>
      </dgm:spPr>
      <dgm:t>
        <a:bodyPr/>
        <a:lstStyle/>
        <a:p>
          <a:r>
            <a:rPr lang="en-GB" b="1" dirty="0" smtClean="0"/>
            <a:t>Run Docker containers </a:t>
          </a:r>
          <a:r>
            <a:rPr lang="en-GB" b="1" dirty="0" smtClean="0"/>
            <a:t>within isolated </a:t>
          </a:r>
          <a:r>
            <a:rPr lang="en-GB" b="1" dirty="0" smtClean="0"/>
            <a:t>user-</a:t>
          </a:r>
          <a:r>
            <a:rPr lang="en-GB" b="1" dirty="0" smtClean="0"/>
            <a:t>spaces </a:t>
          </a:r>
          <a:r>
            <a:rPr lang="en-GB" b="1" dirty="0" smtClean="0"/>
            <a:t>with no overhead</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18B0B631-CE86-FF46-8259-1D1FA66B9AC6}">
      <dgm:prSet phldrT="[Text]"/>
      <dgm:spPr/>
      <dgm:t>
        <a:bodyPr/>
        <a:lstStyle/>
        <a:p>
          <a:r>
            <a:rPr lang="en-US" dirty="0" smtClean="0"/>
            <a:t>A container is a lightweight virtual machine</a:t>
          </a:r>
          <a:endParaRPr lang="en-US" dirty="0"/>
        </a:p>
      </dgm:t>
    </dgm:pt>
    <dgm:pt modelId="{8752D634-9663-2049-8E76-951FF9DCA3C6}" type="parTrans" cxnId="{C4359C13-C197-E14D-823C-6ADB6125705C}">
      <dgm:prSet/>
      <dgm:spPr/>
      <dgm:t>
        <a:bodyPr/>
        <a:lstStyle/>
        <a:p>
          <a:endParaRPr lang="en-US"/>
        </a:p>
      </dgm:t>
    </dgm:pt>
    <dgm:pt modelId="{126C6D79-A85F-E145-938D-B231ACBC9F7E}" type="sibTrans" cxnId="{C4359C13-C197-E14D-823C-6ADB6125705C}">
      <dgm:prSet/>
      <dgm:spPr/>
      <dgm:t>
        <a:bodyPr/>
        <a:lstStyle/>
        <a:p>
          <a:endParaRPr lang="en-US"/>
        </a:p>
      </dgm:t>
    </dgm:pt>
    <dgm:pt modelId="{81C040FC-F6EC-3A40-B2BF-98A88852827D}">
      <dgm:prSet phldrT="[Text]"/>
      <dgm:spPr>
        <a:solidFill>
          <a:schemeClr val="accent1">
            <a:lumMod val="50000"/>
          </a:schemeClr>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7E88A9AD-CC73-DA41-A39B-4D382DABF5C2}">
      <dgm:prSet phldrT="[Text]"/>
      <dgm:spPr/>
      <dgm:t>
        <a:bodyPr/>
        <a:lstStyle/>
        <a:p>
          <a:r>
            <a:rPr lang="en-GB" dirty="0" smtClean="0"/>
            <a:t>Accessible through different interfaces</a:t>
          </a:r>
          <a:endParaRPr lang="en-US" dirty="0"/>
        </a:p>
      </dgm:t>
    </dgm:pt>
    <dgm:pt modelId="{8229E9A2-C62A-5049-B707-4A778D73727C}" type="parTrans" cxnId="{E5033D09-A71C-1F48-99A9-A1C1D0E87B0C}">
      <dgm:prSet/>
      <dgm:spPr/>
      <dgm:t>
        <a:bodyPr/>
        <a:lstStyle/>
        <a:p>
          <a:endParaRPr lang="en-US"/>
        </a:p>
      </dgm:t>
    </dgm:pt>
    <dgm:pt modelId="{B717C9F8-7546-5045-B7E3-94EDB4FDA699}" type="sibTrans" cxnId="{E5033D09-A71C-1F48-99A9-A1C1D0E87B0C}">
      <dgm:prSet/>
      <dgm:spPr/>
      <dgm:t>
        <a:bodyPr/>
        <a:lstStyle/>
        <a:p>
          <a:endParaRPr lang="en-US"/>
        </a:p>
      </dgm:t>
    </dgm:pt>
    <dgm:pt modelId="{463A53A7-076C-BF4C-958D-242F2B57C09C}">
      <dgm:prSet/>
      <dgm:spPr/>
      <dgm:t>
        <a:bodyPr/>
        <a:lstStyle/>
        <a:p>
          <a:r>
            <a:rPr lang="en-GB" smtClean="0"/>
            <a:t>Interoperable and transparent</a:t>
          </a:r>
          <a:endParaRPr lang="en-US"/>
        </a:p>
      </dgm:t>
    </dgm:pt>
    <dgm:pt modelId="{F05A8A11-B152-894B-A6EF-2F39554EE8B9}" type="parTrans" cxnId="{5B755F85-CDCF-504C-A693-3BA9BE77E719}">
      <dgm:prSet/>
      <dgm:spPr/>
      <dgm:t>
        <a:bodyPr/>
        <a:lstStyle/>
        <a:p>
          <a:endParaRPr lang="en-US"/>
        </a:p>
      </dgm:t>
    </dgm:pt>
    <dgm:pt modelId="{5DB8CCDE-4EC2-F140-97C0-490396159C04}" type="sibTrans" cxnId="{5B755F85-CDCF-504C-A693-3BA9BE77E719}">
      <dgm:prSet/>
      <dgm:spPr/>
      <dgm:t>
        <a:bodyPr/>
        <a:lstStyle/>
        <a:p>
          <a:endParaRPr lang="en-US"/>
        </a:p>
      </dgm:t>
    </dgm:pt>
    <dgm:pt modelId="{B783521A-868C-304B-8582-0EA32DCDF4E6}">
      <dgm:prSet phldrT="[Text]"/>
      <dgm:spPr/>
      <dgm:t>
        <a:bodyPr/>
        <a:lstStyle/>
        <a:p>
          <a:r>
            <a:rPr lang="en-US" dirty="0" smtClean="0"/>
            <a:t>Built </a:t>
          </a:r>
          <a:r>
            <a:rPr lang="en-US" dirty="0" smtClean="0"/>
            <a:t>more "directly" on top of the operating </a:t>
          </a:r>
          <a:r>
            <a:rPr lang="en-US" dirty="0" smtClean="0"/>
            <a:t>system </a:t>
          </a:r>
          <a:endParaRPr lang="en-US" dirty="0"/>
        </a:p>
      </dgm:t>
    </dgm:pt>
    <dgm:pt modelId="{77715AB3-2FFC-1B40-B64D-94E4A4C532F5}" type="parTrans" cxnId="{FD444D09-29F0-C54A-8626-5CCECF70FA3A}">
      <dgm:prSet/>
      <dgm:spPr/>
      <dgm:t>
        <a:bodyPr/>
        <a:lstStyle/>
        <a:p>
          <a:endParaRPr lang="en-US"/>
        </a:p>
      </dgm:t>
    </dgm:pt>
    <dgm:pt modelId="{211CA3AD-AC95-DC47-AC09-7E7649AA6035}" type="sibTrans" cxnId="{FD444D09-29F0-C54A-8626-5CCECF70FA3A}">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66613">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E5033D09-A71C-1F48-99A9-A1C1D0E87B0C}" srcId="{81C040FC-F6EC-3A40-B2BF-98A88852827D}" destId="{7E88A9AD-CC73-DA41-A39B-4D382DABF5C2}" srcOrd="0" destOrd="0" parTransId="{8229E9A2-C62A-5049-B707-4A778D73727C}" sibTransId="{B717C9F8-7546-5045-B7E3-94EDB4FDA699}"/>
    <dgm:cxn modelId="{7F801B89-320F-5C46-8A4B-3105DCB1E331}" type="presOf" srcId="{463A53A7-076C-BF4C-958D-242F2B57C09C}" destId="{D955A277-86EF-284D-B02D-CA8769BDEBC5}" srcOrd="0" destOrd="1" presId="urn:microsoft.com/office/officeart/2005/8/layout/vList2"/>
    <dgm:cxn modelId="{EAE7637B-0473-9247-9FB9-981B8B0EC612}" type="presOf" srcId="{2354A5BA-1E47-0641-BB55-9B4618E4E9C5}" destId="{6468BFDA-1D71-3943-B04C-CD25470D5C7F}" srcOrd="0" destOrd="0" presId="urn:microsoft.com/office/officeart/2005/8/layout/vList2"/>
    <dgm:cxn modelId="{30222116-A0DB-504D-B536-C864F3242F34}" type="presOf" srcId="{B783521A-868C-304B-8582-0EA32DCDF4E6}" destId="{56FDC747-FBB1-534F-B3CD-7992DE2C6323}" srcOrd="0" destOrd="1" presId="urn:microsoft.com/office/officeart/2005/8/layout/vList2"/>
    <dgm:cxn modelId="{59FEA19D-057F-604E-9FE0-43A600561776}" srcId="{F7981156-52E0-E542-800F-124552DD7208}" destId="{81C040FC-F6EC-3A40-B2BF-98A88852827D}" srcOrd="1" destOrd="0" parTransId="{1C9C91F8-6E69-804F-91A6-A0193A15D9A4}" sibTransId="{83D1BFDE-AADE-724D-8A84-0E058EFFAF0E}"/>
    <dgm:cxn modelId="{D209BBE8-6895-9A42-8F9C-4E2103905246}" type="presOf" srcId="{7E88A9AD-CC73-DA41-A39B-4D382DABF5C2}" destId="{D955A277-86EF-284D-B02D-CA8769BDEBC5}" srcOrd="0" destOrd="0" presId="urn:microsoft.com/office/officeart/2005/8/layout/vList2"/>
    <dgm:cxn modelId="{F51554DB-F5A3-9B46-AB28-2229C024F4AB}" type="presOf" srcId="{F7981156-52E0-E542-800F-124552DD7208}" destId="{0EC38B16-45DC-B944-BE74-1C94A1E92A15}" srcOrd="0" destOrd="0" presId="urn:microsoft.com/office/officeart/2005/8/layout/vList2"/>
    <dgm:cxn modelId="{5B755F85-CDCF-504C-A693-3BA9BE77E719}" srcId="{81C040FC-F6EC-3A40-B2BF-98A88852827D}" destId="{463A53A7-076C-BF4C-958D-242F2B57C09C}" srcOrd="1" destOrd="0" parTransId="{F05A8A11-B152-894B-A6EF-2F39554EE8B9}" sibTransId="{5DB8CCDE-4EC2-F140-97C0-490396159C04}"/>
    <dgm:cxn modelId="{C4359C13-C197-E14D-823C-6ADB6125705C}" srcId="{2354A5BA-1E47-0641-BB55-9B4618E4E9C5}" destId="{18B0B631-CE86-FF46-8259-1D1FA66B9AC6}" srcOrd="0" destOrd="0" parTransId="{8752D634-9663-2049-8E76-951FF9DCA3C6}" sibTransId="{126C6D79-A85F-E145-938D-B231ACBC9F7E}"/>
    <dgm:cxn modelId="{DBDA61F5-311A-9941-8588-1271959D3572}" type="presOf" srcId="{18B0B631-CE86-FF46-8259-1D1FA66B9AC6}" destId="{56FDC747-FBB1-534F-B3CD-7992DE2C6323}" srcOrd="0" destOrd="0" presId="urn:microsoft.com/office/officeart/2005/8/layout/vList2"/>
    <dgm:cxn modelId="{DA9E421E-AEDF-9645-83AC-498096AFA328}" type="presOf" srcId="{81C040FC-F6EC-3A40-B2BF-98A88852827D}" destId="{1029322D-0370-8149-8081-B3C38234DBC1}" srcOrd="0" destOrd="0" presId="urn:microsoft.com/office/officeart/2005/8/layout/vList2"/>
    <dgm:cxn modelId="{FD444D09-29F0-C54A-8626-5CCECF70FA3A}" srcId="{2354A5BA-1E47-0641-BB55-9B4618E4E9C5}" destId="{B783521A-868C-304B-8582-0EA32DCDF4E6}" srcOrd="1" destOrd="0" parTransId="{77715AB3-2FFC-1B40-B64D-94E4A4C532F5}" sibTransId="{211CA3AD-AC95-DC47-AC09-7E7649AA6035}"/>
    <dgm:cxn modelId="{27B25C54-F535-EF49-9E56-EF73D42D6824}" srcId="{F7981156-52E0-E542-800F-124552DD7208}" destId="{2354A5BA-1E47-0641-BB55-9B4618E4E9C5}" srcOrd="0" destOrd="0" parTransId="{EDEBB05F-9890-A745-AE88-5D4BDA8E4D8F}" sibTransId="{1B75CE6C-987D-F84A-85CB-9A0B03E70082}"/>
    <dgm:cxn modelId="{0D3B7B63-D05F-3D4D-A494-A4D82B205AA7}" type="presParOf" srcId="{0EC38B16-45DC-B944-BE74-1C94A1E92A15}" destId="{6468BFDA-1D71-3943-B04C-CD25470D5C7F}" srcOrd="0" destOrd="0" presId="urn:microsoft.com/office/officeart/2005/8/layout/vList2"/>
    <dgm:cxn modelId="{CA04696D-A2CF-504A-99C6-42FC605E111E}" type="presParOf" srcId="{0EC38B16-45DC-B944-BE74-1C94A1E92A15}" destId="{56FDC747-FBB1-534F-B3CD-7992DE2C6323}" srcOrd="1" destOrd="0" presId="urn:microsoft.com/office/officeart/2005/8/layout/vList2"/>
    <dgm:cxn modelId="{28600CD8-28CA-9244-8B58-8BC6B8BDE5CC}" type="presParOf" srcId="{0EC38B16-45DC-B944-BE74-1C94A1E92A15}" destId="{1029322D-0370-8149-8081-B3C38234DBC1}" srcOrd="2" destOrd="0" presId="urn:microsoft.com/office/officeart/2005/8/layout/vList2"/>
    <dgm:cxn modelId="{4ACCFD04-2605-B846-A88E-6C110F47A3CA}"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chemeClr val="accent1">
            <a:lumMod val="50000"/>
          </a:schemeClr>
        </a:solidFill>
      </dgm:spPr>
      <dgm:t>
        <a:bodyPr/>
        <a:lstStyle/>
        <a:p>
          <a:r>
            <a:rPr lang="en-US" b="1" smtClean="0"/>
            <a:t>Analyze </a:t>
          </a:r>
          <a:r>
            <a:rPr lang="en-US" b="1" dirty="0" smtClean="0"/>
            <a:t>large datasets by executing large numbers (thousands) of computational tasks</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18B0B631-CE86-FF46-8259-1D1FA66B9AC6}">
      <dgm:prSet phldrT="[Text]"/>
      <dgm:spPr/>
      <dgm:t>
        <a:bodyPr/>
        <a:lstStyle/>
        <a:p>
          <a:r>
            <a:rPr lang="en-US" dirty="0" smtClean="0"/>
            <a:t>Analyze </a:t>
          </a:r>
          <a:r>
            <a:rPr lang="en-US" dirty="0" smtClean="0"/>
            <a:t>large datasets and execute thousands of parallel computing tasks</a:t>
          </a:r>
          <a:endParaRPr lang="en-US" dirty="0"/>
        </a:p>
      </dgm:t>
    </dgm:pt>
    <dgm:pt modelId="{8752D634-9663-2049-8E76-951FF9DCA3C6}" type="parTrans" cxnId="{C4359C13-C197-E14D-823C-6ADB6125705C}">
      <dgm:prSet/>
      <dgm:spPr/>
      <dgm:t>
        <a:bodyPr/>
        <a:lstStyle/>
        <a:p>
          <a:endParaRPr lang="en-US"/>
        </a:p>
      </dgm:t>
    </dgm:pt>
    <dgm:pt modelId="{126C6D79-A85F-E145-938D-B231ACBC9F7E}" type="sibTrans" cxnId="{C4359C13-C197-E14D-823C-6ADB6125705C}">
      <dgm:prSet/>
      <dgm:spPr/>
      <dgm:t>
        <a:bodyPr/>
        <a:lstStyle/>
        <a:p>
          <a:endParaRPr lang="en-US"/>
        </a:p>
      </dgm:t>
    </dgm:pt>
    <dgm:pt modelId="{81C040FC-F6EC-3A40-B2BF-98A88852827D}">
      <dgm:prSet phldrT="[Text]"/>
      <dgm:spPr>
        <a:solidFill>
          <a:schemeClr val="accent1">
            <a:lumMod val="50000"/>
          </a:schemeClr>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26DB1E19-07FA-9649-B612-66A22163E57F}">
      <dgm:prSet/>
      <dgm:spPr/>
      <dgm:t>
        <a:bodyPr/>
        <a:lstStyle/>
        <a:p>
          <a:r>
            <a:rPr lang="en-GB" dirty="0" smtClean="0"/>
            <a:t>Achieve faster results </a:t>
          </a:r>
          <a:endParaRPr lang="en-US" dirty="0"/>
        </a:p>
      </dgm:t>
    </dgm:pt>
    <dgm:pt modelId="{7126450D-95AA-414B-B1A2-3F6461A7DC80}" type="parTrans" cxnId="{582555BC-B892-134B-AB7F-0EF8B9134C77}">
      <dgm:prSet/>
      <dgm:spPr/>
      <dgm:t>
        <a:bodyPr/>
        <a:lstStyle/>
        <a:p>
          <a:endParaRPr lang="en-US"/>
        </a:p>
      </dgm:t>
    </dgm:pt>
    <dgm:pt modelId="{E1CDC13D-8CAE-CD42-8383-E838C92C9A68}" type="sibTrans" cxnId="{582555BC-B892-134B-AB7F-0EF8B9134C77}">
      <dgm:prSet/>
      <dgm:spPr/>
      <dgm:t>
        <a:bodyPr/>
        <a:lstStyle/>
        <a:p>
          <a:endParaRPr lang="en-US"/>
        </a:p>
      </dgm:t>
    </dgm:pt>
    <dgm:pt modelId="{2C1DA683-BAC8-BB4F-93BD-54B7186BDF25}">
      <dgm:prSet/>
      <dgm:spPr/>
      <dgm:t>
        <a:bodyPr/>
        <a:lstStyle/>
        <a:p>
          <a:r>
            <a:rPr lang="en-GB" dirty="0" smtClean="0"/>
            <a:t>Shared resources among users</a:t>
          </a:r>
          <a:r>
            <a:rPr lang="en-GB" smtClean="0"/>
            <a:t>, enabling collaborative research</a:t>
          </a:r>
          <a:endParaRPr lang="en-US" dirty="0"/>
        </a:p>
      </dgm:t>
    </dgm:pt>
    <dgm:pt modelId="{EA4B0CA4-EF9C-F344-9FD9-3E5F606C6BDD}" type="parTrans" cxnId="{6B43809E-BA5E-8E4A-A84F-AF72FC86889E}">
      <dgm:prSet/>
      <dgm:spPr/>
      <dgm:t>
        <a:bodyPr/>
        <a:lstStyle/>
        <a:p>
          <a:endParaRPr lang="en-US"/>
        </a:p>
      </dgm:t>
    </dgm:pt>
    <dgm:pt modelId="{1BEEE2C2-B4EF-1B4D-BACE-453DF7F6219E}" type="sibTrans" cxnId="{6B43809E-BA5E-8E4A-A84F-AF72FC86889E}">
      <dgm:prSet/>
      <dgm:spPr/>
      <dgm:t>
        <a:bodyPr/>
        <a:lstStyle/>
        <a:p>
          <a:endParaRPr lang="en-US"/>
        </a:p>
      </dgm:t>
    </dgm:pt>
    <dgm:pt modelId="{A59B73F0-CA8B-C64E-87D0-8DB1FF708DC4}">
      <dgm:prSet phldrT="[Text]"/>
      <dgm:spPr/>
      <dgm:t>
        <a:bodyPr/>
        <a:lstStyle/>
        <a:p>
          <a:r>
            <a:rPr lang="en-GB" dirty="0" smtClean="0"/>
            <a:t>Access large amounts of processing capacity over long periods of time</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F1C314BE-D4A9-FC4E-B872-42E8DB0BC738}">
      <dgm:prSet phldrT="[Text]"/>
      <dgm:spPr/>
      <dgm:t>
        <a:bodyPr/>
        <a:lstStyle/>
        <a:p>
          <a:r>
            <a:rPr lang="en-US" dirty="0" smtClean="0"/>
            <a:t>Distributed network of computing centers</a:t>
          </a:r>
          <a:endParaRPr lang="en-US" dirty="0"/>
        </a:p>
      </dgm:t>
    </dgm:pt>
    <dgm:pt modelId="{3C145942-BBB5-4540-A36F-188A5FDF5DF7}" type="parTrans" cxnId="{D2BF502A-F447-9544-A50E-8C2E5B4B80AD}">
      <dgm:prSet/>
      <dgm:spPr/>
      <dgm:t>
        <a:bodyPr/>
        <a:lstStyle/>
        <a:p>
          <a:endParaRPr lang="en-US"/>
        </a:p>
      </dgm:t>
    </dgm:pt>
    <dgm:pt modelId="{73C60067-B6AD-3845-8046-79BB660579B8}" type="sibTrans" cxnId="{D2BF502A-F447-9544-A50E-8C2E5B4B80AD}">
      <dgm:prSet/>
      <dgm:spPr/>
      <dgm:t>
        <a:bodyPr/>
        <a:lstStyle/>
        <a:p>
          <a:endParaRPr lang="en-US"/>
        </a:p>
      </dgm:t>
    </dgm:pt>
    <dgm:pt modelId="{A1CC097C-1E69-3E4F-8A4E-47E3421349CB}">
      <dgm:prSet phldrT="[Text]"/>
      <dgm:spPr/>
      <dgm:t>
        <a:bodyPr/>
        <a:lstStyle/>
        <a:p>
          <a:r>
            <a:rPr lang="en-US" dirty="0" smtClean="0"/>
            <a:t>Access </a:t>
          </a:r>
          <a:r>
            <a:rPr lang="en-US" dirty="0" smtClean="0"/>
            <a:t>via a standard interface and membership of a VO </a:t>
          </a:r>
          <a:endParaRPr lang="en-US" dirty="0"/>
        </a:p>
      </dgm:t>
    </dgm:pt>
    <dgm:pt modelId="{22471AE3-CA1B-164A-8C5E-3683E841B34E}" type="parTrans" cxnId="{D5602C4F-CAE5-C64E-A872-6A8407A93768}">
      <dgm:prSet/>
      <dgm:spPr/>
      <dgm:t>
        <a:bodyPr/>
        <a:lstStyle/>
        <a:p>
          <a:endParaRPr lang="en-US"/>
        </a:p>
      </dgm:t>
    </dgm:pt>
    <dgm:pt modelId="{D1F454FD-0A05-B04D-9D5F-5EFB5EAC0F84}" type="sibTrans" cxnId="{D5602C4F-CAE5-C64E-A872-6A8407A93768}">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53086">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6B43809E-BA5E-8E4A-A84F-AF72FC86889E}" srcId="{81C040FC-F6EC-3A40-B2BF-98A88852827D}" destId="{2C1DA683-BAC8-BB4F-93BD-54B7186BDF25}" srcOrd="2" destOrd="0" parTransId="{EA4B0CA4-EF9C-F344-9FD9-3E5F606C6BDD}" sibTransId="{1BEEE2C2-B4EF-1B4D-BACE-453DF7F6219E}"/>
    <dgm:cxn modelId="{D5602C4F-CAE5-C64E-A872-6A8407A93768}" srcId="{2354A5BA-1E47-0641-BB55-9B4618E4E9C5}" destId="{A1CC097C-1E69-3E4F-8A4E-47E3421349CB}" srcOrd="2" destOrd="0" parTransId="{22471AE3-CA1B-164A-8C5E-3683E841B34E}" sibTransId="{D1F454FD-0A05-B04D-9D5F-5EFB5EAC0F84}"/>
    <dgm:cxn modelId="{59FEA19D-057F-604E-9FE0-43A600561776}" srcId="{F7981156-52E0-E542-800F-124552DD7208}" destId="{81C040FC-F6EC-3A40-B2BF-98A88852827D}" srcOrd="1" destOrd="0" parTransId="{1C9C91F8-6E69-804F-91A6-A0193A15D9A4}" sibTransId="{83D1BFDE-AADE-724D-8A84-0E058EFFAF0E}"/>
    <dgm:cxn modelId="{E5076BB7-74C2-7E46-BE98-1041FB8B92D2}" type="presOf" srcId="{81C040FC-F6EC-3A40-B2BF-98A88852827D}" destId="{1029322D-0370-8149-8081-B3C38234DBC1}" srcOrd="0" destOrd="0" presId="urn:microsoft.com/office/officeart/2005/8/layout/vList2"/>
    <dgm:cxn modelId="{A02E7335-435A-1848-B1A8-57927B21D264}" type="presOf" srcId="{18B0B631-CE86-FF46-8259-1D1FA66B9AC6}" destId="{56FDC747-FBB1-534F-B3CD-7992DE2C6323}" srcOrd="0" destOrd="0" presId="urn:microsoft.com/office/officeart/2005/8/layout/vList2"/>
    <dgm:cxn modelId="{33EF4AB0-9B43-3F4D-A837-4BC13E4CF5AF}" srcId="{81C040FC-F6EC-3A40-B2BF-98A88852827D}" destId="{A59B73F0-CA8B-C64E-87D0-8DB1FF708DC4}" srcOrd="0" destOrd="0" parTransId="{66BDF395-79AA-CC4C-B434-333F21470F42}" sibTransId="{DCCA9485-7C27-FF47-B6F4-47B536C4EBEE}"/>
    <dgm:cxn modelId="{582555BC-B892-134B-AB7F-0EF8B9134C77}" srcId="{81C040FC-F6EC-3A40-B2BF-98A88852827D}" destId="{26DB1E19-07FA-9649-B612-66A22163E57F}" srcOrd="1" destOrd="0" parTransId="{7126450D-95AA-414B-B1A2-3F6461A7DC80}" sibTransId="{E1CDC13D-8CAE-CD42-8383-E838C92C9A68}"/>
    <dgm:cxn modelId="{8DC263BD-F27E-6B45-8572-235FB954F0A2}" type="presOf" srcId="{2C1DA683-BAC8-BB4F-93BD-54B7186BDF25}" destId="{D955A277-86EF-284D-B02D-CA8769BDEBC5}" srcOrd="0" destOrd="2" presId="urn:microsoft.com/office/officeart/2005/8/layout/vList2"/>
    <dgm:cxn modelId="{AFC7B3AC-7BBB-5A45-BB17-DCEE2ED506D0}" type="presOf" srcId="{F7981156-52E0-E542-800F-124552DD7208}" destId="{0EC38B16-45DC-B944-BE74-1C94A1E92A15}" srcOrd="0" destOrd="0" presId="urn:microsoft.com/office/officeart/2005/8/layout/vList2"/>
    <dgm:cxn modelId="{C4359C13-C197-E14D-823C-6ADB6125705C}" srcId="{2354A5BA-1E47-0641-BB55-9B4618E4E9C5}" destId="{18B0B631-CE86-FF46-8259-1D1FA66B9AC6}" srcOrd="0" destOrd="0" parTransId="{8752D634-9663-2049-8E76-951FF9DCA3C6}" sibTransId="{126C6D79-A85F-E145-938D-B231ACBC9F7E}"/>
    <dgm:cxn modelId="{2028A61A-FD20-4049-8129-683063F5A101}" type="presOf" srcId="{2354A5BA-1E47-0641-BB55-9B4618E4E9C5}" destId="{6468BFDA-1D71-3943-B04C-CD25470D5C7F}" srcOrd="0" destOrd="0" presId="urn:microsoft.com/office/officeart/2005/8/layout/vList2"/>
    <dgm:cxn modelId="{58AF8F69-D94E-E74F-8F96-7D21F03416FF}" type="presOf" srcId="{F1C314BE-D4A9-FC4E-B872-42E8DB0BC738}" destId="{56FDC747-FBB1-534F-B3CD-7992DE2C6323}" srcOrd="0" destOrd="1" presId="urn:microsoft.com/office/officeart/2005/8/layout/vList2"/>
    <dgm:cxn modelId="{84A324D4-326D-FD40-A6F6-C0AD8354A782}" type="presOf" srcId="{26DB1E19-07FA-9649-B612-66A22163E57F}" destId="{D955A277-86EF-284D-B02D-CA8769BDEBC5}" srcOrd="0" destOrd="1" presId="urn:microsoft.com/office/officeart/2005/8/layout/vList2"/>
    <dgm:cxn modelId="{91968F18-D5ED-8D4D-A30F-33A5128E2991}" type="presOf" srcId="{A59B73F0-CA8B-C64E-87D0-8DB1FF708DC4}" destId="{D955A277-86EF-284D-B02D-CA8769BDEBC5}" srcOrd="0" destOrd="0" presId="urn:microsoft.com/office/officeart/2005/8/layout/vList2"/>
    <dgm:cxn modelId="{D2BF502A-F447-9544-A50E-8C2E5B4B80AD}" srcId="{2354A5BA-1E47-0641-BB55-9B4618E4E9C5}" destId="{F1C314BE-D4A9-FC4E-B872-42E8DB0BC738}" srcOrd="1" destOrd="0" parTransId="{3C145942-BBB5-4540-A36F-188A5FDF5DF7}" sibTransId="{73C60067-B6AD-3845-8046-79BB660579B8}"/>
    <dgm:cxn modelId="{27B25C54-F535-EF49-9E56-EF73D42D6824}" srcId="{F7981156-52E0-E542-800F-124552DD7208}" destId="{2354A5BA-1E47-0641-BB55-9B4618E4E9C5}" srcOrd="0" destOrd="0" parTransId="{EDEBB05F-9890-A745-AE88-5D4BDA8E4D8F}" sibTransId="{1B75CE6C-987D-F84A-85CB-9A0B03E70082}"/>
    <dgm:cxn modelId="{3BA517F4-F2E6-BE44-BE62-7AF56E6F3ABC}" type="presOf" srcId="{A1CC097C-1E69-3E4F-8A4E-47E3421349CB}" destId="{56FDC747-FBB1-534F-B3CD-7992DE2C6323}" srcOrd="0" destOrd="2" presId="urn:microsoft.com/office/officeart/2005/8/layout/vList2"/>
    <dgm:cxn modelId="{ACE8D35A-90F9-7B4C-9641-4E4B12678B17}" type="presParOf" srcId="{0EC38B16-45DC-B944-BE74-1C94A1E92A15}" destId="{6468BFDA-1D71-3943-B04C-CD25470D5C7F}" srcOrd="0" destOrd="0" presId="urn:microsoft.com/office/officeart/2005/8/layout/vList2"/>
    <dgm:cxn modelId="{23391B84-1B56-BD4A-9EEF-719C3AA02F5C}" type="presParOf" srcId="{0EC38B16-45DC-B944-BE74-1C94A1E92A15}" destId="{56FDC747-FBB1-534F-B3CD-7992DE2C6323}" srcOrd="1" destOrd="0" presId="urn:microsoft.com/office/officeart/2005/8/layout/vList2"/>
    <dgm:cxn modelId="{9AD04778-226F-F442-B368-6031021734A8}" type="presParOf" srcId="{0EC38B16-45DC-B944-BE74-1C94A1E92A15}" destId="{1029322D-0370-8149-8081-B3C38234DBC1}" srcOrd="2" destOrd="0" presId="urn:microsoft.com/office/officeart/2005/8/layout/vList2"/>
    <dgm:cxn modelId="{AC589FF1-C172-414B-BB60-5F8073D834A5}"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rgbClr val="B3005B"/>
        </a:solidFill>
      </dgm:spPr>
      <dgm:t>
        <a:bodyPr/>
        <a:lstStyle/>
        <a:p>
          <a:r>
            <a:rPr lang="en-GB" b="1" dirty="0" smtClean="0"/>
            <a:t>Store and retrieve files, their metadata and assign global identifiers on a large scale</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18B0B631-CE86-FF46-8259-1D1FA66B9AC6}">
      <dgm:prSet phldrT="[Text]"/>
      <dgm:spPr/>
      <dgm:t>
        <a:bodyPr/>
        <a:lstStyle/>
        <a:p>
          <a:r>
            <a:rPr lang="en-US" dirty="0" smtClean="0"/>
            <a:t>Store data in a reliable and high-quality environment</a:t>
          </a:r>
          <a:endParaRPr lang="en-US" dirty="0"/>
        </a:p>
      </dgm:t>
    </dgm:pt>
    <dgm:pt modelId="{8752D634-9663-2049-8E76-951FF9DCA3C6}" type="parTrans" cxnId="{C4359C13-C197-E14D-823C-6ADB6125705C}">
      <dgm:prSet/>
      <dgm:spPr/>
      <dgm:t>
        <a:bodyPr/>
        <a:lstStyle/>
        <a:p>
          <a:endParaRPr lang="en-US"/>
        </a:p>
      </dgm:t>
    </dgm:pt>
    <dgm:pt modelId="{126C6D79-A85F-E145-938D-B231ACBC9F7E}" type="sibTrans" cxnId="{C4359C13-C197-E14D-823C-6ADB6125705C}">
      <dgm:prSet/>
      <dgm:spPr/>
      <dgm:t>
        <a:bodyPr/>
        <a:lstStyle/>
        <a:p>
          <a:endParaRPr lang="en-US"/>
        </a:p>
      </dgm:t>
    </dgm:pt>
    <dgm:pt modelId="{81C040FC-F6EC-3A40-B2BF-98A88852827D}">
      <dgm:prSet phldrT="[Text]"/>
      <dgm:spPr>
        <a:solidFill>
          <a:srgbClr val="B3005B"/>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smtClean="0"/>
            <a:t>Highly scalable storage system accessible from anywhere </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95B59248-FF86-D743-B1CA-231FBDB305C0}">
      <dgm:prSet/>
      <dgm:spPr/>
      <dgm:t>
        <a:bodyPr/>
        <a:lstStyle/>
        <a:p>
          <a:r>
            <a:rPr lang="en-GB" smtClean="0"/>
            <a:t>Easily share data </a:t>
          </a:r>
          <a:endParaRPr lang="en-US"/>
        </a:p>
      </dgm:t>
    </dgm:pt>
    <dgm:pt modelId="{C0B0D161-77A8-F04F-BCAC-9A1F693D788F}" type="parTrans" cxnId="{E4602D9E-3BB0-7B46-9A87-B3B5D9103C7E}">
      <dgm:prSet/>
      <dgm:spPr/>
      <dgm:t>
        <a:bodyPr/>
        <a:lstStyle/>
        <a:p>
          <a:endParaRPr lang="en-US"/>
        </a:p>
      </dgm:t>
    </dgm:pt>
    <dgm:pt modelId="{6FAE04E1-08FD-9742-A86A-BBAB491E8026}" type="sibTrans" cxnId="{E4602D9E-3BB0-7B46-9A87-B3B5D9103C7E}">
      <dgm:prSet/>
      <dgm:spPr/>
      <dgm:t>
        <a:bodyPr/>
        <a:lstStyle/>
        <a:p>
          <a:endParaRPr lang="en-US"/>
        </a:p>
      </dgm:t>
    </dgm:pt>
    <dgm:pt modelId="{F3B55C8A-E7CB-C948-B444-EC5A44C79408}">
      <dgm:prSet/>
      <dgm:spPr/>
      <dgm:t>
        <a:bodyPr/>
        <a:lstStyle/>
        <a:p>
          <a:r>
            <a:rPr lang="en-GB" smtClean="0"/>
            <a:t>Access through different interfaces</a:t>
          </a:r>
          <a:endParaRPr lang="en-US"/>
        </a:p>
      </dgm:t>
    </dgm:pt>
    <dgm:pt modelId="{7209EA46-B30B-7D47-8849-60D8F0F01453}" type="parTrans" cxnId="{BD65D15F-3D00-FE46-98C2-57185206A37F}">
      <dgm:prSet/>
      <dgm:spPr/>
      <dgm:t>
        <a:bodyPr/>
        <a:lstStyle/>
        <a:p>
          <a:endParaRPr lang="en-US"/>
        </a:p>
      </dgm:t>
    </dgm:pt>
    <dgm:pt modelId="{97102CCD-7BF0-B14E-A2BE-6827DBD78301}" type="sibTrans" cxnId="{BD65D15F-3D00-FE46-98C2-57185206A37F}">
      <dgm:prSet/>
      <dgm:spPr/>
      <dgm:t>
        <a:bodyPr/>
        <a:lstStyle/>
        <a:p>
          <a:endParaRPr lang="en-US"/>
        </a:p>
      </dgm:t>
    </dgm:pt>
    <dgm:pt modelId="{4A26D10A-4ED7-BE41-9F45-E0223D2EFDE3}">
      <dgm:prSet phldrT="[Text]"/>
      <dgm:spPr/>
      <dgm:t>
        <a:bodyPr/>
        <a:lstStyle/>
        <a:p>
          <a:r>
            <a:rPr lang="en-US" dirty="0" smtClean="0"/>
            <a:t>flexible hierarchical structure to store your files </a:t>
          </a:r>
          <a:endParaRPr lang="en-US" dirty="0"/>
        </a:p>
      </dgm:t>
    </dgm:pt>
    <dgm:pt modelId="{E0FB542D-AFCE-3A47-B526-4E8876FF29D3}" type="parTrans" cxnId="{BC17D922-72E5-CB46-A247-39EEF8B4E91C}">
      <dgm:prSet/>
      <dgm:spPr/>
      <dgm:t>
        <a:bodyPr/>
        <a:lstStyle/>
        <a:p>
          <a:endParaRPr lang="en-US"/>
        </a:p>
      </dgm:t>
    </dgm:pt>
    <dgm:pt modelId="{B29803E5-7FD4-774D-A7AA-8E3E1F771970}" type="sibTrans" cxnId="{BC17D922-72E5-CB46-A247-39EEF8B4E91C}">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64987">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B470AF34-25AC-6E48-B115-6C9D998D5624}" type="presOf" srcId="{F7981156-52E0-E542-800F-124552DD7208}" destId="{0EC38B16-45DC-B944-BE74-1C94A1E92A15}" srcOrd="0" destOrd="0" presId="urn:microsoft.com/office/officeart/2005/8/layout/vList2"/>
    <dgm:cxn modelId="{E4602D9E-3BB0-7B46-9A87-B3B5D9103C7E}" srcId="{81C040FC-F6EC-3A40-B2BF-98A88852827D}" destId="{95B59248-FF86-D743-B1CA-231FBDB305C0}" srcOrd="1" destOrd="0" parTransId="{C0B0D161-77A8-F04F-BCAC-9A1F693D788F}" sibTransId="{6FAE04E1-08FD-9742-A86A-BBAB491E8026}"/>
    <dgm:cxn modelId="{59FEA19D-057F-604E-9FE0-43A600561776}" srcId="{F7981156-52E0-E542-800F-124552DD7208}" destId="{81C040FC-F6EC-3A40-B2BF-98A88852827D}" srcOrd="1" destOrd="0" parTransId="{1C9C91F8-6E69-804F-91A6-A0193A15D9A4}" sibTransId="{83D1BFDE-AADE-724D-8A84-0E058EFFAF0E}"/>
    <dgm:cxn modelId="{1E9DAB8C-EBF7-8E4D-A73B-4032FC401E3F}" type="presOf" srcId="{81C040FC-F6EC-3A40-B2BF-98A88852827D}" destId="{1029322D-0370-8149-8081-B3C38234DBC1}" srcOrd="0" destOrd="0" presId="urn:microsoft.com/office/officeart/2005/8/layout/vList2"/>
    <dgm:cxn modelId="{A06B23CF-7647-074D-9B44-3A912CD875E9}" type="presOf" srcId="{A59B73F0-CA8B-C64E-87D0-8DB1FF708DC4}" destId="{D955A277-86EF-284D-B02D-CA8769BDEBC5}" srcOrd="0" destOrd="0" presId="urn:microsoft.com/office/officeart/2005/8/layout/vList2"/>
    <dgm:cxn modelId="{33EF4AB0-9B43-3F4D-A837-4BC13E4CF5AF}" srcId="{81C040FC-F6EC-3A40-B2BF-98A88852827D}" destId="{A59B73F0-CA8B-C64E-87D0-8DB1FF708DC4}" srcOrd="0" destOrd="0" parTransId="{66BDF395-79AA-CC4C-B434-333F21470F42}" sibTransId="{DCCA9485-7C27-FF47-B6F4-47B536C4EBEE}"/>
    <dgm:cxn modelId="{322F4F2B-F6DC-F84A-8F1F-F6327E7FE867}" type="presOf" srcId="{4A26D10A-4ED7-BE41-9F45-E0223D2EFDE3}" destId="{56FDC747-FBB1-534F-B3CD-7992DE2C6323}" srcOrd="0" destOrd="1" presId="urn:microsoft.com/office/officeart/2005/8/layout/vList2"/>
    <dgm:cxn modelId="{B92480EA-6C81-2A4F-9EB7-74D628CE74B4}" type="presOf" srcId="{95B59248-FF86-D743-B1CA-231FBDB305C0}" destId="{D955A277-86EF-284D-B02D-CA8769BDEBC5}" srcOrd="0" destOrd="1" presId="urn:microsoft.com/office/officeart/2005/8/layout/vList2"/>
    <dgm:cxn modelId="{8EECCE1C-3C63-BF41-B04C-0ABF0D324F4C}" type="presOf" srcId="{2354A5BA-1E47-0641-BB55-9B4618E4E9C5}" destId="{6468BFDA-1D71-3943-B04C-CD25470D5C7F}" srcOrd="0" destOrd="0" presId="urn:microsoft.com/office/officeart/2005/8/layout/vList2"/>
    <dgm:cxn modelId="{C4359C13-C197-E14D-823C-6ADB6125705C}" srcId="{2354A5BA-1E47-0641-BB55-9B4618E4E9C5}" destId="{18B0B631-CE86-FF46-8259-1D1FA66B9AC6}" srcOrd="0" destOrd="0" parTransId="{8752D634-9663-2049-8E76-951FF9DCA3C6}" sibTransId="{126C6D79-A85F-E145-938D-B231ACBC9F7E}"/>
    <dgm:cxn modelId="{804DC00A-FE1F-0040-8C09-D2C161392EAA}" type="presOf" srcId="{18B0B631-CE86-FF46-8259-1D1FA66B9AC6}" destId="{56FDC747-FBB1-534F-B3CD-7992DE2C6323}" srcOrd="0" destOrd="0" presId="urn:microsoft.com/office/officeart/2005/8/layout/vList2"/>
    <dgm:cxn modelId="{BD65D15F-3D00-FE46-98C2-57185206A37F}" srcId="{81C040FC-F6EC-3A40-B2BF-98A88852827D}" destId="{F3B55C8A-E7CB-C948-B444-EC5A44C79408}" srcOrd="2" destOrd="0" parTransId="{7209EA46-B30B-7D47-8849-60D8F0F01453}" sibTransId="{97102CCD-7BF0-B14E-A2BE-6827DBD78301}"/>
    <dgm:cxn modelId="{CF7CEA45-1D5C-7148-8781-1E51B008BD0E}" type="presOf" srcId="{F3B55C8A-E7CB-C948-B444-EC5A44C79408}" destId="{D955A277-86EF-284D-B02D-CA8769BDEBC5}" srcOrd="0" destOrd="2" presId="urn:microsoft.com/office/officeart/2005/8/layout/vList2"/>
    <dgm:cxn modelId="{BC17D922-72E5-CB46-A247-39EEF8B4E91C}" srcId="{2354A5BA-1E47-0641-BB55-9B4618E4E9C5}" destId="{4A26D10A-4ED7-BE41-9F45-E0223D2EFDE3}" srcOrd="1" destOrd="0" parTransId="{E0FB542D-AFCE-3A47-B526-4E8876FF29D3}" sibTransId="{B29803E5-7FD4-774D-A7AA-8E3E1F771970}"/>
    <dgm:cxn modelId="{27B25C54-F535-EF49-9E56-EF73D42D6824}" srcId="{F7981156-52E0-E542-800F-124552DD7208}" destId="{2354A5BA-1E47-0641-BB55-9B4618E4E9C5}" srcOrd="0" destOrd="0" parTransId="{EDEBB05F-9890-A745-AE88-5D4BDA8E4D8F}" sibTransId="{1B75CE6C-987D-F84A-85CB-9A0B03E70082}"/>
    <dgm:cxn modelId="{9CF6D8B4-6C9E-8748-BB17-8AE37CC6B2F0}" type="presParOf" srcId="{0EC38B16-45DC-B944-BE74-1C94A1E92A15}" destId="{6468BFDA-1D71-3943-B04C-CD25470D5C7F}" srcOrd="0" destOrd="0" presId="urn:microsoft.com/office/officeart/2005/8/layout/vList2"/>
    <dgm:cxn modelId="{330E8298-74AD-0E42-990F-D5EB9017D3C8}" type="presParOf" srcId="{0EC38B16-45DC-B944-BE74-1C94A1E92A15}" destId="{56FDC747-FBB1-534F-B3CD-7992DE2C6323}" srcOrd="1" destOrd="0" presId="urn:microsoft.com/office/officeart/2005/8/layout/vList2"/>
    <dgm:cxn modelId="{8F83F156-E846-7E48-9E8E-2EA5674DEBB9}" type="presParOf" srcId="{0EC38B16-45DC-B944-BE74-1C94A1E92A15}" destId="{1029322D-0370-8149-8081-B3C38234DBC1}" srcOrd="2" destOrd="0" presId="urn:microsoft.com/office/officeart/2005/8/layout/vList2"/>
    <dgm:cxn modelId="{FD47104C-48DC-894E-AC71-7336FAD38DA9}"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rgbClr val="B3005B"/>
        </a:solidFill>
      </dgm:spPr>
      <dgm:t>
        <a:bodyPr/>
        <a:lstStyle/>
        <a:p>
          <a:r>
            <a:rPr lang="en-US" b="1" dirty="0" smtClean="0"/>
            <a:t>Archive </a:t>
          </a:r>
          <a:r>
            <a:rPr lang="en-US" b="1" dirty="0" smtClean="0"/>
            <a:t>your data and </a:t>
          </a:r>
          <a:r>
            <a:rPr lang="en-US" b="1" dirty="0" smtClean="0"/>
            <a:t>preserve </a:t>
          </a:r>
          <a:r>
            <a:rPr lang="en-US" b="1" dirty="0" smtClean="0"/>
            <a:t>it for future use in a secure environment</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18B0B631-CE86-FF46-8259-1D1FA66B9AC6}">
      <dgm:prSet phldrT="[Text]"/>
      <dgm:spPr/>
      <dgm:t>
        <a:bodyPr/>
        <a:lstStyle/>
        <a:p>
          <a:r>
            <a:rPr lang="en-US" dirty="0" smtClean="0"/>
            <a:t>Store </a:t>
          </a:r>
          <a:r>
            <a:rPr lang="en-US" dirty="0" smtClean="0"/>
            <a:t>large amounts of research data </a:t>
          </a:r>
          <a:endParaRPr lang="en-US" dirty="0"/>
        </a:p>
      </dgm:t>
    </dgm:pt>
    <dgm:pt modelId="{8752D634-9663-2049-8E76-951FF9DCA3C6}" type="parTrans" cxnId="{C4359C13-C197-E14D-823C-6ADB6125705C}">
      <dgm:prSet/>
      <dgm:spPr/>
      <dgm:t>
        <a:bodyPr/>
        <a:lstStyle/>
        <a:p>
          <a:endParaRPr lang="en-US"/>
        </a:p>
      </dgm:t>
    </dgm:pt>
    <dgm:pt modelId="{126C6D79-A85F-E145-938D-B231ACBC9F7E}" type="sibTrans" cxnId="{C4359C13-C197-E14D-823C-6ADB6125705C}">
      <dgm:prSet/>
      <dgm:spPr/>
      <dgm:t>
        <a:bodyPr/>
        <a:lstStyle/>
        <a:p>
          <a:endParaRPr lang="en-US"/>
        </a:p>
      </dgm:t>
    </dgm:pt>
    <dgm:pt modelId="{A59B73F0-CA8B-C64E-87D0-8DB1FF708DC4}">
      <dgm:prSet phldrT="[Text]"/>
      <dgm:spPr/>
      <dgm:t>
        <a:bodyPr/>
        <a:lstStyle/>
        <a:p>
          <a:r>
            <a:rPr lang="en-GB" dirty="0" smtClean="0"/>
            <a:t>Stores large amounts of data</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5B4E66AA-622F-C046-95B4-7ACBDBC099CA}">
      <dgm:prSet/>
      <dgm:spPr/>
      <dgm:t>
        <a:bodyPr/>
        <a:lstStyle/>
        <a:p>
          <a:r>
            <a:rPr lang="en-GB" smtClean="0"/>
            <a:t>Long-term retention</a:t>
          </a:r>
          <a:endParaRPr lang="en-US"/>
        </a:p>
      </dgm:t>
    </dgm:pt>
    <dgm:pt modelId="{C392493C-3764-AF46-BE10-55141C8268E4}" type="parTrans" cxnId="{DDC3D341-C013-C54C-B842-113A1E9BF2E7}">
      <dgm:prSet/>
      <dgm:spPr/>
      <dgm:t>
        <a:bodyPr/>
        <a:lstStyle/>
        <a:p>
          <a:endParaRPr lang="en-US"/>
        </a:p>
      </dgm:t>
    </dgm:pt>
    <dgm:pt modelId="{A5E544E0-8243-8F47-B3CF-B99B5ECA28FF}" type="sibTrans" cxnId="{DDC3D341-C013-C54C-B842-113A1E9BF2E7}">
      <dgm:prSet/>
      <dgm:spPr/>
      <dgm:t>
        <a:bodyPr/>
        <a:lstStyle/>
        <a:p>
          <a:endParaRPr lang="en-US"/>
        </a:p>
      </dgm:t>
    </dgm:pt>
    <dgm:pt modelId="{1C5ECA43-FFC9-9C48-8672-262F3E9AE7C9}">
      <dgm:prSet/>
      <dgm:spPr/>
      <dgm:t>
        <a:bodyPr/>
        <a:lstStyle/>
        <a:p>
          <a:r>
            <a:rPr lang="en-GB" smtClean="0"/>
            <a:t>Reliable and interoperable</a:t>
          </a:r>
          <a:endParaRPr lang="en-US"/>
        </a:p>
      </dgm:t>
    </dgm:pt>
    <dgm:pt modelId="{CF3EE71C-BEB5-5A4C-BD19-FE6D10AE1A9A}" type="parTrans" cxnId="{8EE51210-9A20-F849-B7E4-949040760C0D}">
      <dgm:prSet/>
      <dgm:spPr/>
      <dgm:t>
        <a:bodyPr/>
        <a:lstStyle/>
        <a:p>
          <a:endParaRPr lang="en-US"/>
        </a:p>
      </dgm:t>
    </dgm:pt>
    <dgm:pt modelId="{83030EC3-5F9E-844E-8C42-178AE440C08D}" type="sibTrans" cxnId="{8EE51210-9A20-F849-B7E4-949040760C0D}">
      <dgm:prSet/>
      <dgm:spPr/>
      <dgm:t>
        <a:bodyPr/>
        <a:lstStyle/>
        <a:p>
          <a:endParaRPr lang="en-US"/>
        </a:p>
      </dgm:t>
    </dgm:pt>
    <dgm:pt modelId="{81C040FC-F6EC-3A40-B2BF-98A88852827D}">
      <dgm:prSet phldrT="[Text]"/>
      <dgm:spPr>
        <a:solidFill>
          <a:srgbClr val="B3005B"/>
        </a:solidFill>
      </dgm:spPr>
      <dgm:t>
        <a:bodyPr/>
        <a:lstStyle/>
        <a:p>
          <a:r>
            <a:rPr lang="en-GB" dirty="0" smtClean="0"/>
            <a:t>Benefits</a:t>
          </a:r>
          <a:endParaRPr lang="en-US" dirty="0"/>
        </a:p>
      </dgm:t>
    </dgm:pt>
    <dgm:pt modelId="{83D1BFDE-AADE-724D-8A84-0E058EFFAF0E}" type="sibTrans" cxnId="{59FEA19D-057F-604E-9FE0-43A600561776}">
      <dgm:prSet/>
      <dgm:spPr/>
      <dgm:t>
        <a:bodyPr/>
        <a:lstStyle/>
        <a:p>
          <a:endParaRPr lang="en-US"/>
        </a:p>
      </dgm:t>
    </dgm:pt>
    <dgm:pt modelId="{1C9C91F8-6E69-804F-91A6-A0193A15D9A4}" type="parTrans" cxnId="{59FEA19D-057F-604E-9FE0-43A600561776}">
      <dgm:prSet/>
      <dgm:spPr/>
      <dgm:t>
        <a:bodyPr/>
        <a:lstStyle/>
        <a:p>
          <a:endParaRPr lang="en-US"/>
        </a:p>
      </dgm:t>
    </dgm:pt>
    <dgm:pt modelId="{4D72AF93-E4E1-2D4F-A2D8-EB50DF1699F0}">
      <dgm:prSet phldrT="[Text]"/>
      <dgm:spPr/>
      <dgm:t>
        <a:bodyPr/>
        <a:lstStyle/>
        <a:p>
          <a:r>
            <a:rPr lang="en-US" dirty="0" smtClean="0"/>
            <a:t>Easily locate files and retrieve them from different platforms</a:t>
          </a:r>
          <a:endParaRPr lang="en-US" dirty="0"/>
        </a:p>
      </dgm:t>
    </dgm:pt>
    <dgm:pt modelId="{339DDFF5-77E5-AB44-A178-0BE2CFB357AA}" type="parTrans" cxnId="{B3AEE3D1-C9A1-EE43-A437-1FC6495B1788}">
      <dgm:prSet/>
      <dgm:spPr/>
      <dgm:t>
        <a:bodyPr/>
        <a:lstStyle/>
        <a:p>
          <a:endParaRPr lang="en-US"/>
        </a:p>
      </dgm:t>
    </dgm:pt>
    <dgm:pt modelId="{878B573B-FA93-AC4C-ACCF-A1CE4C150C95}" type="sibTrans" cxnId="{B3AEE3D1-C9A1-EE43-A437-1FC6495B1788}">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64300">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3F4C5449-7FD9-824A-8F6B-8E8C9FB4C3CB}" type="presOf" srcId="{A59B73F0-CA8B-C64E-87D0-8DB1FF708DC4}" destId="{D955A277-86EF-284D-B02D-CA8769BDEBC5}" srcOrd="0" destOrd="0" presId="urn:microsoft.com/office/officeart/2005/8/layout/vList2"/>
    <dgm:cxn modelId="{59FEA19D-057F-604E-9FE0-43A600561776}" srcId="{F7981156-52E0-E542-800F-124552DD7208}" destId="{81C040FC-F6EC-3A40-B2BF-98A88852827D}" srcOrd="1" destOrd="0" parTransId="{1C9C91F8-6E69-804F-91A6-A0193A15D9A4}" sibTransId="{83D1BFDE-AADE-724D-8A84-0E058EFFAF0E}"/>
    <dgm:cxn modelId="{21C94FAD-C0F4-5242-975B-C64EA8E25DE2}" type="presOf" srcId="{18B0B631-CE86-FF46-8259-1D1FA66B9AC6}" destId="{56FDC747-FBB1-534F-B3CD-7992DE2C6323}" srcOrd="0" destOrd="0" presId="urn:microsoft.com/office/officeart/2005/8/layout/vList2"/>
    <dgm:cxn modelId="{DDC3D341-C013-C54C-B842-113A1E9BF2E7}" srcId="{81C040FC-F6EC-3A40-B2BF-98A88852827D}" destId="{5B4E66AA-622F-C046-95B4-7ACBDBC099CA}" srcOrd="1" destOrd="0" parTransId="{C392493C-3764-AF46-BE10-55141C8268E4}" sibTransId="{A5E544E0-8243-8F47-B3CF-B99B5ECA28FF}"/>
    <dgm:cxn modelId="{27B25C54-F535-EF49-9E56-EF73D42D6824}" srcId="{F7981156-52E0-E542-800F-124552DD7208}" destId="{2354A5BA-1E47-0641-BB55-9B4618E4E9C5}" srcOrd="0" destOrd="0" parTransId="{EDEBB05F-9890-A745-AE88-5D4BDA8E4D8F}" sibTransId="{1B75CE6C-987D-F84A-85CB-9A0B03E70082}"/>
    <dgm:cxn modelId="{33EF4AB0-9B43-3F4D-A837-4BC13E4CF5AF}" srcId="{81C040FC-F6EC-3A40-B2BF-98A88852827D}" destId="{A59B73F0-CA8B-C64E-87D0-8DB1FF708DC4}" srcOrd="0" destOrd="0" parTransId="{66BDF395-79AA-CC4C-B434-333F21470F42}" sibTransId="{DCCA9485-7C27-FF47-B6F4-47B536C4EBEE}"/>
    <dgm:cxn modelId="{B3AEE3D1-C9A1-EE43-A437-1FC6495B1788}" srcId="{2354A5BA-1E47-0641-BB55-9B4618E4E9C5}" destId="{4D72AF93-E4E1-2D4F-A2D8-EB50DF1699F0}" srcOrd="1" destOrd="0" parTransId="{339DDFF5-77E5-AB44-A178-0BE2CFB357AA}" sibTransId="{878B573B-FA93-AC4C-ACCF-A1CE4C150C95}"/>
    <dgm:cxn modelId="{B30FE08A-FFB5-924B-835B-87F0534453B7}" type="presOf" srcId="{81C040FC-F6EC-3A40-B2BF-98A88852827D}" destId="{1029322D-0370-8149-8081-B3C38234DBC1}" srcOrd="0" destOrd="0" presId="urn:microsoft.com/office/officeart/2005/8/layout/vList2"/>
    <dgm:cxn modelId="{D6FD3094-9CE0-9043-B0FC-5F35E032943F}" type="presOf" srcId="{F7981156-52E0-E542-800F-124552DD7208}" destId="{0EC38B16-45DC-B944-BE74-1C94A1E92A15}" srcOrd="0" destOrd="0" presId="urn:microsoft.com/office/officeart/2005/8/layout/vList2"/>
    <dgm:cxn modelId="{0E1C0926-9DD5-0B4B-8286-8C3AE45CE18D}" type="presOf" srcId="{4D72AF93-E4E1-2D4F-A2D8-EB50DF1699F0}" destId="{56FDC747-FBB1-534F-B3CD-7992DE2C6323}" srcOrd="0" destOrd="1" presId="urn:microsoft.com/office/officeart/2005/8/layout/vList2"/>
    <dgm:cxn modelId="{7D04B024-B19F-E84A-9EE5-A62B9CF11213}" type="presOf" srcId="{1C5ECA43-FFC9-9C48-8672-262F3E9AE7C9}" destId="{D955A277-86EF-284D-B02D-CA8769BDEBC5}" srcOrd="0" destOrd="2" presId="urn:microsoft.com/office/officeart/2005/8/layout/vList2"/>
    <dgm:cxn modelId="{C4359C13-C197-E14D-823C-6ADB6125705C}" srcId="{2354A5BA-1E47-0641-BB55-9B4618E4E9C5}" destId="{18B0B631-CE86-FF46-8259-1D1FA66B9AC6}" srcOrd="0" destOrd="0" parTransId="{8752D634-9663-2049-8E76-951FF9DCA3C6}" sibTransId="{126C6D79-A85F-E145-938D-B231ACBC9F7E}"/>
    <dgm:cxn modelId="{8EE51210-9A20-F849-B7E4-949040760C0D}" srcId="{81C040FC-F6EC-3A40-B2BF-98A88852827D}" destId="{1C5ECA43-FFC9-9C48-8672-262F3E9AE7C9}" srcOrd="2" destOrd="0" parTransId="{CF3EE71C-BEB5-5A4C-BD19-FE6D10AE1A9A}" sibTransId="{83030EC3-5F9E-844E-8C42-178AE440C08D}"/>
    <dgm:cxn modelId="{B0751DDC-3260-124C-A3A8-8810DE3BFDA4}" type="presOf" srcId="{5B4E66AA-622F-C046-95B4-7ACBDBC099CA}" destId="{D955A277-86EF-284D-B02D-CA8769BDEBC5}" srcOrd="0" destOrd="1" presId="urn:microsoft.com/office/officeart/2005/8/layout/vList2"/>
    <dgm:cxn modelId="{D701FC99-2188-C74C-8386-82B52BCE8322}" type="presOf" srcId="{2354A5BA-1E47-0641-BB55-9B4618E4E9C5}" destId="{6468BFDA-1D71-3943-B04C-CD25470D5C7F}" srcOrd="0" destOrd="0" presId="urn:microsoft.com/office/officeart/2005/8/layout/vList2"/>
    <dgm:cxn modelId="{3BB7BB2C-F574-A24C-9511-EFD499886635}" type="presParOf" srcId="{0EC38B16-45DC-B944-BE74-1C94A1E92A15}" destId="{6468BFDA-1D71-3943-B04C-CD25470D5C7F}" srcOrd="0" destOrd="0" presId="urn:microsoft.com/office/officeart/2005/8/layout/vList2"/>
    <dgm:cxn modelId="{13564423-E798-D14A-BBDD-9F1A82FA0FD1}" type="presParOf" srcId="{0EC38B16-45DC-B944-BE74-1C94A1E92A15}" destId="{56FDC747-FBB1-534F-B3CD-7992DE2C6323}" srcOrd="1" destOrd="0" presId="urn:microsoft.com/office/officeart/2005/8/layout/vList2"/>
    <dgm:cxn modelId="{DB7BC81B-2F37-D344-89E2-8D01C3B37227}" type="presParOf" srcId="{0EC38B16-45DC-B944-BE74-1C94A1E92A15}" destId="{1029322D-0370-8149-8081-B3C38234DBC1}" srcOrd="2" destOrd="0" presId="urn:microsoft.com/office/officeart/2005/8/layout/vList2"/>
    <dgm:cxn modelId="{5673E8CD-E2D3-6841-947A-B3C393985963}"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chemeClr val="accent6">
            <a:lumMod val="75000"/>
          </a:schemeClr>
        </a:solidFill>
      </dgm:spPr>
      <dgm:t>
        <a:bodyPr/>
        <a:lstStyle/>
        <a:p>
          <a:r>
            <a:rPr lang="en-US" b="1" dirty="0" smtClean="0"/>
            <a:t>Transfer asynchronously large sets of files from one storage facility to another</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81C040FC-F6EC-3A40-B2BF-98A88852827D}">
      <dgm:prSet phldrT="[Text]"/>
      <dgm:spPr>
        <a:solidFill>
          <a:schemeClr val="accent6">
            <a:lumMod val="75000"/>
          </a:schemeClr>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dirty="0" smtClean="0"/>
            <a:t>Ideal for very large files</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EB900728-32F5-E947-A0AE-6C16F783CE11}">
      <dgm:prSet/>
      <dgm:spPr/>
      <dgm:t>
        <a:bodyPr/>
        <a:lstStyle/>
        <a:p>
          <a:r>
            <a:rPr lang="en-GB" dirty="0" smtClean="0"/>
            <a:t>Able to handle large amounts of files</a:t>
          </a:r>
          <a:endParaRPr lang="en-US" dirty="0"/>
        </a:p>
      </dgm:t>
    </dgm:pt>
    <dgm:pt modelId="{5F274875-F0DC-0943-8BB5-B3E375A28339}" type="parTrans" cxnId="{77BA574F-1618-2445-9A6D-95BF1A885A85}">
      <dgm:prSet/>
      <dgm:spPr/>
      <dgm:t>
        <a:bodyPr/>
        <a:lstStyle/>
        <a:p>
          <a:endParaRPr lang="en-US"/>
        </a:p>
      </dgm:t>
    </dgm:pt>
    <dgm:pt modelId="{77A2D308-B5D6-F24A-B681-E3B40DBD3983}" type="sibTrans" cxnId="{77BA574F-1618-2445-9A6D-95BF1A885A85}">
      <dgm:prSet/>
      <dgm:spPr/>
      <dgm:t>
        <a:bodyPr/>
        <a:lstStyle/>
        <a:p>
          <a:endParaRPr lang="en-US"/>
        </a:p>
      </dgm:t>
    </dgm:pt>
    <dgm:pt modelId="{9D5BCFE9-A9D8-C241-9526-A87A0EB826C4}">
      <dgm:prSet/>
      <dgm:spPr/>
      <dgm:t>
        <a:bodyPr/>
        <a:lstStyle/>
        <a:p>
          <a:r>
            <a:rPr lang="en-GB" smtClean="0"/>
            <a:t>Transfer process with automatic retrying</a:t>
          </a:r>
          <a:endParaRPr lang="en-US"/>
        </a:p>
      </dgm:t>
    </dgm:pt>
    <dgm:pt modelId="{5EB54043-C374-A845-84DF-71F2B5140313}" type="parTrans" cxnId="{186E28DA-3664-794C-B2EE-2C24AC35B61C}">
      <dgm:prSet/>
      <dgm:spPr/>
      <dgm:t>
        <a:bodyPr/>
        <a:lstStyle/>
        <a:p>
          <a:endParaRPr lang="en-US"/>
        </a:p>
      </dgm:t>
    </dgm:pt>
    <dgm:pt modelId="{DBD4A38B-F58E-C947-B39F-6E2F16D576D5}" type="sibTrans" cxnId="{186E28DA-3664-794C-B2EE-2C24AC35B61C}">
      <dgm:prSet/>
      <dgm:spPr/>
      <dgm:t>
        <a:bodyPr/>
        <a:lstStyle/>
        <a:p>
          <a:endParaRPr lang="en-US"/>
        </a:p>
      </dgm:t>
    </dgm:pt>
    <dgm:pt modelId="{DAB6FFF7-3338-284A-8940-233CC8A9EA5E}">
      <dgm:prSet phldrT="[Text]"/>
      <dgm:spPr/>
      <dgm:t>
        <a:bodyPr/>
        <a:lstStyle/>
        <a:p>
          <a:r>
            <a:rPr lang="en-US" dirty="0" smtClean="0"/>
            <a:t>Move </a:t>
          </a:r>
          <a:r>
            <a:rPr lang="en-US" dirty="0" smtClean="0"/>
            <a:t>research data </a:t>
          </a:r>
          <a:r>
            <a:rPr lang="en-US" dirty="0" smtClean="0"/>
            <a:t>quickly</a:t>
          </a:r>
          <a:endParaRPr lang="en-US" dirty="0"/>
        </a:p>
      </dgm:t>
    </dgm:pt>
    <dgm:pt modelId="{DC2B7B2A-122D-9745-B5ED-89CC76AA67B7}" type="parTrans" cxnId="{9B624D52-7541-664A-BD83-7A3FB06E4E2E}">
      <dgm:prSet/>
      <dgm:spPr/>
      <dgm:t>
        <a:bodyPr/>
        <a:lstStyle/>
        <a:p>
          <a:endParaRPr lang="en-US"/>
        </a:p>
      </dgm:t>
    </dgm:pt>
    <dgm:pt modelId="{49602ACA-B8AE-3B4A-A1EA-B86B992345B0}" type="sibTrans" cxnId="{9B624D52-7541-664A-BD83-7A3FB06E4E2E}">
      <dgm:prSet/>
      <dgm:spPr/>
      <dgm:t>
        <a:bodyPr/>
        <a:lstStyle/>
        <a:p>
          <a:endParaRPr lang="en-US"/>
        </a:p>
      </dgm:t>
    </dgm:pt>
    <dgm:pt modelId="{7A8274D0-535C-8849-9CE4-7664CB7F11F2}">
      <dgm:prSet phldrT="[Text]"/>
      <dgm:spPr/>
      <dgm:t>
        <a:bodyPr/>
        <a:lstStyle/>
        <a:p>
          <a:r>
            <a:rPr lang="en-US" dirty="0" smtClean="0"/>
            <a:t>Specialized analytics of on-going transfers</a:t>
          </a:r>
          <a:endParaRPr lang="en-US" dirty="0"/>
        </a:p>
      </dgm:t>
    </dgm:pt>
    <dgm:pt modelId="{0EDA021C-7CAE-ED46-A93D-7BA530AADCE1}" type="parTrans" cxnId="{416329DA-0DA9-6D41-8D3B-12C892F7F2D0}">
      <dgm:prSet/>
      <dgm:spPr/>
      <dgm:t>
        <a:bodyPr/>
        <a:lstStyle/>
        <a:p>
          <a:endParaRPr lang="en-US"/>
        </a:p>
      </dgm:t>
    </dgm:pt>
    <dgm:pt modelId="{4E4B7BF8-AAF3-3E4F-A1E9-6A9BBC96FEA9}" type="sibTrans" cxnId="{416329DA-0DA9-6D41-8D3B-12C892F7F2D0}">
      <dgm:prSet/>
      <dgm:spPr/>
      <dgm:t>
        <a:bodyPr/>
        <a:lstStyle/>
        <a:p>
          <a:endParaRPr lang="en-US"/>
        </a:p>
      </dgm:t>
    </dgm:pt>
    <dgm:pt modelId="{4F4F6B12-0EBB-EB47-85A9-0D21A8C97A1E}">
      <dgm:prSet phldrT="[Text]"/>
      <dgm:spPr/>
      <dgm:t>
        <a:bodyPr/>
        <a:lstStyle/>
        <a:p>
          <a:r>
            <a:rPr lang="en-US" dirty="0" smtClean="0"/>
            <a:t>User interface to manage transfer and network resources</a:t>
          </a:r>
          <a:endParaRPr lang="en-US" dirty="0"/>
        </a:p>
      </dgm:t>
    </dgm:pt>
    <dgm:pt modelId="{8519B83C-B71D-6644-AF85-627DA9D2FB11}" type="parTrans" cxnId="{34131B59-2293-5043-8CBA-31E797D11B50}">
      <dgm:prSet/>
      <dgm:spPr/>
      <dgm:t>
        <a:bodyPr/>
        <a:lstStyle/>
        <a:p>
          <a:endParaRPr lang="en-US"/>
        </a:p>
      </dgm:t>
    </dgm:pt>
    <dgm:pt modelId="{52EE013E-F9D4-1D46-B427-E5FD5A54B763}" type="sibTrans" cxnId="{34131B59-2293-5043-8CBA-31E797D11B50}">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E59CCC9A-D105-0940-ACFB-8D3881954F47}" type="presOf" srcId="{7A8274D0-535C-8849-9CE4-7664CB7F11F2}" destId="{56FDC747-FBB1-534F-B3CD-7992DE2C6323}" srcOrd="0" destOrd="1" presId="urn:microsoft.com/office/officeart/2005/8/layout/vList2"/>
    <dgm:cxn modelId="{1CD48041-CDAA-F347-9D61-6A9BC78179B1}" type="presOf" srcId="{DAB6FFF7-3338-284A-8940-233CC8A9EA5E}" destId="{56FDC747-FBB1-534F-B3CD-7992DE2C6323}" srcOrd="0" destOrd="0" presId="urn:microsoft.com/office/officeart/2005/8/layout/vList2"/>
    <dgm:cxn modelId="{E12776D1-6B9E-0746-B539-73627D84AC85}" type="presOf" srcId="{A59B73F0-CA8B-C64E-87D0-8DB1FF708DC4}" destId="{D955A277-86EF-284D-B02D-CA8769BDEBC5}" srcOrd="0" destOrd="0" presId="urn:microsoft.com/office/officeart/2005/8/layout/vList2"/>
    <dgm:cxn modelId="{59FEA19D-057F-604E-9FE0-43A600561776}" srcId="{F7981156-52E0-E542-800F-124552DD7208}" destId="{81C040FC-F6EC-3A40-B2BF-98A88852827D}" srcOrd="1" destOrd="0" parTransId="{1C9C91F8-6E69-804F-91A6-A0193A15D9A4}" sibTransId="{83D1BFDE-AADE-724D-8A84-0E058EFFAF0E}"/>
    <dgm:cxn modelId="{D2DF7251-F47D-D64D-9676-86E91AA77932}" type="presOf" srcId="{EB900728-32F5-E947-A0AE-6C16F783CE11}" destId="{D955A277-86EF-284D-B02D-CA8769BDEBC5}" srcOrd="0" destOrd="1" presId="urn:microsoft.com/office/officeart/2005/8/layout/vList2"/>
    <dgm:cxn modelId="{416329DA-0DA9-6D41-8D3B-12C892F7F2D0}" srcId="{2354A5BA-1E47-0641-BB55-9B4618E4E9C5}" destId="{7A8274D0-535C-8849-9CE4-7664CB7F11F2}" srcOrd="1" destOrd="0" parTransId="{0EDA021C-7CAE-ED46-A93D-7BA530AADCE1}" sibTransId="{4E4B7BF8-AAF3-3E4F-A1E9-6A9BBC96FEA9}"/>
    <dgm:cxn modelId="{0173F83C-47CB-DC42-B1C4-953F57D6AF70}" type="presOf" srcId="{F7981156-52E0-E542-800F-124552DD7208}" destId="{0EC38B16-45DC-B944-BE74-1C94A1E92A15}" srcOrd="0" destOrd="0" presId="urn:microsoft.com/office/officeart/2005/8/layout/vList2"/>
    <dgm:cxn modelId="{33EF4AB0-9B43-3F4D-A837-4BC13E4CF5AF}" srcId="{81C040FC-F6EC-3A40-B2BF-98A88852827D}" destId="{A59B73F0-CA8B-C64E-87D0-8DB1FF708DC4}" srcOrd="0" destOrd="0" parTransId="{66BDF395-79AA-CC4C-B434-333F21470F42}" sibTransId="{DCCA9485-7C27-FF47-B6F4-47B536C4EBEE}"/>
    <dgm:cxn modelId="{901BCFEC-BB7B-C94A-8FA6-738FF050164E}" type="presOf" srcId="{81C040FC-F6EC-3A40-B2BF-98A88852827D}" destId="{1029322D-0370-8149-8081-B3C38234DBC1}" srcOrd="0" destOrd="0" presId="urn:microsoft.com/office/officeart/2005/8/layout/vList2"/>
    <dgm:cxn modelId="{9B624D52-7541-664A-BD83-7A3FB06E4E2E}" srcId="{2354A5BA-1E47-0641-BB55-9B4618E4E9C5}" destId="{DAB6FFF7-3338-284A-8940-233CC8A9EA5E}" srcOrd="0" destOrd="0" parTransId="{DC2B7B2A-122D-9745-B5ED-89CC76AA67B7}" sibTransId="{49602ACA-B8AE-3B4A-A1EA-B86B992345B0}"/>
    <dgm:cxn modelId="{27CCB63E-52B2-034D-B39B-9DCDC58B2FC6}" type="presOf" srcId="{2354A5BA-1E47-0641-BB55-9B4618E4E9C5}" destId="{6468BFDA-1D71-3943-B04C-CD25470D5C7F}" srcOrd="0" destOrd="0" presId="urn:microsoft.com/office/officeart/2005/8/layout/vList2"/>
    <dgm:cxn modelId="{34131B59-2293-5043-8CBA-31E797D11B50}" srcId="{2354A5BA-1E47-0641-BB55-9B4618E4E9C5}" destId="{4F4F6B12-0EBB-EB47-85A9-0D21A8C97A1E}" srcOrd="2" destOrd="0" parTransId="{8519B83C-B71D-6644-AF85-627DA9D2FB11}" sibTransId="{52EE013E-F9D4-1D46-B427-E5FD5A54B763}"/>
    <dgm:cxn modelId="{77BA574F-1618-2445-9A6D-95BF1A885A85}" srcId="{81C040FC-F6EC-3A40-B2BF-98A88852827D}" destId="{EB900728-32F5-E947-A0AE-6C16F783CE11}" srcOrd="1" destOrd="0" parTransId="{5F274875-F0DC-0943-8BB5-B3E375A28339}" sibTransId="{77A2D308-B5D6-F24A-B681-E3B40DBD3983}"/>
    <dgm:cxn modelId="{AD7267BA-3D11-204F-BA11-9CAB5AE456A7}" type="presOf" srcId="{4F4F6B12-0EBB-EB47-85A9-0D21A8C97A1E}" destId="{56FDC747-FBB1-534F-B3CD-7992DE2C6323}" srcOrd="0" destOrd="2" presId="urn:microsoft.com/office/officeart/2005/8/layout/vList2"/>
    <dgm:cxn modelId="{27B25C54-F535-EF49-9E56-EF73D42D6824}" srcId="{F7981156-52E0-E542-800F-124552DD7208}" destId="{2354A5BA-1E47-0641-BB55-9B4618E4E9C5}" srcOrd="0" destOrd="0" parTransId="{EDEBB05F-9890-A745-AE88-5D4BDA8E4D8F}" sibTransId="{1B75CE6C-987D-F84A-85CB-9A0B03E70082}"/>
    <dgm:cxn modelId="{186E28DA-3664-794C-B2EE-2C24AC35B61C}" srcId="{81C040FC-F6EC-3A40-B2BF-98A88852827D}" destId="{9D5BCFE9-A9D8-C241-9526-A87A0EB826C4}" srcOrd="2" destOrd="0" parTransId="{5EB54043-C374-A845-84DF-71F2B5140313}" sibTransId="{DBD4A38B-F58E-C947-B39F-6E2F16D576D5}"/>
    <dgm:cxn modelId="{BAF48F6D-8E4E-F54C-B9E1-FA60D4BC9DB0}" type="presOf" srcId="{9D5BCFE9-A9D8-C241-9526-A87A0EB826C4}" destId="{D955A277-86EF-284D-B02D-CA8769BDEBC5}" srcOrd="0" destOrd="2" presId="urn:microsoft.com/office/officeart/2005/8/layout/vList2"/>
    <dgm:cxn modelId="{AACC3071-5840-D544-BEC8-98219B6BDE6A}" type="presParOf" srcId="{0EC38B16-45DC-B944-BE74-1C94A1E92A15}" destId="{6468BFDA-1D71-3943-B04C-CD25470D5C7F}" srcOrd="0" destOrd="0" presId="urn:microsoft.com/office/officeart/2005/8/layout/vList2"/>
    <dgm:cxn modelId="{23D394C9-292B-6448-AE06-BD82C646A3B2}" type="presParOf" srcId="{0EC38B16-45DC-B944-BE74-1C94A1E92A15}" destId="{56FDC747-FBB1-534F-B3CD-7992DE2C6323}" srcOrd="1" destOrd="0" presId="urn:microsoft.com/office/officeart/2005/8/layout/vList2"/>
    <dgm:cxn modelId="{F1EFE4AD-7365-CB4A-82EA-C6490739293F}" type="presParOf" srcId="{0EC38B16-45DC-B944-BE74-1C94A1E92A15}" destId="{1029322D-0370-8149-8081-B3C38234DBC1}" srcOrd="2" destOrd="0" presId="urn:microsoft.com/office/officeart/2005/8/layout/vList2"/>
    <dgm:cxn modelId="{81166C78-1F70-7A49-BD45-F770B02DCBB0}"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chemeClr val="accent6">
            <a:lumMod val="75000"/>
          </a:schemeClr>
        </a:solidFill>
      </dgm:spPr>
      <dgm:t>
        <a:bodyPr/>
        <a:lstStyle/>
        <a:p>
          <a:r>
            <a:rPr lang="en-US" b="1" dirty="0" smtClean="0"/>
            <a:t>Deliver data in the most efficient way</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18B0B631-CE86-FF46-8259-1D1FA66B9AC6}">
      <dgm:prSet phldrT="[Text]"/>
      <dgm:spPr/>
      <dgm:t>
        <a:bodyPr/>
        <a:lstStyle/>
        <a:p>
          <a:r>
            <a:rPr lang="en-GB" b="0" dirty="0" smtClean="0"/>
            <a:t>Scalable, reliable and low maintenance software</a:t>
          </a:r>
          <a:endParaRPr lang="en-US" b="0" dirty="0"/>
        </a:p>
      </dgm:t>
    </dgm:pt>
    <dgm:pt modelId="{8752D634-9663-2049-8E76-951FF9DCA3C6}" type="parTrans" cxnId="{C4359C13-C197-E14D-823C-6ADB6125705C}">
      <dgm:prSet/>
      <dgm:spPr/>
      <dgm:t>
        <a:bodyPr/>
        <a:lstStyle/>
        <a:p>
          <a:endParaRPr lang="en-US"/>
        </a:p>
      </dgm:t>
    </dgm:pt>
    <dgm:pt modelId="{126C6D79-A85F-E145-938D-B231ACBC9F7E}" type="sibTrans" cxnId="{C4359C13-C197-E14D-823C-6ADB6125705C}">
      <dgm:prSet/>
      <dgm:spPr/>
      <dgm:t>
        <a:bodyPr/>
        <a:lstStyle/>
        <a:p>
          <a:endParaRPr lang="en-US"/>
        </a:p>
      </dgm:t>
    </dgm:pt>
    <dgm:pt modelId="{81C040FC-F6EC-3A40-B2BF-98A88852827D}">
      <dgm:prSet phldrT="[Text]"/>
      <dgm:spPr>
        <a:solidFill>
          <a:schemeClr val="accent6">
            <a:lumMod val="75000"/>
          </a:schemeClr>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dirty="0" smtClean="0"/>
            <a:t>Manage centrally the software to distribute across federated environments</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CA40E647-8355-3845-8B2C-F6C272D872A6}">
      <dgm:prSet/>
      <dgm:spPr/>
      <dgm:t>
        <a:bodyPr/>
        <a:lstStyle/>
        <a:p>
          <a:r>
            <a:rPr lang="en-GB" dirty="0" smtClean="0"/>
            <a:t>Make content available as a read-only file system that efficiently downloads and caches files on demand</a:t>
          </a:r>
          <a:endParaRPr lang="en-US" dirty="0"/>
        </a:p>
      </dgm:t>
    </dgm:pt>
    <dgm:pt modelId="{620AD772-50B6-7C4E-B3CD-D79C3FF500B3}" type="parTrans" cxnId="{20FDA8E4-554F-C643-B094-903E4A4B230F}">
      <dgm:prSet/>
      <dgm:spPr/>
      <dgm:t>
        <a:bodyPr/>
        <a:lstStyle/>
        <a:p>
          <a:endParaRPr lang="en-US"/>
        </a:p>
      </dgm:t>
    </dgm:pt>
    <dgm:pt modelId="{504B8ACA-E9F2-B649-853D-497BF2826D54}" type="sibTrans" cxnId="{20FDA8E4-554F-C643-B094-903E4A4B230F}">
      <dgm:prSet/>
      <dgm:spPr/>
      <dgm:t>
        <a:bodyPr/>
        <a:lstStyle/>
        <a:p>
          <a:endParaRPr lang="en-US"/>
        </a:p>
      </dgm:t>
    </dgm:pt>
    <dgm:pt modelId="{91C34721-64E1-8C41-B182-4EE969F665F6}">
      <dgm:prSet phldrT="[Text]"/>
      <dgm:spPr/>
      <dgm:t>
        <a:bodyPr/>
        <a:lstStyle/>
        <a:p>
          <a:r>
            <a:rPr lang="en-GB" b="0" dirty="0" smtClean="0"/>
            <a:t>Data delivery system available as user-space read-only file system</a:t>
          </a:r>
          <a:endParaRPr lang="en-US" b="0" dirty="0"/>
        </a:p>
      </dgm:t>
    </dgm:pt>
    <dgm:pt modelId="{D9D4B336-FF7C-B243-93B6-AE9BF2DC7A6E}" type="parTrans" cxnId="{E1254406-6C39-0742-8FF0-87C4776C62AF}">
      <dgm:prSet/>
      <dgm:spPr/>
      <dgm:t>
        <a:bodyPr/>
        <a:lstStyle/>
        <a:p>
          <a:endParaRPr lang="en-US"/>
        </a:p>
      </dgm:t>
    </dgm:pt>
    <dgm:pt modelId="{3326DE8A-5E06-944F-B3A6-EE2A94982BFE}" type="sibTrans" cxnId="{E1254406-6C39-0742-8FF0-87C4776C62AF}">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20FDA8E4-554F-C643-B094-903E4A4B230F}" srcId="{81C040FC-F6EC-3A40-B2BF-98A88852827D}" destId="{CA40E647-8355-3845-8B2C-F6C272D872A6}" srcOrd="1" destOrd="0" parTransId="{620AD772-50B6-7C4E-B3CD-D79C3FF500B3}" sibTransId="{504B8ACA-E9F2-B649-853D-497BF2826D54}"/>
    <dgm:cxn modelId="{59FEA19D-057F-604E-9FE0-43A600561776}" srcId="{F7981156-52E0-E542-800F-124552DD7208}" destId="{81C040FC-F6EC-3A40-B2BF-98A88852827D}" srcOrd="1" destOrd="0" parTransId="{1C9C91F8-6E69-804F-91A6-A0193A15D9A4}" sibTransId="{83D1BFDE-AADE-724D-8A84-0E058EFFAF0E}"/>
    <dgm:cxn modelId="{97F55ED8-B3B3-5E40-BCDA-7D02AF21CBD7}" type="presOf" srcId="{18B0B631-CE86-FF46-8259-1D1FA66B9AC6}" destId="{56FDC747-FBB1-534F-B3CD-7992DE2C6323}" srcOrd="0" destOrd="0" presId="urn:microsoft.com/office/officeart/2005/8/layout/vList2"/>
    <dgm:cxn modelId="{33EF4AB0-9B43-3F4D-A837-4BC13E4CF5AF}" srcId="{81C040FC-F6EC-3A40-B2BF-98A88852827D}" destId="{A59B73F0-CA8B-C64E-87D0-8DB1FF708DC4}" srcOrd="0" destOrd="0" parTransId="{66BDF395-79AA-CC4C-B434-333F21470F42}" sibTransId="{DCCA9485-7C27-FF47-B6F4-47B536C4EBEE}"/>
    <dgm:cxn modelId="{82AC34DA-0F50-894C-8F2E-0B7D90403E7F}" type="presOf" srcId="{CA40E647-8355-3845-8B2C-F6C272D872A6}" destId="{D955A277-86EF-284D-B02D-CA8769BDEBC5}" srcOrd="0" destOrd="1" presId="urn:microsoft.com/office/officeart/2005/8/layout/vList2"/>
    <dgm:cxn modelId="{237A994B-5AF4-5E4D-A794-7A777D9F8355}" type="presOf" srcId="{91C34721-64E1-8C41-B182-4EE969F665F6}" destId="{56FDC747-FBB1-534F-B3CD-7992DE2C6323}" srcOrd="0" destOrd="1" presId="urn:microsoft.com/office/officeart/2005/8/layout/vList2"/>
    <dgm:cxn modelId="{EEAD8A86-C771-3641-9FC8-3B82DD010925}" type="presOf" srcId="{F7981156-52E0-E542-800F-124552DD7208}" destId="{0EC38B16-45DC-B944-BE74-1C94A1E92A15}" srcOrd="0" destOrd="0" presId="urn:microsoft.com/office/officeart/2005/8/layout/vList2"/>
    <dgm:cxn modelId="{E0EB5002-B9DE-7142-A68B-692A4D8D9D0B}" type="presOf" srcId="{2354A5BA-1E47-0641-BB55-9B4618E4E9C5}" destId="{6468BFDA-1D71-3943-B04C-CD25470D5C7F}" srcOrd="0" destOrd="0" presId="urn:microsoft.com/office/officeart/2005/8/layout/vList2"/>
    <dgm:cxn modelId="{E1254406-6C39-0742-8FF0-87C4776C62AF}" srcId="{2354A5BA-1E47-0641-BB55-9B4618E4E9C5}" destId="{91C34721-64E1-8C41-B182-4EE969F665F6}" srcOrd="1" destOrd="0" parTransId="{D9D4B336-FF7C-B243-93B6-AE9BF2DC7A6E}" sibTransId="{3326DE8A-5E06-944F-B3A6-EE2A94982BFE}"/>
    <dgm:cxn modelId="{5E711976-456E-8045-BA9F-C00AE352B0F7}" type="presOf" srcId="{81C040FC-F6EC-3A40-B2BF-98A88852827D}" destId="{1029322D-0370-8149-8081-B3C38234DBC1}" srcOrd="0" destOrd="0" presId="urn:microsoft.com/office/officeart/2005/8/layout/vList2"/>
    <dgm:cxn modelId="{C4359C13-C197-E14D-823C-6ADB6125705C}" srcId="{2354A5BA-1E47-0641-BB55-9B4618E4E9C5}" destId="{18B0B631-CE86-FF46-8259-1D1FA66B9AC6}" srcOrd="0" destOrd="0" parTransId="{8752D634-9663-2049-8E76-951FF9DCA3C6}" sibTransId="{126C6D79-A85F-E145-938D-B231ACBC9F7E}"/>
    <dgm:cxn modelId="{60ED851E-4982-6F47-8DF4-25A2AA494A3B}" type="presOf" srcId="{A59B73F0-CA8B-C64E-87D0-8DB1FF708DC4}" destId="{D955A277-86EF-284D-B02D-CA8769BDEBC5}" srcOrd="0" destOrd="0" presId="urn:microsoft.com/office/officeart/2005/8/layout/vList2"/>
    <dgm:cxn modelId="{27B25C54-F535-EF49-9E56-EF73D42D6824}" srcId="{F7981156-52E0-E542-800F-124552DD7208}" destId="{2354A5BA-1E47-0641-BB55-9B4618E4E9C5}" srcOrd="0" destOrd="0" parTransId="{EDEBB05F-9890-A745-AE88-5D4BDA8E4D8F}" sibTransId="{1B75CE6C-987D-F84A-85CB-9A0B03E70082}"/>
    <dgm:cxn modelId="{09BD810E-4F0F-E14A-8E9F-41321DC8D7F7}" type="presParOf" srcId="{0EC38B16-45DC-B944-BE74-1C94A1E92A15}" destId="{6468BFDA-1D71-3943-B04C-CD25470D5C7F}" srcOrd="0" destOrd="0" presId="urn:microsoft.com/office/officeart/2005/8/layout/vList2"/>
    <dgm:cxn modelId="{7BE5E22C-709C-9A4A-91DA-7EBCCD3FF88A}" type="presParOf" srcId="{0EC38B16-45DC-B944-BE74-1C94A1E92A15}" destId="{56FDC747-FBB1-534F-B3CD-7992DE2C6323}" srcOrd="1" destOrd="0" presId="urn:microsoft.com/office/officeart/2005/8/layout/vList2"/>
    <dgm:cxn modelId="{AF7927E5-3936-E449-B4AD-59EE20C2658F}" type="presParOf" srcId="{0EC38B16-45DC-B944-BE74-1C94A1E92A15}" destId="{1029322D-0370-8149-8081-B3C38234DBC1}" srcOrd="2" destOrd="0" presId="urn:microsoft.com/office/officeart/2005/8/layout/vList2"/>
    <dgm:cxn modelId="{BF018E37-235C-404F-8AD0-32630E7E9BCA}"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chemeClr val="accent6">
            <a:lumMod val="75000"/>
          </a:schemeClr>
        </a:solidFill>
      </dgm:spPr>
      <dgm:t>
        <a:bodyPr/>
        <a:lstStyle/>
        <a:p>
          <a:r>
            <a:rPr lang="en-GB" b="1" dirty="0" smtClean="0"/>
            <a:t>Share, discover, and process data federated from different sources</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18B0B631-CE86-FF46-8259-1D1FA66B9AC6}">
      <dgm:prSet phldrT="[Text]"/>
      <dgm:spPr/>
      <dgm:t>
        <a:bodyPr/>
        <a:lstStyle/>
        <a:p>
          <a:r>
            <a:rPr lang="en-GB" dirty="0" smtClean="0">
              <a:solidFill>
                <a:schemeClr val="tx1"/>
              </a:solidFill>
              <a:effectLst/>
              <a:latin typeface="+mn-lt"/>
              <a:ea typeface="+mn-ea"/>
              <a:cs typeface="+mn-cs"/>
            </a:rPr>
            <a:t>A single virtual storage that maps virtual paths to physical file paths</a:t>
          </a:r>
          <a:endParaRPr lang="en-US" b="0" dirty="0"/>
        </a:p>
      </dgm:t>
    </dgm:pt>
    <dgm:pt modelId="{8752D634-9663-2049-8E76-951FF9DCA3C6}" type="parTrans" cxnId="{C4359C13-C197-E14D-823C-6ADB6125705C}">
      <dgm:prSet/>
      <dgm:spPr/>
      <dgm:t>
        <a:bodyPr/>
        <a:lstStyle/>
        <a:p>
          <a:endParaRPr lang="en-US"/>
        </a:p>
      </dgm:t>
    </dgm:pt>
    <dgm:pt modelId="{126C6D79-A85F-E145-938D-B231ACBC9F7E}" type="sibTrans" cxnId="{C4359C13-C197-E14D-823C-6ADB6125705C}">
      <dgm:prSet/>
      <dgm:spPr/>
      <dgm:t>
        <a:bodyPr/>
        <a:lstStyle/>
        <a:p>
          <a:endParaRPr lang="en-US"/>
        </a:p>
      </dgm:t>
    </dgm:pt>
    <dgm:pt modelId="{81C040FC-F6EC-3A40-B2BF-98A88852827D}">
      <dgm:prSet phldrT="[Text]"/>
      <dgm:spPr>
        <a:solidFill>
          <a:schemeClr val="accent6">
            <a:lumMod val="75000"/>
          </a:schemeClr>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dirty="0" smtClean="0"/>
            <a:t>Single virtual storage that maps virtual paths to physical file paths</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91C34721-64E1-8C41-B182-4EE969F665F6}">
      <dgm:prSet phldrT="[Text]"/>
      <dgm:spPr/>
      <dgm:t>
        <a:bodyPr/>
        <a:lstStyle/>
        <a:p>
          <a:r>
            <a:rPr lang="en-GB" dirty="0" smtClean="0">
              <a:solidFill>
                <a:schemeClr val="tx1"/>
              </a:solidFill>
              <a:effectLst/>
              <a:latin typeface="+mn-lt"/>
              <a:ea typeface="+mn-ea"/>
              <a:cs typeface="+mn-cs"/>
            </a:rPr>
            <a:t>Files can be distributed across different types of storage and across multiple storage providers</a:t>
          </a:r>
          <a:endParaRPr lang="en-US" b="0" dirty="0"/>
        </a:p>
      </dgm:t>
    </dgm:pt>
    <dgm:pt modelId="{D9D4B336-FF7C-B243-93B6-AE9BF2DC7A6E}" type="parTrans" cxnId="{E1254406-6C39-0742-8FF0-87C4776C62AF}">
      <dgm:prSet/>
      <dgm:spPr/>
      <dgm:t>
        <a:bodyPr/>
        <a:lstStyle/>
        <a:p>
          <a:endParaRPr lang="en-US"/>
        </a:p>
      </dgm:t>
    </dgm:pt>
    <dgm:pt modelId="{3326DE8A-5E06-944F-B3A6-EE2A94982BFE}" type="sibTrans" cxnId="{E1254406-6C39-0742-8FF0-87C4776C62AF}">
      <dgm:prSet/>
      <dgm:spPr/>
      <dgm:t>
        <a:bodyPr/>
        <a:lstStyle/>
        <a:p>
          <a:endParaRPr lang="en-US"/>
        </a:p>
      </dgm:t>
    </dgm:pt>
    <dgm:pt modelId="{705F8B45-7CCB-5F4A-8575-6AB2E83E4EB5}">
      <dgm:prSet/>
      <dgm:spPr/>
      <dgm:t>
        <a:bodyPr/>
        <a:lstStyle/>
        <a:p>
          <a:r>
            <a:rPr lang="en-GB" smtClean="0"/>
            <a:t>Users can store their data across multiple sites, and can run their applications directly as if the files are local</a:t>
          </a:r>
          <a:endParaRPr lang="en-US"/>
        </a:p>
      </dgm:t>
    </dgm:pt>
    <dgm:pt modelId="{74E11E52-2CCB-D542-80EB-9591054D100F}" type="parTrans" cxnId="{A33D1127-7609-CF40-BED9-5E2A29FC2472}">
      <dgm:prSet/>
      <dgm:spPr/>
      <dgm:t>
        <a:bodyPr/>
        <a:lstStyle/>
        <a:p>
          <a:endParaRPr lang="en-US"/>
        </a:p>
      </dgm:t>
    </dgm:pt>
    <dgm:pt modelId="{0E590A75-6C03-624D-9DBA-626BBD6AB85C}" type="sibTrans" cxnId="{A33D1127-7609-CF40-BED9-5E2A29FC2472}">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611889BD-B788-454C-B0E7-4C747CD79624}" type="presOf" srcId="{705F8B45-7CCB-5F4A-8575-6AB2E83E4EB5}" destId="{D955A277-86EF-284D-B02D-CA8769BDEBC5}" srcOrd="0" destOrd="1" presId="urn:microsoft.com/office/officeart/2005/8/layout/vList2"/>
    <dgm:cxn modelId="{59FEA19D-057F-604E-9FE0-43A600561776}" srcId="{F7981156-52E0-E542-800F-124552DD7208}" destId="{81C040FC-F6EC-3A40-B2BF-98A88852827D}" srcOrd="1" destOrd="0" parTransId="{1C9C91F8-6E69-804F-91A6-A0193A15D9A4}" sibTransId="{83D1BFDE-AADE-724D-8A84-0E058EFFAF0E}"/>
    <dgm:cxn modelId="{00D4ECC2-F76A-B24B-95DA-3300A7038609}" type="presOf" srcId="{91C34721-64E1-8C41-B182-4EE969F665F6}" destId="{56FDC747-FBB1-534F-B3CD-7992DE2C6323}" srcOrd="0" destOrd="1" presId="urn:microsoft.com/office/officeart/2005/8/layout/vList2"/>
    <dgm:cxn modelId="{33EF4AB0-9B43-3F4D-A837-4BC13E4CF5AF}" srcId="{81C040FC-F6EC-3A40-B2BF-98A88852827D}" destId="{A59B73F0-CA8B-C64E-87D0-8DB1FF708DC4}" srcOrd="0" destOrd="0" parTransId="{66BDF395-79AA-CC4C-B434-333F21470F42}" sibTransId="{DCCA9485-7C27-FF47-B6F4-47B536C4EBEE}"/>
    <dgm:cxn modelId="{A33D1127-7609-CF40-BED9-5E2A29FC2472}" srcId="{81C040FC-F6EC-3A40-B2BF-98A88852827D}" destId="{705F8B45-7CCB-5F4A-8575-6AB2E83E4EB5}" srcOrd="1" destOrd="0" parTransId="{74E11E52-2CCB-D542-80EB-9591054D100F}" sibTransId="{0E590A75-6C03-624D-9DBA-626BBD6AB85C}"/>
    <dgm:cxn modelId="{10211ECE-D29C-1C45-A391-760C7A26A648}" type="presOf" srcId="{F7981156-52E0-E542-800F-124552DD7208}" destId="{0EC38B16-45DC-B944-BE74-1C94A1E92A15}" srcOrd="0" destOrd="0" presId="urn:microsoft.com/office/officeart/2005/8/layout/vList2"/>
    <dgm:cxn modelId="{E1254406-6C39-0742-8FF0-87C4776C62AF}" srcId="{2354A5BA-1E47-0641-BB55-9B4618E4E9C5}" destId="{91C34721-64E1-8C41-B182-4EE969F665F6}" srcOrd="1" destOrd="0" parTransId="{D9D4B336-FF7C-B243-93B6-AE9BF2DC7A6E}" sibTransId="{3326DE8A-5E06-944F-B3A6-EE2A94982BFE}"/>
    <dgm:cxn modelId="{2A004673-D64F-4041-87C3-CD1CAC039F8E}" type="presOf" srcId="{A59B73F0-CA8B-C64E-87D0-8DB1FF708DC4}" destId="{D955A277-86EF-284D-B02D-CA8769BDEBC5}" srcOrd="0" destOrd="0" presId="urn:microsoft.com/office/officeart/2005/8/layout/vList2"/>
    <dgm:cxn modelId="{C4359C13-C197-E14D-823C-6ADB6125705C}" srcId="{2354A5BA-1E47-0641-BB55-9B4618E4E9C5}" destId="{18B0B631-CE86-FF46-8259-1D1FA66B9AC6}" srcOrd="0" destOrd="0" parTransId="{8752D634-9663-2049-8E76-951FF9DCA3C6}" sibTransId="{126C6D79-A85F-E145-938D-B231ACBC9F7E}"/>
    <dgm:cxn modelId="{39BF5DD9-7AB8-E141-A190-92A5B2EA6894}" type="presOf" srcId="{18B0B631-CE86-FF46-8259-1D1FA66B9AC6}" destId="{56FDC747-FBB1-534F-B3CD-7992DE2C6323}" srcOrd="0" destOrd="0" presId="urn:microsoft.com/office/officeart/2005/8/layout/vList2"/>
    <dgm:cxn modelId="{A21370EB-6190-1D4F-B9B7-9C0C132E3D68}" type="presOf" srcId="{81C040FC-F6EC-3A40-B2BF-98A88852827D}" destId="{1029322D-0370-8149-8081-B3C38234DBC1}" srcOrd="0" destOrd="0" presId="urn:microsoft.com/office/officeart/2005/8/layout/vList2"/>
    <dgm:cxn modelId="{F87C3177-0515-5A45-B273-04A89117A5CA}" type="presOf" srcId="{2354A5BA-1E47-0641-BB55-9B4618E4E9C5}" destId="{6468BFDA-1D71-3943-B04C-CD25470D5C7F}" srcOrd="0" destOrd="0" presId="urn:microsoft.com/office/officeart/2005/8/layout/vList2"/>
    <dgm:cxn modelId="{27B25C54-F535-EF49-9E56-EF73D42D6824}" srcId="{F7981156-52E0-E542-800F-124552DD7208}" destId="{2354A5BA-1E47-0641-BB55-9B4618E4E9C5}" srcOrd="0" destOrd="0" parTransId="{EDEBB05F-9890-A745-AE88-5D4BDA8E4D8F}" sibTransId="{1B75CE6C-987D-F84A-85CB-9A0B03E70082}"/>
    <dgm:cxn modelId="{5BF74E15-629A-0942-8BED-CD7046EC9EF0}" type="presParOf" srcId="{0EC38B16-45DC-B944-BE74-1C94A1E92A15}" destId="{6468BFDA-1D71-3943-B04C-CD25470D5C7F}" srcOrd="0" destOrd="0" presId="urn:microsoft.com/office/officeart/2005/8/layout/vList2"/>
    <dgm:cxn modelId="{9C144B1F-5D74-0E40-98E2-98F34E35A485}" type="presParOf" srcId="{0EC38B16-45DC-B944-BE74-1C94A1E92A15}" destId="{56FDC747-FBB1-534F-B3CD-7992DE2C6323}" srcOrd="1" destOrd="0" presId="urn:microsoft.com/office/officeart/2005/8/layout/vList2"/>
    <dgm:cxn modelId="{D2AC1810-A25D-714A-B161-0239E5C1EEFD}" type="presParOf" srcId="{0EC38B16-45DC-B944-BE74-1C94A1E92A15}" destId="{1029322D-0370-8149-8081-B3C38234DBC1}" srcOrd="2" destOrd="0" presId="urn:microsoft.com/office/officeart/2005/8/layout/vList2"/>
    <dgm:cxn modelId="{37296E6A-608A-2043-9B5C-E969BFD55495}"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7981156-52E0-E542-800F-124552DD7208}"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2354A5BA-1E47-0641-BB55-9B4618E4E9C5}">
      <dgm:prSet phldrT="[Text]"/>
      <dgm:spPr>
        <a:solidFill>
          <a:schemeClr val="accent6">
            <a:lumMod val="75000"/>
          </a:schemeClr>
        </a:solidFill>
      </dgm:spPr>
      <dgm:t>
        <a:bodyPr/>
        <a:lstStyle/>
        <a:p>
          <a:r>
            <a:rPr lang="en-US" b="1" dirty="0" smtClean="0"/>
            <a:t>Access key scientific datasets scalably</a:t>
          </a:r>
          <a:endParaRPr lang="en-US" b="1" dirty="0"/>
        </a:p>
      </dgm:t>
    </dgm:pt>
    <dgm:pt modelId="{EDEBB05F-9890-A745-AE88-5D4BDA8E4D8F}" type="parTrans" cxnId="{27B25C54-F535-EF49-9E56-EF73D42D6824}">
      <dgm:prSet/>
      <dgm:spPr/>
      <dgm:t>
        <a:bodyPr/>
        <a:lstStyle/>
        <a:p>
          <a:endParaRPr lang="en-US"/>
        </a:p>
      </dgm:t>
    </dgm:pt>
    <dgm:pt modelId="{1B75CE6C-987D-F84A-85CB-9A0B03E70082}" type="sibTrans" cxnId="{27B25C54-F535-EF49-9E56-EF73D42D6824}">
      <dgm:prSet/>
      <dgm:spPr/>
      <dgm:t>
        <a:bodyPr/>
        <a:lstStyle/>
        <a:p>
          <a:endParaRPr lang="en-US"/>
        </a:p>
      </dgm:t>
    </dgm:pt>
    <dgm:pt modelId="{18B0B631-CE86-FF46-8259-1D1FA66B9AC6}">
      <dgm:prSet phldrT="[Text]"/>
      <dgm:spPr/>
      <dgm:t>
        <a:bodyPr/>
        <a:lstStyle/>
        <a:p>
          <a:r>
            <a:rPr lang="en-GB" dirty="0" smtClean="0"/>
            <a:t>Selected public datasets</a:t>
          </a:r>
          <a:endParaRPr lang="en-US" dirty="0"/>
        </a:p>
      </dgm:t>
    </dgm:pt>
    <dgm:pt modelId="{8752D634-9663-2049-8E76-951FF9DCA3C6}" type="parTrans" cxnId="{C4359C13-C197-E14D-823C-6ADB6125705C}">
      <dgm:prSet/>
      <dgm:spPr/>
      <dgm:t>
        <a:bodyPr/>
        <a:lstStyle/>
        <a:p>
          <a:endParaRPr lang="en-US"/>
        </a:p>
      </dgm:t>
    </dgm:pt>
    <dgm:pt modelId="{126C6D79-A85F-E145-938D-B231ACBC9F7E}" type="sibTrans" cxnId="{C4359C13-C197-E14D-823C-6ADB6125705C}">
      <dgm:prSet/>
      <dgm:spPr/>
      <dgm:t>
        <a:bodyPr/>
        <a:lstStyle/>
        <a:p>
          <a:endParaRPr lang="en-US"/>
        </a:p>
      </dgm:t>
    </dgm:pt>
    <dgm:pt modelId="{81C040FC-F6EC-3A40-B2BF-98A88852827D}">
      <dgm:prSet phldrT="[Text]"/>
      <dgm:spPr>
        <a:solidFill>
          <a:schemeClr val="accent6">
            <a:lumMod val="75000"/>
          </a:schemeClr>
        </a:solidFill>
      </dgm:spPr>
      <dgm:t>
        <a:bodyPr/>
        <a:lstStyle/>
        <a:p>
          <a:r>
            <a:rPr lang="en-GB" dirty="0" smtClean="0"/>
            <a:t>Benefits</a:t>
          </a:r>
          <a:endParaRPr lang="en-US" dirty="0"/>
        </a:p>
      </dgm:t>
    </dgm:pt>
    <dgm:pt modelId="{1C9C91F8-6E69-804F-91A6-A0193A15D9A4}" type="parTrans" cxnId="{59FEA19D-057F-604E-9FE0-43A600561776}">
      <dgm:prSet/>
      <dgm:spPr/>
      <dgm:t>
        <a:bodyPr/>
        <a:lstStyle/>
        <a:p>
          <a:endParaRPr lang="en-US"/>
        </a:p>
      </dgm:t>
    </dgm:pt>
    <dgm:pt modelId="{83D1BFDE-AADE-724D-8A84-0E058EFFAF0E}" type="sibTrans" cxnId="{59FEA19D-057F-604E-9FE0-43A600561776}">
      <dgm:prSet/>
      <dgm:spPr/>
      <dgm:t>
        <a:bodyPr/>
        <a:lstStyle/>
        <a:p>
          <a:endParaRPr lang="en-US"/>
        </a:p>
      </dgm:t>
    </dgm:pt>
    <dgm:pt modelId="{A59B73F0-CA8B-C64E-87D0-8DB1FF708DC4}">
      <dgm:prSet phldrT="[Text]"/>
      <dgm:spPr/>
      <dgm:t>
        <a:bodyPr/>
        <a:lstStyle/>
        <a:p>
          <a:r>
            <a:rPr lang="en-GB" dirty="0" smtClean="0"/>
            <a:t>Easy access to selected large-scale datasets</a:t>
          </a:r>
          <a:endParaRPr lang="en-US" dirty="0"/>
        </a:p>
      </dgm:t>
    </dgm:pt>
    <dgm:pt modelId="{66BDF395-79AA-CC4C-B434-333F21470F42}" type="parTrans" cxnId="{33EF4AB0-9B43-3F4D-A837-4BC13E4CF5AF}">
      <dgm:prSet/>
      <dgm:spPr/>
      <dgm:t>
        <a:bodyPr/>
        <a:lstStyle/>
        <a:p>
          <a:endParaRPr lang="en-US"/>
        </a:p>
      </dgm:t>
    </dgm:pt>
    <dgm:pt modelId="{DCCA9485-7C27-FF47-B6F4-47B536C4EBEE}" type="sibTrans" cxnId="{33EF4AB0-9B43-3F4D-A837-4BC13E4CF5AF}">
      <dgm:prSet/>
      <dgm:spPr/>
      <dgm:t>
        <a:bodyPr/>
        <a:lstStyle/>
        <a:p>
          <a:endParaRPr lang="en-US"/>
        </a:p>
      </dgm:t>
    </dgm:pt>
    <dgm:pt modelId="{B42EC052-C1D2-FD49-A4D2-A7AA921F47FE}">
      <dgm:prSet/>
      <dgm:spPr/>
      <dgm:t>
        <a:bodyPr/>
        <a:lstStyle/>
        <a:p>
          <a:r>
            <a:rPr lang="en-GB" dirty="0" smtClean="0"/>
            <a:t>Easy and efficient access </a:t>
          </a:r>
          <a:endParaRPr lang="en-US" dirty="0"/>
        </a:p>
      </dgm:t>
    </dgm:pt>
    <dgm:pt modelId="{95EB261C-1E39-D640-A545-37137B1EB683}" type="parTrans" cxnId="{24DF92E3-D751-8B40-852C-13B3F0621312}">
      <dgm:prSet/>
      <dgm:spPr/>
      <dgm:t>
        <a:bodyPr/>
        <a:lstStyle/>
        <a:p>
          <a:endParaRPr lang="en-US"/>
        </a:p>
      </dgm:t>
    </dgm:pt>
    <dgm:pt modelId="{9DF7F706-E9A1-AA45-A182-D71C0EF20787}" type="sibTrans" cxnId="{24DF92E3-D751-8B40-852C-13B3F0621312}">
      <dgm:prSet/>
      <dgm:spPr/>
      <dgm:t>
        <a:bodyPr/>
        <a:lstStyle/>
        <a:p>
          <a:endParaRPr lang="en-US"/>
        </a:p>
      </dgm:t>
    </dgm:pt>
    <dgm:pt modelId="{E643680A-7EC0-4049-9A36-853078B5FE85}">
      <dgm:prSet phldrT="[Text]"/>
      <dgm:spPr/>
      <dgm:t>
        <a:bodyPr/>
        <a:lstStyle/>
        <a:p>
          <a:r>
            <a:rPr lang="en-GB" dirty="0" smtClean="0"/>
            <a:t>Consume </a:t>
          </a:r>
          <a:r>
            <a:rPr lang="en-GB" dirty="0" smtClean="0"/>
            <a:t>them from EGI compute services</a:t>
          </a:r>
          <a:endParaRPr lang="en-US" dirty="0"/>
        </a:p>
      </dgm:t>
    </dgm:pt>
    <dgm:pt modelId="{88AA9597-7CCE-2940-89BA-E2A082CD18AD}" type="parTrans" cxnId="{B2CB8341-25CF-8944-919A-47FEED6E98D7}">
      <dgm:prSet/>
      <dgm:spPr/>
      <dgm:t>
        <a:bodyPr/>
        <a:lstStyle/>
        <a:p>
          <a:endParaRPr lang="en-US"/>
        </a:p>
      </dgm:t>
    </dgm:pt>
    <dgm:pt modelId="{810DE86A-CD30-9D4F-83FA-9EA26ADC3ED9}" type="sibTrans" cxnId="{B2CB8341-25CF-8944-919A-47FEED6E98D7}">
      <dgm:prSet/>
      <dgm:spPr/>
      <dgm:t>
        <a:bodyPr/>
        <a:lstStyle/>
        <a:p>
          <a:endParaRPr lang="en-US"/>
        </a:p>
      </dgm:t>
    </dgm:pt>
    <dgm:pt modelId="{0EC38B16-45DC-B944-BE74-1C94A1E92A15}" type="pres">
      <dgm:prSet presAssocID="{F7981156-52E0-E542-800F-124552DD7208}" presName="linear" presStyleCnt="0">
        <dgm:presLayoutVars>
          <dgm:animLvl val="lvl"/>
          <dgm:resizeHandles val="exact"/>
        </dgm:presLayoutVars>
      </dgm:prSet>
      <dgm:spPr/>
      <dgm:t>
        <a:bodyPr/>
        <a:lstStyle/>
        <a:p>
          <a:endParaRPr lang="en-US"/>
        </a:p>
      </dgm:t>
    </dgm:pt>
    <dgm:pt modelId="{6468BFDA-1D71-3943-B04C-CD25470D5C7F}" type="pres">
      <dgm:prSet presAssocID="{2354A5BA-1E47-0641-BB55-9B4618E4E9C5}" presName="parentText" presStyleLbl="node1" presStyleIdx="0" presStyleCnt="2" custScaleY="63526">
        <dgm:presLayoutVars>
          <dgm:chMax val="0"/>
          <dgm:bulletEnabled val="1"/>
        </dgm:presLayoutVars>
      </dgm:prSet>
      <dgm:spPr/>
      <dgm:t>
        <a:bodyPr/>
        <a:lstStyle/>
        <a:p>
          <a:endParaRPr lang="en-US"/>
        </a:p>
      </dgm:t>
    </dgm:pt>
    <dgm:pt modelId="{56FDC747-FBB1-534F-B3CD-7992DE2C6323}" type="pres">
      <dgm:prSet presAssocID="{2354A5BA-1E47-0641-BB55-9B4618E4E9C5}" presName="childText" presStyleLbl="revTx" presStyleIdx="0" presStyleCnt="2">
        <dgm:presLayoutVars>
          <dgm:bulletEnabled val="1"/>
        </dgm:presLayoutVars>
      </dgm:prSet>
      <dgm:spPr/>
      <dgm:t>
        <a:bodyPr/>
        <a:lstStyle/>
        <a:p>
          <a:endParaRPr lang="en-US"/>
        </a:p>
      </dgm:t>
    </dgm:pt>
    <dgm:pt modelId="{1029322D-0370-8149-8081-B3C38234DBC1}" type="pres">
      <dgm:prSet presAssocID="{81C040FC-F6EC-3A40-B2BF-98A88852827D}" presName="parentText" presStyleLbl="node1" presStyleIdx="1" presStyleCnt="2" custScaleY="47076" custLinFactNeighborX="-1123" custLinFactNeighborY="-608">
        <dgm:presLayoutVars>
          <dgm:chMax val="0"/>
          <dgm:bulletEnabled val="1"/>
        </dgm:presLayoutVars>
      </dgm:prSet>
      <dgm:spPr/>
      <dgm:t>
        <a:bodyPr/>
        <a:lstStyle/>
        <a:p>
          <a:endParaRPr lang="en-US"/>
        </a:p>
      </dgm:t>
    </dgm:pt>
    <dgm:pt modelId="{D955A277-86EF-284D-B02D-CA8769BDEBC5}" type="pres">
      <dgm:prSet presAssocID="{81C040FC-F6EC-3A40-B2BF-98A88852827D}" presName="childText" presStyleLbl="revTx" presStyleIdx="1" presStyleCnt="2">
        <dgm:presLayoutVars>
          <dgm:bulletEnabled val="1"/>
        </dgm:presLayoutVars>
      </dgm:prSet>
      <dgm:spPr/>
      <dgm:t>
        <a:bodyPr/>
        <a:lstStyle/>
        <a:p>
          <a:endParaRPr lang="en-US"/>
        </a:p>
      </dgm:t>
    </dgm:pt>
  </dgm:ptLst>
  <dgm:cxnLst>
    <dgm:cxn modelId="{59FEA19D-057F-604E-9FE0-43A600561776}" srcId="{F7981156-52E0-E542-800F-124552DD7208}" destId="{81C040FC-F6EC-3A40-B2BF-98A88852827D}" srcOrd="1" destOrd="0" parTransId="{1C9C91F8-6E69-804F-91A6-A0193A15D9A4}" sibTransId="{83D1BFDE-AADE-724D-8A84-0E058EFFAF0E}"/>
    <dgm:cxn modelId="{7A21A9E0-8205-9841-B55C-3DABB30A3F34}" type="presOf" srcId="{F7981156-52E0-E542-800F-124552DD7208}" destId="{0EC38B16-45DC-B944-BE74-1C94A1E92A15}" srcOrd="0" destOrd="0" presId="urn:microsoft.com/office/officeart/2005/8/layout/vList2"/>
    <dgm:cxn modelId="{018CFE11-4817-984C-B67D-E797CFDB9358}" type="presOf" srcId="{A59B73F0-CA8B-C64E-87D0-8DB1FF708DC4}" destId="{D955A277-86EF-284D-B02D-CA8769BDEBC5}" srcOrd="0" destOrd="0" presId="urn:microsoft.com/office/officeart/2005/8/layout/vList2"/>
    <dgm:cxn modelId="{7367805E-B980-704C-8C59-ABF59BAA6FFF}" type="presOf" srcId="{18B0B631-CE86-FF46-8259-1D1FA66B9AC6}" destId="{56FDC747-FBB1-534F-B3CD-7992DE2C6323}" srcOrd="0" destOrd="0" presId="urn:microsoft.com/office/officeart/2005/8/layout/vList2"/>
    <dgm:cxn modelId="{8585803A-E080-2D41-976E-219265DF8997}" type="presOf" srcId="{E643680A-7EC0-4049-9A36-853078B5FE85}" destId="{56FDC747-FBB1-534F-B3CD-7992DE2C6323}" srcOrd="0" destOrd="1" presId="urn:microsoft.com/office/officeart/2005/8/layout/vList2"/>
    <dgm:cxn modelId="{27B25C54-F535-EF49-9E56-EF73D42D6824}" srcId="{F7981156-52E0-E542-800F-124552DD7208}" destId="{2354A5BA-1E47-0641-BB55-9B4618E4E9C5}" srcOrd="0" destOrd="0" parTransId="{EDEBB05F-9890-A745-AE88-5D4BDA8E4D8F}" sibTransId="{1B75CE6C-987D-F84A-85CB-9A0B03E70082}"/>
    <dgm:cxn modelId="{B2CB8341-25CF-8944-919A-47FEED6E98D7}" srcId="{2354A5BA-1E47-0641-BB55-9B4618E4E9C5}" destId="{E643680A-7EC0-4049-9A36-853078B5FE85}" srcOrd="1" destOrd="0" parTransId="{88AA9597-7CCE-2940-89BA-E2A082CD18AD}" sibTransId="{810DE86A-CD30-9D4F-83FA-9EA26ADC3ED9}"/>
    <dgm:cxn modelId="{33EF4AB0-9B43-3F4D-A837-4BC13E4CF5AF}" srcId="{81C040FC-F6EC-3A40-B2BF-98A88852827D}" destId="{A59B73F0-CA8B-C64E-87D0-8DB1FF708DC4}" srcOrd="0" destOrd="0" parTransId="{66BDF395-79AA-CC4C-B434-333F21470F42}" sibTransId="{DCCA9485-7C27-FF47-B6F4-47B536C4EBEE}"/>
    <dgm:cxn modelId="{C4359C13-C197-E14D-823C-6ADB6125705C}" srcId="{2354A5BA-1E47-0641-BB55-9B4618E4E9C5}" destId="{18B0B631-CE86-FF46-8259-1D1FA66B9AC6}" srcOrd="0" destOrd="0" parTransId="{8752D634-9663-2049-8E76-951FF9DCA3C6}" sibTransId="{126C6D79-A85F-E145-938D-B231ACBC9F7E}"/>
    <dgm:cxn modelId="{24DF92E3-D751-8B40-852C-13B3F0621312}" srcId="{81C040FC-F6EC-3A40-B2BF-98A88852827D}" destId="{B42EC052-C1D2-FD49-A4D2-A7AA921F47FE}" srcOrd="1" destOrd="0" parTransId="{95EB261C-1E39-D640-A545-37137B1EB683}" sibTransId="{9DF7F706-E9A1-AA45-A182-D71C0EF20787}"/>
    <dgm:cxn modelId="{80099FED-C32A-2E49-9997-1BA1A47F80EC}" type="presOf" srcId="{B42EC052-C1D2-FD49-A4D2-A7AA921F47FE}" destId="{D955A277-86EF-284D-B02D-CA8769BDEBC5}" srcOrd="0" destOrd="1" presId="urn:microsoft.com/office/officeart/2005/8/layout/vList2"/>
    <dgm:cxn modelId="{5E2B8BAB-D53E-A242-A731-A14508FAB110}" type="presOf" srcId="{2354A5BA-1E47-0641-BB55-9B4618E4E9C5}" destId="{6468BFDA-1D71-3943-B04C-CD25470D5C7F}" srcOrd="0" destOrd="0" presId="urn:microsoft.com/office/officeart/2005/8/layout/vList2"/>
    <dgm:cxn modelId="{C850B5D0-7147-664E-9BA6-C86FE9E6D437}" type="presOf" srcId="{81C040FC-F6EC-3A40-B2BF-98A88852827D}" destId="{1029322D-0370-8149-8081-B3C38234DBC1}" srcOrd="0" destOrd="0" presId="urn:microsoft.com/office/officeart/2005/8/layout/vList2"/>
    <dgm:cxn modelId="{B73337C2-826C-B94D-A0C6-BCA2BEB1FAFC}" type="presParOf" srcId="{0EC38B16-45DC-B944-BE74-1C94A1E92A15}" destId="{6468BFDA-1D71-3943-B04C-CD25470D5C7F}" srcOrd="0" destOrd="0" presId="urn:microsoft.com/office/officeart/2005/8/layout/vList2"/>
    <dgm:cxn modelId="{DFD4AD0B-2AA9-9E4C-81DB-64E592C1F879}" type="presParOf" srcId="{0EC38B16-45DC-B944-BE74-1C94A1E92A15}" destId="{56FDC747-FBB1-534F-B3CD-7992DE2C6323}" srcOrd="1" destOrd="0" presId="urn:microsoft.com/office/officeart/2005/8/layout/vList2"/>
    <dgm:cxn modelId="{5EBA1CAA-F59A-504B-AACB-B865093FE23F}" type="presParOf" srcId="{0EC38B16-45DC-B944-BE74-1C94A1E92A15}" destId="{1029322D-0370-8149-8081-B3C38234DBC1}" srcOrd="2" destOrd="0" presId="urn:microsoft.com/office/officeart/2005/8/layout/vList2"/>
    <dgm:cxn modelId="{D5CBB89F-09A1-D847-B4E4-9261277A58E8}" type="presParOf" srcId="{0EC38B16-45DC-B944-BE74-1C94A1E92A15}" destId="{D955A277-86EF-284D-B02D-CA8769BDEBC5}"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92505"/>
          <a:ext cx="6409407" cy="954719"/>
        </a:xfrm>
        <a:prstGeom prst="roundRect">
          <a:avLst/>
        </a:prstGeom>
        <a:solidFill>
          <a:schemeClr val="accent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b="1" kern="1200" dirty="0" smtClean="0"/>
            <a:t>Run virtual machines on-demand with complete control over the computing resources</a:t>
          </a:r>
          <a:endParaRPr lang="en-US" sz="2300" b="1" kern="1200" dirty="0"/>
        </a:p>
      </dsp:txBody>
      <dsp:txXfrm>
        <a:off x="46606" y="139111"/>
        <a:ext cx="6316195" cy="861507"/>
      </dsp:txXfrm>
    </dsp:sp>
    <dsp:sp modelId="{56FDC747-FBB1-534F-B3CD-7992DE2C6323}">
      <dsp:nvSpPr>
        <dsp:cNvPr id="0" name=""/>
        <dsp:cNvSpPr/>
      </dsp:nvSpPr>
      <dsp:spPr>
        <a:xfrm>
          <a:off x="0" y="1047225"/>
          <a:ext cx="6409407" cy="64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Run any kind of scientific application on virtual machines</a:t>
          </a:r>
          <a:endParaRPr lang="en-US" sz="1800" kern="1200" dirty="0"/>
        </a:p>
        <a:p>
          <a:pPr marL="171450" lvl="1" indent="-171450" algn="l" defTabSz="800100">
            <a:lnSpc>
              <a:spcPct val="90000"/>
            </a:lnSpc>
            <a:spcBef>
              <a:spcPct val="0"/>
            </a:spcBef>
            <a:spcAft>
              <a:spcPct val="20000"/>
            </a:spcAft>
            <a:buChar char="••"/>
          </a:pPr>
          <a:r>
            <a:rPr lang="en-US" sz="1800" kern="1200" dirty="0" smtClean="0"/>
            <a:t>Complete control over the resources you choose </a:t>
          </a:r>
          <a:endParaRPr lang="en-US" sz="1800" kern="1200" dirty="0"/>
        </a:p>
      </dsp:txBody>
      <dsp:txXfrm>
        <a:off x="0" y="1047225"/>
        <a:ext cx="6409407" cy="645840"/>
      </dsp:txXfrm>
    </dsp:sp>
    <dsp:sp modelId="{1029322D-0370-8149-8081-B3C38234DBC1}">
      <dsp:nvSpPr>
        <dsp:cNvPr id="0" name=""/>
        <dsp:cNvSpPr/>
      </dsp:nvSpPr>
      <dsp:spPr>
        <a:xfrm>
          <a:off x="0" y="1693065"/>
          <a:ext cx="6409407" cy="557365"/>
        </a:xfrm>
        <a:prstGeom prst="roundRect">
          <a:avLst/>
        </a:prstGeom>
        <a:solidFill>
          <a:schemeClr val="accent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smtClean="0"/>
            <a:t>Benefits</a:t>
          </a:r>
          <a:endParaRPr lang="en-US" sz="2300" kern="1200" dirty="0"/>
        </a:p>
      </dsp:txBody>
      <dsp:txXfrm>
        <a:off x="27208" y="1720273"/>
        <a:ext cx="6354991" cy="502949"/>
      </dsp:txXfrm>
    </dsp:sp>
    <dsp:sp modelId="{D955A277-86EF-284D-B02D-CA8769BDEBC5}">
      <dsp:nvSpPr>
        <dsp:cNvPr id="0" name=""/>
        <dsp:cNvSpPr/>
      </dsp:nvSpPr>
      <dsp:spPr>
        <a:xfrm>
          <a:off x="0" y="2250431"/>
          <a:ext cx="6409407"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kern="1200" dirty="0" smtClean="0"/>
            <a:t>On-demand provisioning</a:t>
          </a:r>
          <a:endParaRPr lang="en-US" sz="1800" kern="1200" dirty="0"/>
        </a:p>
        <a:p>
          <a:pPr marL="171450" lvl="1" indent="-171450" algn="l" defTabSz="800100">
            <a:lnSpc>
              <a:spcPct val="90000"/>
            </a:lnSpc>
            <a:spcBef>
              <a:spcPct val="0"/>
            </a:spcBef>
            <a:spcAft>
              <a:spcPct val="20000"/>
            </a:spcAft>
            <a:buChar char="••"/>
          </a:pPr>
          <a:r>
            <a:rPr lang="en-GB" sz="1800" kern="1200" dirty="0" smtClean="0"/>
            <a:t>Full control over computing resources</a:t>
          </a:r>
          <a:endParaRPr lang="en-US" sz="1800" kern="1200" dirty="0"/>
        </a:p>
        <a:p>
          <a:pPr marL="171450" lvl="1" indent="-171450" algn="l" defTabSz="800100">
            <a:lnSpc>
              <a:spcPct val="90000"/>
            </a:lnSpc>
            <a:spcBef>
              <a:spcPct val="0"/>
            </a:spcBef>
            <a:spcAft>
              <a:spcPct val="20000"/>
            </a:spcAft>
            <a:buChar char="••"/>
          </a:pPr>
          <a:r>
            <a:rPr lang="en-GB" sz="1800" kern="1200" dirty="0" smtClean="0"/>
            <a:t>Standard interface to deploy on multiple service providers</a:t>
          </a:r>
          <a:endParaRPr lang="en-US" sz="1800" kern="1200" dirty="0"/>
        </a:p>
      </dsp:txBody>
      <dsp:txXfrm>
        <a:off x="0" y="2250431"/>
        <a:ext cx="6409407" cy="9687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58393"/>
          <a:ext cx="6409407" cy="1034280"/>
        </a:xfrm>
        <a:prstGeom prst="roundRect">
          <a:avLst/>
        </a:prstGeom>
        <a:solidFill>
          <a:srgbClr val="E3B40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kern="1200" dirty="0" smtClean="0"/>
            <a:t>Manage community membership and expose trusted information</a:t>
          </a:r>
          <a:endParaRPr lang="en-US" sz="2100" b="1" kern="1200" dirty="0"/>
        </a:p>
      </dsp:txBody>
      <dsp:txXfrm>
        <a:off x="50489" y="108882"/>
        <a:ext cx="6308429" cy="933302"/>
      </dsp:txXfrm>
    </dsp:sp>
    <dsp:sp modelId="{56FDC747-FBB1-534F-B3CD-7992DE2C6323}">
      <dsp:nvSpPr>
        <dsp:cNvPr id="0" name=""/>
        <dsp:cNvSpPr/>
      </dsp:nvSpPr>
      <dsp:spPr>
        <a:xfrm>
          <a:off x="0" y="1092673"/>
          <a:ext cx="6409407" cy="129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Manage user membership</a:t>
          </a:r>
          <a:endParaRPr lang="en-US" sz="1600" kern="1200" dirty="0"/>
        </a:p>
        <a:p>
          <a:pPr marL="171450" lvl="1" indent="-171450" algn="l" defTabSz="711200">
            <a:lnSpc>
              <a:spcPct val="90000"/>
            </a:lnSpc>
            <a:spcBef>
              <a:spcPct val="0"/>
            </a:spcBef>
            <a:spcAft>
              <a:spcPct val="20000"/>
            </a:spcAft>
            <a:buChar char="••"/>
          </a:pPr>
          <a:r>
            <a:rPr lang="en-US" sz="1600" kern="1200" dirty="0" smtClean="0"/>
            <a:t>Users can register and ask to be part of a community</a:t>
          </a:r>
          <a:endParaRPr lang="en-US" sz="1600" kern="1200" dirty="0"/>
        </a:p>
        <a:p>
          <a:pPr marL="171450" lvl="1" indent="-171450" algn="l" defTabSz="711200">
            <a:lnSpc>
              <a:spcPct val="90000"/>
            </a:lnSpc>
            <a:spcBef>
              <a:spcPct val="0"/>
            </a:spcBef>
            <a:spcAft>
              <a:spcPct val="20000"/>
            </a:spcAft>
            <a:buChar char="••"/>
          </a:pPr>
          <a:r>
            <a:rPr lang="en-US" sz="1600" kern="1200" dirty="0" smtClean="0"/>
            <a:t>The community supervisor can approve or remove users</a:t>
          </a:r>
          <a:endParaRPr lang="en-US" sz="1600" kern="1200" dirty="0"/>
        </a:p>
      </dsp:txBody>
      <dsp:txXfrm>
        <a:off x="0" y="1092673"/>
        <a:ext cx="6409407" cy="1291680"/>
      </dsp:txXfrm>
    </dsp:sp>
    <dsp:sp modelId="{1029322D-0370-8149-8081-B3C38234DBC1}">
      <dsp:nvSpPr>
        <dsp:cNvPr id="0" name=""/>
        <dsp:cNvSpPr/>
      </dsp:nvSpPr>
      <dsp:spPr>
        <a:xfrm>
          <a:off x="0" y="2015552"/>
          <a:ext cx="6409407" cy="524597"/>
        </a:xfrm>
        <a:prstGeom prst="roundRect">
          <a:avLst/>
        </a:prstGeom>
        <a:solidFill>
          <a:srgbClr val="E3B40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GB" sz="2100" kern="1200" dirty="0" smtClean="0"/>
            <a:t>Benefits</a:t>
          </a:r>
          <a:endParaRPr lang="en-US" sz="2100" kern="1200" dirty="0"/>
        </a:p>
      </dsp:txBody>
      <dsp:txXfrm>
        <a:off x="25609" y="2041161"/>
        <a:ext cx="6358189" cy="473379"/>
      </dsp:txXfrm>
    </dsp:sp>
    <dsp:sp modelId="{D955A277-86EF-284D-B02D-CA8769BDEBC5}">
      <dsp:nvSpPr>
        <dsp:cNvPr id="0" name=""/>
        <dsp:cNvSpPr/>
      </dsp:nvSpPr>
      <dsp:spPr>
        <a:xfrm>
          <a:off x="0" y="2663629"/>
          <a:ext cx="6409407"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GB" sz="1600" kern="1200" dirty="0" smtClean="0"/>
            <a:t>Easy and trusted way to manage Virtual Organization membership</a:t>
          </a:r>
          <a:endParaRPr lang="en-US" sz="1600" kern="1200" dirty="0"/>
        </a:p>
      </dsp:txBody>
      <dsp:txXfrm>
        <a:off x="0" y="2663629"/>
        <a:ext cx="6409407" cy="63238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22044"/>
          <a:ext cx="6409407" cy="1034280"/>
        </a:xfrm>
        <a:prstGeom prst="roundRect">
          <a:avLst/>
        </a:prstGeom>
        <a:solidFill>
          <a:srgbClr val="E3B40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b="1" kern="1200" dirty="0" smtClean="0"/>
            <a:t>Handle transparent Single Sign-On from multiple heterogeneous identity providers</a:t>
          </a:r>
          <a:endParaRPr lang="en-US" sz="2300" b="1" kern="1200" dirty="0"/>
        </a:p>
      </dsp:txBody>
      <dsp:txXfrm>
        <a:off x="50489" y="72533"/>
        <a:ext cx="6308429" cy="933302"/>
      </dsp:txXfrm>
    </dsp:sp>
    <dsp:sp modelId="{56FDC747-FBB1-534F-B3CD-7992DE2C6323}">
      <dsp:nvSpPr>
        <dsp:cNvPr id="0" name=""/>
        <dsp:cNvSpPr/>
      </dsp:nvSpPr>
      <dsp:spPr>
        <a:xfrm>
          <a:off x="0" y="1056324"/>
          <a:ext cx="6409407"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Authenticates the users </a:t>
          </a:r>
          <a:r>
            <a:rPr lang="en-US" sz="1800" kern="1200" dirty="0" smtClean="0"/>
            <a:t>and </a:t>
          </a:r>
          <a:r>
            <a:rPr lang="en-US" sz="1800" kern="1200" dirty="0" smtClean="0"/>
            <a:t>issues </a:t>
          </a:r>
          <a:r>
            <a:rPr lang="en-US" sz="1800" kern="1200" dirty="0" smtClean="0"/>
            <a:t>signed and encrypted access to the Service Provider</a:t>
          </a:r>
          <a:endParaRPr lang="en-US" sz="1800" kern="1200" dirty="0"/>
        </a:p>
        <a:p>
          <a:pPr marL="171450" lvl="1" indent="-171450" algn="l" defTabSz="800100">
            <a:lnSpc>
              <a:spcPct val="90000"/>
            </a:lnSpc>
            <a:spcBef>
              <a:spcPct val="0"/>
            </a:spcBef>
            <a:spcAft>
              <a:spcPct val="20000"/>
            </a:spcAft>
            <a:buChar char="••"/>
          </a:pPr>
          <a:r>
            <a:rPr lang="en-US" sz="1800" kern="1200" dirty="0" err="1" smtClean="0"/>
            <a:t>IdP</a:t>
          </a:r>
          <a:r>
            <a:rPr lang="en-US" sz="1800" kern="1200" dirty="0" smtClean="0"/>
            <a:t> is the only component users give their credentials to</a:t>
          </a:r>
          <a:endParaRPr lang="en-US" sz="1800" kern="1200" dirty="0"/>
        </a:p>
      </dsp:txBody>
      <dsp:txXfrm>
        <a:off x="0" y="1056324"/>
        <a:ext cx="6409407" cy="968760"/>
      </dsp:txXfrm>
    </dsp:sp>
    <dsp:sp modelId="{1029322D-0370-8149-8081-B3C38234DBC1}">
      <dsp:nvSpPr>
        <dsp:cNvPr id="0" name=""/>
        <dsp:cNvSpPr/>
      </dsp:nvSpPr>
      <dsp:spPr>
        <a:xfrm>
          <a:off x="0" y="2031439"/>
          <a:ext cx="6409407" cy="560176"/>
        </a:xfrm>
        <a:prstGeom prst="roundRect">
          <a:avLst/>
        </a:prstGeom>
        <a:solidFill>
          <a:srgbClr val="E3B40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smtClean="0"/>
            <a:t>Benefits</a:t>
          </a:r>
          <a:endParaRPr lang="en-US" sz="2300" kern="1200" dirty="0"/>
        </a:p>
      </dsp:txBody>
      <dsp:txXfrm>
        <a:off x="27346" y="2058785"/>
        <a:ext cx="6354715" cy="505484"/>
      </dsp:txXfrm>
    </dsp:sp>
    <dsp:sp modelId="{D955A277-86EF-284D-B02D-CA8769BDEBC5}">
      <dsp:nvSpPr>
        <dsp:cNvPr id="0" name=""/>
        <dsp:cNvSpPr/>
      </dsp:nvSpPr>
      <dsp:spPr>
        <a:xfrm>
          <a:off x="0" y="2585260"/>
          <a:ext cx="6409407" cy="632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kern="1200" dirty="0" smtClean="0"/>
            <a:t>Only one account needed to sign in for multiple heterogeneous service providers</a:t>
          </a:r>
          <a:endParaRPr lang="en-US" sz="1800" kern="1200" dirty="0"/>
        </a:p>
      </dsp:txBody>
      <dsp:txXfrm>
        <a:off x="0" y="2585260"/>
        <a:ext cx="6409407" cy="63238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47624"/>
          <a:ext cx="6409407" cy="1099800"/>
        </a:xfrm>
        <a:prstGeom prst="roundRect">
          <a:avLst/>
        </a:prstGeom>
        <a:solidFill>
          <a:srgbClr val="0BB43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Manage the configuration information of a federated e-infrastructure including the provided service instances and staff contacts</a:t>
          </a:r>
          <a:endParaRPr lang="en-US" sz="2000" b="1" kern="1200" dirty="0"/>
        </a:p>
      </dsp:txBody>
      <dsp:txXfrm>
        <a:off x="53688" y="101312"/>
        <a:ext cx="6302031" cy="992424"/>
      </dsp:txXfrm>
    </dsp:sp>
    <dsp:sp modelId="{56FDC747-FBB1-534F-B3CD-7992DE2C6323}">
      <dsp:nvSpPr>
        <dsp:cNvPr id="0" name=""/>
        <dsp:cNvSpPr/>
      </dsp:nvSpPr>
      <dsp:spPr>
        <a:xfrm>
          <a:off x="0" y="1147424"/>
          <a:ext cx="6409407" cy="765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b="0" kern="1200" dirty="0" smtClean="0"/>
            <a:t>Implement a complex distributed hierarchy of services.</a:t>
          </a:r>
          <a:endParaRPr lang="en-US" sz="1600" kern="1200" dirty="0"/>
        </a:p>
        <a:p>
          <a:pPr marL="171450" lvl="1" indent="-171450" algn="l" defTabSz="711200">
            <a:lnSpc>
              <a:spcPct val="90000"/>
            </a:lnSpc>
            <a:spcBef>
              <a:spcPct val="0"/>
            </a:spcBef>
            <a:spcAft>
              <a:spcPct val="20000"/>
            </a:spcAft>
            <a:buChar char="••"/>
          </a:pPr>
          <a:r>
            <a:rPr lang="en-US" sz="1600" b="0" kern="1200" dirty="0" smtClean="0"/>
            <a:t>Handle a hierarchical distribution of roles of a distributed infrastructure</a:t>
          </a:r>
          <a:endParaRPr lang="en-US" sz="1600" kern="1200" dirty="0"/>
        </a:p>
      </dsp:txBody>
      <dsp:txXfrm>
        <a:off x="0" y="1147424"/>
        <a:ext cx="6409407" cy="765899"/>
      </dsp:txXfrm>
    </dsp:sp>
    <dsp:sp modelId="{1029322D-0370-8149-8081-B3C38234DBC1}">
      <dsp:nvSpPr>
        <dsp:cNvPr id="0" name=""/>
        <dsp:cNvSpPr/>
      </dsp:nvSpPr>
      <dsp:spPr>
        <a:xfrm>
          <a:off x="0" y="1913324"/>
          <a:ext cx="6409407" cy="666764"/>
        </a:xfrm>
        <a:prstGeom prst="roundRect">
          <a:avLst/>
        </a:prstGeom>
        <a:solidFill>
          <a:srgbClr val="0BB43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t>Benefits</a:t>
          </a:r>
          <a:endParaRPr lang="en-US" sz="2000" kern="1200" dirty="0"/>
        </a:p>
      </dsp:txBody>
      <dsp:txXfrm>
        <a:off x="32549" y="1945873"/>
        <a:ext cx="6344309" cy="601666"/>
      </dsp:txXfrm>
    </dsp:sp>
    <dsp:sp modelId="{D955A277-86EF-284D-B02D-CA8769BDEBC5}">
      <dsp:nvSpPr>
        <dsp:cNvPr id="0" name=""/>
        <dsp:cNvSpPr/>
      </dsp:nvSpPr>
      <dsp:spPr>
        <a:xfrm>
          <a:off x="0" y="2580089"/>
          <a:ext cx="6409407"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GB" sz="1600" kern="1200" dirty="0" smtClean="0"/>
            <a:t>Ready-to-use solution</a:t>
          </a:r>
          <a:endParaRPr lang="en-US" sz="1600" kern="1200" dirty="0"/>
        </a:p>
        <a:p>
          <a:pPr marL="171450" lvl="1" indent="-171450" algn="l" defTabSz="711200">
            <a:lnSpc>
              <a:spcPct val="90000"/>
            </a:lnSpc>
            <a:spcBef>
              <a:spcPct val="0"/>
            </a:spcBef>
            <a:spcAft>
              <a:spcPct val="20000"/>
            </a:spcAft>
            <a:buChar char="••"/>
          </a:pPr>
          <a:r>
            <a:rPr lang="en-GB" sz="1600" kern="1200" smtClean="0"/>
            <a:t>Improves the operation of a distributed infrastructure</a:t>
          </a:r>
          <a:endParaRPr lang="en-US" sz="1600" kern="1200"/>
        </a:p>
        <a:p>
          <a:pPr marL="171450" lvl="1" indent="-171450" algn="l" defTabSz="711200">
            <a:lnSpc>
              <a:spcPct val="90000"/>
            </a:lnSpc>
            <a:spcBef>
              <a:spcPct val="0"/>
            </a:spcBef>
            <a:spcAft>
              <a:spcPct val="20000"/>
            </a:spcAft>
            <a:buChar char="••"/>
          </a:pPr>
          <a:r>
            <a:rPr lang="en-GB" sz="1600" kern="1200" dirty="0" smtClean="0"/>
            <a:t>Hierarchical management with roles and capabilities</a:t>
          </a:r>
          <a:endParaRPr lang="en-US" sz="1600" kern="1200" dirty="0"/>
        </a:p>
      </dsp:txBody>
      <dsp:txXfrm>
        <a:off x="0" y="2580089"/>
        <a:ext cx="6409407" cy="8280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12969"/>
          <a:ext cx="6409407" cy="1614600"/>
        </a:xfrm>
        <a:prstGeom prst="roundRect">
          <a:avLst/>
        </a:prstGeom>
        <a:solidFill>
          <a:srgbClr val="0BB43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b="1" kern="1200" dirty="0" smtClean="0"/>
            <a:t>Monitor a wide range of platforms and provide operational and business insight for a wide range of built-in and user defined key performance indicators</a:t>
          </a:r>
          <a:endParaRPr lang="en-US" sz="2300" b="1" kern="1200" dirty="0"/>
        </a:p>
      </dsp:txBody>
      <dsp:txXfrm>
        <a:off x="78818" y="91787"/>
        <a:ext cx="6251771" cy="1456964"/>
      </dsp:txXfrm>
    </dsp:sp>
    <dsp:sp modelId="{56FDC747-FBB1-534F-B3CD-7992DE2C6323}">
      <dsp:nvSpPr>
        <dsp:cNvPr id="0" name=""/>
        <dsp:cNvSpPr/>
      </dsp:nvSpPr>
      <dsp:spPr>
        <a:xfrm>
          <a:off x="0" y="1627569"/>
          <a:ext cx="6409407"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0" kern="1200" dirty="0" smtClean="0"/>
            <a:t>Monitoring of federated environments services</a:t>
          </a:r>
          <a:endParaRPr lang="en-US" sz="1800" kern="1200" dirty="0"/>
        </a:p>
        <a:p>
          <a:pPr marL="171450" lvl="1" indent="-171450" algn="l" defTabSz="800100">
            <a:lnSpc>
              <a:spcPct val="90000"/>
            </a:lnSpc>
            <a:spcBef>
              <a:spcPct val="0"/>
            </a:spcBef>
            <a:spcAft>
              <a:spcPct val="20000"/>
            </a:spcAft>
            <a:buChar char="••"/>
          </a:pPr>
          <a:r>
            <a:rPr lang="en-US" sz="1800" b="0" kern="1200" dirty="0" smtClean="0"/>
            <a:t>Data collection and statistic tools</a:t>
          </a:r>
          <a:endParaRPr lang="en-US" sz="1800" kern="1200" dirty="0"/>
        </a:p>
        <a:p>
          <a:pPr marL="171450" lvl="1" indent="-171450" algn="l" defTabSz="800100">
            <a:lnSpc>
              <a:spcPct val="90000"/>
            </a:lnSpc>
            <a:spcBef>
              <a:spcPct val="0"/>
            </a:spcBef>
            <a:spcAft>
              <a:spcPct val="20000"/>
            </a:spcAft>
            <a:buChar char="••"/>
          </a:pPr>
          <a:r>
            <a:rPr lang="en-US" sz="1800" b="0" kern="1200" dirty="0" smtClean="0"/>
            <a:t>User-friendly interface</a:t>
          </a:r>
          <a:endParaRPr lang="en-US" sz="1800" kern="1200" dirty="0"/>
        </a:p>
      </dsp:txBody>
      <dsp:txXfrm>
        <a:off x="0" y="1627569"/>
        <a:ext cx="6409407" cy="928395"/>
      </dsp:txXfrm>
    </dsp:sp>
    <dsp:sp modelId="{1029322D-0370-8149-8081-B3C38234DBC1}">
      <dsp:nvSpPr>
        <dsp:cNvPr id="0" name=""/>
        <dsp:cNvSpPr/>
      </dsp:nvSpPr>
      <dsp:spPr>
        <a:xfrm>
          <a:off x="0" y="2555964"/>
          <a:ext cx="6409407" cy="556552"/>
        </a:xfrm>
        <a:prstGeom prst="roundRect">
          <a:avLst/>
        </a:prstGeom>
        <a:solidFill>
          <a:srgbClr val="0BB43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smtClean="0"/>
            <a:t>Benefits</a:t>
          </a:r>
          <a:endParaRPr lang="en-US" sz="2300" kern="1200" dirty="0"/>
        </a:p>
      </dsp:txBody>
      <dsp:txXfrm>
        <a:off x="27169" y="2583133"/>
        <a:ext cx="6355069" cy="502214"/>
      </dsp:txXfrm>
    </dsp:sp>
    <dsp:sp modelId="{D955A277-86EF-284D-B02D-CA8769BDEBC5}">
      <dsp:nvSpPr>
        <dsp:cNvPr id="0" name=""/>
        <dsp:cNvSpPr/>
      </dsp:nvSpPr>
      <dsp:spPr>
        <a:xfrm>
          <a:off x="0" y="3112516"/>
          <a:ext cx="6409407"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kern="1200" dirty="0" smtClean="0"/>
            <a:t>Repository of information and solutions</a:t>
          </a:r>
          <a:endParaRPr lang="en-US" sz="1800" kern="1200" dirty="0"/>
        </a:p>
        <a:p>
          <a:pPr marL="171450" lvl="1" indent="-171450" algn="l" defTabSz="800100">
            <a:lnSpc>
              <a:spcPct val="90000"/>
            </a:lnSpc>
            <a:spcBef>
              <a:spcPct val="0"/>
            </a:spcBef>
            <a:spcAft>
              <a:spcPct val="20000"/>
            </a:spcAft>
            <a:buChar char="••"/>
          </a:pPr>
          <a:r>
            <a:rPr lang="en-GB" sz="1800" kern="1200" dirty="0" smtClean="0"/>
            <a:t>Progress tracking</a:t>
          </a:r>
          <a:endParaRPr lang="en-US" sz="1800" kern="1200" dirty="0"/>
        </a:p>
      </dsp:txBody>
      <dsp:txXfrm>
        <a:off x="0" y="3112516"/>
        <a:ext cx="6409407" cy="61893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82232"/>
          <a:ext cx="6409407" cy="875160"/>
        </a:xfrm>
        <a:prstGeom prst="roundRect">
          <a:avLst/>
        </a:prstGeom>
        <a:solidFill>
          <a:srgbClr val="0BB43A"/>
        </a:soli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Handle service requests and incidents for distributed support teams </a:t>
          </a:r>
          <a:endParaRPr lang="en-US" sz="2000" b="1" kern="1200" dirty="0"/>
        </a:p>
      </dsp:txBody>
      <dsp:txXfrm>
        <a:off x="42722" y="124954"/>
        <a:ext cx="6323963" cy="789716"/>
      </dsp:txXfrm>
    </dsp:sp>
    <dsp:sp modelId="{56FDC747-FBB1-534F-B3CD-7992DE2C6323}">
      <dsp:nvSpPr>
        <dsp:cNvPr id="0" name=""/>
        <dsp:cNvSpPr/>
      </dsp:nvSpPr>
      <dsp:spPr>
        <a:xfrm>
          <a:off x="0" y="1002874"/>
          <a:ext cx="6409407" cy="580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b="0" kern="1200" dirty="0" smtClean="0"/>
            <a:t>Technical </a:t>
          </a:r>
          <a:r>
            <a:rPr lang="en-US" sz="1600" b="0" kern="1200" dirty="0" smtClean="0"/>
            <a:t>support ticketing system </a:t>
          </a:r>
          <a:endParaRPr lang="en-US" sz="1600" kern="1200" dirty="0"/>
        </a:p>
        <a:p>
          <a:pPr marL="171450" lvl="1" indent="-171450" algn="l" defTabSz="711200">
            <a:lnSpc>
              <a:spcPct val="90000"/>
            </a:lnSpc>
            <a:spcBef>
              <a:spcPct val="0"/>
            </a:spcBef>
            <a:spcAft>
              <a:spcPct val="20000"/>
            </a:spcAft>
            <a:buChar char="••"/>
          </a:pPr>
          <a:endParaRPr lang="en-US" sz="1600" kern="1200" dirty="0"/>
        </a:p>
      </dsp:txBody>
      <dsp:txXfrm>
        <a:off x="0" y="1002874"/>
        <a:ext cx="6409407" cy="580635"/>
      </dsp:txXfrm>
    </dsp:sp>
    <dsp:sp modelId="{1029322D-0370-8149-8081-B3C38234DBC1}">
      <dsp:nvSpPr>
        <dsp:cNvPr id="0" name=""/>
        <dsp:cNvSpPr/>
      </dsp:nvSpPr>
      <dsp:spPr>
        <a:xfrm>
          <a:off x="0" y="1331031"/>
          <a:ext cx="6409407" cy="492023"/>
        </a:xfrm>
        <a:prstGeom prst="roundRect">
          <a:avLst/>
        </a:prstGeom>
        <a:solidFill>
          <a:srgbClr val="0BB43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t>Benefits</a:t>
          </a:r>
          <a:endParaRPr lang="en-US" sz="2000" kern="1200" dirty="0"/>
        </a:p>
      </dsp:txBody>
      <dsp:txXfrm>
        <a:off x="24019" y="1355050"/>
        <a:ext cx="6361369" cy="443985"/>
      </dsp:txXfrm>
    </dsp:sp>
    <dsp:sp modelId="{D955A277-86EF-284D-B02D-CA8769BDEBC5}">
      <dsp:nvSpPr>
        <dsp:cNvPr id="0" name=""/>
        <dsp:cNvSpPr/>
      </dsp:nvSpPr>
      <dsp:spPr>
        <a:xfrm>
          <a:off x="0" y="1943541"/>
          <a:ext cx="6409407" cy="1343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GB" sz="1600" kern="1200" dirty="0" smtClean="0"/>
            <a:t>Reduced cost for setting up the monitoring services, minimal development effort</a:t>
          </a:r>
          <a:endParaRPr lang="en-US" sz="1600" kern="1200" dirty="0"/>
        </a:p>
        <a:p>
          <a:pPr marL="171450" lvl="1" indent="-171450" algn="l" defTabSz="711200">
            <a:lnSpc>
              <a:spcPct val="90000"/>
            </a:lnSpc>
            <a:spcBef>
              <a:spcPct val="0"/>
            </a:spcBef>
            <a:spcAft>
              <a:spcPct val="20000"/>
            </a:spcAft>
            <a:buChar char="••"/>
          </a:pPr>
          <a:r>
            <a:rPr lang="en-GB" sz="1600" kern="1200" smtClean="0"/>
            <a:t>Ready-to-use user interfaces and flexible availability calculating flexible tools</a:t>
          </a:r>
          <a:endParaRPr lang="en-US" sz="1600" kern="1200"/>
        </a:p>
        <a:p>
          <a:pPr marL="171450" lvl="1" indent="-171450" algn="l" defTabSz="711200">
            <a:lnSpc>
              <a:spcPct val="90000"/>
            </a:lnSpc>
            <a:spcBef>
              <a:spcPct val="0"/>
            </a:spcBef>
            <a:spcAft>
              <a:spcPct val="20000"/>
            </a:spcAft>
            <a:buChar char="••"/>
          </a:pPr>
          <a:r>
            <a:rPr lang="en-GB" sz="1600" kern="1200" dirty="0" smtClean="0"/>
            <a:t>Automated reporting tools</a:t>
          </a:r>
          <a:endParaRPr lang="en-US" sz="1600" kern="1200" dirty="0"/>
        </a:p>
      </dsp:txBody>
      <dsp:txXfrm>
        <a:off x="0" y="1943541"/>
        <a:ext cx="6409407" cy="134343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119720"/>
          <a:ext cx="6409407" cy="954719"/>
        </a:xfrm>
        <a:prstGeom prst="roundRect">
          <a:avLst/>
        </a:prstGeom>
        <a:solidFill>
          <a:srgbClr val="2280C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Learn how to manage IT services with a pragmatic, lightweight and achievable standard</a:t>
          </a:r>
          <a:endParaRPr lang="en-US" sz="2400" b="1" kern="1200" dirty="0"/>
        </a:p>
      </dsp:txBody>
      <dsp:txXfrm>
        <a:off x="46606" y="166326"/>
        <a:ext cx="6316195" cy="861507"/>
      </dsp:txXfrm>
    </dsp:sp>
    <dsp:sp modelId="{56FDC747-FBB1-534F-B3CD-7992DE2C6323}">
      <dsp:nvSpPr>
        <dsp:cNvPr id="0" name=""/>
        <dsp:cNvSpPr/>
      </dsp:nvSpPr>
      <dsp:spPr>
        <a:xfrm>
          <a:off x="0" y="1074440"/>
          <a:ext cx="6409407" cy="91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0" kern="1200" dirty="0" smtClean="0"/>
            <a:t>Lightweight standards family</a:t>
          </a:r>
          <a:endParaRPr lang="en-US" sz="1900" kern="1200" dirty="0"/>
        </a:p>
        <a:p>
          <a:pPr marL="171450" lvl="1" indent="-171450" algn="l" defTabSz="844550">
            <a:lnSpc>
              <a:spcPct val="90000"/>
            </a:lnSpc>
            <a:spcBef>
              <a:spcPct val="0"/>
            </a:spcBef>
            <a:spcAft>
              <a:spcPct val="20000"/>
            </a:spcAft>
            <a:buChar char="••"/>
          </a:pPr>
          <a:r>
            <a:rPr lang="en-US" sz="1900" b="0" kern="1200" dirty="0" smtClean="0"/>
            <a:t>Service management in IT service provision, including federated </a:t>
          </a:r>
          <a:r>
            <a:rPr lang="en-US" sz="1900" b="0" kern="1200" dirty="0" smtClean="0"/>
            <a:t>scenarios</a:t>
          </a:r>
          <a:endParaRPr lang="en-US" sz="1900" kern="1200" dirty="0"/>
        </a:p>
      </dsp:txBody>
      <dsp:txXfrm>
        <a:off x="0" y="1074440"/>
        <a:ext cx="6409407" cy="919080"/>
      </dsp:txXfrm>
    </dsp:sp>
    <dsp:sp modelId="{1029322D-0370-8149-8081-B3C38234DBC1}">
      <dsp:nvSpPr>
        <dsp:cNvPr id="0" name=""/>
        <dsp:cNvSpPr/>
      </dsp:nvSpPr>
      <dsp:spPr>
        <a:xfrm>
          <a:off x="0" y="1993520"/>
          <a:ext cx="6409407" cy="624625"/>
        </a:xfrm>
        <a:prstGeom prst="roundRect">
          <a:avLst/>
        </a:prstGeom>
        <a:solidFill>
          <a:srgbClr val="2280C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smtClean="0"/>
            <a:t>Benefits</a:t>
          </a:r>
          <a:endParaRPr lang="en-US" sz="2400" kern="1200" dirty="0"/>
        </a:p>
      </dsp:txBody>
      <dsp:txXfrm>
        <a:off x="30492" y="2024012"/>
        <a:ext cx="6348423" cy="563641"/>
      </dsp:txXfrm>
    </dsp:sp>
    <dsp:sp modelId="{D955A277-86EF-284D-B02D-CA8769BDEBC5}">
      <dsp:nvSpPr>
        <dsp:cNvPr id="0" name=""/>
        <dsp:cNvSpPr/>
      </dsp:nvSpPr>
      <dsp:spPr>
        <a:xfrm>
          <a:off x="0" y="2618145"/>
          <a:ext cx="6409407" cy="64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GB" sz="1900" kern="1200" dirty="0" smtClean="0"/>
            <a:t>Increase your expertise in managing IT services</a:t>
          </a:r>
          <a:endParaRPr lang="en-US" sz="1900" kern="1200" dirty="0"/>
        </a:p>
        <a:p>
          <a:pPr marL="171450" lvl="1" indent="-171450" algn="l" defTabSz="844550">
            <a:lnSpc>
              <a:spcPct val="90000"/>
            </a:lnSpc>
            <a:spcBef>
              <a:spcPct val="0"/>
            </a:spcBef>
            <a:spcAft>
              <a:spcPct val="20000"/>
            </a:spcAft>
            <a:buChar char="••"/>
          </a:pPr>
          <a:r>
            <a:rPr lang="en-GB" sz="1900" kern="1200" dirty="0" smtClean="0"/>
            <a:t>Increase professional profile </a:t>
          </a:r>
          <a:r>
            <a:rPr lang="en-GB" sz="1900" kern="1200" dirty="0" smtClean="0"/>
            <a:t>with </a:t>
          </a:r>
          <a:r>
            <a:rPr lang="en-GB" sz="1900" kern="1200" dirty="0" smtClean="0"/>
            <a:t>a recognized certification</a:t>
          </a:r>
          <a:endParaRPr lang="en-US" sz="1900" kern="1200" dirty="0"/>
        </a:p>
      </dsp:txBody>
      <dsp:txXfrm>
        <a:off x="0" y="2618145"/>
        <a:ext cx="6409407" cy="64584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36265"/>
          <a:ext cx="6409407" cy="875160"/>
        </a:xfrm>
        <a:prstGeom prst="roundRect">
          <a:avLst/>
        </a:prstGeom>
        <a:solidFill>
          <a:srgbClr val="2280C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1" kern="1200" dirty="0" smtClean="0"/>
            <a:t>Handle online training courses and learning activities in a dedicated resource pool</a:t>
          </a:r>
          <a:endParaRPr lang="en-US" sz="2200" b="0" kern="1200" dirty="0"/>
        </a:p>
      </dsp:txBody>
      <dsp:txXfrm>
        <a:off x="42722" y="78987"/>
        <a:ext cx="6323963" cy="789716"/>
      </dsp:txXfrm>
    </dsp:sp>
    <dsp:sp modelId="{56FDC747-FBB1-534F-B3CD-7992DE2C6323}">
      <dsp:nvSpPr>
        <dsp:cNvPr id="0" name=""/>
        <dsp:cNvSpPr/>
      </dsp:nvSpPr>
      <dsp:spPr>
        <a:xfrm>
          <a:off x="0" y="911425"/>
          <a:ext cx="6409407" cy="1115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b="0" kern="1200" dirty="0" smtClean="0"/>
            <a:t>Cloud infrastructure for training courses</a:t>
          </a:r>
          <a:endParaRPr lang="en-US" sz="1700" kern="1200" dirty="0"/>
        </a:p>
        <a:p>
          <a:pPr marL="171450" lvl="1" indent="-171450" algn="l" defTabSz="755650">
            <a:lnSpc>
              <a:spcPct val="90000"/>
            </a:lnSpc>
            <a:spcBef>
              <a:spcPct val="0"/>
            </a:spcBef>
            <a:spcAft>
              <a:spcPct val="20000"/>
            </a:spcAft>
            <a:buChar char="••"/>
          </a:pPr>
          <a:r>
            <a:rPr lang="en-US" sz="1700" b="0" kern="1200" dirty="0" smtClean="0"/>
            <a:t>Deploy </a:t>
          </a:r>
          <a:r>
            <a:rPr lang="en-US" sz="1700" b="0" kern="1200" dirty="0" smtClean="0"/>
            <a:t>custom VM images on the infrastructure before the training</a:t>
          </a:r>
          <a:endParaRPr lang="en-US" sz="1700" kern="1200" dirty="0"/>
        </a:p>
        <a:p>
          <a:pPr marL="171450" lvl="1" indent="-171450" algn="l" defTabSz="755650">
            <a:lnSpc>
              <a:spcPct val="90000"/>
            </a:lnSpc>
            <a:spcBef>
              <a:spcPct val="0"/>
            </a:spcBef>
            <a:spcAft>
              <a:spcPct val="20000"/>
            </a:spcAft>
            <a:buChar char="••"/>
          </a:pPr>
          <a:r>
            <a:rPr lang="en-US" sz="1700" b="0" kern="1200" dirty="0" smtClean="0"/>
            <a:t>Those VMs offer the training environment for the </a:t>
          </a:r>
          <a:r>
            <a:rPr lang="en-US" sz="1700" b="0" kern="1200" dirty="0" smtClean="0"/>
            <a:t>students </a:t>
          </a:r>
          <a:endParaRPr lang="en-US" sz="1700" kern="1200" dirty="0"/>
        </a:p>
      </dsp:txBody>
      <dsp:txXfrm>
        <a:off x="0" y="911425"/>
        <a:ext cx="6409407" cy="1115730"/>
      </dsp:txXfrm>
    </dsp:sp>
    <dsp:sp modelId="{1029322D-0370-8149-8081-B3C38234DBC1}">
      <dsp:nvSpPr>
        <dsp:cNvPr id="0" name=""/>
        <dsp:cNvSpPr/>
      </dsp:nvSpPr>
      <dsp:spPr>
        <a:xfrm>
          <a:off x="0" y="2027155"/>
          <a:ext cx="6409407" cy="572573"/>
        </a:xfrm>
        <a:prstGeom prst="roundRect">
          <a:avLst/>
        </a:prstGeom>
        <a:solidFill>
          <a:srgbClr val="2280CA"/>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smtClean="0"/>
            <a:t>Benefits</a:t>
          </a:r>
          <a:endParaRPr lang="en-US" sz="2200" kern="1200" dirty="0"/>
        </a:p>
      </dsp:txBody>
      <dsp:txXfrm>
        <a:off x="27951" y="2055106"/>
        <a:ext cx="6353505" cy="516671"/>
      </dsp:txXfrm>
    </dsp:sp>
    <dsp:sp modelId="{D955A277-86EF-284D-B02D-CA8769BDEBC5}">
      <dsp:nvSpPr>
        <dsp:cNvPr id="0" name=""/>
        <dsp:cNvSpPr/>
      </dsp:nvSpPr>
      <dsp:spPr>
        <a:xfrm>
          <a:off x="0" y="2599728"/>
          <a:ext cx="6409407" cy="819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GB" sz="1700" kern="1200" dirty="0" smtClean="0"/>
            <a:t>Allows easy deployment, predictability and repeatability of courses</a:t>
          </a:r>
          <a:endParaRPr lang="en-US" sz="1700" kern="1200" dirty="0"/>
        </a:p>
        <a:p>
          <a:pPr marL="171450" lvl="1" indent="-171450" algn="l" defTabSz="755650">
            <a:lnSpc>
              <a:spcPct val="90000"/>
            </a:lnSpc>
            <a:spcBef>
              <a:spcPct val="0"/>
            </a:spcBef>
            <a:spcAft>
              <a:spcPct val="20000"/>
            </a:spcAft>
            <a:buChar char="••"/>
          </a:pPr>
          <a:r>
            <a:rPr lang="en-GB" sz="1700" kern="1200" smtClean="0"/>
            <a:t>Customizable Virtual Machine images on the training infrastructure can be deployed before the course</a:t>
          </a:r>
          <a:endParaRPr lang="en-US" sz="1700" kern="1200"/>
        </a:p>
      </dsp:txBody>
      <dsp:txXfrm>
        <a:off x="0" y="2599728"/>
        <a:ext cx="6409407" cy="819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104387"/>
          <a:ext cx="6409407" cy="1074060"/>
        </a:xfrm>
        <a:prstGeom prst="roundRect">
          <a:avLst/>
        </a:prstGeom>
        <a:solidFill>
          <a:schemeClr val="accent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GB" sz="2700" b="1" kern="1200" dirty="0" smtClean="0"/>
            <a:t>Run Docker containers </a:t>
          </a:r>
          <a:r>
            <a:rPr lang="en-GB" sz="2700" b="1" kern="1200" dirty="0" smtClean="0"/>
            <a:t>within isolated </a:t>
          </a:r>
          <a:r>
            <a:rPr lang="en-GB" sz="2700" b="1" kern="1200" dirty="0" smtClean="0"/>
            <a:t>user-</a:t>
          </a:r>
          <a:r>
            <a:rPr lang="en-GB" sz="2700" b="1" kern="1200" dirty="0" smtClean="0"/>
            <a:t>spaces </a:t>
          </a:r>
          <a:r>
            <a:rPr lang="en-GB" sz="2700" b="1" kern="1200" dirty="0" smtClean="0"/>
            <a:t>with no overhead</a:t>
          </a:r>
          <a:endParaRPr lang="en-US" sz="2700" b="1" kern="1200" dirty="0"/>
        </a:p>
      </dsp:txBody>
      <dsp:txXfrm>
        <a:off x="52431" y="156818"/>
        <a:ext cx="6304545" cy="969198"/>
      </dsp:txXfrm>
    </dsp:sp>
    <dsp:sp modelId="{56FDC747-FBB1-534F-B3CD-7992DE2C6323}">
      <dsp:nvSpPr>
        <dsp:cNvPr id="0" name=""/>
        <dsp:cNvSpPr/>
      </dsp:nvSpPr>
      <dsp:spPr>
        <a:xfrm>
          <a:off x="0" y="1178447"/>
          <a:ext cx="6409407"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A container is a lightweight virtual machine</a:t>
          </a:r>
          <a:endParaRPr lang="en-US" sz="2100" kern="1200" dirty="0"/>
        </a:p>
        <a:p>
          <a:pPr marL="228600" lvl="1" indent="-228600" algn="l" defTabSz="933450">
            <a:lnSpc>
              <a:spcPct val="90000"/>
            </a:lnSpc>
            <a:spcBef>
              <a:spcPct val="0"/>
            </a:spcBef>
            <a:spcAft>
              <a:spcPct val="20000"/>
            </a:spcAft>
            <a:buChar char="••"/>
          </a:pPr>
          <a:r>
            <a:rPr lang="en-US" sz="2100" kern="1200" dirty="0" smtClean="0"/>
            <a:t>Built </a:t>
          </a:r>
          <a:r>
            <a:rPr lang="en-US" sz="2100" kern="1200" dirty="0" smtClean="0"/>
            <a:t>more "directly" on top of the operating </a:t>
          </a:r>
          <a:r>
            <a:rPr lang="en-US" sz="2100" kern="1200" dirty="0" smtClean="0"/>
            <a:t>system </a:t>
          </a:r>
          <a:endParaRPr lang="en-US" sz="2100" kern="1200" dirty="0"/>
        </a:p>
      </dsp:txBody>
      <dsp:txXfrm>
        <a:off x="0" y="1178447"/>
        <a:ext cx="6409407" cy="726570"/>
      </dsp:txXfrm>
    </dsp:sp>
    <dsp:sp modelId="{1029322D-0370-8149-8081-B3C38234DBC1}">
      <dsp:nvSpPr>
        <dsp:cNvPr id="0" name=""/>
        <dsp:cNvSpPr/>
      </dsp:nvSpPr>
      <dsp:spPr>
        <a:xfrm>
          <a:off x="0" y="1905017"/>
          <a:ext cx="6409407" cy="715463"/>
        </a:xfrm>
        <a:prstGeom prst="roundRect">
          <a:avLst/>
        </a:prstGeom>
        <a:solidFill>
          <a:schemeClr val="accent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GB" sz="2700" kern="1200" dirty="0" smtClean="0"/>
            <a:t>Benefits</a:t>
          </a:r>
          <a:endParaRPr lang="en-US" sz="2700" kern="1200" dirty="0"/>
        </a:p>
      </dsp:txBody>
      <dsp:txXfrm>
        <a:off x="34926" y="1939943"/>
        <a:ext cx="6339555" cy="645611"/>
      </dsp:txXfrm>
    </dsp:sp>
    <dsp:sp modelId="{D955A277-86EF-284D-B02D-CA8769BDEBC5}">
      <dsp:nvSpPr>
        <dsp:cNvPr id="0" name=""/>
        <dsp:cNvSpPr/>
      </dsp:nvSpPr>
      <dsp:spPr>
        <a:xfrm>
          <a:off x="0" y="2620481"/>
          <a:ext cx="6409407"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GB" sz="2100" kern="1200" dirty="0" smtClean="0"/>
            <a:t>Accessible through different interfaces</a:t>
          </a:r>
          <a:endParaRPr lang="en-US" sz="2100" kern="1200" dirty="0"/>
        </a:p>
        <a:p>
          <a:pPr marL="228600" lvl="1" indent="-228600" algn="l" defTabSz="933450">
            <a:lnSpc>
              <a:spcPct val="90000"/>
            </a:lnSpc>
            <a:spcBef>
              <a:spcPct val="0"/>
            </a:spcBef>
            <a:spcAft>
              <a:spcPct val="20000"/>
            </a:spcAft>
            <a:buChar char="••"/>
          </a:pPr>
          <a:r>
            <a:rPr lang="en-GB" sz="2100" kern="1200" smtClean="0"/>
            <a:t>Interoperable and transparent</a:t>
          </a:r>
          <a:endParaRPr lang="en-US" sz="2100" kern="1200"/>
        </a:p>
      </dsp:txBody>
      <dsp:txXfrm>
        <a:off x="0" y="2620481"/>
        <a:ext cx="6409407" cy="7265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94046"/>
          <a:ext cx="6409407" cy="914940"/>
        </a:xfrm>
        <a:prstGeom prst="roundRect">
          <a:avLst/>
        </a:prstGeom>
        <a:solidFill>
          <a:schemeClr val="accent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smtClean="0"/>
            <a:t>Analyze </a:t>
          </a:r>
          <a:r>
            <a:rPr lang="en-US" sz="2000" b="1" kern="1200" dirty="0" smtClean="0"/>
            <a:t>large datasets by executing large numbers (thousands) of computational tasks</a:t>
          </a:r>
          <a:endParaRPr lang="en-US" sz="2000" b="1" kern="1200" dirty="0"/>
        </a:p>
      </dsp:txBody>
      <dsp:txXfrm>
        <a:off x="44664" y="138710"/>
        <a:ext cx="6320079" cy="825612"/>
      </dsp:txXfrm>
    </dsp:sp>
    <dsp:sp modelId="{56FDC747-FBB1-534F-B3CD-7992DE2C6323}">
      <dsp:nvSpPr>
        <dsp:cNvPr id="0" name=""/>
        <dsp:cNvSpPr/>
      </dsp:nvSpPr>
      <dsp:spPr>
        <a:xfrm>
          <a:off x="0" y="1008986"/>
          <a:ext cx="6409407" cy="116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Analyze </a:t>
          </a:r>
          <a:r>
            <a:rPr lang="en-US" sz="1600" kern="1200" dirty="0" smtClean="0"/>
            <a:t>large datasets and execute thousands of parallel computing tasks</a:t>
          </a:r>
          <a:endParaRPr lang="en-US" sz="1600" kern="1200" dirty="0"/>
        </a:p>
        <a:p>
          <a:pPr marL="171450" lvl="1" indent="-171450" algn="l" defTabSz="711200">
            <a:lnSpc>
              <a:spcPct val="90000"/>
            </a:lnSpc>
            <a:spcBef>
              <a:spcPct val="0"/>
            </a:spcBef>
            <a:spcAft>
              <a:spcPct val="20000"/>
            </a:spcAft>
            <a:buChar char="••"/>
          </a:pPr>
          <a:r>
            <a:rPr lang="en-US" sz="1600" kern="1200" dirty="0" smtClean="0"/>
            <a:t>Distributed network of computing centers</a:t>
          </a:r>
          <a:endParaRPr lang="en-US" sz="1600" kern="1200" dirty="0"/>
        </a:p>
        <a:p>
          <a:pPr marL="171450" lvl="1" indent="-171450" algn="l" defTabSz="711200">
            <a:lnSpc>
              <a:spcPct val="90000"/>
            </a:lnSpc>
            <a:spcBef>
              <a:spcPct val="0"/>
            </a:spcBef>
            <a:spcAft>
              <a:spcPct val="20000"/>
            </a:spcAft>
            <a:buChar char="••"/>
          </a:pPr>
          <a:r>
            <a:rPr lang="en-US" sz="1600" kern="1200" dirty="0" smtClean="0"/>
            <a:t>Access </a:t>
          </a:r>
          <a:r>
            <a:rPr lang="en-US" sz="1600" kern="1200" dirty="0" smtClean="0"/>
            <a:t>via a standard interface and membership of a VO </a:t>
          </a:r>
          <a:endParaRPr lang="en-US" sz="1600" kern="1200" dirty="0"/>
        </a:p>
      </dsp:txBody>
      <dsp:txXfrm>
        <a:off x="0" y="1008986"/>
        <a:ext cx="6409407" cy="1166445"/>
      </dsp:txXfrm>
    </dsp:sp>
    <dsp:sp modelId="{1029322D-0370-8149-8081-B3C38234DBC1}">
      <dsp:nvSpPr>
        <dsp:cNvPr id="0" name=""/>
        <dsp:cNvSpPr/>
      </dsp:nvSpPr>
      <dsp:spPr>
        <a:xfrm>
          <a:off x="0" y="2175431"/>
          <a:ext cx="6409407" cy="485705"/>
        </a:xfrm>
        <a:prstGeom prst="roundRect">
          <a:avLst/>
        </a:prstGeom>
        <a:solidFill>
          <a:schemeClr val="accent1">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t>Benefits</a:t>
          </a:r>
          <a:endParaRPr lang="en-US" sz="2000" kern="1200" dirty="0"/>
        </a:p>
      </dsp:txBody>
      <dsp:txXfrm>
        <a:off x="23710" y="2199141"/>
        <a:ext cx="6361987" cy="438285"/>
      </dsp:txXfrm>
    </dsp:sp>
    <dsp:sp modelId="{D955A277-86EF-284D-B02D-CA8769BDEBC5}">
      <dsp:nvSpPr>
        <dsp:cNvPr id="0" name=""/>
        <dsp:cNvSpPr/>
      </dsp:nvSpPr>
      <dsp:spPr>
        <a:xfrm>
          <a:off x="0" y="2661136"/>
          <a:ext cx="6409407" cy="1166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GB" sz="1600" kern="1200" dirty="0" smtClean="0"/>
            <a:t>Access large amounts of processing capacity over long periods of time</a:t>
          </a:r>
          <a:endParaRPr lang="en-US" sz="1600" kern="1200" dirty="0"/>
        </a:p>
        <a:p>
          <a:pPr marL="171450" lvl="1" indent="-171450" algn="l" defTabSz="711200">
            <a:lnSpc>
              <a:spcPct val="90000"/>
            </a:lnSpc>
            <a:spcBef>
              <a:spcPct val="0"/>
            </a:spcBef>
            <a:spcAft>
              <a:spcPct val="20000"/>
            </a:spcAft>
            <a:buChar char="••"/>
          </a:pPr>
          <a:r>
            <a:rPr lang="en-GB" sz="1600" kern="1200" dirty="0" smtClean="0"/>
            <a:t>Achieve faster results </a:t>
          </a:r>
          <a:endParaRPr lang="en-US" sz="1600" kern="1200" dirty="0"/>
        </a:p>
        <a:p>
          <a:pPr marL="171450" lvl="1" indent="-171450" algn="l" defTabSz="711200">
            <a:lnSpc>
              <a:spcPct val="90000"/>
            </a:lnSpc>
            <a:spcBef>
              <a:spcPct val="0"/>
            </a:spcBef>
            <a:spcAft>
              <a:spcPct val="20000"/>
            </a:spcAft>
            <a:buChar char="••"/>
          </a:pPr>
          <a:r>
            <a:rPr lang="en-GB" sz="1600" kern="1200" dirty="0" smtClean="0"/>
            <a:t>Shared resources among users</a:t>
          </a:r>
          <a:r>
            <a:rPr lang="en-GB" sz="1600" kern="1200" smtClean="0"/>
            <a:t>, enabling collaborative research</a:t>
          </a:r>
          <a:endParaRPr lang="en-US" sz="1600" kern="1200" dirty="0"/>
        </a:p>
      </dsp:txBody>
      <dsp:txXfrm>
        <a:off x="0" y="2661136"/>
        <a:ext cx="6409407" cy="11664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132975"/>
          <a:ext cx="6409407" cy="954719"/>
        </a:xfrm>
        <a:prstGeom prst="roundRect">
          <a:avLst/>
        </a:prstGeom>
        <a:solidFill>
          <a:srgbClr val="B3005B"/>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b="1" kern="1200" dirty="0" smtClean="0"/>
            <a:t>Store and retrieve files, their metadata and assign global identifiers on a large scale</a:t>
          </a:r>
          <a:endParaRPr lang="en-US" sz="2400" b="1" kern="1200" dirty="0"/>
        </a:p>
      </dsp:txBody>
      <dsp:txXfrm>
        <a:off x="46606" y="179581"/>
        <a:ext cx="6316195" cy="861507"/>
      </dsp:txXfrm>
    </dsp:sp>
    <dsp:sp modelId="{56FDC747-FBB1-534F-B3CD-7992DE2C6323}">
      <dsp:nvSpPr>
        <dsp:cNvPr id="0" name=""/>
        <dsp:cNvSpPr/>
      </dsp:nvSpPr>
      <dsp:spPr>
        <a:xfrm>
          <a:off x="0" y="1087695"/>
          <a:ext cx="6409407" cy="64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Store data in a reliable and high-quality environment</a:t>
          </a:r>
          <a:endParaRPr lang="en-US" sz="1900" kern="1200" dirty="0"/>
        </a:p>
        <a:p>
          <a:pPr marL="171450" lvl="1" indent="-171450" algn="l" defTabSz="844550">
            <a:lnSpc>
              <a:spcPct val="90000"/>
            </a:lnSpc>
            <a:spcBef>
              <a:spcPct val="0"/>
            </a:spcBef>
            <a:spcAft>
              <a:spcPct val="20000"/>
            </a:spcAft>
            <a:buChar char="••"/>
          </a:pPr>
          <a:r>
            <a:rPr lang="en-US" sz="1900" kern="1200" dirty="0" smtClean="0"/>
            <a:t>flexible hierarchical structure to store your files </a:t>
          </a:r>
          <a:endParaRPr lang="en-US" sz="1900" kern="1200" dirty="0"/>
        </a:p>
      </dsp:txBody>
      <dsp:txXfrm>
        <a:off x="0" y="1087695"/>
        <a:ext cx="6409407" cy="645840"/>
      </dsp:txXfrm>
    </dsp:sp>
    <dsp:sp modelId="{1029322D-0370-8149-8081-B3C38234DBC1}">
      <dsp:nvSpPr>
        <dsp:cNvPr id="0" name=""/>
        <dsp:cNvSpPr/>
      </dsp:nvSpPr>
      <dsp:spPr>
        <a:xfrm>
          <a:off x="0" y="1733535"/>
          <a:ext cx="6409407" cy="620443"/>
        </a:xfrm>
        <a:prstGeom prst="roundRect">
          <a:avLst/>
        </a:prstGeom>
        <a:solidFill>
          <a:srgbClr val="B3005B"/>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smtClean="0"/>
            <a:t>Benefits</a:t>
          </a:r>
          <a:endParaRPr lang="en-US" sz="2400" kern="1200" dirty="0"/>
        </a:p>
      </dsp:txBody>
      <dsp:txXfrm>
        <a:off x="30288" y="1763823"/>
        <a:ext cx="6348831" cy="559867"/>
      </dsp:txXfrm>
    </dsp:sp>
    <dsp:sp modelId="{D955A277-86EF-284D-B02D-CA8769BDEBC5}">
      <dsp:nvSpPr>
        <dsp:cNvPr id="0" name=""/>
        <dsp:cNvSpPr/>
      </dsp:nvSpPr>
      <dsp:spPr>
        <a:xfrm>
          <a:off x="0" y="2353978"/>
          <a:ext cx="6409407"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GB" sz="1900" kern="1200" smtClean="0"/>
            <a:t>Highly scalable storage system accessible from anywhere </a:t>
          </a:r>
          <a:endParaRPr lang="en-US" sz="1900" kern="1200" dirty="0"/>
        </a:p>
        <a:p>
          <a:pPr marL="171450" lvl="1" indent="-171450" algn="l" defTabSz="844550">
            <a:lnSpc>
              <a:spcPct val="90000"/>
            </a:lnSpc>
            <a:spcBef>
              <a:spcPct val="0"/>
            </a:spcBef>
            <a:spcAft>
              <a:spcPct val="20000"/>
            </a:spcAft>
            <a:buChar char="••"/>
          </a:pPr>
          <a:r>
            <a:rPr lang="en-GB" sz="1900" kern="1200" smtClean="0"/>
            <a:t>Easily share data </a:t>
          </a:r>
          <a:endParaRPr lang="en-US" sz="1900" kern="1200"/>
        </a:p>
        <a:p>
          <a:pPr marL="171450" lvl="1" indent="-171450" algn="l" defTabSz="844550">
            <a:lnSpc>
              <a:spcPct val="90000"/>
            </a:lnSpc>
            <a:spcBef>
              <a:spcPct val="0"/>
            </a:spcBef>
            <a:spcAft>
              <a:spcPct val="20000"/>
            </a:spcAft>
            <a:buChar char="••"/>
          </a:pPr>
          <a:r>
            <a:rPr lang="en-GB" sz="1900" kern="1200" smtClean="0"/>
            <a:t>Access through different interfaces</a:t>
          </a:r>
          <a:endParaRPr lang="en-US" sz="1900" kern="1200"/>
        </a:p>
      </dsp:txBody>
      <dsp:txXfrm>
        <a:off x="0" y="2353978"/>
        <a:ext cx="6409407" cy="9687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202570"/>
          <a:ext cx="6409407" cy="914940"/>
        </a:xfrm>
        <a:prstGeom prst="roundRect">
          <a:avLst/>
        </a:prstGeom>
        <a:solidFill>
          <a:srgbClr val="B3005B"/>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b="1" kern="1200" dirty="0" smtClean="0"/>
            <a:t>Archive </a:t>
          </a:r>
          <a:r>
            <a:rPr lang="en-US" sz="2300" b="1" kern="1200" dirty="0" smtClean="0"/>
            <a:t>your data and </a:t>
          </a:r>
          <a:r>
            <a:rPr lang="en-US" sz="2300" b="1" kern="1200" dirty="0" smtClean="0"/>
            <a:t>preserve </a:t>
          </a:r>
          <a:r>
            <a:rPr lang="en-US" sz="2300" b="1" kern="1200" dirty="0" smtClean="0"/>
            <a:t>it for future use in a secure environment</a:t>
          </a:r>
          <a:endParaRPr lang="en-US" sz="2300" b="1" kern="1200" dirty="0"/>
        </a:p>
      </dsp:txBody>
      <dsp:txXfrm>
        <a:off x="44664" y="247234"/>
        <a:ext cx="6320079" cy="825612"/>
      </dsp:txXfrm>
    </dsp:sp>
    <dsp:sp modelId="{56FDC747-FBB1-534F-B3CD-7992DE2C6323}">
      <dsp:nvSpPr>
        <dsp:cNvPr id="0" name=""/>
        <dsp:cNvSpPr/>
      </dsp:nvSpPr>
      <dsp:spPr>
        <a:xfrm>
          <a:off x="0" y="1117510"/>
          <a:ext cx="6409407"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smtClean="0"/>
            <a:t>Store </a:t>
          </a:r>
          <a:r>
            <a:rPr lang="en-US" sz="1800" kern="1200" dirty="0" smtClean="0"/>
            <a:t>large amounts of research data </a:t>
          </a:r>
          <a:endParaRPr lang="en-US" sz="1800" kern="1200" dirty="0"/>
        </a:p>
        <a:p>
          <a:pPr marL="171450" lvl="1" indent="-171450" algn="l" defTabSz="800100">
            <a:lnSpc>
              <a:spcPct val="90000"/>
            </a:lnSpc>
            <a:spcBef>
              <a:spcPct val="0"/>
            </a:spcBef>
            <a:spcAft>
              <a:spcPct val="20000"/>
            </a:spcAft>
            <a:buChar char="••"/>
          </a:pPr>
          <a:r>
            <a:rPr lang="en-US" sz="1800" kern="1200" dirty="0" smtClean="0"/>
            <a:t>Easily locate files and retrieve them from different platforms</a:t>
          </a:r>
          <a:endParaRPr lang="en-US" sz="1800" kern="1200" dirty="0"/>
        </a:p>
      </dsp:txBody>
      <dsp:txXfrm>
        <a:off x="0" y="1117510"/>
        <a:ext cx="6409407" cy="618930"/>
      </dsp:txXfrm>
    </dsp:sp>
    <dsp:sp modelId="{1029322D-0370-8149-8081-B3C38234DBC1}">
      <dsp:nvSpPr>
        <dsp:cNvPr id="0" name=""/>
        <dsp:cNvSpPr/>
      </dsp:nvSpPr>
      <dsp:spPr>
        <a:xfrm>
          <a:off x="0" y="1736440"/>
          <a:ext cx="6409407" cy="588306"/>
        </a:xfrm>
        <a:prstGeom prst="roundRect">
          <a:avLst/>
        </a:prstGeom>
        <a:solidFill>
          <a:srgbClr val="B3005B"/>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smtClean="0"/>
            <a:t>Benefits</a:t>
          </a:r>
          <a:endParaRPr lang="en-US" sz="2300" kern="1200" dirty="0"/>
        </a:p>
      </dsp:txBody>
      <dsp:txXfrm>
        <a:off x="28719" y="1765159"/>
        <a:ext cx="6351969" cy="530868"/>
      </dsp:txXfrm>
    </dsp:sp>
    <dsp:sp modelId="{D955A277-86EF-284D-B02D-CA8769BDEBC5}">
      <dsp:nvSpPr>
        <dsp:cNvPr id="0" name=""/>
        <dsp:cNvSpPr/>
      </dsp:nvSpPr>
      <dsp:spPr>
        <a:xfrm>
          <a:off x="0" y="2324747"/>
          <a:ext cx="6409407"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kern="1200" dirty="0" smtClean="0"/>
            <a:t>Stores large amounts of data</a:t>
          </a:r>
          <a:endParaRPr lang="en-US" sz="1800" kern="1200" dirty="0"/>
        </a:p>
        <a:p>
          <a:pPr marL="171450" lvl="1" indent="-171450" algn="l" defTabSz="800100">
            <a:lnSpc>
              <a:spcPct val="90000"/>
            </a:lnSpc>
            <a:spcBef>
              <a:spcPct val="0"/>
            </a:spcBef>
            <a:spcAft>
              <a:spcPct val="20000"/>
            </a:spcAft>
            <a:buChar char="••"/>
          </a:pPr>
          <a:r>
            <a:rPr lang="en-GB" sz="1800" kern="1200" smtClean="0"/>
            <a:t>Long-term retention</a:t>
          </a:r>
          <a:endParaRPr lang="en-US" sz="1800" kern="1200"/>
        </a:p>
        <a:p>
          <a:pPr marL="171450" lvl="1" indent="-171450" algn="l" defTabSz="800100">
            <a:lnSpc>
              <a:spcPct val="90000"/>
            </a:lnSpc>
            <a:spcBef>
              <a:spcPct val="0"/>
            </a:spcBef>
            <a:spcAft>
              <a:spcPct val="20000"/>
            </a:spcAft>
            <a:buChar char="••"/>
          </a:pPr>
          <a:r>
            <a:rPr lang="en-GB" sz="1800" kern="1200" smtClean="0"/>
            <a:t>Reliable and interoperable</a:t>
          </a:r>
          <a:endParaRPr lang="en-US" sz="1800" kern="1200"/>
        </a:p>
      </dsp:txBody>
      <dsp:txXfrm>
        <a:off x="0" y="2324747"/>
        <a:ext cx="6409407" cy="9283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23775"/>
          <a:ext cx="6408710" cy="875160"/>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kern="1200" dirty="0" smtClean="0"/>
            <a:t>Transfer asynchronously large sets of files from one storage facility to another</a:t>
          </a:r>
          <a:endParaRPr lang="en-US" sz="2200" b="1" kern="1200" dirty="0"/>
        </a:p>
      </dsp:txBody>
      <dsp:txXfrm>
        <a:off x="42722" y="66497"/>
        <a:ext cx="6323266" cy="789716"/>
      </dsp:txXfrm>
    </dsp:sp>
    <dsp:sp modelId="{56FDC747-FBB1-534F-B3CD-7992DE2C6323}">
      <dsp:nvSpPr>
        <dsp:cNvPr id="0" name=""/>
        <dsp:cNvSpPr/>
      </dsp:nvSpPr>
      <dsp:spPr>
        <a:xfrm>
          <a:off x="0" y="898935"/>
          <a:ext cx="6408710" cy="865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77"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smtClean="0"/>
            <a:t>Move </a:t>
          </a:r>
          <a:r>
            <a:rPr lang="en-US" sz="1700" kern="1200" dirty="0" smtClean="0"/>
            <a:t>research data </a:t>
          </a:r>
          <a:r>
            <a:rPr lang="en-US" sz="1700" kern="1200" dirty="0" smtClean="0"/>
            <a:t>quickly</a:t>
          </a:r>
          <a:endParaRPr lang="en-US" sz="1700" kern="1200" dirty="0"/>
        </a:p>
        <a:p>
          <a:pPr marL="171450" lvl="1" indent="-171450" algn="l" defTabSz="755650">
            <a:lnSpc>
              <a:spcPct val="90000"/>
            </a:lnSpc>
            <a:spcBef>
              <a:spcPct val="0"/>
            </a:spcBef>
            <a:spcAft>
              <a:spcPct val="20000"/>
            </a:spcAft>
            <a:buChar char="••"/>
          </a:pPr>
          <a:r>
            <a:rPr lang="en-US" sz="1700" kern="1200" dirty="0" smtClean="0"/>
            <a:t>Specialized analytics of on-going transfers</a:t>
          </a:r>
          <a:endParaRPr lang="en-US" sz="1700" kern="1200" dirty="0"/>
        </a:p>
        <a:p>
          <a:pPr marL="171450" lvl="1" indent="-171450" algn="l" defTabSz="755650">
            <a:lnSpc>
              <a:spcPct val="90000"/>
            </a:lnSpc>
            <a:spcBef>
              <a:spcPct val="0"/>
            </a:spcBef>
            <a:spcAft>
              <a:spcPct val="20000"/>
            </a:spcAft>
            <a:buChar char="••"/>
          </a:pPr>
          <a:r>
            <a:rPr lang="en-US" sz="1700" kern="1200" dirty="0" smtClean="0"/>
            <a:t>User interface to manage transfer and network resources</a:t>
          </a:r>
          <a:endParaRPr lang="en-US" sz="1700" kern="1200" dirty="0"/>
        </a:p>
      </dsp:txBody>
      <dsp:txXfrm>
        <a:off x="0" y="898935"/>
        <a:ext cx="6408710" cy="865260"/>
      </dsp:txXfrm>
    </dsp:sp>
    <dsp:sp modelId="{1029322D-0370-8149-8081-B3C38234DBC1}">
      <dsp:nvSpPr>
        <dsp:cNvPr id="0" name=""/>
        <dsp:cNvSpPr/>
      </dsp:nvSpPr>
      <dsp:spPr>
        <a:xfrm>
          <a:off x="0" y="1764196"/>
          <a:ext cx="6408710" cy="875160"/>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kern="1200" dirty="0" smtClean="0"/>
            <a:t>Benefits</a:t>
          </a:r>
          <a:endParaRPr lang="en-US" sz="2200" kern="1200" dirty="0"/>
        </a:p>
      </dsp:txBody>
      <dsp:txXfrm>
        <a:off x="42722" y="1806918"/>
        <a:ext cx="6323266" cy="789716"/>
      </dsp:txXfrm>
    </dsp:sp>
    <dsp:sp modelId="{D955A277-86EF-284D-B02D-CA8769BDEBC5}">
      <dsp:nvSpPr>
        <dsp:cNvPr id="0" name=""/>
        <dsp:cNvSpPr/>
      </dsp:nvSpPr>
      <dsp:spPr>
        <a:xfrm>
          <a:off x="0" y="2639356"/>
          <a:ext cx="6408710" cy="865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77"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GB" sz="1700" kern="1200" dirty="0" smtClean="0"/>
            <a:t>Ideal for very large files</a:t>
          </a:r>
          <a:endParaRPr lang="en-US" sz="1700" kern="1200" dirty="0"/>
        </a:p>
        <a:p>
          <a:pPr marL="171450" lvl="1" indent="-171450" algn="l" defTabSz="755650">
            <a:lnSpc>
              <a:spcPct val="90000"/>
            </a:lnSpc>
            <a:spcBef>
              <a:spcPct val="0"/>
            </a:spcBef>
            <a:spcAft>
              <a:spcPct val="20000"/>
            </a:spcAft>
            <a:buChar char="••"/>
          </a:pPr>
          <a:r>
            <a:rPr lang="en-GB" sz="1700" kern="1200" dirty="0" smtClean="0"/>
            <a:t>Able to handle large amounts of files</a:t>
          </a:r>
          <a:endParaRPr lang="en-US" sz="1700" kern="1200" dirty="0"/>
        </a:p>
        <a:p>
          <a:pPr marL="171450" lvl="1" indent="-171450" algn="l" defTabSz="755650">
            <a:lnSpc>
              <a:spcPct val="90000"/>
            </a:lnSpc>
            <a:spcBef>
              <a:spcPct val="0"/>
            </a:spcBef>
            <a:spcAft>
              <a:spcPct val="20000"/>
            </a:spcAft>
            <a:buChar char="••"/>
          </a:pPr>
          <a:r>
            <a:rPr lang="en-GB" sz="1700" kern="1200" smtClean="0"/>
            <a:t>Transfer process with automatic retrying</a:t>
          </a:r>
          <a:endParaRPr lang="en-US" sz="1700" kern="1200"/>
        </a:p>
      </dsp:txBody>
      <dsp:txXfrm>
        <a:off x="0" y="2639356"/>
        <a:ext cx="6408710" cy="8652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72933"/>
          <a:ext cx="6409407" cy="575639"/>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Deliver data in the most efficient way</a:t>
          </a:r>
          <a:endParaRPr lang="en-US" sz="2400" b="1" kern="1200" dirty="0"/>
        </a:p>
      </dsp:txBody>
      <dsp:txXfrm>
        <a:off x="28100" y="101033"/>
        <a:ext cx="6353207" cy="519439"/>
      </dsp:txXfrm>
    </dsp:sp>
    <dsp:sp modelId="{56FDC747-FBB1-534F-B3CD-7992DE2C6323}">
      <dsp:nvSpPr>
        <dsp:cNvPr id="0" name=""/>
        <dsp:cNvSpPr/>
      </dsp:nvSpPr>
      <dsp:spPr>
        <a:xfrm>
          <a:off x="0" y="648572"/>
          <a:ext cx="6409407" cy="91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GB" sz="1900" b="0" kern="1200" dirty="0" smtClean="0"/>
            <a:t>Scalable, reliable and low maintenance software</a:t>
          </a:r>
          <a:endParaRPr lang="en-US" sz="1900" b="0" kern="1200" dirty="0"/>
        </a:p>
        <a:p>
          <a:pPr marL="171450" lvl="1" indent="-171450" algn="l" defTabSz="844550">
            <a:lnSpc>
              <a:spcPct val="90000"/>
            </a:lnSpc>
            <a:spcBef>
              <a:spcPct val="0"/>
            </a:spcBef>
            <a:spcAft>
              <a:spcPct val="20000"/>
            </a:spcAft>
            <a:buChar char="••"/>
          </a:pPr>
          <a:r>
            <a:rPr lang="en-GB" sz="1900" b="0" kern="1200" dirty="0" smtClean="0"/>
            <a:t>Data delivery system available as user-space read-only file system</a:t>
          </a:r>
          <a:endParaRPr lang="en-US" sz="1900" b="0" kern="1200" dirty="0"/>
        </a:p>
      </dsp:txBody>
      <dsp:txXfrm>
        <a:off x="0" y="648572"/>
        <a:ext cx="6409407" cy="919080"/>
      </dsp:txXfrm>
    </dsp:sp>
    <dsp:sp modelId="{1029322D-0370-8149-8081-B3C38234DBC1}">
      <dsp:nvSpPr>
        <dsp:cNvPr id="0" name=""/>
        <dsp:cNvSpPr/>
      </dsp:nvSpPr>
      <dsp:spPr>
        <a:xfrm>
          <a:off x="0" y="1567652"/>
          <a:ext cx="6409407" cy="575639"/>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smtClean="0"/>
            <a:t>Benefits</a:t>
          </a:r>
          <a:endParaRPr lang="en-US" sz="2400" kern="1200" dirty="0"/>
        </a:p>
      </dsp:txBody>
      <dsp:txXfrm>
        <a:off x="28100" y="1595752"/>
        <a:ext cx="6353207" cy="519439"/>
      </dsp:txXfrm>
    </dsp:sp>
    <dsp:sp modelId="{D955A277-86EF-284D-B02D-CA8769BDEBC5}">
      <dsp:nvSpPr>
        <dsp:cNvPr id="0" name=""/>
        <dsp:cNvSpPr/>
      </dsp:nvSpPr>
      <dsp:spPr>
        <a:xfrm>
          <a:off x="0" y="2143292"/>
          <a:ext cx="6409407" cy="1167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GB" sz="1900" kern="1200" dirty="0" smtClean="0"/>
            <a:t>Manage centrally the software to distribute across federated environments</a:t>
          </a:r>
          <a:endParaRPr lang="en-US" sz="1900" kern="1200" dirty="0"/>
        </a:p>
        <a:p>
          <a:pPr marL="171450" lvl="1" indent="-171450" algn="l" defTabSz="844550">
            <a:lnSpc>
              <a:spcPct val="90000"/>
            </a:lnSpc>
            <a:spcBef>
              <a:spcPct val="0"/>
            </a:spcBef>
            <a:spcAft>
              <a:spcPct val="20000"/>
            </a:spcAft>
            <a:buChar char="••"/>
          </a:pPr>
          <a:r>
            <a:rPr lang="en-GB" sz="1900" kern="1200" dirty="0" smtClean="0"/>
            <a:t>Make content available as a read-only file system that efficiently downloads and caches files on demand</a:t>
          </a:r>
          <a:endParaRPr lang="en-US" sz="1900" kern="1200" dirty="0"/>
        </a:p>
      </dsp:txBody>
      <dsp:txXfrm>
        <a:off x="0" y="2143292"/>
        <a:ext cx="6409407" cy="11674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74013"/>
          <a:ext cx="6409407" cy="835379"/>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GB" sz="2100" b="1" kern="1200" dirty="0" smtClean="0"/>
            <a:t>Share, discover, and process data federated from different sources</a:t>
          </a:r>
          <a:endParaRPr lang="en-US" sz="2100" b="1" kern="1200" dirty="0"/>
        </a:p>
      </dsp:txBody>
      <dsp:txXfrm>
        <a:off x="40780" y="114793"/>
        <a:ext cx="6327847" cy="753819"/>
      </dsp:txXfrm>
    </dsp:sp>
    <dsp:sp modelId="{56FDC747-FBB1-534F-B3CD-7992DE2C6323}">
      <dsp:nvSpPr>
        <dsp:cNvPr id="0" name=""/>
        <dsp:cNvSpPr/>
      </dsp:nvSpPr>
      <dsp:spPr>
        <a:xfrm>
          <a:off x="0" y="909393"/>
          <a:ext cx="6409407" cy="782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GB" sz="1600" kern="1200" dirty="0" smtClean="0">
              <a:solidFill>
                <a:schemeClr val="tx1"/>
              </a:solidFill>
              <a:effectLst/>
              <a:latin typeface="+mn-lt"/>
              <a:ea typeface="+mn-ea"/>
              <a:cs typeface="+mn-cs"/>
            </a:rPr>
            <a:t>A single virtual storage that maps virtual paths to physical file paths</a:t>
          </a:r>
          <a:endParaRPr lang="en-US" sz="1600" b="0" kern="1200" dirty="0"/>
        </a:p>
        <a:p>
          <a:pPr marL="171450" lvl="1" indent="-171450" algn="l" defTabSz="711200">
            <a:lnSpc>
              <a:spcPct val="90000"/>
            </a:lnSpc>
            <a:spcBef>
              <a:spcPct val="0"/>
            </a:spcBef>
            <a:spcAft>
              <a:spcPct val="20000"/>
            </a:spcAft>
            <a:buChar char="••"/>
          </a:pPr>
          <a:r>
            <a:rPr lang="en-GB" sz="1600" kern="1200" dirty="0" smtClean="0">
              <a:solidFill>
                <a:schemeClr val="tx1"/>
              </a:solidFill>
              <a:effectLst/>
              <a:latin typeface="+mn-lt"/>
              <a:ea typeface="+mn-ea"/>
              <a:cs typeface="+mn-cs"/>
            </a:rPr>
            <a:t>Files can be distributed across different types of storage and across multiple storage providers</a:t>
          </a:r>
          <a:endParaRPr lang="en-US" sz="1600" b="0" kern="1200" dirty="0"/>
        </a:p>
      </dsp:txBody>
      <dsp:txXfrm>
        <a:off x="0" y="909393"/>
        <a:ext cx="6409407" cy="782460"/>
      </dsp:txXfrm>
    </dsp:sp>
    <dsp:sp modelId="{1029322D-0370-8149-8081-B3C38234DBC1}">
      <dsp:nvSpPr>
        <dsp:cNvPr id="0" name=""/>
        <dsp:cNvSpPr/>
      </dsp:nvSpPr>
      <dsp:spPr>
        <a:xfrm>
          <a:off x="0" y="1691853"/>
          <a:ext cx="6409407" cy="835379"/>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GB" sz="2100" kern="1200" dirty="0" smtClean="0"/>
            <a:t>Benefits</a:t>
          </a:r>
          <a:endParaRPr lang="en-US" sz="2100" kern="1200" dirty="0"/>
        </a:p>
      </dsp:txBody>
      <dsp:txXfrm>
        <a:off x="40780" y="1732633"/>
        <a:ext cx="6327847" cy="753819"/>
      </dsp:txXfrm>
    </dsp:sp>
    <dsp:sp modelId="{D955A277-86EF-284D-B02D-CA8769BDEBC5}">
      <dsp:nvSpPr>
        <dsp:cNvPr id="0" name=""/>
        <dsp:cNvSpPr/>
      </dsp:nvSpPr>
      <dsp:spPr>
        <a:xfrm>
          <a:off x="0" y="2527233"/>
          <a:ext cx="6409407" cy="782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GB" sz="1600" kern="1200" dirty="0" smtClean="0"/>
            <a:t>Single virtual storage that maps virtual paths to physical file paths</a:t>
          </a:r>
          <a:endParaRPr lang="en-US" sz="1600" kern="1200" dirty="0"/>
        </a:p>
        <a:p>
          <a:pPr marL="171450" lvl="1" indent="-171450" algn="l" defTabSz="711200">
            <a:lnSpc>
              <a:spcPct val="90000"/>
            </a:lnSpc>
            <a:spcBef>
              <a:spcPct val="0"/>
            </a:spcBef>
            <a:spcAft>
              <a:spcPct val="20000"/>
            </a:spcAft>
            <a:buChar char="••"/>
          </a:pPr>
          <a:r>
            <a:rPr lang="en-GB" sz="1600" kern="1200" smtClean="0"/>
            <a:t>Users can store their data across multiple sites, and can run their applications directly as if the files are local</a:t>
          </a:r>
          <a:endParaRPr lang="en-US" sz="1600" kern="1200"/>
        </a:p>
      </dsp:txBody>
      <dsp:txXfrm>
        <a:off x="0" y="2527233"/>
        <a:ext cx="6409407" cy="7824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8BFDA-1D71-3943-B04C-CD25470D5C7F}">
      <dsp:nvSpPr>
        <dsp:cNvPr id="0" name=""/>
        <dsp:cNvSpPr/>
      </dsp:nvSpPr>
      <dsp:spPr>
        <a:xfrm>
          <a:off x="0" y="126773"/>
          <a:ext cx="6409407" cy="808660"/>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b="1" kern="1200" dirty="0" smtClean="0"/>
            <a:t>Access key scientific datasets scalably</a:t>
          </a:r>
          <a:endParaRPr lang="en-US" sz="2500" b="1" kern="1200" dirty="0"/>
        </a:p>
      </dsp:txBody>
      <dsp:txXfrm>
        <a:off x="39476" y="166249"/>
        <a:ext cx="6330455" cy="729708"/>
      </dsp:txXfrm>
    </dsp:sp>
    <dsp:sp modelId="{56FDC747-FBB1-534F-B3CD-7992DE2C6323}">
      <dsp:nvSpPr>
        <dsp:cNvPr id="0" name=""/>
        <dsp:cNvSpPr/>
      </dsp:nvSpPr>
      <dsp:spPr>
        <a:xfrm>
          <a:off x="0" y="935433"/>
          <a:ext cx="6409407" cy="86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GB" sz="2000" kern="1200" dirty="0" smtClean="0"/>
            <a:t>Selected public datasets</a:t>
          </a:r>
          <a:endParaRPr lang="en-US" sz="2000" kern="1200" dirty="0"/>
        </a:p>
        <a:p>
          <a:pPr marL="228600" lvl="1" indent="-228600" algn="l" defTabSz="889000">
            <a:lnSpc>
              <a:spcPct val="90000"/>
            </a:lnSpc>
            <a:spcBef>
              <a:spcPct val="0"/>
            </a:spcBef>
            <a:spcAft>
              <a:spcPct val="20000"/>
            </a:spcAft>
            <a:buChar char="••"/>
          </a:pPr>
          <a:r>
            <a:rPr lang="en-GB" sz="2000" kern="1200" dirty="0" smtClean="0"/>
            <a:t>Consume </a:t>
          </a:r>
          <a:r>
            <a:rPr lang="en-GB" sz="2000" kern="1200" dirty="0" smtClean="0"/>
            <a:t>them from EGI compute services</a:t>
          </a:r>
          <a:endParaRPr lang="en-US" sz="2000" kern="1200" dirty="0"/>
        </a:p>
      </dsp:txBody>
      <dsp:txXfrm>
        <a:off x="0" y="935433"/>
        <a:ext cx="6409407" cy="861120"/>
      </dsp:txXfrm>
    </dsp:sp>
    <dsp:sp modelId="{1029322D-0370-8149-8081-B3C38234DBC1}">
      <dsp:nvSpPr>
        <dsp:cNvPr id="0" name=""/>
        <dsp:cNvSpPr/>
      </dsp:nvSpPr>
      <dsp:spPr>
        <a:xfrm>
          <a:off x="0" y="1791318"/>
          <a:ext cx="6409407" cy="599258"/>
        </a:xfrm>
        <a:prstGeom prst="roundRect">
          <a:avLst/>
        </a:prstGeom>
        <a:solidFill>
          <a:schemeClr val="accent6">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dirty="0" smtClean="0"/>
            <a:t>Benefits</a:t>
          </a:r>
          <a:endParaRPr lang="en-US" sz="2500" kern="1200" dirty="0"/>
        </a:p>
      </dsp:txBody>
      <dsp:txXfrm>
        <a:off x="29253" y="1820571"/>
        <a:ext cx="6350901" cy="540752"/>
      </dsp:txXfrm>
    </dsp:sp>
    <dsp:sp modelId="{D955A277-86EF-284D-B02D-CA8769BDEBC5}">
      <dsp:nvSpPr>
        <dsp:cNvPr id="0" name=""/>
        <dsp:cNvSpPr/>
      </dsp:nvSpPr>
      <dsp:spPr>
        <a:xfrm>
          <a:off x="0" y="2395812"/>
          <a:ext cx="6409407" cy="86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499"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GB" sz="2000" kern="1200" dirty="0" smtClean="0"/>
            <a:t>Easy access to selected large-scale datasets</a:t>
          </a:r>
          <a:endParaRPr lang="en-US" sz="2000" kern="1200" dirty="0"/>
        </a:p>
        <a:p>
          <a:pPr marL="228600" lvl="1" indent="-228600" algn="l" defTabSz="889000">
            <a:lnSpc>
              <a:spcPct val="90000"/>
            </a:lnSpc>
            <a:spcBef>
              <a:spcPct val="0"/>
            </a:spcBef>
            <a:spcAft>
              <a:spcPct val="20000"/>
            </a:spcAft>
            <a:buChar char="••"/>
          </a:pPr>
          <a:r>
            <a:rPr lang="en-GB" sz="2000" kern="1200" dirty="0" smtClean="0"/>
            <a:t>Easy and efficient access </a:t>
          </a:r>
          <a:endParaRPr lang="en-US" sz="2000" kern="1200" dirty="0"/>
        </a:p>
      </dsp:txBody>
      <dsp:txXfrm>
        <a:off x="0" y="2395812"/>
        <a:ext cx="6409407" cy="8611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06/04/16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a:t>
            </a:fld>
            <a:endParaRPr lang="en-GB"/>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06/04/16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3</a:t>
            </a:fld>
            <a:endParaRPr lang="nl-NL"/>
          </a:p>
        </p:txBody>
      </p:sp>
    </p:spTree>
    <p:extLst>
      <p:ext uri="{BB962C8B-B14F-4D97-AF65-F5344CB8AC3E}">
        <p14:creationId xmlns:p14="http://schemas.microsoft.com/office/powerpoint/2010/main" val="3101382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Share, discover, and process data federated from different sources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service provides a single virtual storage that maps virtual paths to physical file paths. Files can be distributed across different types of storage and across multiple storage providers, but users can store their data across multiple sites, and can run their applications directly on their personal computers or workstations, as if the files are local.</a:t>
            </a:r>
            <a:r>
              <a:rPr lang="en-US" dirty="0" smtClean="0">
                <a:effectLst/>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12</a:t>
            </a:fld>
            <a:endParaRPr lang="nl-NL"/>
          </a:p>
        </p:txBody>
      </p:sp>
    </p:spTree>
    <p:extLst>
      <p:ext uri="{BB962C8B-B14F-4D97-AF65-F5344CB8AC3E}">
        <p14:creationId xmlns:p14="http://schemas.microsoft.com/office/powerpoint/2010/main" val="3198651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Access selected public datasets and efficiently consume them from EGI compute services</a:t>
            </a:r>
            <a:endParaRPr lang="en-US" dirty="0" smtClean="0"/>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13</a:t>
            </a:fld>
            <a:endParaRPr lang="nl-NL"/>
          </a:p>
        </p:txBody>
      </p:sp>
    </p:spTree>
    <p:extLst>
      <p:ext uri="{BB962C8B-B14F-4D97-AF65-F5344CB8AC3E}">
        <p14:creationId xmlns:p14="http://schemas.microsoft.com/office/powerpoint/2010/main" val="305286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Attribute Management helps you to manage user membership, where users can register and ask to be part of a community, and where the community supervisor can approve or remove users from the group.</a:t>
            </a: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14</a:t>
            </a:fld>
            <a:endParaRPr lang="nl-NL"/>
          </a:p>
        </p:txBody>
      </p:sp>
    </p:spTree>
    <p:extLst>
      <p:ext uri="{BB962C8B-B14F-4D97-AF65-F5344CB8AC3E}">
        <p14:creationId xmlns:p14="http://schemas.microsoft.com/office/powerpoint/2010/main" val="3031279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Federated access involves two entities: a Service Provider (SP) that ensures that the user is authenticated and protects the content against unauthorized access and an Identity Provider (</a:t>
            </a:r>
            <a:r>
              <a:rPr lang="en-US" dirty="0" err="1" smtClean="0"/>
              <a:t>IdP</a:t>
            </a:r>
            <a:r>
              <a:rPr lang="en-US" dirty="0" smtClean="0"/>
              <a:t>) installed centrally at an </a:t>
            </a:r>
            <a:r>
              <a:rPr lang="en-US" dirty="0" err="1" smtClean="0"/>
              <a:t>organisation</a:t>
            </a:r>
            <a:r>
              <a:rPr lang="en-US"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Identity Provider Proxy (</a:t>
            </a:r>
            <a:r>
              <a:rPr lang="en-US" dirty="0" err="1" smtClean="0"/>
              <a:t>IdP</a:t>
            </a:r>
            <a:r>
              <a:rPr lang="en-US" dirty="0" smtClean="0"/>
              <a:t>) authenticates the users and issues signed and encrypted access to the Service Provider. Thus, user authentication is not done at the content provider, but at the </a:t>
            </a:r>
            <a:r>
              <a:rPr lang="en-US" dirty="0" err="1" smtClean="0"/>
              <a:t>IdP</a:t>
            </a:r>
            <a:r>
              <a:rPr lang="en-US" dirty="0" smtClean="0"/>
              <a:t> which is the only component users give their credentials to.</a:t>
            </a: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15</a:t>
            </a:fld>
            <a:endParaRPr lang="nl-NL"/>
          </a:p>
        </p:txBody>
      </p:sp>
    </p:spTree>
    <p:extLst>
      <p:ext uri="{BB962C8B-B14F-4D97-AF65-F5344CB8AC3E}">
        <p14:creationId xmlns:p14="http://schemas.microsoft.com/office/powerpoint/2010/main" val="3313495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GOCDB is a configuration database with advanced features to implement a complex distributed hierarchy of services. The business logic of the tool is already implementing the access controls to handle a hierarchical distribution of the roles of a distributed infrastructure</a:t>
            </a:r>
            <a:endParaRPr lang="en-US" dirty="0" smtClean="0"/>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16</a:t>
            </a:fld>
            <a:endParaRPr lang="nl-NL"/>
          </a:p>
        </p:txBody>
      </p:sp>
    </p:spTree>
    <p:extLst>
      <p:ext uri="{BB962C8B-B14F-4D97-AF65-F5344CB8AC3E}">
        <p14:creationId xmlns:p14="http://schemas.microsoft.com/office/powerpoint/2010/main" val="1236533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Service Monitoring provides complete monitoring of federated environments services, including data collection and statistic tools, with a user-friendly interface</a:t>
            </a:r>
            <a:endParaRPr lang="en-US" dirty="0" smtClean="0"/>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17</a:t>
            </a:fld>
            <a:endParaRPr lang="nl-NL"/>
          </a:p>
        </p:txBody>
      </p:sp>
    </p:spTree>
    <p:extLst>
      <p:ext uri="{BB962C8B-B14F-4D97-AF65-F5344CB8AC3E}">
        <p14:creationId xmlns:p14="http://schemas.microsoft.com/office/powerpoint/2010/main" val="2359011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smtClean="0"/>
              <a:t>Helpdesk services offers professional, reliable and efficient technical support ticketing system to guarantee a well-run infrastructure with improved productivity and usability. Setting up helpdesk facilities for federated infrastructures is expensive and is a real cost that lowers your bottom line on a daily basis; while, outsourcing is viewed as a deductible business expense</a:t>
            </a:r>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18</a:t>
            </a:fld>
            <a:endParaRPr lang="nl-NL"/>
          </a:p>
        </p:txBody>
      </p:sp>
    </p:spTree>
    <p:extLst>
      <p:ext uri="{BB962C8B-B14F-4D97-AF65-F5344CB8AC3E}">
        <p14:creationId xmlns:p14="http://schemas.microsoft.com/office/powerpoint/2010/main" val="2441904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 </a:t>
            </a:r>
            <a:r>
              <a:rPr lang="en-US" b="0" dirty="0" err="1" smtClean="0"/>
              <a:t>FitSM</a:t>
            </a:r>
            <a:r>
              <a:rPr lang="en-US" b="0" dirty="0" smtClean="0"/>
              <a:t> is a lightweight standards family aimed at facilitating service management in IT service provision, including federated scenarios. </a:t>
            </a:r>
            <a:r>
              <a:rPr lang="en-US" b="0" dirty="0" err="1" smtClean="0"/>
              <a:t>FitSM</a:t>
            </a:r>
            <a:r>
              <a:rPr lang="en-US" b="0" dirty="0" smtClean="0"/>
              <a:t> training aims at providing those involved in operating federated infrastructures with the professional skills they need in order to effectively manage their services.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err="1" smtClean="0"/>
              <a:t>FitSM</a:t>
            </a:r>
            <a:r>
              <a:rPr lang="en-US" b="0" dirty="0" smtClean="0"/>
              <a:t> professional training is certified by TÜV SÜD, a global leader in </a:t>
            </a:r>
            <a:r>
              <a:rPr lang="en-US" b="0" dirty="0" err="1" smtClean="0"/>
              <a:t>standardisation</a:t>
            </a:r>
            <a:r>
              <a:rPr lang="en-US" b="0" dirty="0" smtClean="0"/>
              <a:t> and certification. The qualification </a:t>
            </a:r>
            <a:r>
              <a:rPr lang="en-US" b="0" dirty="0" err="1" smtClean="0"/>
              <a:t>programme</a:t>
            </a:r>
            <a:r>
              <a:rPr lang="en-US" b="0" dirty="0" smtClean="0"/>
              <a:t> offers three training levels: Foundation, Advanced and Expert.</a:t>
            </a:r>
            <a:endParaRPr lang="en-US" dirty="0" smtClean="0"/>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19</a:t>
            </a:fld>
            <a:endParaRPr lang="nl-NL"/>
          </a:p>
        </p:txBody>
      </p:sp>
    </p:spTree>
    <p:extLst>
      <p:ext uri="{BB962C8B-B14F-4D97-AF65-F5344CB8AC3E}">
        <p14:creationId xmlns:p14="http://schemas.microsoft.com/office/powerpoint/2010/main" val="638293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0" dirty="0" smtClean="0"/>
              <a:t>Training Infrastructure offers a baseline cloud infrastructure for training courses about scientific software and services. Trainers can deploy custom Virtual Machine images on the training infrastructure before the training, and these images offer the training environment for the students. </a:t>
            </a:r>
            <a:endParaRPr lang="en-US" dirty="0" smtClean="0"/>
          </a:p>
          <a:p>
            <a:pPr lvl="0"/>
            <a:r>
              <a:rPr lang="en-US" b="0" dirty="0" smtClean="0"/>
              <a:t>Students can have dedicated training environments, and the community can benefit from the easy deployment, predictability and repeatability of courses, thanks to the cloud-based operational model.</a:t>
            </a:r>
            <a:endParaRPr lang="en-US" dirty="0" smtClean="0"/>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20</a:t>
            </a:fld>
            <a:endParaRPr lang="nl-NL"/>
          </a:p>
        </p:txBody>
      </p:sp>
    </p:spTree>
    <p:extLst>
      <p:ext uri="{BB962C8B-B14F-4D97-AF65-F5344CB8AC3E}">
        <p14:creationId xmlns:p14="http://schemas.microsoft.com/office/powerpoint/2010/main" val="3452930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Each service can be in a different design phase defines as follows: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discovery: researching users needs, exploring technological or policy constraints;</a:t>
            </a:r>
          </a:p>
          <a:p>
            <a:pPr lvl="0"/>
            <a:r>
              <a:rPr lang="en-US" sz="1200" kern="1200" dirty="0" smtClean="0">
                <a:solidFill>
                  <a:schemeClr val="tx1"/>
                </a:solidFill>
                <a:effectLst/>
                <a:latin typeface="+mn-lt"/>
                <a:ea typeface="+mn-ea"/>
                <a:cs typeface="+mn-cs"/>
              </a:rPr>
              <a:t>alpha: prototype available for closed set of users; </a:t>
            </a:r>
          </a:p>
          <a:p>
            <a:pPr lvl="0"/>
            <a:r>
              <a:rPr lang="en-US" sz="1200" kern="1200" dirty="0" smtClean="0">
                <a:solidFill>
                  <a:schemeClr val="tx1"/>
                </a:solidFill>
                <a:effectLst/>
                <a:latin typeface="+mn-lt"/>
                <a:ea typeface="+mn-ea"/>
                <a:cs typeface="+mn-cs"/>
              </a:rPr>
              <a:t>beta: service being developed while available for testing publicly; </a:t>
            </a:r>
          </a:p>
          <a:p>
            <a:pPr lvl="0"/>
            <a:r>
              <a:rPr lang="en-US" sz="1200" kern="1200" dirty="0" smtClean="0">
                <a:solidFill>
                  <a:schemeClr val="tx1"/>
                </a:solidFill>
                <a:effectLst/>
                <a:latin typeface="+mn-lt"/>
                <a:ea typeface="+mn-ea"/>
                <a:cs typeface="+mn-cs"/>
              </a:rPr>
              <a:t>production: service available in the live environment meeting security/performance requirements; </a:t>
            </a:r>
          </a:p>
          <a:p>
            <a:pPr lvl="0"/>
            <a:r>
              <a:rPr lang="en-US" sz="1200" kern="1200" dirty="0" smtClean="0">
                <a:solidFill>
                  <a:schemeClr val="tx1"/>
                </a:solidFill>
                <a:effectLst/>
                <a:latin typeface="+mn-lt"/>
                <a:ea typeface="+mn-ea"/>
                <a:cs typeface="+mn-cs"/>
              </a:rPr>
              <a:t>retired: the service is not anymore offered</a:t>
            </a: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4</a:t>
            </a:fld>
            <a:endParaRPr lang="nl-NL"/>
          </a:p>
        </p:txBody>
      </p:sp>
    </p:spTree>
    <p:extLst>
      <p:ext uri="{BB962C8B-B14F-4D97-AF65-F5344CB8AC3E}">
        <p14:creationId xmlns:p14="http://schemas.microsoft.com/office/powerpoint/2010/main" val="1869536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Cloud Compute provides on-demand computing resources to run any kind of workload on virtual machines. You will have complete control over the resources you choose to run a scientific application. </a:t>
            </a: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5</a:t>
            </a:fld>
            <a:endParaRPr lang="nl-NL"/>
          </a:p>
        </p:txBody>
      </p:sp>
    </p:spTree>
    <p:extLst>
      <p:ext uri="{BB962C8B-B14F-4D97-AF65-F5344CB8AC3E}">
        <p14:creationId xmlns:p14="http://schemas.microsoft.com/office/powerpoint/2010/main" val="3622820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 container is a lightweight virtual machine. While a VM is usually made abstracting the full hardware stack (BIOS, CPU, Disk, Network...), the container is built more "directly" on top of the operating system. </a:t>
            </a: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6</a:t>
            </a:fld>
            <a:endParaRPr lang="nl-NL"/>
          </a:p>
        </p:txBody>
      </p:sp>
    </p:spTree>
    <p:extLst>
      <p:ext uri="{BB962C8B-B14F-4D97-AF65-F5344CB8AC3E}">
        <p14:creationId xmlns:p14="http://schemas.microsoft.com/office/powerpoint/2010/main" val="1496169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High-Throughput Compute (HTC) service gives access to the EGI infrastructure. With HTC you can, for example, </a:t>
            </a:r>
            <a:r>
              <a:rPr lang="en-US" dirty="0" err="1" smtClean="0"/>
              <a:t>analyse</a:t>
            </a:r>
            <a:r>
              <a:rPr lang="en-US" dirty="0" smtClean="0"/>
              <a:t> large datasets and execute thousands of parallel computing tasks. HTC computing resources are provided by a distributed network of computing </a:t>
            </a:r>
            <a:r>
              <a:rPr lang="en-US" dirty="0" err="1" smtClean="0"/>
              <a:t>centres</a:t>
            </a:r>
            <a:r>
              <a:rPr lang="en-US" dirty="0" smtClean="0"/>
              <a:t>, accessible via a standard interface and membership of a virtual </a:t>
            </a:r>
            <a:r>
              <a:rPr lang="en-US" dirty="0" err="1" smtClean="0"/>
              <a:t>organisation</a:t>
            </a:r>
            <a:r>
              <a:rPr lang="en-US" dirty="0" smtClean="0"/>
              <a:t>. </a:t>
            </a: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7</a:t>
            </a:fld>
            <a:endParaRPr lang="nl-NL"/>
          </a:p>
        </p:txBody>
      </p:sp>
    </p:spTree>
    <p:extLst>
      <p:ext uri="{BB962C8B-B14F-4D97-AF65-F5344CB8AC3E}">
        <p14:creationId xmlns:p14="http://schemas.microsoft.com/office/powerpoint/2010/main" val="1808930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File Storage allows you to store data in a reliable and high-quality environment supported by the EGI resource providers. You can save your data using files and folders in a flexible hierarchical structure. </a:t>
            </a: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8</a:t>
            </a:fld>
            <a:endParaRPr lang="nl-NL"/>
          </a:p>
        </p:txBody>
      </p:sp>
    </p:spTree>
    <p:extLst>
      <p:ext uri="{BB962C8B-B14F-4D97-AF65-F5344CB8AC3E}">
        <p14:creationId xmlns:p14="http://schemas.microsoft.com/office/powerpoint/2010/main" val="3566990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Archive Storage allows you to store large amounts of research data in a secure environment, freeing up your usual file storage resources.  All the files in Archive Storage are easily located and retrieved to and from different types of platforms.</a:t>
            </a: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9</a:t>
            </a:fld>
            <a:endParaRPr lang="nl-NL"/>
          </a:p>
        </p:txBody>
      </p:sp>
    </p:spTree>
    <p:extLst>
      <p:ext uri="{BB962C8B-B14F-4D97-AF65-F5344CB8AC3E}">
        <p14:creationId xmlns:p14="http://schemas.microsoft.com/office/powerpoint/2010/main" val="277362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File Transfer allows you to move research data from one site to another with dedicated interfaces to display statistics of on-going transfers and manage network resources.  File Transfer is ideal to move large amounts of files or files too large to be efficiently handled by common transfer systems. </a:t>
            </a:r>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10</a:t>
            </a:fld>
            <a:endParaRPr lang="nl-NL"/>
          </a:p>
        </p:txBody>
      </p:sp>
    </p:spTree>
    <p:extLst>
      <p:ext uri="{BB962C8B-B14F-4D97-AF65-F5344CB8AC3E}">
        <p14:creationId xmlns:p14="http://schemas.microsoft.com/office/powerpoint/2010/main" val="3101272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Deliver content with scalable, reliable and low maintenance software and data delivery system available as user-space read-only file system</a:t>
            </a:r>
            <a:endParaRPr lang="en-US" b="0" dirty="0" smtClean="0"/>
          </a:p>
          <a:p>
            <a:endParaRPr lang="en-US" dirty="0"/>
          </a:p>
        </p:txBody>
      </p:sp>
      <p:sp>
        <p:nvSpPr>
          <p:cNvPr id="4" name="Slide Number Placeholder 3"/>
          <p:cNvSpPr>
            <a:spLocks noGrp="1"/>
          </p:cNvSpPr>
          <p:nvPr>
            <p:ph type="sldNum" sz="quarter" idx="10"/>
          </p:nvPr>
        </p:nvSpPr>
        <p:spPr/>
        <p:txBody>
          <a:bodyPr/>
          <a:lstStyle/>
          <a:p>
            <a:fld id="{AEF58AE9-46A5-49CB-B815-3CC2120EE87D}" type="slidenum">
              <a:rPr lang="nl-NL" smtClean="0"/>
              <a:t>11</a:t>
            </a:fld>
            <a:endParaRPr lang="nl-NL"/>
          </a:p>
        </p:txBody>
      </p:sp>
    </p:spTree>
    <p:extLst>
      <p:ext uri="{BB962C8B-B14F-4D97-AF65-F5344CB8AC3E}">
        <p14:creationId xmlns:p14="http://schemas.microsoft.com/office/powerpoint/2010/main" val="3198651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86282415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18408262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8" name="Footer Placeholder 7"/>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6986061"/>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9945985"/>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creativecommons.org/licenses/by/4.0/" TargetMode="External"/><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theme" Target="../theme/theme2.xml"/><Relationship Id="rId6" Type="http://schemas.openxmlformats.org/officeDocument/2006/relationships/image" Target="../media/image3.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creativecommons.org/licenses/by/4.0/" TargetMode="External"/><Relationship Id="rId1" Type="http://schemas.openxmlformats.org/officeDocument/2006/relationships/slideLayout" Target="../slideLayouts/slideLayout6.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8" name="Tekstvak 10"/>
          <p:cNvSpPr txBox="1"/>
          <p:nvPr/>
        </p:nvSpPr>
        <p:spPr>
          <a:xfrm>
            <a:off x="1551095" y="6381328"/>
            <a:ext cx="7557409" cy="400110"/>
          </a:xfrm>
          <a:prstGeom prst="rect">
            <a:avLst/>
          </a:prstGeom>
          <a:noFill/>
        </p:spPr>
        <p:txBody>
          <a:bodyPr wrap="square" rtlCol="0">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00" dirty="0" smtClean="0">
                <a:latin typeface="Segoe UI" panose="020B0502040204020203" pitchFamily="34" charset="0"/>
                <a:cs typeface="Segoe UI" panose="020B0502040204020203" pitchFamily="34" charset="0"/>
              </a:rPr>
              <a:t>This work by </a:t>
            </a:r>
            <a:r>
              <a:rPr lang="en-GB" sz="1000" baseline="0" dirty="0" smtClean="0">
                <a:latin typeface="Segoe UI" panose="020B0502040204020203" pitchFamily="34" charset="0"/>
                <a:cs typeface="Segoe UI" panose="020B0502040204020203" pitchFamily="34" charset="0"/>
              </a:rPr>
              <a:t> EGI.eu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5"/>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12906" cy="215444"/>
          </a:xfrm>
          <a:prstGeom prst="rect">
            <a:avLst/>
          </a:prstGeom>
          <a:noFill/>
        </p:spPr>
        <p:txBody>
          <a:bodyPr wrap="none" rtlCol="0">
            <a:spAutoFit/>
          </a:bodyPr>
          <a:lstStyle/>
          <a:p>
            <a:fld id="{372553E7-13AD-41CB-B8D3-4C5279D6D1DB}" type="slidenum">
              <a:rPr lang="nl-NL" sz="800" b="1" smtClean="0">
                <a:solidFill>
                  <a:schemeClr val="bg1"/>
                </a:solidFill>
                <a:latin typeface="Segoe UI" pitchFamily="34" charset="0"/>
                <a:cs typeface="Segoe UI" pitchFamily="34" charset="0"/>
              </a:rPr>
              <a:t>‹#›</a:t>
            </a:fld>
            <a:endParaRPr lang="nl-NL" sz="1050" b="1" dirty="0">
              <a:solidFill>
                <a:schemeClr val="bg1"/>
              </a:solidFill>
              <a:latin typeface="Segoe UI" pitchFamily="34" charset="0"/>
              <a:cs typeface="Segoe UI" pitchFamily="34" charset="0"/>
            </a:endParaRP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512" y="188640"/>
            <a:ext cx="1030139" cy="993566"/>
          </a:xfrm>
          <a:prstGeom prst="rect">
            <a:avLst/>
          </a:prstGeom>
        </p:spPr>
      </p:pic>
      <p:sp>
        <p:nvSpPr>
          <p:cNvPr id="7" name="Footer Placeholder 6"/>
          <p:cNvSpPr>
            <a:spLocks noGrp="1"/>
          </p:cNvSpPr>
          <p:nvPr>
            <p:ph type="ftr" sz="quarter" idx="3"/>
          </p:nvPr>
        </p:nvSpPr>
        <p:spPr>
          <a:xfrm>
            <a:off x="1187624" y="6448251"/>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endParaRPr lang="en-GB" dirty="0"/>
          </a:p>
        </p:txBody>
      </p:sp>
      <p:sp>
        <p:nvSpPr>
          <p:cNvPr id="9" name="Tekstvak 21"/>
          <p:cNvSpPr txBox="1"/>
          <p:nvPr/>
        </p:nvSpPr>
        <p:spPr>
          <a:xfrm>
            <a:off x="179512" y="6525344"/>
            <a:ext cx="595035" cy="215444"/>
          </a:xfrm>
          <a:prstGeom prst="rect">
            <a:avLst/>
          </a:prstGeom>
          <a:noFill/>
        </p:spPr>
        <p:txBody>
          <a:bodyPr wrap="none" rtlCol="0">
            <a:spAutoFit/>
          </a:bodyPr>
          <a:lstStyle/>
          <a:p>
            <a:fld id="{A83F7A1C-40F7-5F43-85CD-9B50E60F16AA}" type="datetime1">
              <a:rPr lang="en-US" sz="800" b="1" smtClean="0">
                <a:solidFill>
                  <a:schemeClr val="bg1"/>
                </a:solidFill>
                <a:latin typeface="Segoe UI" pitchFamily="34" charset="0"/>
                <a:cs typeface="Segoe UI" pitchFamily="34" charset="0"/>
              </a:rPr>
              <a:t>06/04/16</a:t>
            </a:fld>
            <a:endParaRPr lang="nl-NL" sz="1050" b="1" dirty="0">
              <a:solidFill>
                <a:schemeClr val="bg1"/>
              </a:solidFill>
              <a:latin typeface="Segoe UI" pitchFamily="34" charset="0"/>
              <a:cs typeface="Segoe UI" pitchFamily="34" charset="0"/>
            </a:endParaRPr>
          </a:p>
        </p:txBody>
      </p:sp>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 id="2147483688" r:id="rId4"/>
  </p:sldLayoutIdLst>
  <p:timing>
    <p:tnLst>
      <p:par>
        <p:cTn xmlns:p14="http://schemas.microsoft.com/office/powerpoint/2010/main" id="1" dur="indefinite" restart="never" nodeType="tmRoot"/>
      </p:par>
    </p:tnLst>
  </p:timing>
  <p:hf sldNum="0" hdr="0" dt="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845" userDrawn="1">
          <p15:clr>
            <a:srgbClr val="F26B43"/>
          </p15:clr>
        </p15:guide>
        <p15:guide id="2" pos="295" userDrawn="1">
          <p15:clr>
            <a:srgbClr val="F26B43"/>
          </p15:clr>
        </p15:guide>
        <p15:guide id="3" pos="5602" userDrawn="1">
          <p15:clr>
            <a:srgbClr val="F26B43"/>
          </p15:clr>
        </p15:guide>
        <p15:guide id="4" orient="horz" pos="38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sp>
        <p:nvSpPr>
          <p:cNvPr id="8" name="Tekstvak 10"/>
          <p:cNvSpPr txBox="1"/>
          <p:nvPr/>
        </p:nvSpPr>
        <p:spPr>
          <a:xfrm>
            <a:off x="1551095" y="6381328"/>
            <a:ext cx="7557409" cy="400110"/>
          </a:xfrm>
          <a:prstGeom prst="rect">
            <a:avLst/>
          </a:prstGeom>
          <a:noFill/>
        </p:spPr>
        <p:txBody>
          <a:bodyPr wrap="square" rtlCol="0">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00" dirty="0" smtClean="0">
                <a:latin typeface="Segoe UI" panose="020B0502040204020203" pitchFamily="34" charset="0"/>
                <a:cs typeface="Segoe UI" panose="020B0502040204020203" pitchFamily="34" charset="0"/>
              </a:rPr>
              <a:t>This work by </a:t>
            </a:r>
            <a:r>
              <a:rPr lang="en-GB" sz="1000" baseline="0" dirty="0" smtClean="0">
                <a:latin typeface="Segoe UI" panose="020B0502040204020203" pitchFamily="34" charset="0"/>
                <a:cs typeface="Segoe UI" panose="020B0502040204020203" pitchFamily="34" charset="0"/>
              </a:rPr>
              <a:t> EGI.eu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5"/>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6.xml"/><Relationship Id="rId5" Type="http://schemas.openxmlformats.org/officeDocument/2006/relationships/diagramLayout" Target="../diagrams/layout6.xml"/><Relationship Id="rId6" Type="http://schemas.openxmlformats.org/officeDocument/2006/relationships/diagramQuickStyle" Target="../diagrams/quickStyle6.xml"/><Relationship Id="rId7" Type="http://schemas.openxmlformats.org/officeDocument/2006/relationships/diagramColors" Target="../diagrams/colors6.xml"/><Relationship Id="rId8" Type="http://schemas.microsoft.com/office/2007/relationships/diagramDrawing" Target="../diagrams/drawing6.xml"/><Relationship Id="rId9" Type="http://schemas.openxmlformats.org/officeDocument/2006/relationships/image" Target="../media/image15.pn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7.xml"/><Relationship Id="rId5" Type="http://schemas.openxmlformats.org/officeDocument/2006/relationships/diagramLayout" Target="../diagrams/layout7.xml"/><Relationship Id="rId6" Type="http://schemas.openxmlformats.org/officeDocument/2006/relationships/diagramQuickStyle" Target="../diagrams/quickStyle7.xml"/><Relationship Id="rId7" Type="http://schemas.openxmlformats.org/officeDocument/2006/relationships/diagramColors" Target="../diagrams/colors7.xml"/><Relationship Id="rId8" Type="http://schemas.microsoft.com/office/2007/relationships/diagramDrawing" Target="../diagrams/drawing7.xml"/><Relationship Id="rId9" Type="http://schemas.openxmlformats.org/officeDocument/2006/relationships/image" Target="../media/image16.pn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8.xml"/><Relationship Id="rId5" Type="http://schemas.openxmlformats.org/officeDocument/2006/relationships/diagramLayout" Target="../diagrams/layout8.xml"/><Relationship Id="rId6" Type="http://schemas.openxmlformats.org/officeDocument/2006/relationships/diagramQuickStyle" Target="../diagrams/quickStyle8.xml"/><Relationship Id="rId7" Type="http://schemas.openxmlformats.org/officeDocument/2006/relationships/diagramColors" Target="../diagrams/colors8.xml"/><Relationship Id="rId8" Type="http://schemas.microsoft.com/office/2007/relationships/diagramDrawing" Target="../diagrams/drawing8.xml"/><Relationship Id="rId9" Type="http://schemas.openxmlformats.org/officeDocument/2006/relationships/image" Target="../media/image17.png"/><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9.xml"/><Relationship Id="rId5" Type="http://schemas.openxmlformats.org/officeDocument/2006/relationships/diagramLayout" Target="../diagrams/layout9.xml"/><Relationship Id="rId6" Type="http://schemas.openxmlformats.org/officeDocument/2006/relationships/diagramQuickStyle" Target="../diagrams/quickStyle9.xml"/><Relationship Id="rId7" Type="http://schemas.openxmlformats.org/officeDocument/2006/relationships/diagramColors" Target="../diagrams/colors9.xml"/><Relationship Id="rId8" Type="http://schemas.microsoft.com/office/2007/relationships/diagramDrawing" Target="../diagrams/drawing9.xml"/><Relationship Id="rId9" Type="http://schemas.openxmlformats.org/officeDocument/2006/relationships/image" Target="../media/image18.pn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10.xml"/><Relationship Id="rId5" Type="http://schemas.openxmlformats.org/officeDocument/2006/relationships/diagramLayout" Target="../diagrams/layout10.xml"/><Relationship Id="rId6" Type="http://schemas.openxmlformats.org/officeDocument/2006/relationships/diagramQuickStyle" Target="../diagrams/quickStyle10.xml"/><Relationship Id="rId7" Type="http://schemas.openxmlformats.org/officeDocument/2006/relationships/diagramColors" Target="../diagrams/colors10.xml"/><Relationship Id="rId8" Type="http://schemas.microsoft.com/office/2007/relationships/diagramDrawing" Target="../diagrams/drawing10.xml"/><Relationship Id="rId9" Type="http://schemas.openxmlformats.org/officeDocument/2006/relationships/image" Target="../media/image19.pn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11.xml"/><Relationship Id="rId5" Type="http://schemas.openxmlformats.org/officeDocument/2006/relationships/diagramLayout" Target="../diagrams/layout11.xml"/><Relationship Id="rId6" Type="http://schemas.openxmlformats.org/officeDocument/2006/relationships/diagramQuickStyle" Target="../diagrams/quickStyle11.xml"/><Relationship Id="rId7" Type="http://schemas.openxmlformats.org/officeDocument/2006/relationships/diagramColors" Target="../diagrams/colors11.xml"/><Relationship Id="rId8" Type="http://schemas.microsoft.com/office/2007/relationships/diagramDrawing" Target="../diagrams/drawing11.xml"/><Relationship Id="rId9" Type="http://schemas.openxmlformats.org/officeDocument/2006/relationships/image" Target="../media/image20.png"/><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12.xml"/><Relationship Id="rId5" Type="http://schemas.openxmlformats.org/officeDocument/2006/relationships/diagramLayout" Target="../diagrams/layout12.xml"/><Relationship Id="rId6" Type="http://schemas.openxmlformats.org/officeDocument/2006/relationships/diagramQuickStyle" Target="../diagrams/quickStyle12.xml"/><Relationship Id="rId7" Type="http://schemas.openxmlformats.org/officeDocument/2006/relationships/diagramColors" Target="../diagrams/colors12.xml"/><Relationship Id="rId8" Type="http://schemas.microsoft.com/office/2007/relationships/diagramDrawing" Target="../diagrams/drawing12.xml"/><Relationship Id="rId9" Type="http://schemas.openxmlformats.org/officeDocument/2006/relationships/image" Target="../media/image21.pn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13.xml"/><Relationship Id="rId5" Type="http://schemas.openxmlformats.org/officeDocument/2006/relationships/diagramLayout" Target="../diagrams/layout13.xml"/><Relationship Id="rId6" Type="http://schemas.openxmlformats.org/officeDocument/2006/relationships/diagramQuickStyle" Target="../diagrams/quickStyle13.xml"/><Relationship Id="rId7" Type="http://schemas.openxmlformats.org/officeDocument/2006/relationships/diagramColors" Target="../diagrams/colors13.xml"/><Relationship Id="rId8" Type="http://schemas.microsoft.com/office/2007/relationships/diagramDrawing" Target="../diagrams/drawing13.xml"/><Relationship Id="rId9" Type="http://schemas.openxmlformats.org/officeDocument/2006/relationships/image" Target="../media/image22.png"/><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14.xml"/><Relationship Id="rId5" Type="http://schemas.openxmlformats.org/officeDocument/2006/relationships/diagramLayout" Target="../diagrams/layout14.xml"/><Relationship Id="rId6" Type="http://schemas.openxmlformats.org/officeDocument/2006/relationships/diagramQuickStyle" Target="../diagrams/quickStyle14.xml"/><Relationship Id="rId7" Type="http://schemas.openxmlformats.org/officeDocument/2006/relationships/diagramColors" Target="../diagrams/colors14.xml"/><Relationship Id="rId8" Type="http://schemas.microsoft.com/office/2007/relationships/diagramDrawing" Target="../diagrams/drawing14.xml"/><Relationship Id="rId9" Type="http://schemas.openxmlformats.org/officeDocument/2006/relationships/image" Target="../media/image23.png"/><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15.xml"/><Relationship Id="rId5" Type="http://schemas.openxmlformats.org/officeDocument/2006/relationships/diagramLayout" Target="../diagrams/layout15.xml"/><Relationship Id="rId6" Type="http://schemas.openxmlformats.org/officeDocument/2006/relationships/diagramQuickStyle" Target="../diagrams/quickStyle15.xml"/><Relationship Id="rId7" Type="http://schemas.openxmlformats.org/officeDocument/2006/relationships/diagramColors" Target="../diagrams/colors15.xml"/><Relationship Id="rId8" Type="http://schemas.microsoft.com/office/2007/relationships/diagramDrawing" Target="../diagrams/drawing15.xml"/><Relationship Id="rId9" Type="http://schemas.openxmlformats.org/officeDocument/2006/relationships/image" Target="../media/image24.png"/><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16.xml"/><Relationship Id="rId5" Type="http://schemas.openxmlformats.org/officeDocument/2006/relationships/diagramLayout" Target="../diagrams/layout16.xml"/><Relationship Id="rId6" Type="http://schemas.openxmlformats.org/officeDocument/2006/relationships/diagramQuickStyle" Target="../diagrams/quickStyle16.xml"/><Relationship Id="rId7" Type="http://schemas.openxmlformats.org/officeDocument/2006/relationships/diagramColors" Target="../diagrams/colors16.xml"/><Relationship Id="rId8" Type="http://schemas.microsoft.com/office/2007/relationships/diagramDrawing" Target="../diagrams/drawing16.xml"/><Relationship Id="rId9" Type="http://schemas.openxmlformats.org/officeDocument/2006/relationships/image" Target="../media/image25.png"/><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9"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9" Type="http://schemas.openxmlformats.org/officeDocument/2006/relationships/image" Target="../media/image11.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9" Type="http://schemas.openxmlformats.org/officeDocument/2006/relationships/image" Target="../media/image12.pn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4.xml"/><Relationship Id="rId5" Type="http://schemas.openxmlformats.org/officeDocument/2006/relationships/diagramLayout" Target="../diagrams/layout4.xml"/><Relationship Id="rId6" Type="http://schemas.openxmlformats.org/officeDocument/2006/relationships/diagramQuickStyle" Target="../diagrams/quickStyle4.xml"/><Relationship Id="rId7" Type="http://schemas.openxmlformats.org/officeDocument/2006/relationships/diagramColors" Target="../diagrams/colors4.xml"/><Relationship Id="rId8" Type="http://schemas.microsoft.com/office/2007/relationships/diagramDrawing" Target="../diagrams/drawing4.xml"/><Relationship Id="rId9" Type="http://schemas.openxmlformats.org/officeDocument/2006/relationships/image" Target="../media/image13.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diagramData" Target="../diagrams/data5.xml"/><Relationship Id="rId5" Type="http://schemas.openxmlformats.org/officeDocument/2006/relationships/diagramLayout" Target="../diagrams/layout5.xml"/><Relationship Id="rId6" Type="http://schemas.openxmlformats.org/officeDocument/2006/relationships/diagramQuickStyle" Target="../diagrams/quickStyle5.xml"/><Relationship Id="rId7" Type="http://schemas.openxmlformats.org/officeDocument/2006/relationships/diagramColors" Target="../diagrams/colors5.xml"/><Relationship Id="rId8" Type="http://schemas.microsoft.com/office/2007/relationships/diagramDrawing" Target="../diagrams/drawing5.xml"/><Relationship Id="rId9" Type="http://schemas.openxmlformats.org/officeDocument/2006/relationships/image" Target="../media/image14.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916832"/>
            <a:ext cx="7704856" cy="1872208"/>
          </a:xfrm>
        </p:spPr>
        <p:txBody>
          <a:bodyPr/>
          <a:lstStyle/>
          <a:p>
            <a:r>
              <a:rPr lang="en-GB" dirty="0" smtClean="0"/>
              <a:t>EGI Service Portfolio</a:t>
            </a:r>
            <a:endParaRPr lang="en-GB" dirty="0"/>
          </a:p>
        </p:txBody>
      </p:sp>
      <p:sp>
        <p:nvSpPr>
          <p:cNvPr id="4" name="Subtitle 3"/>
          <p:cNvSpPr>
            <a:spLocks noGrp="1"/>
          </p:cNvSpPr>
          <p:nvPr>
            <p:ph type="subTitle" idx="1"/>
          </p:nvPr>
        </p:nvSpPr>
        <p:spPr>
          <a:xfrm>
            <a:off x="1403648" y="3645024"/>
            <a:ext cx="6400800" cy="504056"/>
          </a:xfrm>
        </p:spPr>
        <p:txBody>
          <a:bodyPr/>
          <a:lstStyle/>
          <a:p>
            <a:r>
              <a:rPr lang="en-GB" dirty="0" smtClean="0"/>
              <a:t>Roberta Piscitelli</a:t>
            </a:r>
            <a:endParaRPr lang="en-GB" dirty="0"/>
          </a:p>
        </p:txBody>
      </p:sp>
      <p:sp>
        <p:nvSpPr>
          <p:cNvPr id="5" name="Text Placeholder 1"/>
          <p:cNvSpPr>
            <a:spLocks noGrp="1"/>
          </p:cNvSpPr>
          <p:nvPr>
            <p:ph type="body" sz="quarter" idx="10"/>
          </p:nvPr>
        </p:nvSpPr>
        <p:spPr>
          <a:xfrm>
            <a:off x="1835696" y="4293096"/>
            <a:ext cx="5689178" cy="431477"/>
          </a:xfrm>
        </p:spPr>
        <p:txBody>
          <a:bodyPr/>
          <a:lstStyle/>
          <a:p>
            <a:r>
              <a:rPr lang="en-GB" dirty="0" err="1" smtClean="0"/>
              <a:t>EGI.eu</a:t>
            </a:r>
            <a:r>
              <a:rPr lang="en-GB" dirty="0" smtClean="0"/>
              <a:t> Strategy and Policy Officer</a:t>
            </a:r>
            <a:endParaRPr lang="en-GB" dirty="0"/>
          </a:p>
        </p:txBody>
      </p:sp>
    </p:spTree>
    <p:extLst>
      <p:ext uri="{BB962C8B-B14F-4D97-AF65-F5344CB8AC3E}">
        <p14:creationId xmlns:p14="http://schemas.microsoft.com/office/powerpoint/2010/main" val="30878046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E46C0A"/>
                </a:solidFill>
              </a:rPr>
              <a:t>Data Transfer</a:t>
            </a: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3789040"/>
            <a:ext cx="1944216" cy="2520280"/>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2526720053"/>
              </p:ext>
            </p:extLst>
          </p:nvPr>
        </p:nvGraphicFramePr>
        <p:xfrm>
          <a:off x="2411760" y="1196752"/>
          <a:ext cx="6408711" cy="35283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16561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loud.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48264" y="4221088"/>
            <a:ext cx="1944216" cy="1944216"/>
          </a:xfrm>
          <a:prstGeom prst="rect">
            <a:avLst/>
          </a:prstGeom>
        </p:spPr>
      </p:pic>
      <p:sp>
        <p:nvSpPr>
          <p:cNvPr id="10"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8373117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E46C0A"/>
                </a:solidFill>
              </a:rPr>
              <a:t>Content Distribution</a:t>
            </a:r>
            <a:endParaRPr lang="en-GB" dirty="0">
              <a:solidFill>
                <a:srgbClr val="E46C0A"/>
              </a:solidFill>
            </a:endParaRP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3789040"/>
            <a:ext cx="1944216" cy="2520280"/>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1747996039"/>
              </p:ext>
            </p:extLst>
          </p:nvPr>
        </p:nvGraphicFramePr>
        <p:xfrm>
          <a:off x="2483767" y="1341439"/>
          <a:ext cx="6409407" cy="33837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16561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graphic-1.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11504" y="4725144"/>
            <a:ext cx="1584176" cy="1584176"/>
          </a:xfrm>
          <a:prstGeom prst="rect">
            <a:avLst/>
          </a:prstGeom>
        </p:spPr>
      </p:pic>
      <p:sp>
        <p:nvSpPr>
          <p:cNvPr id="10" name="TextBox 9"/>
          <p:cNvSpPr txBox="1"/>
          <p:nvPr/>
        </p:nvSpPr>
        <p:spPr>
          <a:xfrm>
            <a:off x="2411760" y="5805264"/>
            <a:ext cx="708648" cy="338554"/>
          </a:xfrm>
          <a:prstGeom prst="rect">
            <a:avLst/>
          </a:prstGeom>
          <a:noFill/>
        </p:spPr>
        <p:txBody>
          <a:bodyPr wrap="none" rtlCol="0">
            <a:spAutoFit/>
          </a:bodyPr>
          <a:lstStyle/>
          <a:p>
            <a:r>
              <a:rPr lang="en-US" sz="1600" b="1" dirty="0" smtClean="0"/>
              <a:t>[Beta]</a:t>
            </a:r>
            <a:endParaRPr lang="en-US" sz="1600" b="1" dirty="0"/>
          </a:p>
        </p:txBody>
      </p:sp>
      <p:sp>
        <p:nvSpPr>
          <p:cNvPr id="11"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14475891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E46C0A"/>
                </a:solidFill>
              </a:rPr>
              <a:t>Federated Data Manager</a:t>
            </a:r>
            <a:endParaRPr lang="en-GB" dirty="0">
              <a:solidFill>
                <a:srgbClr val="E46C0A"/>
              </a:solidFill>
            </a:endParaRP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3789040"/>
            <a:ext cx="1944216" cy="2520280"/>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3317029324"/>
              </p:ext>
            </p:extLst>
          </p:nvPr>
        </p:nvGraphicFramePr>
        <p:xfrm>
          <a:off x="2483767" y="1341439"/>
          <a:ext cx="6409407" cy="33837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16561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2411760" y="5805264"/>
            <a:ext cx="814145" cy="338554"/>
          </a:xfrm>
          <a:prstGeom prst="rect">
            <a:avLst/>
          </a:prstGeom>
          <a:noFill/>
        </p:spPr>
        <p:txBody>
          <a:bodyPr wrap="none" rtlCol="0">
            <a:spAutoFit/>
          </a:bodyPr>
          <a:lstStyle/>
          <a:p>
            <a:r>
              <a:rPr lang="en-US" sz="1600" b="1" dirty="0" smtClean="0"/>
              <a:t>[Alpha]</a:t>
            </a:r>
            <a:endParaRPr lang="en-US" sz="1600" b="1" dirty="0"/>
          </a:p>
        </p:txBody>
      </p:sp>
      <p:pic>
        <p:nvPicPr>
          <p:cNvPr id="6" name="Picture 5" descr="business-1.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48264" y="4581128"/>
            <a:ext cx="1745688" cy="1745688"/>
          </a:xfrm>
          <a:prstGeom prst="rect">
            <a:avLst/>
          </a:prstGeom>
        </p:spPr>
      </p:pic>
      <p:sp>
        <p:nvSpPr>
          <p:cNvPr id="11"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2261927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rPr>
              <a:t>Data Hub</a:t>
            </a:r>
            <a:endParaRPr lang="en-GB" dirty="0">
              <a:solidFill>
                <a:schemeClr val="accent6">
                  <a:lumMod val="75000"/>
                </a:schemeClr>
              </a:solidFill>
            </a:endParaRP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3789040"/>
            <a:ext cx="1944216" cy="2520280"/>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2865507468"/>
              </p:ext>
            </p:extLst>
          </p:nvPr>
        </p:nvGraphicFramePr>
        <p:xfrm>
          <a:off x="2483767" y="1341439"/>
          <a:ext cx="6409407" cy="33837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16561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symbol.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00192" y="4149080"/>
            <a:ext cx="2160240" cy="2160240"/>
          </a:xfrm>
          <a:prstGeom prst="rect">
            <a:avLst/>
          </a:prstGeom>
        </p:spPr>
      </p:pic>
      <p:sp>
        <p:nvSpPr>
          <p:cNvPr id="10" name="TextBox 9"/>
          <p:cNvSpPr txBox="1"/>
          <p:nvPr/>
        </p:nvSpPr>
        <p:spPr>
          <a:xfrm>
            <a:off x="2411760" y="5805264"/>
            <a:ext cx="1146167" cy="338554"/>
          </a:xfrm>
          <a:prstGeom prst="rect">
            <a:avLst/>
          </a:prstGeom>
          <a:noFill/>
        </p:spPr>
        <p:txBody>
          <a:bodyPr wrap="none" rtlCol="0">
            <a:spAutoFit/>
          </a:bodyPr>
          <a:lstStyle/>
          <a:p>
            <a:r>
              <a:rPr lang="en-US" sz="1600" b="1" dirty="0" smtClean="0"/>
              <a:t>[Discovery]</a:t>
            </a:r>
            <a:endParaRPr lang="en-US" sz="1600" b="1" dirty="0"/>
          </a:p>
        </p:txBody>
      </p:sp>
      <p:sp>
        <p:nvSpPr>
          <p:cNvPr id="11"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10727035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E3B401"/>
                </a:solidFill>
              </a:rPr>
              <a:t>Attribute Management</a:t>
            </a:r>
            <a:endParaRPr lang="en-GB" dirty="0">
              <a:solidFill>
                <a:srgbClr val="E3B401"/>
              </a:solidFill>
            </a:endParaRP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4653136"/>
            <a:ext cx="1944216" cy="16561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2060697443"/>
              </p:ext>
            </p:extLst>
          </p:nvPr>
        </p:nvGraphicFramePr>
        <p:xfrm>
          <a:off x="2483767" y="1341438"/>
          <a:ext cx="6409407" cy="35997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2592288"/>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people-1.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60232" y="4293096"/>
            <a:ext cx="2132856" cy="2132856"/>
          </a:xfrm>
          <a:prstGeom prst="rect">
            <a:avLst/>
          </a:prstGeom>
        </p:spPr>
      </p:pic>
      <p:sp>
        <p:nvSpPr>
          <p:cNvPr id="10"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28264996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E3B401"/>
                </a:solidFill>
              </a:rPr>
              <a:t>Identity Provider Proxy</a:t>
            </a:r>
            <a:endParaRPr lang="en-GB" dirty="0">
              <a:solidFill>
                <a:srgbClr val="E3B401"/>
              </a:solidFill>
            </a:endParaRP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4653136"/>
            <a:ext cx="1944216" cy="16561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1602830171"/>
              </p:ext>
            </p:extLst>
          </p:nvPr>
        </p:nvGraphicFramePr>
        <p:xfrm>
          <a:off x="2483767" y="1341439"/>
          <a:ext cx="6409407" cy="323969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2592288"/>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Load-Balancer-2400px.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48264" y="4365104"/>
            <a:ext cx="1963936" cy="1963936"/>
          </a:xfrm>
          <a:prstGeom prst="rect">
            <a:avLst/>
          </a:prstGeom>
        </p:spPr>
      </p:pic>
      <p:sp>
        <p:nvSpPr>
          <p:cNvPr id="10"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32892200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339E51"/>
                </a:solidFill>
              </a:rPr>
              <a:t>Configuration Database</a:t>
            </a: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5517232"/>
            <a:ext cx="1944216" cy="792088"/>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582627047"/>
              </p:ext>
            </p:extLst>
          </p:nvPr>
        </p:nvGraphicFramePr>
        <p:xfrm>
          <a:off x="2483767" y="1341439"/>
          <a:ext cx="6409407" cy="34557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34563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technology-3.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308304" y="4797152"/>
            <a:ext cx="1291828" cy="1291828"/>
          </a:xfrm>
          <a:prstGeom prst="rect">
            <a:avLst/>
          </a:prstGeom>
        </p:spPr>
      </p:pic>
      <p:sp>
        <p:nvSpPr>
          <p:cNvPr id="10"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2068691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339E51"/>
                </a:solidFill>
              </a:rPr>
              <a:t>Service Monitoring</a:t>
            </a: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5517232"/>
            <a:ext cx="1944216" cy="792088"/>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3791666522"/>
              </p:ext>
            </p:extLst>
          </p:nvPr>
        </p:nvGraphicFramePr>
        <p:xfrm>
          <a:off x="2483768" y="1268760"/>
          <a:ext cx="6409407" cy="37444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34563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technology-4.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732240" y="4365104"/>
            <a:ext cx="2026722" cy="2026722"/>
          </a:xfrm>
          <a:prstGeom prst="rect">
            <a:avLst/>
          </a:prstGeom>
        </p:spPr>
      </p:pic>
      <p:sp>
        <p:nvSpPr>
          <p:cNvPr id="10"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14223468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339E51"/>
                </a:solidFill>
              </a:rPr>
              <a:t>Helpdesk</a:t>
            </a: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5517232"/>
            <a:ext cx="1944216" cy="792088"/>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3872213911"/>
              </p:ext>
            </p:extLst>
          </p:nvPr>
        </p:nvGraphicFramePr>
        <p:xfrm>
          <a:off x="2483767" y="1341439"/>
          <a:ext cx="6409407" cy="34557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34563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people-2.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34008" y="4221088"/>
            <a:ext cx="2109992" cy="2109992"/>
          </a:xfrm>
          <a:prstGeom prst="rect">
            <a:avLst/>
          </a:prstGeom>
        </p:spPr>
      </p:pic>
      <p:sp>
        <p:nvSpPr>
          <p:cNvPr id="10" name="TextBox 9"/>
          <p:cNvSpPr txBox="1"/>
          <p:nvPr/>
        </p:nvSpPr>
        <p:spPr>
          <a:xfrm>
            <a:off x="2411760" y="5805264"/>
            <a:ext cx="708648" cy="338554"/>
          </a:xfrm>
          <a:prstGeom prst="rect">
            <a:avLst/>
          </a:prstGeom>
          <a:noFill/>
        </p:spPr>
        <p:txBody>
          <a:bodyPr wrap="none" rtlCol="0">
            <a:spAutoFit/>
          </a:bodyPr>
          <a:lstStyle/>
          <a:p>
            <a:r>
              <a:rPr lang="en-US" sz="1600" b="1" dirty="0" smtClean="0"/>
              <a:t>[Beta]</a:t>
            </a:r>
            <a:endParaRPr lang="en-US" sz="1600" b="1" dirty="0"/>
          </a:p>
        </p:txBody>
      </p:sp>
      <p:sp>
        <p:nvSpPr>
          <p:cNvPr id="11"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6472647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FitSM</a:t>
            </a:r>
            <a:endParaRPr lang="en-GB" dirty="0"/>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graphicFrame>
        <p:nvGraphicFramePr>
          <p:cNvPr id="12" name="Content Placeholder 11"/>
          <p:cNvGraphicFramePr>
            <a:graphicFrameLocks noGrp="1"/>
          </p:cNvGraphicFramePr>
          <p:nvPr>
            <p:ph sz="half" idx="2"/>
            <p:extLst>
              <p:ext uri="{D42A27DB-BD31-4B8C-83A1-F6EECF244321}">
                <p14:modId xmlns:p14="http://schemas.microsoft.com/office/powerpoint/2010/main" val="2177790911"/>
              </p:ext>
            </p:extLst>
          </p:nvPr>
        </p:nvGraphicFramePr>
        <p:xfrm>
          <a:off x="2483768" y="1196752"/>
          <a:ext cx="6409407" cy="33837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4320480"/>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699792" y="4725144"/>
            <a:ext cx="4176464" cy="1368152"/>
          </a:xfrm>
          <a:prstGeom prst="rect">
            <a:avLst/>
          </a:prstGeom>
          <a:noFill/>
          <a:ln w="127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2771800" y="4797152"/>
            <a:ext cx="4248472" cy="2031325"/>
          </a:xfrm>
          <a:prstGeom prst="rect">
            <a:avLst/>
          </a:prstGeom>
          <a:noFill/>
        </p:spPr>
        <p:txBody>
          <a:bodyPr wrap="square" rtlCol="0">
            <a:spAutoFit/>
          </a:bodyPr>
          <a:lstStyle/>
          <a:p>
            <a:r>
              <a:rPr lang="en-US" b="1" dirty="0" smtClean="0"/>
              <a:t>Upcoming training events</a:t>
            </a:r>
          </a:p>
          <a:p>
            <a:r>
              <a:rPr lang="en-US" dirty="0" smtClean="0"/>
              <a:t>9-12 May</a:t>
            </a:r>
          </a:p>
          <a:p>
            <a:r>
              <a:rPr lang="en-US" dirty="0" smtClean="0"/>
              <a:t>30 May- 2 June</a:t>
            </a:r>
          </a:p>
          <a:p>
            <a:r>
              <a:rPr lang="en-US" b="1" dirty="0"/>
              <a:t>http://</a:t>
            </a:r>
            <a:r>
              <a:rPr lang="en-US" b="1" dirty="0" err="1"/>
              <a:t>go.egi.eu</a:t>
            </a:r>
            <a:r>
              <a:rPr lang="en-US" b="1" dirty="0"/>
              <a:t>/</a:t>
            </a:r>
            <a:r>
              <a:rPr lang="en-US" b="1" dirty="0" err="1"/>
              <a:t>fitsm</a:t>
            </a:r>
            <a:r>
              <a:rPr lang="en-US" b="1" dirty="0"/>
              <a:t>-training-calendar</a:t>
            </a:r>
            <a:endParaRPr lang="en-US" b="1" dirty="0" smtClean="0"/>
          </a:p>
          <a:p>
            <a:endParaRPr lang="en-US" dirty="0" smtClean="0"/>
          </a:p>
          <a:p>
            <a:endParaRPr lang="en-US" dirty="0" smtClean="0"/>
          </a:p>
          <a:p>
            <a:endParaRPr lang="en-US" dirty="0"/>
          </a:p>
        </p:txBody>
      </p:sp>
      <p:sp>
        <p:nvSpPr>
          <p:cNvPr id="10"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pic>
        <p:nvPicPr>
          <p:cNvPr id="6" name="Picture 5" descr="FitSM logo-only-1.2.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380312" y="4581128"/>
            <a:ext cx="1591056" cy="1591056"/>
          </a:xfrm>
          <a:prstGeom prst="rect">
            <a:avLst/>
          </a:prstGeom>
        </p:spPr>
      </p:pic>
    </p:spTree>
    <p:extLst>
      <p:ext uri="{BB962C8B-B14F-4D97-AF65-F5344CB8AC3E}">
        <p14:creationId xmlns:p14="http://schemas.microsoft.com/office/powerpoint/2010/main" val="31886011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n w="10541" cmpd="sng">
                  <a:solidFill>
                    <a:schemeClr val="accent1">
                      <a:shade val="88000"/>
                      <a:satMod val="110000"/>
                    </a:schemeClr>
                  </a:solidFill>
                  <a:prstDash val="solid"/>
                </a:ln>
                <a:solidFill>
                  <a:srgbClr val="254061"/>
                </a:solidFill>
              </a:rPr>
              <a:t>EGI Service Portfolio</a:t>
            </a:r>
            <a:endParaRPr lang="en-GB" dirty="0">
              <a:ln w="10541" cmpd="sng">
                <a:solidFill>
                  <a:schemeClr val="accent1">
                    <a:shade val="88000"/>
                    <a:satMod val="110000"/>
                  </a:schemeClr>
                </a:solidFill>
                <a:prstDash val="solid"/>
              </a:ln>
              <a:solidFill>
                <a:srgbClr val="254061"/>
              </a:solidFill>
            </a:endParaRPr>
          </a:p>
        </p:txBody>
      </p:sp>
      <p:sp>
        <p:nvSpPr>
          <p:cNvPr id="3" name="Content Placeholder 2"/>
          <p:cNvSpPr>
            <a:spLocks noGrp="1"/>
          </p:cNvSpPr>
          <p:nvPr>
            <p:ph sz="half" idx="2"/>
          </p:nvPr>
        </p:nvSpPr>
        <p:spPr>
          <a:xfrm>
            <a:off x="4860032" y="2060848"/>
            <a:ext cx="3888432" cy="2952328"/>
          </a:xfrm>
        </p:spPr>
        <p:txBody>
          <a:bodyPr/>
          <a:lstStyle/>
          <a:p>
            <a:pPr marL="0" indent="0">
              <a:buNone/>
            </a:pPr>
            <a:r>
              <a:rPr lang="en-GB" b="1" dirty="0" smtClean="0">
                <a:solidFill>
                  <a:schemeClr val="tx1">
                    <a:lumMod val="65000"/>
                    <a:lumOff val="35000"/>
                  </a:schemeClr>
                </a:solidFill>
                <a:latin typeface="+mn-lt"/>
              </a:rPr>
              <a:t>With EGI services you can </a:t>
            </a:r>
            <a:r>
              <a:rPr lang="en-GB" b="1" dirty="0" smtClean="0">
                <a:solidFill>
                  <a:schemeClr val="tx1">
                    <a:lumMod val="65000"/>
                    <a:lumOff val="35000"/>
                  </a:schemeClr>
                </a:solidFill>
                <a:latin typeface="+mn-lt"/>
              </a:rPr>
              <a:t>build</a:t>
            </a:r>
            <a:r>
              <a:rPr lang="en-GB" b="1" dirty="0" smtClean="0">
                <a:solidFill>
                  <a:schemeClr val="tx1">
                    <a:lumMod val="65000"/>
                    <a:lumOff val="35000"/>
                  </a:schemeClr>
                </a:solidFill>
                <a:latin typeface="+mn-lt"/>
              </a:rPr>
              <a:t>, test and deploy compute- and data-intensive experiments on EGI reliable infrastructure</a:t>
            </a:r>
            <a:endParaRPr lang="en-GB" b="1" dirty="0">
              <a:solidFill>
                <a:schemeClr val="tx1">
                  <a:lumMod val="65000"/>
                  <a:lumOff val="35000"/>
                </a:schemeClr>
              </a:solidFill>
              <a:latin typeface="+mn-lt"/>
            </a:endParaRPr>
          </a:p>
        </p:txBody>
      </p:sp>
      <p:pic>
        <p:nvPicPr>
          <p:cNvPr id="8" name="Picture 7" descr="EGIServiceCatalogue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556792"/>
            <a:ext cx="4551680" cy="3830320"/>
          </a:xfrm>
          <a:prstGeom prst="rect">
            <a:avLst/>
          </a:prstGeom>
        </p:spPr>
      </p:pic>
      <p:sp>
        <p:nvSpPr>
          <p:cNvPr id="6"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14669856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Training Infrastructure</a:t>
            </a:r>
            <a:endParaRPr lang="en-GB" dirty="0"/>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graphicFrame>
        <p:nvGraphicFramePr>
          <p:cNvPr id="12" name="Content Placeholder 11"/>
          <p:cNvGraphicFramePr>
            <a:graphicFrameLocks noGrp="1"/>
          </p:cNvGraphicFramePr>
          <p:nvPr>
            <p:ph sz="half" idx="2"/>
            <p:extLst>
              <p:ext uri="{D42A27DB-BD31-4B8C-83A1-F6EECF244321}">
                <p14:modId xmlns:p14="http://schemas.microsoft.com/office/powerpoint/2010/main" val="1367958121"/>
              </p:ext>
            </p:extLst>
          </p:nvPr>
        </p:nvGraphicFramePr>
        <p:xfrm>
          <a:off x="2483767" y="1341439"/>
          <a:ext cx="6409407" cy="34557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4320480"/>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people-3.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452320" y="4581128"/>
            <a:ext cx="1400744" cy="1400744"/>
          </a:xfrm>
          <a:prstGeom prst="rect">
            <a:avLst/>
          </a:prstGeom>
        </p:spPr>
      </p:pic>
      <p:sp>
        <p:nvSpPr>
          <p:cNvPr id="9"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25023477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32040" y="2564904"/>
            <a:ext cx="3744416" cy="1569660"/>
          </a:xfrm>
          <a:prstGeom prst="rect">
            <a:avLst/>
          </a:prstGeom>
          <a:noFill/>
        </p:spPr>
        <p:txBody>
          <a:bodyPr wrap="square" rtlCol="0">
            <a:spAutoFit/>
          </a:bodyPr>
          <a:lstStyle/>
          <a:p>
            <a:pPr algn="ctr"/>
            <a:r>
              <a:rPr lang="en-US" sz="2400" b="1" dirty="0">
                <a:solidFill>
                  <a:schemeClr val="accent1">
                    <a:lumMod val="50000"/>
                  </a:schemeClr>
                </a:solidFill>
              </a:rPr>
              <a:t>@</a:t>
            </a:r>
            <a:r>
              <a:rPr lang="en-US" sz="2400" b="1" dirty="0" smtClean="0">
                <a:solidFill>
                  <a:schemeClr val="accent1">
                    <a:lumMod val="50000"/>
                  </a:schemeClr>
                </a:solidFill>
              </a:rPr>
              <a:t>EGI_eu</a:t>
            </a:r>
          </a:p>
          <a:p>
            <a:pPr algn="ctr"/>
            <a:r>
              <a:rPr lang="en-US" sz="2400" b="1" dirty="0" smtClean="0">
                <a:solidFill>
                  <a:schemeClr val="accent1">
                    <a:lumMod val="50000"/>
                  </a:schemeClr>
                </a:solidFill>
              </a:rPr>
              <a:t>#EGIConf16</a:t>
            </a:r>
          </a:p>
          <a:p>
            <a:pPr algn="ctr"/>
            <a:endParaRPr lang="en-US" sz="2400" b="1" dirty="0">
              <a:solidFill>
                <a:schemeClr val="accent1">
                  <a:lumMod val="50000"/>
                </a:schemeClr>
              </a:solidFill>
            </a:endParaRPr>
          </a:p>
          <a:p>
            <a:pPr algn="ctr"/>
            <a:r>
              <a:rPr lang="en-US" sz="2400" b="1" dirty="0" err="1">
                <a:solidFill>
                  <a:schemeClr val="tx1">
                    <a:lumMod val="50000"/>
                    <a:lumOff val="50000"/>
                  </a:schemeClr>
                </a:solidFill>
              </a:rPr>
              <a:t>r</a:t>
            </a:r>
            <a:r>
              <a:rPr lang="en-US" sz="2400" b="1" dirty="0" err="1" smtClean="0">
                <a:solidFill>
                  <a:schemeClr val="tx1">
                    <a:lumMod val="50000"/>
                    <a:lumOff val="50000"/>
                  </a:schemeClr>
                </a:solidFill>
              </a:rPr>
              <a:t>oberta.piscitelli@egi.eu</a:t>
            </a:r>
            <a:endParaRPr lang="en-US" sz="2400" b="1" dirty="0" smtClean="0">
              <a:solidFill>
                <a:schemeClr val="tx1">
                  <a:lumMod val="50000"/>
                  <a:lumOff val="50000"/>
                </a:schemeClr>
              </a:solidFill>
            </a:endParaRPr>
          </a:p>
        </p:txBody>
      </p:sp>
      <p:pic>
        <p:nvPicPr>
          <p:cNvPr id="7" name="Picture 6" descr="TwitterLogo_#55acee.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2420888"/>
            <a:ext cx="1065932" cy="1065932"/>
          </a:xfrm>
          <a:prstGeom prst="rect">
            <a:avLst/>
          </a:prstGeom>
        </p:spPr>
      </p:pic>
      <p:sp>
        <p:nvSpPr>
          <p:cNvPr id="2" name="TextBox 1"/>
          <p:cNvSpPr txBox="1"/>
          <p:nvPr/>
        </p:nvSpPr>
        <p:spPr>
          <a:xfrm>
            <a:off x="467544" y="3933056"/>
            <a:ext cx="3456384" cy="1384995"/>
          </a:xfrm>
          <a:prstGeom prst="rect">
            <a:avLst/>
          </a:prstGeom>
          <a:noFill/>
        </p:spPr>
        <p:txBody>
          <a:bodyPr wrap="square" rtlCol="0">
            <a:spAutoFit/>
          </a:bodyPr>
          <a:lstStyle/>
          <a:p>
            <a:r>
              <a:rPr lang="en-US" sz="3000" b="1" dirty="0" smtClean="0">
                <a:solidFill>
                  <a:schemeClr val="tx2">
                    <a:lumMod val="75000"/>
                  </a:schemeClr>
                </a:solidFill>
              </a:rPr>
              <a:t>Acknowledgements:</a:t>
            </a:r>
          </a:p>
          <a:p>
            <a:pPr algn="just"/>
            <a:r>
              <a:rPr lang="en-US" b="1" dirty="0" smtClean="0">
                <a:solidFill>
                  <a:srgbClr val="595959"/>
                </a:solidFill>
              </a:rPr>
              <a:t>This presentation used icons made by </a:t>
            </a:r>
            <a:r>
              <a:rPr lang="en-US" b="1" dirty="0" err="1" smtClean="0">
                <a:solidFill>
                  <a:srgbClr val="595959"/>
                </a:solidFill>
              </a:rPr>
              <a:t>Freepik</a:t>
            </a:r>
            <a:r>
              <a:rPr lang="en-US" b="1" dirty="0" smtClean="0">
                <a:solidFill>
                  <a:srgbClr val="595959"/>
                </a:solidFill>
              </a:rPr>
              <a:t> from </a:t>
            </a:r>
            <a:r>
              <a:rPr lang="en-US" b="1" dirty="0" err="1" smtClean="0">
                <a:solidFill>
                  <a:srgbClr val="595959"/>
                </a:solidFill>
              </a:rPr>
              <a:t>www.flaticon.com</a:t>
            </a:r>
            <a:endParaRPr lang="en-US" b="1" dirty="0">
              <a:solidFill>
                <a:srgbClr val="595959"/>
              </a:solidFill>
            </a:endParaRPr>
          </a:p>
        </p:txBody>
      </p:sp>
      <p:sp>
        <p:nvSpPr>
          <p:cNvPr id="11" name="Title 1"/>
          <p:cNvSpPr txBox="1">
            <a:spLocks/>
          </p:cNvSpPr>
          <p:nvPr/>
        </p:nvSpPr>
        <p:spPr>
          <a:xfrm>
            <a:off x="395536" y="1484784"/>
            <a:ext cx="7344816" cy="850106"/>
          </a:xfrm>
          <a:prstGeom prst="rect">
            <a:avLst/>
          </a:prstGeom>
        </p:spPr>
        <p:txBody>
          <a:bodyPr/>
          <a:lst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a:lstStyle>
          <a:p>
            <a:pPr algn="l"/>
            <a:r>
              <a:rPr lang="en-GB" dirty="0" smtClean="0">
                <a:solidFill>
                  <a:srgbClr val="17375E"/>
                </a:solidFill>
              </a:rPr>
              <a:t>Thank you for your attention!</a:t>
            </a:r>
            <a:endParaRPr lang="en-GB" dirty="0">
              <a:solidFill>
                <a:srgbClr val="17375E"/>
              </a:solidFill>
            </a:endParaRPr>
          </a:p>
        </p:txBody>
      </p:sp>
      <p:sp>
        <p:nvSpPr>
          <p:cNvPr id="12" name="Title 1"/>
          <p:cNvSpPr txBox="1">
            <a:spLocks/>
          </p:cNvSpPr>
          <p:nvPr/>
        </p:nvSpPr>
        <p:spPr>
          <a:xfrm>
            <a:off x="467544" y="2564904"/>
            <a:ext cx="7344816" cy="850106"/>
          </a:xfrm>
          <a:prstGeom prst="rect">
            <a:avLst/>
          </a:prstGeom>
        </p:spPr>
        <p:txBody>
          <a:bodyPr/>
          <a:lst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a:lstStyle>
          <a:p>
            <a:pPr algn="l"/>
            <a:r>
              <a:rPr lang="en-GB" dirty="0" smtClean="0">
                <a:solidFill>
                  <a:srgbClr val="17375E"/>
                </a:solidFill>
              </a:rPr>
              <a:t>Questions?</a:t>
            </a:r>
            <a:endParaRPr lang="en-GB" dirty="0">
              <a:solidFill>
                <a:srgbClr val="17375E"/>
              </a:solidFill>
            </a:endParaRPr>
          </a:p>
        </p:txBody>
      </p:sp>
      <p:sp>
        <p:nvSpPr>
          <p:cNvPr id="8" name="Footer Placeholder 4"/>
          <p:cNvSpPr txBox="1">
            <a:spLocks/>
          </p:cNvSpPr>
          <p:nvPr/>
        </p:nvSpPr>
        <p:spPr>
          <a:xfrm>
            <a:off x="1187624" y="6381329"/>
            <a:ext cx="6768752" cy="432048"/>
          </a:xfrm>
          <a:prstGeom prst="rect">
            <a:avLst/>
          </a:prstGeom>
        </p:spPr>
        <p:txBody>
          <a:bodyPr vert="horz" lIns="91440" tIns="45720" rIns="91440" bIns="45720" rtlCol="0" anchor="ctr"/>
          <a:lstStyle>
            <a:defPPr>
              <a:defRPr lang="nl-NL"/>
            </a:defPPr>
            <a:lvl1pPr marL="0" algn="ctr" defTabSz="914400" rtl="0" eaLnBrk="1" latinLnBrk="0" hangingPunct="1">
              <a:defRPr sz="1200" kern="1200">
                <a:solidFill>
                  <a:schemeClr val="bg1"/>
                </a:solidFill>
                <a:latin typeface="Segoe UI"/>
                <a:ea typeface="+mn-ea"/>
                <a:cs typeface="Segoe U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t>EGI Service Portfolio – Marketplace Session – EGI Conf’16</a:t>
            </a:r>
          </a:p>
          <a:p>
            <a:r>
              <a:rPr lang="en-GB" smtClean="0"/>
              <a:t>6 Apr 2016 - Amsterdam</a:t>
            </a:r>
            <a:endParaRPr lang="en-GB" dirty="0"/>
          </a:p>
        </p:txBody>
      </p:sp>
    </p:spTree>
    <p:extLst>
      <p:ext uri="{BB962C8B-B14F-4D97-AF65-F5344CB8AC3E}">
        <p14:creationId xmlns:p14="http://schemas.microsoft.com/office/powerpoint/2010/main" val="35112071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pic>
        <p:nvPicPr>
          <p:cNvPr id="2" name="Picture 1" descr="EGIServiceCatalogue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27053"/>
            <a:ext cx="7179469" cy="6858000"/>
          </a:xfrm>
          <a:prstGeom prst="rect">
            <a:avLst/>
          </a:prstGeom>
        </p:spPr>
      </p:pic>
      <p:sp>
        <p:nvSpPr>
          <p:cNvPr id="6" name="TextBox 5"/>
          <p:cNvSpPr txBox="1"/>
          <p:nvPr/>
        </p:nvSpPr>
        <p:spPr>
          <a:xfrm>
            <a:off x="5436096" y="1268760"/>
            <a:ext cx="1152128" cy="338554"/>
          </a:xfrm>
          <a:prstGeom prst="rect">
            <a:avLst/>
          </a:prstGeom>
          <a:noFill/>
        </p:spPr>
        <p:txBody>
          <a:bodyPr wrap="square" rtlCol="0">
            <a:spAutoFit/>
          </a:bodyPr>
          <a:lstStyle/>
          <a:p>
            <a:r>
              <a:rPr lang="en-US" sz="1600" b="1" dirty="0" smtClean="0">
                <a:solidFill>
                  <a:schemeClr val="bg1"/>
                </a:solidFill>
              </a:rPr>
              <a:t>COMPUTE</a:t>
            </a:r>
            <a:endParaRPr lang="en-US" sz="1600" b="1" dirty="0">
              <a:solidFill>
                <a:schemeClr val="bg1"/>
              </a:solidFill>
            </a:endParaRPr>
          </a:p>
        </p:txBody>
      </p:sp>
      <p:sp>
        <p:nvSpPr>
          <p:cNvPr id="7" name="TextBox 6"/>
          <p:cNvSpPr txBox="1"/>
          <p:nvPr/>
        </p:nvSpPr>
        <p:spPr>
          <a:xfrm>
            <a:off x="5508104" y="1628800"/>
            <a:ext cx="1152128" cy="461665"/>
          </a:xfrm>
          <a:prstGeom prst="rect">
            <a:avLst/>
          </a:prstGeom>
          <a:noFill/>
        </p:spPr>
        <p:txBody>
          <a:bodyPr wrap="square" rtlCol="0">
            <a:spAutoFit/>
          </a:bodyPr>
          <a:lstStyle/>
          <a:p>
            <a:r>
              <a:rPr lang="en-US" sz="1200" b="1" dirty="0" smtClean="0">
                <a:solidFill>
                  <a:schemeClr val="bg1"/>
                </a:solidFill>
              </a:rPr>
              <a:t>RUN, EXECUTE, ANALYZE</a:t>
            </a:r>
            <a:endParaRPr lang="en-US" sz="1200" b="1" dirty="0">
              <a:solidFill>
                <a:schemeClr val="bg1"/>
              </a:solidFill>
            </a:endParaRPr>
          </a:p>
        </p:txBody>
      </p:sp>
      <p:sp>
        <p:nvSpPr>
          <p:cNvPr id="8" name="TextBox 7"/>
          <p:cNvSpPr txBox="1"/>
          <p:nvPr/>
        </p:nvSpPr>
        <p:spPr>
          <a:xfrm>
            <a:off x="6012160" y="3501008"/>
            <a:ext cx="1152128" cy="338554"/>
          </a:xfrm>
          <a:prstGeom prst="rect">
            <a:avLst/>
          </a:prstGeom>
          <a:noFill/>
        </p:spPr>
        <p:txBody>
          <a:bodyPr wrap="square" rtlCol="0">
            <a:spAutoFit/>
          </a:bodyPr>
          <a:lstStyle/>
          <a:p>
            <a:r>
              <a:rPr lang="en-US" sz="1600" b="1" dirty="0" smtClean="0">
                <a:solidFill>
                  <a:schemeClr val="bg1"/>
                </a:solidFill>
              </a:rPr>
              <a:t>STORAGE</a:t>
            </a:r>
            <a:endParaRPr lang="en-US" sz="1600" b="1" dirty="0">
              <a:solidFill>
                <a:schemeClr val="bg1"/>
              </a:solidFill>
            </a:endParaRPr>
          </a:p>
        </p:txBody>
      </p:sp>
      <p:sp>
        <p:nvSpPr>
          <p:cNvPr id="9" name="TextBox 8"/>
          <p:cNvSpPr txBox="1"/>
          <p:nvPr/>
        </p:nvSpPr>
        <p:spPr>
          <a:xfrm>
            <a:off x="4499992" y="4869160"/>
            <a:ext cx="1152128" cy="338554"/>
          </a:xfrm>
          <a:prstGeom prst="rect">
            <a:avLst/>
          </a:prstGeom>
          <a:noFill/>
        </p:spPr>
        <p:txBody>
          <a:bodyPr wrap="square" rtlCol="0">
            <a:spAutoFit/>
          </a:bodyPr>
          <a:lstStyle/>
          <a:p>
            <a:r>
              <a:rPr lang="en-US" sz="1600" b="1" dirty="0" smtClean="0">
                <a:solidFill>
                  <a:schemeClr val="bg1"/>
                </a:solidFill>
              </a:rPr>
              <a:t>DATA</a:t>
            </a:r>
            <a:endParaRPr lang="en-US" sz="1600" b="1" dirty="0">
              <a:solidFill>
                <a:schemeClr val="bg1"/>
              </a:solidFill>
            </a:endParaRPr>
          </a:p>
        </p:txBody>
      </p:sp>
      <p:sp>
        <p:nvSpPr>
          <p:cNvPr id="10" name="TextBox 9"/>
          <p:cNvSpPr txBox="1"/>
          <p:nvPr/>
        </p:nvSpPr>
        <p:spPr>
          <a:xfrm>
            <a:off x="2339752" y="4365104"/>
            <a:ext cx="1152128" cy="338554"/>
          </a:xfrm>
          <a:prstGeom prst="rect">
            <a:avLst/>
          </a:prstGeom>
          <a:noFill/>
        </p:spPr>
        <p:txBody>
          <a:bodyPr wrap="square" rtlCol="0">
            <a:spAutoFit/>
          </a:bodyPr>
          <a:lstStyle/>
          <a:p>
            <a:r>
              <a:rPr lang="en-US" sz="1600" b="1" dirty="0" smtClean="0">
                <a:solidFill>
                  <a:schemeClr val="bg1"/>
                </a:solidFill>
              </a:rPr>
              <a:t>SECURITY</a:t>
            </a:r>
            <a:endParaRPr lang="en-US" sz="1600" b="1" dirty="0">
              <a:solidFill>
                <a:schemeClr val="bg1"/>
              </a:solidFill>
            </a:endParaRPr>
          </a:p>
        </p:txBody>
      </p:sp>
      <p:sp>
        <p:nvSpPr>
          <p:cNvPr id="11" name="TextBox 10"/>
          <p:cNvSpPr txBox="1"/>
          <p:nvPr/>
        </p:nvSpPr>
        <p:spPr>
          <a:xfrm>
            <a:off x="1763688" y="2276872"/>
            <a:ext cx="1368152" cy="338554"/>
          </a:xfrm>
          <a:prstGeom prst="rect">
            <a:avLst/>
          </a:prstGeom>
          <a:noFill/>
        </p:spPr>
        <p:txBody>
          <a:bodyPr wrap="square" rtlCol="0">
            <a:spAutoFit/>
          </a:bodyPr>
          <a:lstStyle/>
          <a:p>
            <a:r>
              <a:rPr lang="en-US" sz="1600" b="1" dirty="0" smtClean="0">
                <a:solidFill>
                  <a:schemeClr val="bg1"/>
                </a:solidFill>
              </a:rPr>
              <a:t>OPERATIONS</a:t>
            </a:r>
            <a:endParaRPr lang="en-US" sz="1600" b="1" dirty="0">
              <a:solidFill>
                <a:schemeClr val="bg1"/>
              </a:solidFill>
            </a:endParaRPr>
          </a:p>
        </p:txBody>
      </p:sp>
      <p:sp>
        <p:nvSpPr>
          <p:cNvPr id="12" name="TextBox 11"/>
          <p:cNvSpPr txBox="1"/>
          <p:nvPr/>
        </p:nvSpPr>
        <p:spPr>
          <a:xfrm>
            <a:off x="2627784" y="960983"/>
            <a:ext cx="1152128" cy="338554"/>
          </a:xfrm>
          <a:prstGeom prst="rect">
            <a:avLst/>
          </a:prstGeom>
          <a:noFill/>
        </p:spPr>
        <p:txBody>
          <a:bodyPr wrap="square" rtlCol="0">
            <a:spAutoFit/>
          </a:bodyPr>
          <a:lstStyle/>
          <a:p>
            <a:r>
              <a:rPr lang="en-US" sz="1600" b="1" dirty="0" smtClean="0">
                <a:solidFill>
                  <a:schemeClr val="bg1"/>
                </a:solidFill>
              </a:rPr>
              <a:t>TRAINING</a:t>
            </a:r>
            <a:endParaRPr lang="en-US" sz="1600" b="1" dirty="0">
              <a:solidFill>
                <a:schemeClr val="bg1"/>
              </a:solidFill>
            </a:endParaRPr>
          </a:p>
        </p:txBody>
      </p:sp>
      <p:sp>
        <p:nvSpPr>
          <p:cNvPr id="13" name="TextBox 12"/>
          <p:cNvSpPr txBox="1"/>
          <p:nvPr/>
        </p:nvSpPr>
        <p:spPr>
          <a:xfrm>
            <a:off x="5940152" y="3861048"/>
            <a:ext cx="1296144" cy="646331"/>
          </a:xfrm>
          <a:prstGeom prst="rect">
            <a:avLst/>
          </a:prstGeom>
          <a:noFill/>
        </p:spPr>
        <p:txBody>
          <a:bodyPr wrap="square" rtlCol="0">
            <a:spAutoFit/>
          </a:bodyPr>
          <a:lstStyle/>
          <a:p>
            <a:r>
              <a:rPr lang="en-US" sz="1200" b="1" dirty="0" smtClean="0">
                <a:solidFill>
                  <a:schemeClr val="bg1"/>
                </a:solidFill>
              </a:rPr>
              <a:t>EASY AND SECURE ACCESS TO YOUR FILES</a:t>
            </a:r>
            <a:endParaRPr lang="en-US" sz="1200" b="1" dirty="0">
              <a:solidFill>
                <a:schemeClr val="bg1"/>
              </a:solidFill>
            </a:endParaRPr>
          </a:p>
        </p:txBody>
      </p:sp>
      <p:sp>
        <p:nvSpPr>
          <p:cNvPr id="14" name="TextBox 13"/>
          <p:cNvSpPr txBox="1"/>
          <p:nvPr/>
        </p:nvSpPr>
        <p:spPr>
          <a:xfrm>
            <a:off x="4427984" y="5229200"/>
            <a:ext cx="1512168" cy="646331"/>
          </a:xfrm>
          <a:prstGeom prst="rect">
            <a:avLst/>
          </a:prstGeom>
          <a:noFill/>
        </p:spPr>
        <p:txBody>
          <a:bodyPr wrap="square" rtlCol="0">
            <a:spAutoFit/>
          </a:bodyPr>
          <a:lstStyle/>
          <a:p>
            <a:r>
              <a:rPr lang="en-US" sz="1200" b="1" dirty="0" smtClean="0">
                <a:solidFill>
                  <a:schemeClr val="bg1"/>
                </a:solidFill>
              </a:rPr>
              <a:t>MANAGE, ACCESS, TRANSFER AND DELIVER DATA</a:t>
            </a:r>
            <a:endParaRPr lang="en-US" sz="1200" b="1" dirty="0">
              <a:solidFill>
                <a:schemeClr val="bg1"/>
              </a:solidFill>
            </a:endParaRPr>
          </a:p>
        </p:txBody>
      </p:sp>
      <p:sp>
        <p:nvSpPr>
          <p:cNvPr id="15" name="TextBox 14"/>
          <p:cNvSpPr txBox="1"/>
          <p:nvPr/>
        </p:nvSpPr>
        <p:spPr>
          <a:xfrm>
            <a:off x="2123728" y="4653136"/>
            <a:ext cx="1800200" cy="646331"/>
          </a:xfrm>
          <a:prstGeom prst="rect">
            <a:avLst/>
          </a:prstGeom>
          <a:noFill/>
        </p:spPr>
        <p:txBody>
          <a:bodyPr wrap="square" rtlCol="0">
            <a:spAutoFit/>
          </a:bodyPr>
          <a:lstStyle/>
          <a:p>
            <a:r>
              <a:rPr lang="en-US" sz="1200" b="1" dirty="0" smtClean="0">
                <a:solidFill>
                  <a:schemeClr val="bg1"/>
                </a:solidFill>
              </a:rPr>
              <a:t>MANAGE COMMUNITY, EXPOSE TRUSTED INFORMATION</a:t>
            </a:r>
            <a:endParaRPr lang="en-US" sz="1200" b="1" dirty="0">
              <a:solidFill>
                <a:schemeClr val="bg1"/>
              </a:solidFill>
            </a:endParaRPr>
          </a:p>
        </p:txBody>
      </p:sp>
      <p:sp>
        <p:nvSpPr>
          <p:cNvPr id="16" name="TextBox 15"/>
          <p:cNvSpPr txBox="1"/>
          <p:nvPr/>
        </p:nvSpPr>
        <p:spPr>
          <a:xfrm>
            <a:off x="1691680" y="2564904"/>
            <a:ext cx="1584176" cy="830997"/>
          </a:xfrm>
          <a:prstGeom prst="rect">
            <a:avLst/>
          </a:prstGeom>
          <a:noFill/>
        </p:spPr>
        <p:txBody>
          <a:bodyPr wrap="square" rtlCol="0">
            <a:spAutoFit/>
          </a:bodyPr>
          <a:lstStyle/>
          <a:p>
            <a:r>
              <a:rPr lang="en-US" sz="1200" b="1" dirty="0" smtClean="0">
                <a:solidFill>
                  <a:schemeClr val="bg1"/>
                </a:solidFill>
              </a:rPr>
              <a:t>CONFIGURATION, MONITORING AND TOOLS FOR YOUR  INFRASTRUCTURE </a:t>
            </a:r>
            <a:endParaRPr lang="en-US" sz="1200" b="1" dirty="0">
              <a:solidFill>
                <a:schemeClr val="bg1"/>
              </a:solidFill>
            </a:endParaRPr>
          </a:p>
        </p:txBody>
      </p:sp>
      <p:sp>
        <p:nvSpPr>
          <p:cNvPr id="17" name="TextBox 16"/>
          <p:cNvSpPr txBox="1"/>
          <p:nvPr/>
        </p:nvSpPr>
        <p:spPr>
          <a:xfrm>
            <a:off x="2627784" y="1268760"/>
            <a:ext cx="1368152" cy="461665"/>
          </a:xfrm>
          <a:prstGeom prst="rect">
            <a:avLst/>
          </a:prstGeom>
          <a:noFill/>
        </p:spPr>
        <p:txBody>
          <a:bodyPr wrap="square" rtlCol="0">
            <a:spAutoFit/>
          </a:bodyPr>
          <a:lstStyle/>
          <a:p>
            <a:r>
              <a:rPr lang="en-US" sz="1200" b="1" dirty="0" smtClean="0">
                <a:solidFill>
                  <a:schemeClr val="bg1"/>
                </a:solidFill>
              </a:rPr>
              <a:t>LEARN WITH EGI INFRASTRUCTURE</a:t>
            </a:r>
            <a:endParaRPr lang="en-US" sz="1200" b="1" dirty="0">
              <a:solidFill>
                <a:schemeClr val="bg1"/>
              </a:solidFill>
            </a:endParaRPr>
          </a:p>
        </p:txBody>
      </p:sp>
    </p:spTree>
    <p:extLst>
      <p:ext uri="{BB962C8B-B14F-4D97-AF65-F5344CB8AC3E}">
        <p14:creationId xmlns:p14="http://schemas.microsoft.com/office/powerpoint/2010/main" val="14707488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ontent Placeholder 34" descr="EGIServiceCatalogueNew.png"/>
          <p:cNvPicPr>
            <a:picLocks noGrp="1" noChangeAspect="1"/>
          </p:cNvPicPr>
          <p:nvPr>
            <p:ph sz="half" idx="2"/>
          </p:nvPr>
        </p:nvPicPr>
        <p:blipFill>
          <a:blip r:embed="rId3">
            <a:extLst>
              <a:ext uri="{28A0092B-C50C-407E-A947-70E740481C1C}">
                <a14:useLocalDpi xmlns:a14="http://schemas.microsoft.com/office/drawing/2010/main" val="0"/>
              </a:ext>
            </a:extLst>
          </a:blip>
          <a:srcRect l="-26805" r="-26805"/>
          <a:stretch>
            <a:fillRect/>
          </a:stretch>
        </p:blipFill>
        <p:spPr>
          <a:xfrm>
            <a:off x="899592" y="692696"/>
            <a:ext cx="9684568" cy="5499727"/>
          </a:xfrm>
        </p:spPr>
      </p:pic>
      <p:sp>
        <p:nvSpPr>
          <p:cNvPr id="6" name="TextBox 5"/>
          <p:cNvSpPr txBox="1"/>
          <p:nvPr/>
        </p:nvSpPr>
        <p:spPr>
          <a:xfrm>
            <a:off x="2662483" y="1260165"/>
            <a:ext cx="1062686" cy="646331"/>
          </a:xfrm>
          <a:prstGeom prst="rect">
            <a:avLst/>
          </a:prstGeom>
          <a:noFill/>
        </p:spPr>
        <p:txBody>
          <a:bodyPr wrap="none" rtlCol="0">
            <a:spAutoFit/>
          </a:bodyPr>
          <a:lstStyle/>
          <a:p>
            <a:r>
              <a:rPr lang="en-US" b="1" dirty="0" smtClean="0"/>
              <a:t>Compute</a:t>
            </a:r>
          </a:p>
          <a:p>
            <a:endParaRPr lang="en-US" b="1" dirty="0"/>
          </a:p>
        </p:txBody>
      </p:sp>
      <p:sp>
        <p:nvSpPr>
          <p:cNvPr id="7" name="TextBox 6"/>
          <p:cNvSpPr txBox="1"/>
          <p:nvPr/>
        </p:nvSpPr>
        <p:spPr>
          <a:xfrm>
            <a:off x="3742603" y="1260165"/>
            <a:ext cx="919543" cy="369332"/>
          </a:xfrm>
          <a:prstGeom prst="rect">
            <a:avLst/>
          </a:prstGeom>
          <a:noFill/>
        </p:spPr>
        <p:txBody>
          <a:bodyPr wrap="none" rtlCol="0">
            <a:spAutoFit/>
          </a:bodyPr>
          <a:lstStyle/>
          <a:p>
            <a:r>
              <a:rPr lang="en-US" b="1" dirty="0" smtClean="0"/>
              <a:t>Storage</a:t>
            </a:r>
            <a:endParaRPr lang="en-US" b="1" dirty="0"/>
          </a:p>
        </p:txBody>
      </p:sp>
      <p:sp>
        <p:nvSpPr>
          <p:cNvPr id="8" name="TextBox 7"/>
          <p:cNvSpPr txBox="1"/>
          <p:nvPr/>
        </p:nvSpPr>
        <p:spPr>
          <a:xfrm>
            <a:off x="4832692" y="1250873"/>
            <a:ext cx="638103" cy="369332"/>
          </a:xfrm>
          <a:prstGeom prst="rect">
            <a:avLst/>
          </a:prstGeom>
          <a:noFill/>
        </p:spPr>
        <p:txBody>
          <a:bodyPr wrap="none" rtlCol="0">
            <a:spAutoFit/>
          </a:bodyPr>
          <a:lstStyle/>
          <a:p>
            <a:r>
              <a:rPr lang="en-US" b="1" dirty="0" smtClean="0"/>
              <a:t>Data</a:t>
            </a:r>
            <a:endParaRPr lang="en-US" b="1" dirty="0"/>
          </a:p>
        </p:txBody>
      </p:sp>
      <p:sp>
        <p:nvSpPr>
          <p:cNvPr id="9" name="TextBox 8"/>
          <p:cNvSpPr txBox="1"/>
          <p:nvPr/>
        </p:nvSpPr>
        <p:spPr>
          <a:xfrm>
            <a:off x="5614811" y="1260165"/>
            <a:ext cx="966931" cy="369332"/>
          </a:xfrm>
          <a:prstGeom prst="rect">
            <a:avLst/>
          </a:prstGeom>
          <a:noFill/>
        </p:spPr>
        <p:txBody>
          <a:bodyPr wrap="none" rtlCol="0">
            <a:spAutoFit/>
          </a:bodyPr>
          <a:lstStyle/>
          <a:p>
            <a:r>
              <a:rPr lang="en-US" b="1" dirty="0" smtClean="0"/>
              <a:t>Security</a:t>
            </a:r>
            <a:endParaRPr lang="en-US" b="1" dirty="0"/>
          </a:p>
        </p:txBody>
      </p:sp>
      <p:sp>
        <p:nvSpPr>
          <p:cNvPr id="10" name="TextBox 9"/>
          <p:cNvSpPr txBox="1"/>
          <p:nvPr/>
        </p:nvSpPr>
        <p:spPr>
          <a:xfrm>
            <a:off x="6550915" y="1260165"/>
            <a:ext cx="1252040" cy="369332"/>
          </a:xfrm>
          <a:prstGeom prst="rect">
            <a:avLst/>
          </a:prstGeom>
          <a:noFill/>
        </p:spPr>
        <p:txBody>
          <a:bodyPr wrap="none" rtlCol="0">
            <a:spAutoFit/>
          </a:bodyPr>
          <a:lstStyle/>
          <a:p>
            <a:r>
              <a:rPr lang="en-US" b="1" dirty="0" smtClean="0"/>
              <a:t>Operations</a:t>
            </a:r>
            <a:endParaRPr lang="en-US" b="1" dirty="0"/>
          </a:p>
        </p:txBody>
      </p:sp>
      <p:sp>
        <p:nvSpPr>
          <p:cNvPr id="11" name="TextBox 10"/>
          <p:cNvSpPr txBox="1"/>
          <p:nvPr/>
        </p:nvSpPr>
        <p:spPr>
          <a:xfrm>
            <a:off x="7703043" y="1260165"/>
            <a:ext cx="966931" cy="369332"/>
          </a:xfrm>
          <a:prstGeom prst="rect">
            <a:avLst/>
          </a:prstGeom>
          <a:noFill/>
        </p:spPr>
        <p:txBody>
          <a:bodyPr wrap="none" rtlCol="0">
            <a:spAutoFit/>
          </a:bodyPr>
          <a:lstStyle/>
          <a:p>
            <a:r>
              <a:rPr lang="en-US" b="1" dirty="0" smtClean="0"/>
              <a:t>Training</a:t>
            </a:r>
            <a:endParaRPr lang="en-US" b="1" dirty="0"/>
          </a:p>
        </p:txBody>
      </p:sp>
      <p:sp>
        <p:nvSpPr>
          <p:cNvPr id="12" name="TextBox 11"/>
          <p:cNvSpPr txBox="1"/>
          <p:nvPr/>
        </p:nvSpPr>
        <p:spPr>
          <a:xfrm>
            <a:off x="755576" y="2924944"/>
            <a:ext cx="693720" cy="338554"/>
          </a:xfrm>
          <a:prstGeom prst="rect">
            <a:avLst/>
          </a:prstGeom>
          <a:noFill/>
        </p:spPr>
        <p:txBody>
          <a:bodyPr wrap="none" rtlCol="0">
            <a:spAutoFit/>
          </a:bodyPr>
          <a:lstStyle/>
          <a:p>
            <a:r>
              <a:rPr lang="en-US" sz="1600" b="1" dirty="0" smtClean="0"/>
              <a:t>Alpha</a:t>
            </a:r>
            <a:endParaRPr lang="en-US" sz="1600" b="1" dirty="0"/>
          </a:p>
        </p:txBody>
      </p:sp>
      <p:sp>
        <p:nvSpPr>
          <p:cNvPr id="13" name="TextBox 12"/>
          <p:cNvSpPr txBox="1"/>
          <p:nvPr/>
        </p:nvSpPr>
        <p:spPr>
          <a:xfrm>
            <a:off x="755576" y="3645024"/>
            <a:ext cx="575398" cy="338554"/>
          </a:xfrm>
          <a:prstGeom prst="rect">
            <a:avLst/>
          </a:prstGeom>
          <a:noFill/>
        </p:spPr>
        <p:txBody>
          <a:bodyPr wrap="none" rtlCol="0">
            <a:spAutoFit/>
          </a:bodyPr>
          <a:lstStyle/>
          <a:p>
            <a:r>
              <a:rPr lang="en-US" sz="1600" b="1" dirty="0" smtClean="0"/>
              <a:t>Beta</a:t>
            </a:r>
            <a:endParaRPr lang="en-US" sz="1600" b="1" dirty="0"/>
          </a:p>
        </p:txBody>
      </p:sp>
      <p:sp>
        <p:nvSpPr>
          <p:cNvPr id="14" name="TextBox 13"/>
          <p:cNvSpPr txBox="1"/>
          <p:nvPr/>
        </p:nvSpPr>
        <p:spPr>
          <a:xfrm>
            <a:off x="755576" y="2204864"/>
            <a:ext cx="1012917" cy="338554"/>
          </a:xfrm>
          <a:prstGeom prst="rect">
            <a:avLst/>
          </a:prstGeom>
          <a:noFill/>
        </p:spPr>
        <p:txBody>
          <a:bodyPr wrap="none" rtlCol="0">
            <a:spAutoFit/>
          </a:bodyPr>
          <a:lstStyle/>
          <a:p>
            <a:r>
              <a:rPr lang="en-US" sz="1600" b="1" dirty="0" smtClean="0"/>
              <a:t>Discovery</a:t>
            </a:r>
            <a:endParaRPr lang="en-US" sz="1600" b="1" dirty="0"/>
          </a:p>
        </p:txBody>
      </p:sp>
      <p:sp>
        <p:nvSpPr>
          <p:cNvPr id="15" name="TextBox 14"/>
          <p:cNvSpPr txBox="1"/>
          <p:nvPr/>
        </p:nvSpPr>
        <p:spPr>
          <a:xfrm>
            <a:off x="755576" y="4365104"/>
            <a:ext cx="1123725" cy="338554"/>
          </a:xfrm>
          <a:prstGeom prst="rect">
            <a:avLst/>
          </a:prstGeom>
          <a:noFill/>
        </p:spPr>
        <p:txBody>
          <a:bodyPr wrap="none" rtlCol="0">
            <a:spAutoFit/>
          </a:bodyPr>
          <a:lstStyle/>
          <a:p>
            <a:r>
              <a:rPr lang="en-US" sz="1600" b="1" dirty="0" smtClean="0"/>
              <a:t>Production</a:t>
            </a:r>
            <a:endParaRPr lang="en-US" sz="1600" b="1" dirty="0"/>
          </a:p>
        </p:txBody>
      </p:sp>
      <p:sp>
        <p:nvSpPr>
          <p:cNvPr id="16" name="TextBox 15"/>
          <p:cNvSpPr txBox="1"/>
          <p:nvPr/>
        </p:nvSpPr>
        <p:spPr>
          <a:xfrm>
            <a:off x="755576" y="5085184"/>
            <a:ext cx="809937" cy="338554"/>
          </a:xfrm>
          <a:prstGeom prst="rect">
            <a:avLst/>
          </a:prstGeom>
          <a:noFill/>
        </p:spPr>
        <p:txBody>
          <a:bodyPr wrap="none" rtlCol="0">
            <a:spAutoFit/>
          </a:bodyPr>
          <a:lstStyle/>
          <a:p>
            <a:r>
              <a:rPr lang="en-US" sz="1600" b="1" dirty="0" smtClean="0"/>
              <a:t>Retired</a:t>
            </a:r>
            <a:endParaRPr lang="en-US" sz="1600" b="1" dirty="0"/>
          </a:p>
        </p:txBody>
      </p:sp>
      <p:sp>
        <p:nvSpPr>
          <p:cNvPr id="17" name="TextBox 16"/>
          <p:cNvSpPr txBox="1"/>
          <p:nvPr/>
        </p:nvSpPr>
        <p:spPr>
          <a:xfrm>
            <a:off x="2771800" y="1908237"/>
            <a:ext cx="936104" cy="523220"/>
          </a:xfrm>
          <a:prstGeom prst="rect">
            <a:avLst/>
          </a:prstGeom>
          <a:noFill/>
        </p:spPr>
        <p:txBody>
          <a:bodyPr wrap="square" rtlCol="0">
            <a:spAutoFit/>
          </a:bodyPr>
          <a:lstStyle/>
          <a:p>
            <a:pPr algn="ctr"/>
            <a:r>
              <a:rPr lang="en-US" sz="1400" b="1" dirty="0" smtClean="0"/>
              <a:t>Cloud Compute</a:t>
            </a:r>
            <a:endParaRPr lang="en-US" sz="1400" b="1" dirty="0"/>
          </a:p>
        </p:txBody>
      </p:sp>
      <p:sp>
        <p:nvSpPr>
          <p:cNvPr id="18" name="TextBox 17"/>
          <p:cNvSpPr txBox="1"/>
          <p:nvPr/>
        </p:nvSpPr>
        <p:spPr>
          <a:xfrm>
            <a:off x="2771800" y="2978368"/>
            <a:ext cx="936104" cy="738664"/>
          </a:xfrm>
          <a:prstGeom prst="rect">
            <a:avLst/>
          </a:prstGeom>
          <a:noFill/>
        </p:spPr>
        <p:txBody>
          <a:bodyPr wrap="square" rtlCol="0">
            <a:spAutoFit/>
          </a:bodyPr>
          <a:lstStyle/>
          <a:p>
            <a:pPr algn="ctr"/>
            <a:r>
              <a:rPr lang="en-US" sz="1400" b="1" smtClean="0"/>
              <a:t>Cloud </a:t>
            </a:r>
          </a:p>
          <a:p>
            <a:pPr algn="ctr"/>
            <a:r>
              <a:rPr lang="en-US" sz="1400" b="1" smtClean="0"/>
              <a:t>ContainerCompute</a:t>
            </a:r>
            <a:endParaRPr lang="en-US" sz="1400" b="1"/>
          </a:p>
        </p:txBody>
      </p:sp>
      <p:sp>
        <p:nvSpPr>
          <p:cNvPr id="19" name="TextBox 18"/>
          <p:cNvSpPr txBox="1"/>
          <p:nvPr/>
        </p:nvSpPr>
        <p:spPr>
          <a:xfrm>
            <a:off x="2699792" y="4130496"/>
            <a:ext cx="1080120" cy="738664"/>
          </a:xfrm>
          <a:prstGeom prst="rect">
            <a:avLst/>
          </a:prstGeom>
          <a:noFill/>
        </p:spPr>
        <p:txBody>
          <a:bodyPr wrap="square" rtlCol="0">
            <a:spAutoFit/>
          </a:bodyPr>
          <a:lstStyle/>
          <a:p>
            <a:pPr algn="ctr"/>
            <a:r>
              <a:rPr lang="en-US" sz="1400" b="1" dirty="0" smtClean="0"/>
              <a:t>High Throughput</a:t>
            </a:r>
          </a:p>
          <a:p>
            <a:pPr algn="ctr"/>
            <a:r>
              <a:rPr lang="en-US" sz="1400" b="1" dirty="0" smtClean="0"/>
              <a:t>Compute</a:t>
            </a:r>
            <a:endParaRPr lang="en-US" sz="1400" b="1" dirty="0"/>
          </a:p>
        </p:txBody>
      </p:sp>
      <p:sp>
        <p:nvSpPr>
          <p:cNvPr id="20" name="TextBox 19"/>
          <p:cNvSpPr txBox="1"/>
          <p:nvPr/>
        </p:nvSpPr>
        <p:spPr>
          <a:xfrm>
            <a:off x="3742603" y="2537145"/>
            <a:ext cx="936104" cy="523220"/>
          </a:xfrm>
          <a:prstGeom prst="rect">
            <a:avLst/>
          </a:prstGeom>
          <a:noFill/>
        </p:spPr>
        <p:txBody>
          <a:bodyPr wrap="square" rtlCol="0">
            <a:spAutoFit/>
          </a:bodyPr>
          <a:lstStyle/>
          <a:p>
            <a:pPr algn="ctr"/>
            <a:r>
              <a:rPr lang="en-US" sz="1400" b="1" dirty="0" smtClean="0"/>
              <a:t>Online Storage</a:t>
            </a:r>
            <a:endParaRPr lang="en-US" sz="1400" b="1" dirty="0"/>
          </a:p>
        </p:txBody>
      </p:sp>
      <p:sp>
        <p:nvSpPr>
          <p:cNvPr id="21" name="TextBox 20"/>
          <p:cNvSpPr txBox="1"/>
          <p:nvPr/>
        </p:nvSpPr>
        <p:spPr>
          <a:xfrm>
            <a:off x="3742603" y="3617265"/>
            <a:ext cx="936104" cy="523220"/>
          </a:xfrm>
          <a:prstGeom prst="rect">
            <a:avLst/>
          </a:prstGeom>
          <a:noFill/>
        </p:spPr>
        <p:txBody>
          <a:bodyPr wrap="square" rtlCol="0">
            <a:spAutoFit/>
          </a:bodyPr>
          <a:lstStyle/>
          <a:p>
            <a:pPr algn="ctr"/>
            <a:r>
              <a:rPr lang="en-US" sz="1400" b="1" dirty="0" smtClean="0"/>
              <a:t>Archive Storage</a:t>
            </a:r>
            <a:endParaRPr lang="en-US" sz="1400" b="1" dirty="0"/>
          </a:p>
        </p:txBody>
      </p:sp>
      <p:sp>
        <p:nvSpPr>
          <p:cNvPr id="22" name="TextBox 21"/>
          <p:cNvSpPr txBox="1"/>
          <p:nvPr/>
        </p:nvSpPr>
        <p:spPr>
          <a:xfrm>
            <a:off x="4750715" y="1908237"/>
            <a:ext cx="936104" cy="523220"/>
          </a:xfrm>
          <a:prstGeom prst="rect">
            <a:avLst/>
          </a:prstGeom>
          <a:noFill/>
        </p:spPr>
        <p:txBody>
          <a:bodyPr wrap="square" rtlCol="0">
            <a:spAutoFit/>
          </a:bodyPr>
          <a:lstStyle/>
          <a:p>
            <a:pPr algn="ctr"/>
            <a:r>
              <a:rPr lang="en-US" sz="1400" b="1" dirty="0"/>
              <a:t>D</a:t>
            </a:r>
            <a:r>
              <a:rPr lang="en-US" sz="1400" b="1" dirty="0" smtClean="0"/>
              <a:t>ata Transfer </a:t>
            </a:r>
            <a:endParaRPr lang="en-US" sz="1400" b="1" dirty="0"/>
          </a:p>
        </p:txBody>
      </p:sp>
      <p:sp>
        <p:nvSpPr>
          <p:cNvPr id="23" name="TextBox 22"/>
          <p:cNvSpPr txBox="1"/>
          <p:nvPr/>
        </p:nvSpPr>
        <p:spPr>
          <a:xfrm>
            <a:off x="4644008" y="3068960"/>
            <a:ext cx="1152128" cy="523220"/>
          </a:xfrm>
          <a:prstGeom prst="rect">
            <a:avLst/>
          </a:prstGeom>
          <a:noFill/>
        </p:spPr>
        <p:txBody>
          <a:bodyPr wrap="square" rtlCol="0">
            <a:spAutoFit/>
          </a:bodyPr>
          <a:lstStyle/>
          <a:p>
            <a:pPr algn="ctr"/>
            <a:r>
              <a:rPr lang="en-US" sz="1400" b="1" dirty="0" smtClean="0"/>
              <a:t>Content Distribution</a:t>
            </a:r>
            <a:endParaRPr lang="en-US" sz="1400" b="1" dirty="0"/>
          </a:p>
        </p:txBody>
      </p:sp>
      <p:sp>
        <p:nvSpPr>
          <p:cNvPr id="24" name="TextBox 23"/>
          <p:cNvSpPr txBox="1"/>
          <p:nvPr/>
        </p:nvSpPr>
        <p:spPr>
          <a:xfrm>
            <a:off x="4788024" y="4149080"/>
            <a:ext cx="936104" cy="738664"/>
          </a:xfrm>
          <a:prstGeom prst="rect">
            <a:avLst/>
          </a:prstGeom>
          <a:noFill/>
        </p:spPr>
        <p:txBody>
          <a:bodyPr wrap="square" rtlCol="0">
            <a:spAutoFit/>
          </a:bodyPr>
          <a:lstStyle/>
          <a:p>
            <a:pPr algn="ctr"/>
            <a:r>
              <a:rPr lang="en-US" sz="1400" b="1" dirty="0" smtClean="0"/>
              <a:t>Federated Data Manager </a:t>
            </a:r>
            <a:endParaRPr lang="en-US" sz="1400" b="1" dirty="0"/>
          </a:p>
        </p:txBody>
      </p:sp>
      <p:sp>
        <p:nvSpPr>
          <p:cNvPr id="25" name="TextBox 24"/>
          <p:cNvSpPr txBox="1"/>
          <p:nvPr/>
        </p:nvSpPr>
        <p:spPr>
          <a:xfrm>
            <a:off x="4788024" y="5517232"/>
            <a:ext cx="936104" cy="307777"/>
          </a:xfrm>
          <a:prstGeom prst="rect">
            <a:avLst/>
          </a:prstGeom>
          <a:noFill/>
        </p:spPr>
        <p:txBody>
          <a:bodyPr wrap="square" rtlCol="0">
            <a:spAutoFit/>
          </a:bodyPr>
          <a:lstStyle/>
          <a:p>
            <a:pPr algn="ctr"/>
            <a:r>
              <a:rPr lang="en-US" sz="1400" b="1" dirty="0" smtClean="0"/>
              <a:t>Data Hub</a:t>
            </a:r>
            <a:endParaRPr lang="en-US" sz="1400" b="1" dirty="0"/>
          </a:p>
        </p:txBody>
      </p:sp>
      <p:sp>
        <p:nvSpPr>
          <p:cNvPr id="26" name="TextBox 25"/>
          <p:cNvSpPr txBox="1"/>
          <p:nvPr/>
        </p:nvSpPr>
        <p:spPr>
          <a:xfrm>
            <a:off x="5580112" y="2492896"/>
            <a:ext cx="1296144" cy="523220"/>
          </a:xfrm>
          <a:prstGeom prst="rect">
            <a:avLst/>
          </a:prstGeom>
          <a:noFill/>
        </p:spPr>
        <p:txBody>
          <a:bodyPr wrap="square" rtlCol="0">
            <a:spAutoFit/>
          </a:bodyPr>
          <a:lstStyle/>
          <a:p>
            <a:pPr algn="ctr"/>
            <a:r>
              <a:rPr lang="en-US" sz="1400" b="1" dirty="0" smtClean="0"/>
              <a:t>Attribute Management</a:t>
            </a:r>
            <a:endParaRPr lang="en-US" sz="1400" b="1" dirty="0"/>
          </a:p>
        </p:txBody>
      </p:sp>
      <p:sp>
        <p:nvSpPr>
          <p:cNvPr id="27" name="TextBox 26"/>
          <p:cNvSpPr txBox="1"/>
          <p:nvPr/>
        </p:nvSpPr>
        <p:spPr>
          <a:xfrm>
            <a:off x="5796136" y="3789040"/>
            <a:ext cx="936104" cy="307777"/>
          </a:xfrm>
          <a:prstGeom prst="rect">
            <a:avLst/>
          </a:prstGeom>
          <a:noFill/>
        </p:spPr>
        <p:txBody>
          <a:bodyPr wrap="square" rtlCol="0">
            <a:spAutoFit/>
          </a:bodyPr>
          <a:lstStyle/>
          <a:p>
            <a:pPr algn="ctr"/>
            <a:r>
              <a:rPr lang="en-US" sz="1400" b="1" dirty="0" err="1" smtClean="0"/>
              <a:t>IdP</a:t>
            </a:r>
            <a:r>
              <a:rPr lang="en-US" sz="1400" b="1" dirty="0" smtClean="0"/>
              <a:t> Proxy</a:t>
            </a:r>
            <a:endParaRPr lang="en-US" sz="1400" b="1" dirty="0"/>
          </a:p>
        </p:txBody>
      </p:sp>
      <p:sp>
        <p:nvSpPr>
          <p:cNvPr id="28" name="TextBox 27"/>
          <p:cNvSpPr txBox="1"/>
          <p:nvPr/>
        </p:nvSpPr>
        <p:spPr>
          <a:xfrm>
            <a:off x="6660232" y="1988840"/>
            <a:ext cx="1296144" cy="523220"/>
          </a:xfrm>
          <a:prstGeom prst="rect">
            <a:avLst/>
          </a:prstGeom>
          <a:noFill/>
        </p:spPr>
        <p:txBody>
          <a:bodyPr wrap="square" rtlCol="0">
            <a:spAutoFit/>
          </a:bodyPr>
          <a:lstStyle/>
          <a:p>
            <a:pPr algn="ctr"/>
            <a:r>
              <a:rPr lang="en-US" sz="1400" b="1" dirty="0" smtClean="0"/>
              <a:t>Configuration Database</a:t>
            </a:r>
            <a:endParaRPr lang="en-US" sz="1400" b="1" dirty="0"/>
          </a:p>
        </p:txBody>
      </p:sp>
      <p:sp>
        <p:nvSpPr>
          <p:cNvPr id="29" name="TextBox 28"/>
          <p:cNvSpPr txBox="1"/>
          <p:nvPr/>
        </p:nvSpPr>
        <p:spPr>
          <a:xfrm>
            <a:off x="6732240" y="3068960"/>
            <a:ext cx="1080120" cy="523220"/>
          </a:xfrm>
          <a:prstGeom prst="rect">
            <a:avLst/>
          </a:prstGeom>
          <a:noFill/>
        </p:spPr>
        <p:txBody>
          <a:bodyPr wrap="square" rtlCol="0">
            <a:spAutoFit/>
          </a:bodyPr>
          <a:lstStyle/>
          <a:p>
            <a:pPr algn="ctr"/>
            <a:r>
              <a:rPr lang="en-US" sz="1400" b="1" dirty="0" smtClean="0"/>
              <a:t>Service Monitoring</a:t>
            </a:r>
            <a:endParaRPr lang="en-US" sz="1400" b="1" dirty="0"/>
          </a:p>
        </p:txBody>
      </p:sp>
      <p:sp>
        <p:nvSpPr>
          <p:cNvPr id="30" name="TextBox 29"/>
          <p:cNvSpPr txBox="1"/>
          <p:nvPr/>
        </p:nvSpPr>
        <p:spPr>
          <a:xfrm>
            <a:off x="6804248" y="4365104"/>
            <a:ext cx="936104" cy="307777"/>
          </a:xfrm>
          <a:prstGeom prst="rect">
            <a:avLst/>
          </a:prstGeom>
          <a:noFill/>
        </p:spPr>
        <p:txBody>
          <a:bodyPr wrap="square" rtlCol="0">
            <a:spAutoFit/>
          </a:bodyPr>
          <a:lstStyle/>
          <a:p>
            <a:pPr algn="ctr"/>
            <a:r>
              <a:rPr lang="en-US" sz="1400" b="1" dirty="0" smtClean="0"/>
              <a:t>Helpdesk</a:t>
            </a:r>
            <a:endParaRPr lang="en-US" sz="1400" b="1" dirty="0"/>
          </a:p>
        </p:txBody>
      </p:sp>
      <p:sp>
        <p:nvSpPr>
          <p:cNvPr id="31" name="TextBox 30"/>
          <p:cNvSpPr txBox="1"/>
          <p:nvPr/>
        </p:nvSpPr>
        <p:spPr>
          <a:xfrm>
            <a:off x="7812360" y="2636912"/>
            <a:ext cx="936104" cy="307777"/>
          </a:xfrm>
          <a:prstGeom prst="rect">
            <a:avLst/>
          </a:prstGeom>
          <a:noFill/>
        </p:spPr>
        <p:txBody>
          <a:bodyPr wrap="square" rtlCol="0">
            <a:spAutoFit/>
          </a:bodyPr>
          <a:lstStyle/>
          <a:p>
            <a:pPr algn="ctr"/>
            <a:r>
              <a:rPr lang="en-US" sz="1400" b="1" dirty="0" smtClean="0"/>
              <a:t>FitSM</a:t>
            </a:r>
            <a:endParaRPr lang="en-US" sz="1400" b="1" dirty="0"/>
          </a:p>
        </p:txBody>
      </p:sp>
      <p:sp>
        <p:nvSpPr>
          <p:cNvPr id="32" name="TextBox 31"/>
          <p:cNvSpPr txBox="1"/>
          <p:nvPr/>
        </p:nvSpPr>
        <p:spPr>
          <a:xfrm>
            <a:off x="7668344" y="3717032"/>
            <a:ext cx="1224136" cy="523220"/>
          </a:xfrm>
          <a:prstGeom prst="rect">
            <a:avLst/>
          </a:prstGeom>
          <a:noFill/>
        </p:spPr>
        <p:txBody>
          <a:bodyPr wrap="square" rtlCol="0">
            <a:spAutoFit/>
          </a:bodyPr>
          <a:lstStyle/>
          <a:p>
            <a:pPr algn="ctr"/>
            <a:r>
              <a:rPr lang="en-US" sz="1400" b="1" dirty="0" smtClean="0"/>
              <a:t>Training Infrastructure</a:t>
            </a:r>
            <a:endParaRPr lang="en-US" sz="1400" b="1" dirty="0"/>
          </a:p>
        </p:txBody>
      </p:sp>
      <p:pic>
        <p:nvPicPr>
          <p:cNvPr id="34" name="Picture 33" descr="EGIServiceLevel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2" y="2132856"/>
            <a:ext cx="495176" cy="3381345"/>
          </a:xfrm>
          <a:prstGeom prst="rect">
            <a:avLst/>
          </a:prstGeom>
        </p:spPr>
      </p:pic>
      <p:sp>
        <p:nvSpPr>
          <p:cNvPr id="38" name="TextBox 37"/>
          <p:cNvSpPr txBox="1"/>
          <p:nvPr/>
        </p:nvSpPr>
        <p:spPr>
          <a:xfrm>
            <a:off x="251520" y="1628800"/>
            <a:ext cx="1390926" cy="338554"/>
          </a:xfrm>
          <a:prstGeom prst="rect">
            <a:avLst/>
          </a:prstGeom>
          <a:noFill/>
        </p:spPr>
        <p:txBody>
          <a:bodyPr wrap="none" rtlCol="0">
            <a:spAutoFit/>
          </a:bodyPr>
          <a:lstStyle/>
          <a:p>
            <a:r>
              <a:rPr lang="en-US" sz="1600" b="1" dirty="0" smtClean="0"/>
              <a:t>Design Phases</a:t>
            </a:r>
            <a:endParaRPr lang="en-US" sz="1600" b="1" dirty="0"/>
          </a:p>
        </p:txBody>
      </p:sp>
      <p:sp>
        <p:nvSpPr>
          <p:cNvPr id="39" name="Rectangle 38"/>
          <p:cNvSpPr/>
          <p:nvPr/>
        </p:nvSpPr>
        <p:spPr>
          <a:xfrm>
            <a:off x="107504" y="1556792"/>
            <a:ext cx="1800200" cy="4032448"/>
          </a:xfrm>
          <a:prstGeom prst="rect">
            <a:avLst/>
          </a:prstGeom>
          <a:noFill/>
          <a:ln w="12700">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27487956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1916832"/>
            <a:ext cx="1944216" cy="4392488"/>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77153625"/>
              </p:ext>
            </p:extLst>
          </p:nvPr>
        </p:nvGraphicFramePr>
        <p:xfrm>
          <a:off x="2483767" y="1341439"/>
          <a:ext cx="6409407" cy="33116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itle 1"/>
          <p:cNvSpPr txBox="1">
            <a:spLocks/>
          </p:cNvSpPr>
          <p:nvPr/>
        </p:nvSpPr>
        <p:spPr>
          <a:xfrm>
            <a:off x="1619672" y="116632"/>
            <a:ext cx="7344816" cy="850106"/>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3000" b="1" kern="1200" baseline="0">
                <a:solidFill>
                  <a:srgbClr val="4F85C3"/>
                </a:solidFill>
                <a:latin typeface="Segoe UI" pitchFamily="34" charset="0"/>
                <a:ea typeface="+mj-ea"/>
                <a:cs typeface="Segoe UI" pitchFamily="34" charset="0"/>
              </a:defRPr>
            </a:lvl1pPr>
          </a:lstStyle>
          <a:p>
            <a:r>
              <a:rPr lang="en-GB" dirty="0" smtClean="0">
                <a:solidFill>
                  <a:schemeClr val="accent1">
                    <a:lumMod val="50000"/>
                  </a:schemeClr>
                </a:solidFill>
              </a:rPr>
              <a:t>Cloud Compute</a:t>
            </a:r>
            <a:endParaRPr lang="en-GB" dirty="0">
              <a:solidFill>
                <a:schemeClr val="accent1">
                  <a:lumMod val="50000"/>
                </a:schemeClr>
              </a:solidFill>
            </a:endParaRPr>
          </a:p>
        </p:txBody>
      </p:sp>
      <p:pic>
        <p:nvPicPr>
          <p:cNvPr id="2" name="Picture 1" descr="technology.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64288" y="4509120"/>
            <a:ext cx="1734324" cy="1734324"/>
          </a:xfrm>
          <a:prstGeom prst="rect">
            <a:avLst/>
          </a:prstGeom>
        </p:spPr>
      </p:pic>
      <p:sp>
        <p:nvSpPr>
          <p:cNvPr id="11"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8987310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50000"/>
                  </a:schemeClr>
                </a:solidFill>
              </a:rPr>
              <a:t>Cloud Container Compute</a:t>
            </a:r>
            <a:endParaRPr lang="en-GB" dirty="0">
              <a:solidFill>
                <a:schemeClr val="accent1">
                  <a:lumMod val="50000"/>
                </a:schemeClr>
              </a:solidFill>
            </a:endParaRP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1916832"/>
            <a:ext cx="1944216" cy="4392488"/>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3737018128"/>
              </p:ext>
            </p:extLst>
          </p:nvPr>
        </p:nvGraphicFramePr>
        <p:xfrm>
          <a:off x="2483767" y="1273705"/>
          <a:ext cx="6409407" cy="34514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 name="Picture 2" descr="computer.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04248" y="4149080"/>
            <a:ext cx="1940767" cy="1940767"/>
          </a:xfrm>
          <a:prstGeom prst="rect">
            <a:avLst/>
          </a:prstGeom>
        </p:spPr>
      </p:pic>
      <p:sp>
        <p:nvSpPr>
          <p:cNvPr id="10" name="TextBox 9"/>
          <p:cNvSpPr txBox="1"/>
          <p:nvPr/>
        </p:nvSpPr>
        <p:spPr>
          <a:xfrm>
            <a:off x="2411760" y="5805264"/>
            <a:ext cx="708648" cy="338554"/>
          </a:xfrm>
          <a:prstGeom prst="rect">
            <a:avLst/>
          </a:prstGeom>
          <a:noFill/>
        </p:spPr>
        <p:txBody>
          <a:bodyPr wrap="none" rtlCol="0">
            <a:spAutoFit/>
          </a:bodyPr>
          <a:lstStyle/>
          <a:p>
            <a:r>
              <a:rPr lang="en-US" sz="1600" b="1" dirty="0" smtClean="0"/>
              <a:t>[Beta]</a:t>
            </a:r>
            <a:endParaRPr lang="en-US" sz="1600" b="1" dirty="0"/>
          </a:p>
        </p:txBody>
      </p:sp>
      <p:sp>
        <p:nvSpPr>
          <p:cNvPr id="11"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36442273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High-Throughput Compute</a:t>
            </a: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1916832"/>
            <a:ext cx="1944216" cy="4392488"/>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3639927608"/>
              </p:ext>
            </p:extLst>
          </p:nvPr>
        </p:nvGraphicFramePr>
        <p:xfrm>
          <a:off x="2382167" y="1307572"/>
          <a:ext cx="6409407" cy="39216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 name="Picture 2" descr="computer-1.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92280" y="4650498"/>
            <a:ext cx="1752228" cy="1730830"/>
          </a:xfrm>
          <a:prstGeom prst="rect">
            <a:avLst/>
          </a:prstGeom>
        </p:spPr>
      </p:pic>
      <p:sp>
        <p:nvSpPr>
          <p:cNvPr id="10"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38440483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B3005B"/>
                </a:solidFill>
              </a:rPr>
              <a:t>Online storage</a:t>
            </a: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2852936"/>
            <a:ext cx="1944216" cy="34563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277754299"/>
              </p:ext>
            </p:extLst>
          </p:nvPr>
        </p:nvGraphicFramePr>
        <p:xfrm>
          <a:off x="2466833" y="1222905"/>
          <a:ext cx="6409407" cy="34557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864096"/>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arrows.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56176" y="3957294"/>
            <a:ext cx="2520280" cy="2520280"/>
          </a:xfrm>
          <a:prstGeom prst="rect">
            <a:avLst/>
          </a:prstGeom>
        </p:spPr>
      </p:pic>
      <p:sp>
        <p:nvSpPr>
          <p:cNvPr id="10"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31456666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B3005B"/>
                </a:solidFill>
              </a:rPr>
              <a:t>Archive storage</a:t>
            </a:r>
          </a:p>
        </p:txBody>
      </p:sp>
      <p:pic>
        <p:nvPicPr>
          <p:cNvPr id="8" name="Picture 7" descr="EGIServiceCatalogueI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1448433" cy="5184576"/>
          </a:xfrm>
          <a:prstGeom prst="rect">
            <a:avLst/>
          </a:prstGeom>
        </p:spPr>
      </p:pic>
      <p:sp>
        <p:nvSpPr>
          <p:cNvPr id="9" name="Rectangle 8"/>
          <p:cNvSpPr/>
          <p:nvPr/>
        </p:nvSpPr>
        <p:spPr>
          <a:xfrm>
            <a:off x="107504" y="2852936"/>
            <a:ext cx="1944216" cy="3456384"/>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1926747475"/>
              </p:ext>
            </p:extLst>
          </p:nvPr>
        </p:nvGraphicFramePr>
        <p:xfrm>
          <a:off x="2483767" y="1341439"/>
          <a:ext cx="6409407" cy="34557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179512" y="1124744"/>
            <a:ext cx="1944216" cy="864096"/>
          </a:xfrm>
          <a:prstGeom prst="rect">
            <a:avLst/>
          </a:prstGeom>
          <a:solidFill>
            <a:schemeClr val="bg1">
              <a:alpha val="49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interface.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228184" y="4005064"/>
            <a:ext cx="2218556" cy="2218556"/>
          </a:xfrm>
          <a:prstGeom prst="rect">
            <a:avLst/>
          </a:prstGeom>
        </p:spPr>
      </p:pic>
      <p:sp>
        <p:nvSpPr>
          <p:cNvPr id="10" name="Footer Placeholder 4"/>
          <p:cNvSpPr>
            <a:spLocks noGrp="1"/>
          </p:cNvSpPr>
          <p:nvPr>
            <p:ph type="ftr" sz="quarter" idx="4294967295"/>
          </p:nvPr>
        </p:nvSpPr>
        <p:spPr>
          <a:xfrm>
            <a:off x="1187624" y="6381329"/>
            <a:ext cx="6768752" cy="432048"/>
          </a:xfrm>
          <a:prstGeom prst="rect">
            <a:avLst/>
          </a:prstGeom>
        </p:spPr>
        <p:txBody>
          <a:bodyPr/>
          <a:lstStyle/>
          <a:p>
            <a:pPr algn="ctr"/>
            <a:r>
              <a:rPr lang="en-GB" sz="1200" dirty="0" smtClean="0">
                <a:solidFill>
                  <a:schemeClr val="bg1"/>
                </a:solidFill>
                <a:latin typeface="Segoe UI"/>
                <a:cs typeface="Segoe UI"/>
              </a:rPr>
              <a:t>EGI Service Portfolio </a:t>
            </a:r>
            <a:r>
              <a:rPr lang="en-GB" sz="1200" dirty="0" smtClean="0">
                <a:solidFill>
                  <a:schemeClr val="bg1"/>
                </a:solidFill>
                <a:latin typeface="Segoe UI"/>
                <a:cs typeface="Segoe UI"/>
              </a:rPr>
              <a:t>– </a:t>
            </a:r>
            <a:r>
              <a:rPr lang="en-GB" sz="1200" dirty="0" smtClean="0">
                <a:solidFill>
                  <a:schemeClr val="bg1"/>
                </a:solidFill>
                <a:latin typeface="Segoe UI"/>
                <a:cs typeface="Segoe UI"/>
              </a:rPr>
              <a:t>Marketplace Session </a:t>
            </a:r>
            <a:r>
              <a:rPr lang="en-GB" sz="1200" dirty="0" smtClean="0">
                <a:solidFill>
                  <a:schemeClr val="bg1"/>
                </a:solidFill>
                <a:latin typeface="Segoe UI"/>
                <a:cs typeface="Segoe UI"/>
              </a:rPr>
              <a:t>– EGI Conf’16</a:t>
            </a:r>
          </a:p>
          <a:p>
            <a:pPr algn="ctr"/>
            <a:r>
              <a:rPr lang="en-GB" sz="1200" dirty="0">
                <a:solidFill>
                  <a:schemeClr val="bg1"/>
                </a:solidFill>
                <a:latin typeface="Segoe UI"/>
                <a:cs typeface="Segoe UI"/>
              </a:rPr>
              <a:t>6</a:t>
            </a:r>
            <a:r>
              <a:rPr lang="en-GB" sz="1200" dirty="0" smtClean="0">
                <a:solidFill>
                  <a:schemeClr val="bg1"/>
                </a:solidFill>
                <a:latin typeface="Segoe UI"/>
                <a:cs typeface="Segoe UI"/>
              </a:rPr>
              <a:t> </a:t>
            </a:r>
            <a:r>
              <a:rPr lang="en-GB" sz="1200" dirty="0" smtClean="0">
                <a:solidFill>
                  <a:schemeClr val="bg1"/>
                </a:solidFill>
                <a:latin typeface="Segoe UI"/>
                <a:cs typeface="Segoe UI"/>
              </a:rPr>
              <a:t>Apr 2016 - Amsterdam</a:t>
            </a:r>
            <a:endParaRPr lang="en-GB" sz="1200" dirty="0">
              <a:solidFill>
                <a:schemeClr val="bg1"/>
              </a:solidFill>
              <a:latin typeface="Segoe UI"/>
              <a:cs typeface="Segoe UI"/>
            </a:endParaRPr>
          </a:p>
        </p:txBody>
      </p:sp>
    </p:spTree>
    <p:extLst>
      <p:ext uri="{BB962C8B-B14F-4D97-AF65-F5344CB8AC3E}">
        <p14:creationId xmlns:p14="http://schemas.microsoft.com/office/powerpoint/2010/main" val="41257572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GI-Presentation">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EGI-Presentation.potx</Template>
  <TotalTime>4321</TotalTime>
  <Words>2174</Words>
  <Application>Microsoft Macintosh PowerPoint</Application>
  <PresentationFormat>On-screen Show (4:3)</PresentationFormat>
  <Paragraphs>270</Paragraphs>
  <Slides>21</Slides>
  <Notes>18</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EGI-Presentation</vt:lpstr>
      <vt:lpstr>EGI Powerpoint Presentation (body)</vt:lpstr>
      <vt:lpstr>EGI Powerpoint Presentation (closing)</vt:lpstr>
      <vt:lpstr>EGI Service Portfolio</vt:lpstr>
      <vt:lpstr>EGI Service Portfolio</vt:lpstr>
      <vt:lpstr>PowerPoint Presentation</vt:lpstr>
      <vt:lpstr>PowerPoint Presentation</vt:lpstr>
      <vt:lpstr>PowerPoint Presentation</vt:lpstr>
      <vt:lpstr>Cloud Container Compute</vt:lpstr>
      <vt:lpstr>High-Throughput Compute</vt:lpstr>
      <vt:lpstr>Online storage</vt:lpstr>
      <vt:lpstr>Archive storage</vt:lpstr>
      <vt:lpstr>Data Transfer</vt:lpstr>
      <vt:lpstr>Content Distribution</vt:lpstr>
      <vt:lpstr>Federated Data Manager</vt:lpstr>
      <vt:lpstr>Data Hub</vt:lpstr>
      <vt:lpstr>Attribute Management</vt:lpstr>
      <vt:lpstr>Identity Provider Proxy</vt:lpstr>
      <vt:lpstr>Configuration Database</vt:lpstr>
      <vt:lpstr>Service Monitoring</vt:lpstr>
      <vt:lpstr>Helpdesk</vt:lpstr>
      <vt:lpstr>FitSM</vt:lpstr>
      <vt:lpstr>Training Infrastructure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Malgorzata Krakowian</dc:creator>
  <cp:lastModifiedBy>Sy Holsinger</cp:lastModifiedBy>
  <cp:revision>68</cp:revision>
  <dcterms:created xsi:type="dcterms:W3CDTF">2015-06-16T10:08:46Z</dcterms:created>
  <dcterms:modified xsi:type="dcterms:W3CDTF">2016-04-06T07:42:10Z</dcterms:modified>
</cp:coreProperties>
</file>