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 id="2147483689" r:id="rId4"/>
  </p:sldMasterIdLst>
  <p:notesMasterIdLst>
    <p:notesMasterId r:id="rId20"/>
  </p:notesMasterIdLst>
  <p:handoutMasterIdLst>
    <p:handoutMasterId r:id="rId21"/>
  </p:handoutMasterIdLst>
  <p:sldIdLst>
    <p:sldId id="280" r:id="rId5"/>
    <p:sldId id="344" r:id="rId6"/>
    <p:sldId id="331" r:id="rId7"/>
    <p:sldId id="345" r:id="rId8"/>
    <p:sldId id="333" r:id="rId9"/>
    <p:sldId id="350" r:id="rId10"/>
    <p:sldId id="338" r:id="rId11"/>
    <p:sldId id="335" r:id="rId12"/>
    <p:sldId id="334" r:id="rId13"/>
    <p:sldId id="342" r:id="rId14"/>
    <p:sldId id="336" r:id="rId15"/>
    <p:sldId id="339" r:id="rId16"/>
    <p:sldId id="354" r:id="rId17"/>
    <p:sldId id="353" r:id="rId18"/>
    <p:sldId id="349"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7" autoAdjust="0"/>
    <p:restoredTop sz="94707" autoAdjust="0"/>
  </p:normalViewPr>
  <p:slideViewPr>
    <p:cSldViewPr showGuides="1">
      <p:cViewPr varScale="1">
        <p:scale>
          <a:sx n="62" d="100"/>
          <a:sy n="62" d="100"/>
        </p:scale>
        <p:origin x="163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07/04/2016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7-4-2016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2980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6" Type="http://schemas.openxmlformats.org/officeDocument/2006/relationships/hyperlink" Target="http://creativecommons.org/licenses/by/4.0/" TargetMode="External"/><Relationship Id="rId5" Type="http://schemas.openxmlformats.org/officeDocument/2006/relationships/image" Target="../media/image3.jpe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hyperlink" Target="http://creativecommons.org/licenses/by/4.0/" TargetMode="External"/><Relationship Id="rId5" Type="http://schemas.openxmlformats.org/officeDocument/2006/relationships/image" Target="../media/image8.jpeg"/><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Insert footer here</a:t>
            </a:r>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4/7/2016</a:t>
            </a:fld>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3416320"/>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l"/>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and we need your input!</a:t>
            </a:r>
          </a:p>
          <a:p>
            <a:pPr algn="l"/>
            <a:endParaRPr lang="en-GB" sz="3600" b="1" kern="1200" baseline="0" noProof="0" dirty="0" smtClean="0">
              <a:solidFill>
                <a:srgbClr val="0066B0"/>
              </a:solidFill>
              <a:latin typeface="Segoe UI" pitchFamily="34" charset="0"/>
              <a:ea typeface="Verdana" panose="020B0604030504040204" pitchFamily="34" charset="0"/>
              <a:cs typeface="Segoe UI" pitchFamily="34" charset="0"/>
            </a:endParaRPr>
          </a:p>
          <a:p>
            <a:pPr algn="l"/>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Feel free to contact me at dean.flanders@fmi.ch</a:t>
            </a:r>
            <a:r>
              <a:rPr lang="en-GB" sz="2400" b="1" i="1" kern="1200" baseline="0" noProof="0" dirty="0" smtClean="0">
                <a:solidFill>
                  <a:srgbClr val="0066B0"/>
                </a:solidFill>
                <a:latin typeface="Segoe UI" pitchFamily="34" charset="0"/>
                <a:ea typeface="Verdana" panose="020B0604030504040204" pitchFamily="34" charset="0"/>
                <a:cs typeface="Segoe UI" pitchFamily="34" charset="0"/>
              </a:rPr>
              <a:t> </a:t>
            </a:r>
            <a:r>
              <a:rPr lang="en-GB" sz="3600" b="1" i="0" kern="1200" baseline="0" noProof="0" dirty="0" smtClean="0">
                <a:solidFill>
                  <a:srgbClr val="0066B0"/>
                </a:solidFill>
                <a:latin typeface="Segoe UI" pitchFamily="34" charset="0"/>
                <a:ea typeface="Verdana" panose="020B0604030504040204" pitchFamily="34" charset="0"/>
                <a:cs typeface="Segoe UI" pitchFamily="34" charset="0"/>
              </a:rPr>
              <a:t>if you want to be involved.</a:t>
            </a: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1213652109"/>
      </p:ext>
    </p:extLst>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sldNum="0" hdr="0" ftr="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7411" y="3643200"/>
            <a:ext cx="5689178" cy="2594112"/>
          </a:xfrm>
        </p:spPr>
        <p:txBody>
          <a:bodyPr>
            <a:normAutofit/>
          </a:bodyPr>
          <a:lstStyle/>
          <a:p>
            <a:r>
              <a:rPr lang="en-GB" dirty="0" smtClean="0"/>
              <a:t>Friedrich </a:t>
            </a:r>
            <a:r>
              <a:rPr lang="en-GB" dirty="0" err="1" smtClean="0"/>
              <a:t>Miescher</a:t>
            </a:r>
            <a:r>
              <a:rPr lang="en-GB" dirty="0" smtClean="0"/>
              <a:t> Institute / </a:t>
            </a:r>
          </a:p>
          <a:p>
            <a:r>
              <a:rPr lang="en-GB" dirty="0" smtClean="0"/>
              <a:t>Swiss National Grid Association</a:t>
            </a:r>
          </a:p>
          <a:p>
            <a:endParaRPr lang="en-GB" dirty="0"/>
          </a:p>
          <a:p>
            <a:r>
              <a:rPr lang="en-US" dirty="0" smtClean="0"/>
              <a:t>EGI Conference 2016</a:t>
            </a:r>
          </a:p>
          <a:p>
            <a:r>
              <a:rPr lang="en-GB" dirty="0" smtClean="0"/>
              <a:t>Amsterdam, April 6</a:t>
            </a:r>
            <a:r>
              <a:rPr lang="en-GB" baseline="30000" dirty="0" smtClean="0"/>
              <a:t>th</a:t>
            </a:r>
            <a:r>
              <a:rPr lang="en-GB" dirty="0" smtClean="0"/>
              <a:t> 2016</a:t>
            </a:r>
          </a:p>
        </p:txBody>
      </p:sp>
      <p:sp>
        <p:nvSpPr>
          <p:cNvPr id="3" name="Title 2"/>
          <p:cNvSpPr>
            <a:spLocks noGrp="1"/>
          </p:cNvSpPr>
          <p:nvPr>
            <p:ph type="ctrTitle"/>
          </p:nvPr>
        </p:nvSpPr>
        <p:spPr/>
        <p:txBody>
          <a:bodyPr>
            <a:normAutofit/>
          </a:bodyPr>
          <a:lstStyle/>
          <a:p>
            <a:r>
              <a:rPr lang="en-US" dirty="0" smtClean="0"/>
              <a:t>Status of EGI Marketplace</a:t>
            </a:r>
            <a:r>
              <a:rPr lang="en-US" dirty="0"/>
              <a:t/>
            </a:r>
            <a:br>
              <a:rPr lang="en-US" dirty="0"/>
            </a:br>
            <a:endParaRPr lang="en-US" i="1" dirty="0"/>
          </a:p>
        </p:txBody>
      </p:sp>
      <p:sp>
        <p:nvSpPr>
          <p:cNvPr id="4" name="Subtitle 3"/>
          <p:cNvSpPr>
            <a:spLocks noGrp="1"/>
          </p:cNvSpPr>
          <p:nvPr>
            <p:ph type="subTitle" idx="1"/>
          </p:nvPr>
        </p:nvSpPr>
        <p:spPr/>
        <p:txBody>
          <a:bodyPr/>
          <a:lstStyle/>
          <a:p>
            <a:r>
              <a:rPr lang="en-GB" dirty="0" smtClean="0"/>
              <a:t>Dean Flanders</a:t>
            </a:r>
            <a:endParaRPr lang="en-GB" dirty="0"/>
          </a:p>
        </p:txBody>
      </p:sp>
    </p:spTree>
    <p:extLst>
      <p:ext uri="{BB962C8B-B14F-4D97-AF65-F5344CB8AC3E}">
        <p14:creationId xmlns:p14="http://schemas.microsoft.com/office/powerpoint/2010/main" val="308780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763688" y="908720"/>
            <a:ext cx="5981700" cy="4962525"/>
          </a:xfrm>
          <a:prstGeom prst="rect">
            <a:avLst/>
          </a:prstGeom>
          <a:ln>
            <a:solidFill>
              <a:schemeClr val="accent1"/>
            </a:solidFill>
          </a:ln>
        </p:spPr>
      </p:pic>
      <p:sp>
        <p:nvSpPr>
          <p:cNvPr id="6" name="Title 1"/>
          <p:cNvSpPr>
            <a:spLocks noGrp="1"/>
          </p:cNvSpPr>
          <p:nvPr>
            <p:ph type="title"/>
          </p:nvPr>
        </p:nvSpPr>
        <p:spPr/>
        <p:txBody>
          <a:bodyPr>
            <a:normAutofit/>
          </a:bodyPr>
          <a:lstStyle/>
          <a:p>
            <a:r>
              <a:rPr lang="en-US" sz="2200" dirty="0" smtClean="0"/>
              <a:t>Example Catalog of Resources/Services/Applications</a:t>
            </a:r>
            <a:endParaRPr lang="en-US" sz="2200" dirty="0"/>
          </a:p>
        </p:txBody>
      </p:sp>
      <p:sp>
        <p:nvSpPr>
          <p:cNvPr id="8" name="TextBox 7"/>
          <p:cNvSpPr txBox="1"/>
          <p:nvPr/>
        </p:nvSpPr>
        <p:spPr>
          <a:xfrm>
            <a:off x="1763688" y="5839322"/>
            <a:ext cx="5981700" cy="584775"/>
          </a:xfrm>
          <a:prstGeom prst="rect">
            <a:avLst/>
          </a:prstGeom>
          <a:noFill/>
        </p:spPr>
        <p:txBody>
          <a:bodyPr wrap="square" rtlCol="0">
            <a:spAutoFit/>
          </a:bodyPr>
          <a:lstStyle/>
          <a:p>
            <a:r>
              <a:rPr lang="en-US" sz="1600" i="1" dirty="0" smtClean="0"/>
              <a:t>EGI services could appear along side of other resource providers to facilitate discovery.</a:t>
            </a:r>
            <a:endParaRPr lang="en-US" sz="1600" i="1" dirty="0"/>
          </a:p>
        </p:txBody>
      </p:sp>
    </p:spTree>
    <p:extLst>
      <p:ext uri="{BB962C8B-B14F-4D97-AF65-F5344CB8AC3E}">
        <p14:creationId xmlns:p14="http://schemas.microsoft.com/office/powerpoint/2010/main" val="24915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100" dirty="0" smtClean="0"/>
              <a:t>Existing Candidate Applications for the EGI Marketplace</a:t>
            </a:r>
            <a:endParaRPr lang="en-US" sz="2100" dirty="0"/>
          </a:p>
        </p:txBody>
      </p:sp>
      <p:sp>
        <p:nvSpPr>
          <p:cNvPr id="3" name="Rectangle 2"/>
          <p:cNvSpPr/>
          <p:nvPr/>
        </p:nvSpPr>
        <p:spPr>
          <a:xfrm>
            <a:off x="1187624" y="1436266"/>
            <a:ext cx="6336704" cy="3816429"/>
          </a:xfrm>
          <a:prstGeom prst="rect">
            <a:avLst/>
          </a:prstGeom>
        </p:spPr>
        <p:txBody>
          <a:bodyPr wrap="square">
            <a:spAutoFit/>
          </a:bodyPr>
          <a:lstStyle/>
          <a:p>
            <a:r>
              <a:rPr lang="en-GB" sz="2200" spc="10" dirty="0">
                <a:latin typeface="Calibri" panose="020F0502020204030204" pitchFamily="34" charset="0"/>
                <a:ea typeface="Calibri" panose="020F0502020204030204" pitchFamily="34" charset="0"/>
                <a:cs typeface="Times New Roman" panose="02020603050405020304" pitchFamily="18" charset="0"/>
              </a:rPr>
              <a:t>Various solutions were </a:t>
            </a:r>
            <a:r>
              <a:rPr lang="en-GB" sz="2200" spc="10" dirty="0" smtClean="0">
                <a:latin typeface="Calibri" panose="020F0502020204030204" pitchFamily="34" charset="0"/>
                <a:ea typeface="Calibri" panose="020F0502020204030204" pitchFamily="34" charset="0"/>
                <a:cs typeface="Times New Roman" panose="02020603050405020304" pitchFamily="18" charset="0"/>
              </a:rPr>
              <a:t>evaluated: </a:t>
            </a:r>
          </a:p>
          <a:p>
            <a:pPr marL="285750" indent="-285750">
              <a:buFont typeface="Arial" panose="020B0604020202020204" pitchFamily="34" charset="0"/>
              <a:buChar char="•"/>
            </a:pPr>
            <a:r>
              <a:rPr lang="en-GB" sz="2200" spc="10" dirty="0" err="1" smtClean="0">
                <a:latin typeface="Calibri" panose="020F0502020204030204" pitchFamily="34" charset="0"/>
                <a:ea typeface="Calibri" panose="020F0502020204030204" pitchFamily="34" charset="0"/>
                <a:cs typeface="Times New Roman" panose="02020603050405020304" pitchFamily="18" charset="0"/>
              </a:rPr>
              <a:t>AppDB</a:t>
            </a:r>
            <a:endParaRPr lang="en-GB" sz="2200" spc="10"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200" spc="10" dirty="0" smtClean="0">
                <a:latin typeface="Calibri" panose="020F0502020204030204" pitchFamily="34" charset="0"/>
                <a:ea typeface="Calibri" panose="020F0502020204030204" pitchFamily="34" charset="0"/>
                <a:cs typeface="Times New Roman" panose="02020603050405020304" pitchFamily="18" charset="0"/>
              </a:rPr>
              <a:t>GOCDB</a:t>
            </a:r>
          </a:p>
          <a:p>
            <a:pPr marL="285750" indent="-285750">
              <a:buFont typeface="Arial" panose="020B0604020202020204" pitchFamily="34" charset="0"/>
              <a:buChar char="•"/>
            </a:pPr>
            <a:r>
              <a:rPr lang="en-GB" sz="2200" spc="10" dirty="0" smtClean="0">
                <a:latin typeface="Calibri" panose="020F0502020204030204" pitchFamily="34" charset="0"/>
                <a:ea typeface="Calibri" panose="020F0502020204030204" pitchFamily="34" charset="0"/>
                <a:cs typeface="Times New Roman" panose="02020603050405020304" pitchFamily="18" charset="0"/>
              </a:rPr>
              <a:t>FIWARE </a:t>
            </a:r>
            <a:r>
              <a:rPr lang="en-GB" sz="2200" spc="10" dirty="0">
                <a:latin typeface="Calibri" panose="020F0502020204030204" pitchFamily="34" charset="0"/>
                <a:ea typeface="Calibri" panose="020F0502020204030204" pitchFamily="34" charset="0"/>
                <a:cs typeface="Times New Roman" panose="02020603050405020304" pitchFamily="18" charset="0"/>
              </a:rPr>
              <a:t>Marketplace Generic </a:t>
            </a:r>
            <a:r>
              <a:rPr lang="en-GB" sz="2200" spc="10" dirty="0" smtClean="0">
                <a:latin typeface="Calibri" panose="020F0502020204030204" pitchFamily="34" charset="0"/>
                <a:ea typeface="Calibri" panose="020F0502020204030204" pitchFamily="34" charset="0"/>
                <a:cs typeface="Times New Roman" panose="02020603050405020304" pitchFamily="18" charset="0"/>
              </a:rPr>
              <a:t>Enabler</a:t>
            </a:r>
          </a:p>
          <a:p>
            <a:pPr marL="285750" indent="-285750">
              <a:buFont typeface="Arial" panose="020B0604020202020204" pitchFamily="34" charset="0"/>
              <a:buChar char="•"/>
            </a:pPr>
            <a:r>
              <a:rPr lang="en-GB" sz="2200" spc="10" dirty="0" smtClean="0">
                <a:latin typeface="Calibri" panose="020F0502020204030204" pitchFamily="34" charset="0"/>
                <a:ea typeface="Calibri" panose="020F0502020204030204" pitchFamily="34" charset="0"/>
                <a:cs typeface="Times New Roman" panose="02020603050405020304" pitchFamily="18" charset="0"/>
              </a:rPr>
              <a:t>Open IRIS</a:t>
            </a:r>
          </a:p>
          <a:p>
            <a:pPr marL="285750" indent="-285750">
              <a:buFont typeface="Arial" panose="020B0604020202020204" pitchFamily="34" charset="0"/>
              <a:buChar char="•"/>
            </a:pPr>
            <a:r>
              <a:rPr lang="en-GB" sz="2200" spc="10" dirty="0" err="1" smtClean="0">
                <a:latin typeface="Calibri" panose="020F0502020204030204" pitchFamily="34" charset="0"/>
                <a:ea typeface="Calibri" panose="020F0502020204030204" pitchFamily="34" charset="0"/>
                <a:cs typeface="Times New Roman" panose="02020603050405020304" pitchFamily="18" charset="0"/>
              </a:rPr>
              <a:t>PrestaShop</a:t>
            </a:r>
            <a:endParaRPr lang="en-GB" sz="2200" spc="1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200" spc="10" dirty="0" err="1" smtClean="0">
                <a:latin typeface="Calibri" panose="020F0502020204030204" pitchFamily="34" charset="0"/>
                <a:ea typeface="Calibri" panose="020F0502020204030204" pitchFamily="34" charset="0"/>
                <a:cs typeface="Times New Roman" panose="02020603050405020304" pitchFamily="18" charset="0"/>
              </a:rPr>
              <a:t>WooCommerce</a:t>
            </a:r>
            <a:endParaRPr lang="en-GB" sz="2200" spc="10"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2200" spc="10" dirty="0">
              <a:latin typeface="Calibri" panose="020F0502020204030204" pitchFamily="34" charset="0"/>
              <a:cs typeface="Times New Roman" panose="02020603050405020304" pitchFamily="18" charset="0"/>
            </a:endParaRPr>
          </a:p>
          <a:p>
            <a:r>
              <a:rPr lang="en-GB" sz="2200" spc="10" dirty="0" smtClean="0">
                <a:latin typeface="Calibri" panose="020F0502020204030204" pitchFamily="34" charset="0"/>
                <a:cs typeface="Times New Roman" panose="02020603050405020304" pitchFamily="18" charset="0"/>
              </a:rPr>
              <a:t>The following have been shortlisted:</a:t>
            </a:r>
          </a:p>
          <a:p>
            <a:pPr marL="457200" indent="-457200">
              <a:buFont typeface="Arial" panose="020B0604020202020204" pitchFamily="34" charset="0"/>
              <a:buChar char="•"/>
            </a:pPr>
            <a:r>
              <a:rPr lang="en-GB" sz="2200" spc="10" dirty="0" err="1" smtClean="0">
                <a:latin typeface="Calibri" panose="020F0502020204030204" pitchFamily="34" charset="0"/>
                <a:cs typeface="Times New Roman" panose="02020603050405020304" pitchFamily="18" charset="0"/>
              </a:rPr>
              <a:t>AppDB</a:t>
            </a:r>
            <a:endParaRPr lang="en-GB" sz="2200" spc="10" dirty="0" smtClean="0">
              <a:latin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2200" spc="10" dirty="0" smtClean="0">
                <a:latin typeface="Calibri" panose="020F0502020204030204" pitchFamily="34" charset="0"/>
                <a:cs typeface="Times New Roman" panose="02020603050405020304" pitchFamily="18" charset="0"/>
              </a:rPr>
              <a:t>Open IRIS</a:t>
            </a:r>
            <a:endParaRPr lang="en-US" sz="2200" dirty="0"/>
          </a:p>
        </p:txBody>
      </p:sp>
      <p:sp>
        <p:nvSpPr>
          <p:cNvPr id="8" name="TextBox 7"/>
          <p:cNvSpPr txBox="1"/>
          <p:nvPr/>
        </p:nvSpPr>
        <p:spPr>
          <a:xfrm>
            <a:off x="1624037" y="5373216"/>
            <a:ext cx="5760640" cy="646331"/>
          </a:xfrm>
          <a:prstGeom prst="rect">
            <a:avLst/>
          </a:prstGeom>
          <a:noFill/>
        </p:spPr>
        <p:txBody>
          <a:bodyPr wrap="square" rtlCol="0">
            <a:spAutoFit/>
          </a:bodyPr>
          <a:lstStyle/>
          <a:p>
            <a:r>
              <a:rPr lang="en-US" i="1" dirty="0" smtClean="0"/>
              <a:t>Details in deliverable 3.2 of EGI-</a:t>
            </a:r>
            <a:r>
              <a:rPr lang="en-US" i="1" dirty="0" err="1" smtClean="0"/>
              <a:t>Enage</a:t>
            </a:r>
            <a:r>
              <a:rPr lang="en-US" i="1" dirty="0"/>
              <a:t> “Design of the EGI Service Registry and Marketplace”.</a:t>
            </a:r>
          </a:p>
        </p:txBody>
      </p:sp>
    </p:spTree>
    <p:extLst>
      <p:ext uri="{BB962C8B-B14F-4D97-AF65-F5344CB8AC3E}">
        <p14:creationId xmlns:p14="http://schemas.microsoft.com/office/powerpoint/2010/main" val="48016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4" name="Footer Placeholder 3"/>
          <p:cNvSpPr>
            <a:spLocks noGrp="1"/>
          </p:cNvSpPr>
          <p:nvPr>
            <p:ph type="ftr" sz="quarter" idx="11"/>
          </p:nvPr>
        </p:nvSpPr>
        <p:spPr/>
        <p:txBody>
          <a:bodyPr/>
          <a:lstStyle/>
          <a:p>
            <a:r>
              <a:rPr lang="en-GB" smtClean="0"/>
              <a:t>Insert footer here</a:t>
            </a:r>
            <a:endParaRPr lang="en-GB" dirty="0"/>
          </a:p>
        </p:txBody>
      </p:sp>
      <p:pic>
        <p:nvPicPr>
          <p:cNvPr id="6" name="Picture 5"/>
          <p:cNvPicPr>
            <a:picLocks noChangeAspect="1"/>
          </p:cNvPicPr>
          <p:nvPr/>
        </p:nvPicPr>
        <p:blipFill>
          <a:blip r:embed="rId2"/>
          <a:stretch>
            <a:fillRect/>
          </a:stretch>
        </p:blipFill>
        <p:spPr>
          <a:xfrm>
            <a:off x="1696432" y="1340768"/>
            <a:ext cx="5751135" cy="4947802"/>
          </a:xfrm>
          <a:prstGeom prst="rect">
            <a:avLst/>
          </a:prstGeom>
        </p:spPr>
      </p:pic>
    </p:spTree>
    <p:extLst>
      <p:ext uri="{BB962C8B-B14F-4D97-AF65-F5344CB8AC3E}">
        <p14:creationId xmlns:p14="http://schemas.microsoft.com/office/powerpoint/2010/main" val="578263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Synergies with Procurement</a:t>
            </a:r>
            <a:endParaRPr lang="en-US" dirty="0"/>
          </a:p>
        </p:txBody>
      </p:sp>
      <p:sp>
        <p:nvSpPr>
          <p:cNvPr id="3" name="Content Placeholder 2"/>
          <p:cNvSpPr>
            <a:spLocks noGrp="1"/>
          </p:cNvSpPr>
          <p:nvPr>
            <p:ph sz="half" idx="2"/>
          </p:nvPr>
        </p:nvSpPr>
        <p:spPr/>
        <p:txBody>
          <a:bodyPr/>
          <a:lstStyle/>
          <a:p>
            <a:r>
              <a:rPr lang="en-US" dirty="0" smtClean="0"/>
              <a:t>Cross linking of procurements can be linked to the “EGI Marketplace”.</a:t>
            </a:r>
          </a:p>
          <a:p>
            <a:r>
              <a:rPr lang="en-US" dirty="0" smtClean="0"/>
              <a:t>Directory model and permissions allowing publishing information (e.g. pricing) to a select set of people while still using AAI.</a:t>
            </a:r>
          </a:p>
          <a:p>
            <a:r>
              <a:rPr lang="en-US" dirty="0" smtClean="0"/>
              <a:t>Researchers can discover opportunities that they may not be aware of (e.g. storage besides a microscope, compute linked to local </a:t>
            </a:r>
            <a:r>
              <a:rPr lang="en-US" dirty="0" err="1" smtClean="0"/>
              <a:t>Matlab</a:t>
            </a:r>
            <a:r>
              <a:rPr lang="en-US" dirty="0" smtClean="0"/>
              <a:t> license).</a:t>
            </a:r>
            <a:endParaRPr lang="en-US" dirty="0"/>
          </a:p>
        </p:txBody>
      </p:sp>
      <p:sp>
        <p:nvSpPr>
          <p:cNvPr id="4" name="Footer Placeholder 3"/>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2162472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2"/>
          </p:nvPr>
        </p:nvSpPr>
        <p:spPr/>
        <p:txBody>
          <a:bodyPr/>
          <a:lstStyle/>
          <a:p>
            <a:r>
              <a:rPr lang="en-US" sz="2600" dirty="0" smtClean="0"/>
              <a:t>A “EGI Marketplace” will be an entry </a:t>
            </a:r>
            <a:r>
              <a:rPr lang="en-US" sz="2600" dirty="0"/>
              <a:t>point for researchers to discover </a:t>
            </a:r>
            <a:r>
              <a:rPr lang="en-US" sz="2600" dirty="0" smtClean="0"/>
              <a:t>services and resources.</a:t>
            </a:r>
          </a:p>
          <a:p>
            <a:r>
              <a:rPr lang="en-US" sz="2600" dirty="0" smtClean="0"/>
              <a:t>This will initially be limited to EGI services, but later extended to support other service providers, which can be combined into thematic or general collections.</a:t>
            </a:r>
          </a:p>
          <a:p>
            <a:r>
              <a:rPr lang="en-US" sz="2600" dirty="0" smtClean="0"/>
              <a:t>Further details need to be examined in terms of cost of  ownership and operational model from the short listed options.</a:t>
            </a:r>
          </a:p>
          <a:p>
            <a:r>
              <a:rPr lang="en-US" sz="2600" dirty="0" smtClean="0"/>
              <a:t>Demonstrator to be released in August 2016</a:t>
            </a:r>
            <a:r>
              <a:rPr lang="en-US" sz="2600" dirty="0" smtClean="0"/>
              <a:t>.</a:t>
            </a:r>
          </a:p>
          <a:p>
            <a:r>
              <a:rPr lang="en-US" sz="2600" dirty="0" smtClean="0"/>
              <a:t>It would be interesting to have procurement use cases also in the demonstrator.</a:t>
            </a:r>
            <a:endParaRPr lang="en-US" sz="2600" dirty="0" smtClean="0"/>
          </a:p>
          <a:p>
            <a:endParaRPr lang="en-US" sz="2600" dirty="0" smtClean="0"/>
          </a:p>
        </p:txBody>
      </p:sp>
      <p:sp>
        <p:nvSpPr>
          <p:cNvPr id="4" name="Footer Placeholder 3"/>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1871338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79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Goal</a:t>
            </a:r>
            <a:endParaRPr lang="en-US" dirty="0"/>
          </a:p>
        </p:txBody>
      </p:sp>
      <p:sp>
        <p:nvSpPr>
          <p:cNvPr id="3" name="Content Placeholder 2"/>
          <p:cNvSpPr>
            <a:spLocks noGrp="1"/>
          </p:cNvSpPr>
          <p:nvPr>
            <p:ph sz="half" idx="2"/>
          </p:nvPr>
        </p:nvSpPr>
        <p:spPr/>
        <p:txBody>
          <a:bodyPr/>
          <a:lstStyle/>
          <a:p>
            <a:pPr marL="0" indent="0">
              <a:buNone/>
            </a:pPr>
            <a:r>
              <a:rPr lang="en-US" dirty="0"/>
              <a:t>The goal of the marketplace and service registry activity is to design a simple entry point for researchers to discover and access resources and services from those interested in making them available, either as central portal or as custom views for organizations and communities</a:t>
            </a:r>
            <a:r>
              <a:rPr lang="en-US" dirty="0" smtClean="0"/>
              <a:t>.</a:t>
            </a:r>
            <a:endParaRPr lang="en-US" dirty="0"/>
          </a:p>
        </p:txBody>
      </p:sp>
      <p:sp>
        <p:nvSpPr>
          <p:cNvPr id="5" name="Rectangle 4"/>
          <p:cNvSpPr/>
          <p:nvPr/>
        </p:nvSpPr>
        <p:spPr>
          <a:xfrm>
            <a:off x="935596" y="5714956"/>
            <a:ext cx="7488832" cy="410882"/>
          </a:xfrm>
          <a:prstGeom prst="rect">
            <a:avLst/>
          </a:prstGeom>
        </p:spPr>
        <p:txBody>
          <a:bodyPr wrap="square">
            <a:spAutoFit/>
          </a:bodyPr>
          <a:lstStyle/>
          <a:p>
            <a:pPr algn="ctr">
              <a:lnSpc>
                <a:spcPct val="115000"/>
              </a:lnSpc>
              <a:spcAft>
                <a:spcPts val="600"/>
              </a:spcAft>
            </a:pPr>
            <a:r>
              <a:rPr lang="en-GB" i="1" spc="10" dirty="0" smtClean="0">
                <a:latin typeface="Calibri" panose="020F0502020204030204" pitchFamily="34" charset="0"/>
                <a:ea typeface="Calibri" panose="020F0502020204030204" pitchFamily="34" charset="0"/>
                <a:cs typeface="Times New Roman" panose="02020603050405020304" pitchFamily="18" charset="0"/>
              </a:rPr>
              <a:t>As mentioned in the  “Activity </a:t>
            </a:r>
            <a:r>
              <a:rPr lang="en-GB" i="1" spc="10" dirty="0">
                <a:latin typeface="Calibri" panose="020F0502020204030204" pitchFamily="34" charset="0"/>
                <a:ea typeface="Calibri" panose="020F0502020204030204" pitchFamily="34" charset="0"/>
                <a:cs typeface="Times New Roman" panose="02020603050405020304" pitchFamily="18" charset="0"/>
              </a:rPr>
              <a:t>Summary: Marketplace and Service </a:t>
            </a:r>
            <a:r>
              <a:rPr lang="en-GB" i="1" spc="10" dirty="0" smtClean="0">
                <a:latin typeface="Calibri" panose="020F0502020204030204" pitchFamily="34" charset="0"/>
                <a:ea typeface="Calibri" panose="020F0502020204030204" pitchFamily="34" charset="0"/>
                <a:cs typeface="Times New Roman" panose="02020603050405020304" pitchFamily="18" charset="0"/>
              </a:rPr>
              <a:t>Registry”</a:t>
            </a:r>
            <a:endParaRPr lang="en-US" sz="2000" i="1" spc="1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711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EGI Marketplace</a:t>
            </a:r>
            <a:endParaRPr lang="en-US" dirty="0"/>
          </a:p>
        </p:txBody>
      </p:sp>
      <p:sp>
        <p:nvSpPr>
          <p:cNvPr id="5" name="TextBox 4"/>
          <p:cNvSpPr txBox="1"/>
          <p:nvPr/>
        </p:nvSpPr>
        <p:spPr>
          <a:xfrm>
            <a:off x="854866" y="2420888"/>
            <a:ext cx="1121910" cy="400110"/>
          </a:xfrm>
          <a:prstGeom prst="rect">
            <a:avLst/>
          </a:prstGeom>
          <a:noFill/>
        </p:spPr>
        <p:txBody>
          <a:bodyPr wrap="none" rtlCol="0">
            <a:spAutoFit/>
          </a:bodyPr>
          <a:lstStyle/>
          <a:p>
            <a:r>
              <a:rPr lang="en-US" sz="2000" dirty="0" smtClean="0"/>
              <a:t>Optimize</a:t>
            </a:r>
            <a:endParaRPr lang="en-US" sz="2000" dirty="0"/>
          </a:p>
        </p:txBody>
      </p:sp>
      <p:sp>
        <p:nvSpPr>
          <p:cNvPr id="6" name="TextBox 5"/>
          <p:cNvSpPr txBox="1"/>
          <p:nvPr/>
        </p:nvSpPr>
        <p:spPr>
          <a:xfrm>
            <a:off x="3826019" y="2420888"/>
            <a:ext cx="1073371" cy="400110"/>
          </a:xfrm>
          <a:prstGeom prst="rect">
            <a:avLst/>
          </a:prstGeom>
          <a:noFill/>
        </p:spPr>
        <p:txBody>
          <a:bodyPr wrap="none" rtlCol="0">
            <a:spAutoFit/>
          </a:bodyPr>
          <a:lstStyle/>
          <a:p>
            <a:r>
              <a:rPr lang="en-US" sz="2000" dirty="0" smtClean="0"/>
              <a:t>Discover</a:t>
            </a:r>
            <a:endParaRPr lang="en-US" sz="2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523" y="1705559"/>
            <a:ext cx="623610" cy="62361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003405" y="1705559"/>
            <a:ext cx="629408" cy="629408"/>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6538" y="1705559"/>
            <a:ext cx="681972" cy="681972"/>
          </a:xfrm>
          <a:prstGeom prst="rect">
            <a:avLst/>
          </a:prstGeom>
        </p:spPr>
      </p:pic>
      <p:sp>
        <p:nvSpPr>
          <p:cNvPr id="10" name="TextBox 9"/>
          <p:cNvSpPr txBox="1"/>
          <p:nvPr/>
        </p:nvSpPr>
        <p:spPr>
          <a:xfrm>
            <a:off x="6889897" y="2420888"/>
            <a:ext cx="1285160" cy="400110"/>
          </a:xfrm>
          <a:prstGeom prst="rect">
            <a:avLst/>
          </a:prstGeom>
          <a:noFill/>
        </p:spPr>
        <p:txBody>
          <a:bodyPr wrap="none" rtlCol="0">
            <a:spAutoFit/>
          </a:bodyPr>
          <a:lstStyle/>
          <a:p>
            <a:r>
              <a:rPr lang="en-US" sz="2000" dirty="0" smtClean="0"/>
              <a:t>Accelerate</a:t>
            </a:r>
            <a:endParaRPr lang="en-US" sz="2000" dirty="0"/>
          </a:p>
        </p:txBody>
      </p:sp>
      <p:sp>
        <p:nvSpPr>
          <p:cNvPr id="11" name="TextBox 10"/>
          <p:cNvSpPr txBox="1"/>
          <p:nvPr/>
        </p:nvSpPr>
        <p:spPr>
          <a:xfrm>
            <a:off x="323528" y="3001780"/>
            <a:ext cx="2715886" cy="1323439"/>
          </a:xfrm>
          <a:prstGeom prst="rect">
            <a:avLst/>
          </a:prstGeom>
          <a:noFill/>
        </p:spPr>
        <p:txBody>
          <a:bodyPr wrap="square" rtlCol="0">
            <a:spAutoFit/>
          </a:bodyPr>
          <a:lstStyle/>
          <a:p>
            <a:r>
              <a:rPr lang="en-US" sz="2000" dirty="0" smtClean="0"/>
              <a:t>Help optimize resource utilization by sharing of resources and tools to manage resources.</a:t>
            </a:r>
            <a:endParaRPr lang="en-US" sz="2000" dirty="0"/>
          </a:p>
        </p:txBody>
      </p:sp>
      <p:sp>
        <p:nvSpPr>
          <p:cNvPr id="12" name="TextBox 11"/>
          <p:cNvSpPr txBox="1"/>
          <p:nvPr/>
        </p:nvSpPr>
        <p:spPr>
          <a:xfrm>
            <a:off x="3152258" y="3001780"/>
            <a:ext cx="2715886" cy="1631216"/>
          </a:xfrm>
          <a:prstGeom prst="rect">
            <a:avLst/>
          </a:prstGeom>
          <a:noFill/>
        </p:spPr>
        <p:txBody>
          <a:bodyPr wrap="square" rtlCol="0">
            <a:spAutoFit/>
          </a:bodyPr>
          <a:lstStyle/>
          <a:p>
            <a:r>
              <a:rPr lang="en-US" sz="2000" dirty="0" smtClean="0"/>
              <a:t>To help researchers discover local, national, and international resources available to them.</a:t>
            </a:r>
            <a:endParaRPr lang="en-US" sz="2000" dirty="0"/>
          </a:p>
        </p:txBody>
      </p:sp>
      <p:sp>
        <p:nvSpPr>
          <p:cNvPr id="13" name="TextBox 12"/>
          <p:cNvSpPr txBox="1"/>
          <p:nvPr/>
        </p:nvSpPr>
        <p:spPr>
          <a:xfrm>
            <a:off x="5960570" y="3001780"/>
            <a:ext cx="2715886" cy="1938992"/>
          </a:xfrm>
          <a:prstGeom prst="rect">
            <a:avLst/>
          </a:prstGeom>
          <a:noFill/>
        </p:spPr>
        <p:txBody>
          <a:bodyPr wrap="square" rtlCol="0">
            <a:spAutoFit/>
          </a:bodyPr>
          <a:lstStyle/>
          <a:p>
            <a:r>
              <a:rPr lang="en-US" sz="2000" dirty="0" smtClean="0"/>
              <a:t>In allowing researchers to discover and access cutting edge resources they will be able to accelerate their research activities.</a:t>
            </a:r>
            <a:endParaRPr lang="en-US" sz="2000" dirty="0"/>
          </a:p>
        </p:txBody>
      </p:sp>
    </p:spTree>
    <p:extLst>
      <p:ext uri="{BB962C8B-B14F-4D97-AF65-F5344CB8AC3E}">
        <p14:creationId xmlns:p14="http://schemas.microsoft.com/office/powerpoint/2010/main" val="853757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Functional Requirements</a:t>
            </a:r>
            <a:endParaRPr lang="en-US" dirty="0"/>
          </a:p>
        </p:txBody>
      </p:sp>
      <p:sp>
        <p:nvSpPr>
          <p:cNvPr id="3" name="Content Placeholder 2"/>
          <p:cNvSpPr>
            <a:spLocks noGrp="1"/>
          </p:cNvSpPr>
          <p:nvPr>
            <p:ph sz="half" idx="2"/>
          </p:nvPr>
        </p:nvSpPr>
        <p:spPr/>
        <p:txBody>
          <a:bodyPr/>
          <a:lstStyle/>
          <a:p>
            <a:pPr lvl="0"/>
            <a:r>
              <a:rPr lang="en-GB" sz="1600" dirty="0" smtClean="0"/>
              <a:t>Easy </a:t>
            </a:r>
            <a:r>
              <a:rPr lang="en-GB" sz="1600" dirty="0"/>
              <a:t>discoverability of resources and services, with advanced filtering and information on capability and service levels.</a:t>
            </a:r>
            <a:endParaRPr lang="en-US" sz="1600" dirty="0"/>
          </a:p>
          <a:p>
            <a:pPr lvl="0"/>
            <a:r>
              <a:rPr lang="en-GB" sz="1600" dirty="0"/>
              <a:t>Resources and services with the ability for users to rate them.</a:t>
            </a:r>
            <a:endParaRPr lang="en-US" sz="1600" dirty="0"/>
          </a:p>
          <a:p>
            <a:pPr lvl="0"/>
            <a:r>
              <a:rPr lang="en-GB" sz="1600" dirty="0"/>
              <a:t>Ability for service providers of the EGI federation to register a resource or service and make it available to others. This could any be any type of academic or commercial service or resource relevant to research (data, software, instruments, services, etc.).</a:t>
            </a:r>
            <a:endParaRPr lang="en-US" sz="1600" dirty="0"/>
          </a:p>
          <a:p>
            <a:pPr lvl="0"/>
            <a:r>
              <a:rPr lang="en-GB" sz="1600" dirty="0"/>
              <a:t>Ability to define visibility and access to resources or services by user, research group, organization, project, and community. Only exposing resources and services to the right audience.</a:t>
            </a:r>
            <a:endParaRPr lang="en-US" sz="1600" dirty="0"/>
          </a:p>
          <a:p>
            <a:pPr lvl="0"/>
            <a:r>
              <a:rPr lang="en-GB" sz="1600" dirty="0"/>
              <a:t>Customizable views that can be defined for labs, communities, and organizations. </a:t>
            </a:r>
            <a:endParaRPr lang="en-US" sz="1600" dirty="0"/>
          </a:p>
          <a:p>
            <a:pPr lvl="0"/>
            <a:r>
              <a:rPr lang="en-GB" sz="1600" dirty="0"/>
              <a:t>Integration with federated identity management solutions to simplify access for users.</a:t>
            </a:r>
            <a:endParaRPr lang="en-US" sz="1600" dirty="0"/>
          </a:p>
          <a:p>
            <a:pPr lvl="0"/>
            <a:r>
              <a:rPr lang="en-GB" sz="1600" dirty="0"/>
              <a:t>Possibility for resource providers to define usage quotas and statistics.</a:t>
            </a:r>
            <a:endParaRPr lang="en-US" sz="1600" dirty="0"/>
          </a:p>
          <a:p>
            <a:pPr lvl="0"/>
            <a:r>
              <a:rPr lang="en-GB" sz="1600" dirty="0"/>
              <a:t>Users can access free and for fee resources and services.</a:t>
            </a:r>
            <a:endParaRPr lang="en-US" sz="1600" dirty="0"/>
          </a:p>
          <a:p>
            <a:pPr lvl="0"/>
            <a:r>
              <a:rPr lang="en-GB" sz="1600" dirty="0"/>
              <a:t>Resource providers can manage the lifecycle of services and resources via requests, authorisation, usage, accounting, and billing.</a:t>
            </a:r>
            <a:endParaRPr lang="en-US" sz="1600" dirty="0"/>
          </a:p>
          <a:p>
            <a:endParaRPr lang="en-US" dirty="0"/>
          </a:p>
        </p:txBody>
      </p:sp>
      <p:sp>
        <p:nvSpPr>
          <p:cNvPr id="5" name="Rectangle 4"/>
          <p:cNvSpPr/>
          <p:nvPr/>
        </p:nvSpPr>
        <p:spPr>
          <a:xfrm>
            <a:off x="935596" y="5718774"/>
            <a:ext cx="7488832" cy="410882"/>
          </a:xfrm>
          <a:prstGeom prst="rect">
            <a:avLst/>
          </a:prstGeom>
        </p:spPr>
        <p:txBody>
          <a:bodyPr wrap="square">
            <a:spAutoFit/>
          </a:bodyPr>
          <a:lstStyle/>
          <a:p>
            <a:pPr algn="ctr">
              <a:lnSpc>
                <a:spcPct val="115000"/>
              </a:lnSpc>
              <a:spcAft>
                <a:spcPts val="600"/>
              </a:spcAft>
            </a:pPr>
            <a:r>
              <a:rPr lang="en-GB" i="1" spc="10" dirty="0" smtClean="0">
                <a:latin typeface="Calibri" panose="020F0502020204030204" pitchFamily="34" charset="0"/>
                <a:ea typeface="Calibri" panose="020F0502020204030204" pitchFamily="34" charset="0"/>
                <a:cs typeface="Times New Roman" panose="02020603050405020304" pitchFamily="18" charset="0"/>
              </a:rPr>
              <a:t>As mentioned in the  “Activity </a:t>
            </a:r>
            <a:r>
              <a:rPr lang="en-GB" i="1" spc="10" dirty="0">
                <a:latin typeface="Calibri" panose="020F0502020204030204" pitchFamily="34" charset="0"/>
                <a:ea typeface="Calibri" panose="020F0502020204030204" pitchFamily="34" charset="0"/>
                <a:cs typeface="Times New Roman" panose="02020603050405020304" pitchFamily="18" charset="0"/>
              </a:rPr>
              <a:t>Summary: Marketplace and Service </a:t>
            </a:r>
            <a:r>
              <a:rPr lang="en-GB" i="1" spc="10" dirty="0" smtClean="0">
                <a:latin typeface="Calibri" panose="020F0502020204030204" pitchFamily="34" charset="0"/>
                <a:ea typeface="Calibri" panose="020F0502020204030204" pitchFamily="34" charset="0"/>
                <a:cs typeface="Times New Roman" panose="02020603050405020304" pitchFamily="18" charset="0"/>
              </a:rPr>
              <a:t>Registry”</a:t>
            </a:r>
            <a:endParaRPr lang="en-US" sz="2000" i="1" spc="1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2466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Vision of the Marketplace</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054216"/>
            <a:ext cx="2894434" cy="4177760"/>
          </a:xfrm>
          <a:prstGeom prst="rect">
            <a:avLst/>
          </a:prstGeom>
          <a:noFill/>
          <a:ln>
            <a:noFill/>
          </a:ln>
        </p:spPr>
      </p:pic>
      <p:sp>
        <p:nvSpPr>
          <p:cNvPr id="6" name="TextBox 5"/>
          <p:cNvSpPr txBox="1"/>
          <p:nvPr/>
        </p:nvSpPr>
        <p:spPr>
          <a:xfrm>
            <a:off x="2195736" y="5373216"/>
            <a:ext cx="4419543" cy="369332"/>
          </a:xfrm>
          <a:prstGeom prst="rect">
            <a:avLst/>
          </a:prstGeom>
          <a:noFill/>
        </p:spPr>
        <p:txBody>
          <a:bodyPr wrap="none" rtlCol="0">
            <a:spAutoFit/>
          </a:bodyPr>
          <a:lstStyle/>
          <a:p>
            <a:r>
              <a:rPr lang="en-US" dirty="0" smtClean="0"/>
              <a:t>Goal to have a “</a:t>
            </a:r>
            <a:r>
              <a:rPr lang="en-US" i="1" dirty="0" smtClean="0"/>
              <a:t>one stop shop for resources</a:t>
            </a:r>
            <a:r>
              <a:rPr lang="en-US" dirty="0" smtClean="0"/>
              <a:t>”. </a:t>
            </a:r>
            <a:endParaRPr lang="en-US" dirty="0"/>
          </a:p>
        </p:txBody>
      </p:sp>
      <p:sp>
        <p:nvSpPr>
          <p:cNvPr id="7" name="Rectangle 6"/>
          <p:cNvSpPr/>
          <p:nvPr/>
        </p:nvSpPr>
        <p:spPr>
          <a:xfrm>
            <a:off x="1425914" y="5872307"/>
            <a:ext cx="6292172" cy="392159"/>
          </a:xfrm>
          <a:prstGeom prst="rect">
            <a:avLst/>
          </a:prstGeom>
        </p:spPr>
        <p:txBody>
          <a:bodyPr wrap="none">
            <a:spAutoFit/>
          </a:bodyPr>
          <a:lstStyle/>
          <a:p>
            <a:pPr algn="ctr">
              <a:lnSpc>
                <a:spcPct val="115000"/>
              </a:lnSpc>
              <a:spcAft>
                <a:spcPts val="600"/>
              </a:spcAft>
            </a:pPr>
            <a:r>
              <a:rPr lang="en-GB" i="1" spc="10" dirty="0" smtClean="0">
                <a:latin typeface="Calibri" panose="020F0502020204030204" pitchFamily="34" charset="0"/>
                <a:ea typeface="Calibri" panose="020F0502020204030204" pitchFamily="34" charset="0"/>
                <a:cs typeface="Times New Roman" panose="02020603050405020304" pitchFamily="18" charset="0"/>
              </a:rPr>
              <a:t>As defined in the deliverable D2.3 “Concept </a:t>
            </a:r>
            <a:r>
              <a:rPr lang="en-GB" i="1" spc="10" dirty="0">
                <a:latin typeface="Calibri" panose="020F0502020204030204" pitchFamily="34" charset="0"/>
                <a:ea typeface="Calibri" panose="020F0502020204030204" pitchFamily="34" charset="0"/>
                <a:cs typeface="Times New Roman" panose="02020603050405020304" pitchFamily="18" charset="0"/>
              </a:rPr>
              <a:t>of EGI </a:t>
            </a:r>
            <a:r>
              <a:rPr lang="en-GB" i="1" spc="10" dirty="0" smtClean="0">
                <a:latin typeface="Calibri" panose="020F0502020204030204" pitchFamily="34" charset="0"/>
                <a:ea typeface="Calibri" panose="020F0502020204030204" pitchFamily="34" charset="0"/>
                <a:cs typeface="Times New Roman" panose="02020603050405020304" pitchFamily="18" charset="0"/>
              </a:rPr>
              <a:t>Marketplace”</a:t>
            </a:r>
            <a:endParaRPr lang="en-US" i="1" spc="1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5992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take to get there…</a:t>
            </a:r>
            <a:endParaRPr lang="en-US" dirty="0"/>
          </a:p>
        </p:txBody>
      </p:sp>
      <p:sp>
        <p:nvSpPr>
          <p:cNvPr id="3" name="Content Placeholder 2"/>
          <p:cNvSpPr>
            <a:spLocks noGrp="1"/>
          </p:cNvSpPr>
          <p:nvPr>
            <p:ph sz="half" idx="2"/>
          </p:nvPr>
        </p:nvSpPr>
        <p:spPr>
          <a:xfrm>
            <a:off x="467544" y="1341438"/>
            <a:ext cx="8424936" cy="5111898"/>
          </a:xfrm>
        </p:spPr>
        <p:txBody>
          <a:bodyPr/>
          <a:lstStyle/>
          <a:p>
            <a:r>
              <a:rPr lang="en-US" sz="2400" dirty="0" smtClean="0"/>
              <a:t>In the initial phase the “EGI Marketplace” will provide a list of EGI available services from the EGI Service Portfolio (i.e. those with OLAs with EGI and that can provide SLAs).</a:t>
            </a:r>
          </a:p>
          <a:p>
            <a:r>
              <a:rPr lang="en-US" sz="2400" dirty="0" smtClean="0"/>
              <a:t>The marketplace should then be extendable with the addition of services from other service providers in order that it can be used for them to provide a service catalog of their own, which can include services from the “EGI Marketplace”. Providers retain responsibility for their own services</a:t>
            </a:r>
          </a:p>
          <a:p>
            <a:r>
              <a:rPr lang="en-US" sz="2400" dirty="0" smtClean="0"/>
              <a:t>These then can be included into thematic or general purpose collections within the “EGI Marketplace” with UAs.</a:t>
            </a:r>
          </a:p>
          <a:p>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35949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a:t>
            </a:r>
            <a:r>
              <a:rPr lang="en-US" dirty="0"/>
              <a:t>Level Architecture</a:t>
            </a:r>
          </a:p>
        </p:txBody>
      </p:sp>
      <p:pic>
        <p:nvPicPr>
          <p:cNvPr id="6" name="Picture 5"/>
          <p:cNvPicPr>
            <a:picLocks noChangeAspect="1"/>
          </p:cNvPicPr>
          <p:nvPr/>
        </p:nvPicPr>
        <p:blipFill>
          <a:blip r:embed="rId2"/>
          <a:stretch>
            <a:fillRect/>
          </a:stretch>
        </p:blipFill>
        <p:spPr>
          <a:xfrm>
            <a:off x="629738" y="1124744"/>
            <a:ext cx="8262742" cy="4870005"/>
          </a:xfrm>
          <a:prstGeom prst="rect">
            <a:avLst/>
          </a:prstGeom>
        </p:spPr>
      </p:pic>
      <p:sp>
        <p:nvSpPr>
          <p:cNvPr id="5" name="Rectangle 4"/>
          <p:cNvSpPr/>
          <p:nvPr/>
        </p:nvSpPr>
        <p:spPr>
          <a:xfrm>
            <a:off x="791072" y="6069583"/>
            <a:ext cx="8352928" cy="338554"/>
          </a:xfrm>
          <a:prstGeom prst="rect">
            <a:avLst/>
          </a:prstGeom>
        </p:spPr>
        <p:txBody>
          <a:bodyPr wrap="square">
            <a:spAutoFit/>
          </a:bodyPr>
          <a:lstStyle/>
          <a:p>
            <a:r>
              <a:rPr lang="en-US" sz="1600" i="1" dirty="0"/>
              <a:t>Details in deliverable 3.2 of EGI-</a:t>
            </a:r>
            <a:r>
              <a:rPr lang="en-US" sz="1600" i="1" dirty="0" err="1"/>
              <a:t>Enage</a:t>
            </a:r>
            <a:r>
              <a:rPr lang="en-US" sz="1600" i="1" dirty="0"/>
              <a:t> “Design of the EGI Service Registry and Marketplace”.</a:t>
            </a:r>
          </a:p>
        </p:txBody>
      </p:sp>
    </p:spTree>
    <p:extLst>
      <p:ext uri="{BB962C8B-B14F-4D97-AF65-F5344CB8AC3E}">
        <p14:creationId xmlns:p14="http://schemas.microsoft.com/office/powerpoint/2010/main" val="3796364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Model</a:t>
            </a:r>
            <a:endParaRPr lang="en-US" dirty="0"/>
          </a:p>
        </p:txBody>
      </p:sp>
      <p:pic>
        <p:nvPicPr>
          <p:cNvPr id="46" name="Picture 45"/>
          <p:cNvPicPr>
            <a:picLocks noChangeAspect="1"/>
          </p:cNvPicPr>
          <p:nvPr/>
        </p:nvPicPr>
        <p:blipFill>
          <a:blip r:embed="rId2"/>
          <a:stretch>
            <a:fillRect/>
          </a:stretch>
        </p:blipFill>
        <p:spPr>
          <a:xfrm>
            <a:off x="395536" y="1916831"/>
            <a:ext cx="8280920" cy="3639039"/>
          </a:xfrm>
          <a:prstGeom prst="rect">
            <a:avLst/>
          </a:prstGeom>
        </p:spPr>
      </p:pic>
      <p:sp>
        <p:nvSpPr>
          <p:cNvPr id="5" name="Rectangle 4"/>
          <p:cNvSpPr/>
          <p:nvPr/>
        </p:nvSpPr>
        <p:spPr>
          <a:xfrm>
            <a:off x="791072" y="5949280"/>
            <a:ext cx="8352928" cy="338554"/>
          </a:xfrm>
          <a:prstGeom prst="rect">
            <a:avLst/>
          </a:prstGeom>
        </p:spPr>
        <p:txBody>
          <a:bodyPr wrap="square">
            <a:spAutoFit/>
          </a:bodyPr>
          <a:lstStyle/>
          <a:p>
            <a:r>
              <a:rPr lang="en-US" sz="1600" i="1" dirty="0"/>
              <a:t>Details in deliverable 3.2 of EGI-</a:t>
            </a:r>
            <a:r>
              <a:rPr lang="en-US" sz="1600" i="1" dirty="0" err="1"/>
              <a:t>Enage</a:t>
            </a:r>
            <a:r>
              <a:rPr lang="en-US" sz="1600" i="1" dirty="0"/>
              <a:t> “Design of the EGI Service Registry and Marketplace”.</a:t>
            </a:r>
          </a:p>
        </p:txBody>
      </p:sp>
    </p:spTree>
    <p:extLst>
      <p:ext uri="{BB962C8B-B14F-4D97-AF65-F5344CB8AC3E}">
        <p14:creationId xmlns:p14="http://schemas.microsoft.com/office/powerpoint/2010/main" val="651172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Catalog of Resource Providers</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916832"/>
            <a:ext cx="5730875" cy="2445385"/>
          </a:xfrm>
          <a:prstGeom prst="rect">
            <a:avLst/>
          </a:prstGeom>
          <a:noFill/>
          <a:ln>
            <a:solidFill>
              <a:schemeClr val="accent1"/>
            </a:solidFill>
          </a:ln>
        </p:spPr>
      </p:pic>
      <p:sp>
        <p:nvSpPr>
          <p:cNvPr id="7" name="TextBox 6"/>
          <p:cNvSpPr txBox="1"/>
          <p:nvPr/>
        </p:nvSpPr>
        <p:spPr>
          <a:xfrm>
            <a:off x="1712801" y="4655528"/>
            <a:ext cx="5976664" cy="584775"/>
          </a:xfrm>
          <a:prstGeom prst="rect">
            <a:avLst/>
          </a:prstGeom>
          <a:noFill/>
        </p:spPr>
        <p:txBody>
          <a:bodyPr wrap="square" rtlCol="0">
            <a:spAutoFit/>
          </a:bodyPr>
          <a:lstStyle/>
          <a:p>
            <a:r>
              <a:rPr lang="en-US" sz="1600" i="1" dirty="0" smtClean="0"/>
              <a:t>A broad collection of resource providers is essential in order to engage the long tails of science.</a:t>
            </a:r>
            <a:endParaRPr lang="en-US" sz="1600" i="1" dirty="0"/>
          </a:p>
        </p:txBody>
      </p:sp>
    </p:spTree>
    <p:extLst>
      <p:ext uri="{BB962C8B-B14F-4D97-AF65-F5344CB8AC3E}">
        <p14:creationId xmlns:p14="http://schemas.microsoft.com/office/powerpoint/2010/main" val="2854130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 Engage powerpoint presentation v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1_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EGI_Engage_powerpoint_presentation_v3.1</Template>
  <TotalTime>11885</TotalTime>
  <Words>773</Words>
  <Application>Microsoft Office PowerPoint</Application>
  <PresentationFormat>On-screen Show (4:3)</PresentationFormat>
  <Paragraphs>71</Paragraphs>
  <Slides>15</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15</vt:i4>
      </vt:variant>
    </vt:vector>
  </HeadingPairs>
  <TitlesOfParts>
    <vt:vector size="24" baseType="lpstr">
      <vt:lpstr>Arial</vt:lpstr>
      <vt:lpstr>Calibri</vt:lpstr>
      <vt:lpstr>Segoe UI</vt:lpstr>
      <vt:lpstr>Times New Roman</vt:lpstr>
      <vt:lpstr>Verdana</vt:lpstr>
      <vt:lpstr>EGI Engage powerpoint presentation v3</vt:lpstr>
      <vt:lpstr>EGI Powerpoint Presentation (body)</vt:lpstr>
      <vt:lpstr>EGI Powerpoint Presentation (closing)</vt:lpstr>
      <vt:lpstr>1_EGI Powerpoint Presentation (closing)</vt:lpstr>
      <vt:lpstr>Status of EGI Marketplace </vt:lpstr>
      <vt:lpstr>Primary Goal</vt:lpstr>
      <vt:lpstr>Benefits of the EGI Marketplace</vt:lpstr>
      <vt:lpstr>Key Functional Requirements</vt:lpstr>
      <vt:lpstr>Long Term Vision of the Marketplace</vt:lpstr>
      <vt:lpstr>Steps to take to get there…</vt:lpstr>
      <vt:lpstr>High Level Architecture</vt:lpstr>
      <vt:lpstr>Directory Model</vt:lpstr>
      <vt:lpstr>Example Catalog of Resource Providers</vt:lpstr>
      <vt:lpstr>Example Catalog of Resources/Services/Applications</vt:lpstr>
      <vt:lpstr>Existing Candidate Applications for the EGI Marketplace</vt:lpstr>
      <vt:lpstr>Roadmap</vt:lpstr>
      <vt:lpstr>Possible Synergies with Procurement</vt:lpstr>
      <vt:lpstr>Summary</vt:lpstr>
      <vt:lpstr>PowerPoint Presentation</vt:lpstr>
    </vt:vector>
  </TitlesOfParts>
  <Company>FMI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Flanders, Dean</dc:creator>
  <cp:lastModifiedBy>Flanders, Dean</cp:lastModifiedBy>
  <cp:revision>84</cp:revision>
  <dcterms:created xsi:type="dcterms:W3CDTF">2015-05-17T14:02:07Z</dcterms:created>
  <dcterms:modified xsi:type="dcterms:W3CDTF">2016-04-07T13:38:40Z</dcterms:modified>
</cp:coreProperties>
</file>