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  <p:sldMasterId id="2147483648" r:id="rId2"/>
    <p:sldMasterId id="2147483685" r:id="rId3"/>
  </p:sldMasterIdLst>
  <p:notesMasterIdLst>
    <p:notesMasterId r:id="rId24"/>
  </p:notesMasterIdLst>
  <p:handoutMasterIdLst>
    <p:handoutMasterId r:id="rId25"/>
  </p:handoutMasterIdLst>
  <p:sldIdLst>
    <p:sldId id="302" r:id="rId4"/>
    <p:sldId id="300" r:id="rId5"/>
    <p:sldId id="324" r:id="rId6"/>
    <p:sldId id="329" r:id="rId7"/>
    <p:sldId id="323" r:id="rId8"/>
    <p:sldId id="317" r:id="rId9"/>
    <p:sldId id="349" r:id="rId10"/>
    <p:sldId id="327" r:id="rId11"/>
    <p:sldId id="355" r:id="rId12"/>
    <p:sldId id="356" r:id="rId13"/>
    <p:sldId id="354" r:id="rId14"/>
    <p:sldId id="364" r:id="rId15"/>
    <p:sldId id="360" r:id="rId16"/>
    <p:sldId id="358" r:id="rId17"/>
    <p:sldId id="359" r:id="rId18"/>
    <p:sldId id="284" r:id="rId19"/>
    <p:sldId id="330" r:id="rId20"/>
    <p:sldId id="366" r:id="rId21"/>
    <p:sldId id="367" r:id="rId22"/>
    <p:sldId id="365" r:id="rId23"/>
  </p:sldIdLst>
  <p:sldSz cx="9144000" cy="6858000" type="screen4x3"/>
  <p:notesSz cx="6797675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7" autoAdjust="0"/>
    <p:restoredTop sz="86414" autoAdjust="0"/>
  </p:normalViewPr>
  <p:slideViewPr>
    <p:cSldViewPr showGuides="1">
      <p:cViewPr varScale="1">
        <p:scale>
          <a:sx n="55" d="100"/>
          <a:sy n="55" d="100"/>
        </p:scale>
        <p:origin x="-7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669" y="-77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pPr/>
              <a:t>08/04/16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pPr/>
              <a:t>08/04/16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881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2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8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234980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237312"/>
            <a:ext cx="75574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  <a:r>
              <a:rPr lang="nl-NL" sz="1050" b="0" baseline="0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r"/>
            <a:r>
              <a:rPr lang="nl-NL" sz="105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endParaRPr lang="nl-NL" sz="105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EGI Conference 2016, 6-8 April, Amsterdam</a:t>
            </a:r>
            <a:endParaRPr lang="nl-NL" sz="1200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pPr/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pPr/>
              <a:t>08/04/16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1103285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88" r:id="rId4"/>
    <p:sldLayoutId id="2147483689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234980"/>
            <a:ext cx="657870" cy="442623"/>
          </a:xfrm>
          <a:prstGeom prst="rect">
            <a:avLst/>
          </a:prstGeom>
        </p:spPr>
      </p:pic>
      <p:sp>
        <p:nvSpPr>
          <p:cNvPr id="8" name="Tekstvak 10"/>
          <p:cNvSpPr txBox="1"/>
          <p:nvPr/>
        </p:nvSpPr>
        <p:spPr>
          <a:xfrm>
            <a:off x="479394" y="6237312"/>
            <a:ext cx="75574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  <a:r>
              <a:rPr lang="nl-NL" sz="1050" b="0" baseline="0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r"/>
            <a:r>
              <a:rPr lang="nl-NL" sz="105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endParaRPr lang="nl-NL" sz="105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bit.ly/Lisbon-GPU-Session" TargetMode="External"/><Relationship Id="rId3" Type="http://schemas.openxmlformats.org/officeDocument/2006/relationships/hyperlink" Target="http://bit.ly/Bari-GPU-Sess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iki.egi.eu/wiki/GPGPU-CREA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emf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Accelerated Computing activity progress report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923200"/>
            <a:ext cx="6400800" cy="1115400"/>
          </a:xfrm>
        </p:spPr>
        <p:txBody>
          <a:bodyPr/>
          <a:lstStyle/>
          <a:p>
            <a:r>
              <a:rPr lang="en-GB" dirty="0" smtClean="0"/>
              <a:t>Marco Verlato (INFN)</a:t>
            </a:r>
          </a:p>
          <a:p>
            <a:r>
              <a:rPr lang="en-GB" dirty="0" smtClean="0"/>
              <a:t>Viet Tran (IISAS)</a:t>
            </a:r>
          </a:p>
          <a:p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727411" y="4252800"/>
            <a:ext cx="5689178" cy="1081200"/>
          </a:xfrm>
        </p:spPr>
        <p:txBody>
          <a:bodyPr>
            <a:normAutofit/>
          </a:bodyPr>
          <a:lstStyle/>
          <a:p>
            <a:r>
              <a:rPr lang="en-GB" dirty="0" smtClean="0"/>
              <a:t>EGI Conference 2016</a:t>
            </a:r>
          </a:p>
          <a:p>
            <a:r>
              <a:rPr lang="en-GB" dirty="0" smtClean="0"/>
              <a:t>6-8 April, Amsterdam</a:t>
            </a:r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85664" y="1371600"/>
            <a:ext cx="8653536" cy="4876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 dirty="0"/>
              <a:t>The new attributes are supported also by LSF and </a:t>
            </a:r>
            <a:r>
              <a:rPr lang="en-US" sz="2000" dirty="0" err="1"/>
              <a:t>Slurm</a:t>
            </a:r>
            <a:r>
              <a:rPr lang="en-US" sz="2000" dirty="0"/>
              <a:t> batch </a:t>
            </a:r>
            <a:r>
              <a:rPr lang="en-US" sz="2000" dirty="0" smtClean="0"/>
              <a:t>systems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CREAM/</a:t>
            </a:r>
            <a:r>
              <a:rPr lang="en-US" sz="2000" dirty="0" err="1" smtClean="0"/>
              <a:t>Slurm</a:t>
            </a:r>
            <a:r>
              <a:rPr lang="en-US" sz="2000" dirty="0" smtClean="0"/>
              <a:t> prototype </a:t>
            </a:r>
            <a:r>
              <a:rPr lang="en-US" sz="2000" dirty="0"/>
              <a:t>supporting </a:t>
            </a:r>
            <a:r>
              <a:rPr lang="en-US" sz="2000" dirty="0" smtClean="0"/>
              <a:t>GPUs </a:t>
            </a:r>
            <a:r>
              <a:rPr lang="en-US" sz="2000" dirty="0"/>
              <a:t>was successfully implemented and tested </a:t>
            </a:r>
            <a:r>
              <a:rPr lang="en-US" sz="2000" dirty="0" smtClean="0"/>
              <a:t>at ARNES data </a:t>
            </a:r>
            <a:r>
              <a:rPr lang="en-US" sz="2000" dirty="0" err="1" smtClean="0"/>
              <a:t>centre</a:t>
            </a:r>
            <a:r>
              <a:rPr lang="en-US" sz="2000" dirty="0" smtClean="0"/>
              <a:t> (</a:t>
            </a:r>
            <a:r>
              <a:rPr lang="en-US" sz="2000" dirty="0"/>
              <a:t>thanks to </a:t>
            </a:r>
            <a:r>
              <a:rPr lang="en-US" sz="2000" dirty="0" smtClean="0"/>
              <a:t>B. </a:t>
            </a:r>
            <a:r>
              <a:rPr lang="en-US" sz="2000" dirty="0" err="1" smtClean="0"/>
              <a:t>Krasovec</a:t>
            </a:r>
            <a:r>
              <a:rPr lang="en-US" sz="20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3 GPU nodes with 2 Tesla GPUs </a:t>
            </a:r>
            <a:r>
              <a:rPr lang="en-US" sz="2000" smtClean="0"/>
              <a:t>each (K40c, K20c and K10 models)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Support to </a:t>
            </a:r>
            <a:r>
              <a:rPr lang="en-US" sz="2000" dirty="0" err="1" smtClean="0"/>
              <a:t>GPUModel</a:t>
            </a:r>
            <a:r>
              <a:rPr lang="en-US" sz="2000" dirty="0" smtClean="0"/>
              <a:t> selection not available yet (needs upgrade to </a:t>
            </a:r>
            <a:r>
              <a:rPr lang="en-US" sz="2000" dirty="0" err="1" smtClean="0"/>
              <a:t>Slurm</a:t>
            </a:r>
            <a:r>
              <a:rPr lang="en-US" sz="2000" dirty="0" smtClean="0"/>
              <a:t> version 15)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This site is in production, CREAM is maintained for supporting Belle VO, other EGI VOs could be enabled with lower priority</a:t>
            </a:r>
          </a:p>
          <a:p>
            <a:pPr marL="3429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Basic </a:t>
            </a:r>
            <a:r>
              <a:rPr lang="en-US" sz="2000" dirty="0"/>
              <a:t>t</a:t>
            </a:r>
            <a:r>
              <a:rPr lang="en-US" sz="2000" dirty="0" smtClean="0"/>
              <a:t>ests successfully carried out at Queen Mary data </a:t>
            </a:r>
            <a:r>
              <a:rPr lang="en-US" sz="2000" dirty="0" err="1" smtClean="0"/>
              <a:t>centre</a:t>
            </a:r>
            <a:r>
              <a:rPr lang="en-US" sz="2000" dirty="0" smtClean="0"/>
              <a:t>, a SGE </a:t>
            </a:r>
            <a:r>
              <a:rPr lang="en-US" sz="2000" dirty="0"/>
              <a:t>based cluster with </a:t>
            </a:r>
            <a:r>
              <a:rPr lang="en-US" sz="2000" dirty="0" err="1"/>
              <a:t>OpenCL</a:t>
            </a:r>
            <a:r>
              <a:rPr lang="en-US" sz="2000" dirty="0"/>
              <a:t> compatible AMD </a:t>
            </a:r>
            <a:r>
              <a:rPr lang="en-US" sz="2000" dirty="0" smtClean="0"/>
              <a:t>GPU</a:t>
            </a:r>
            <a:r>
              <a:rPr lang="en-US" sz="2000" dirty="0"/>
              <a:t> </a:t>
            </a:r>
            <a:r>
              <a:rPr lang="en-US" sz="2000" dirty="0" smtClean="0"/>
              <a:t>(thanks to D. </a:t>
            </a:r>
            <a:r>
              <a:rPr lang="en-US" sz="2000" dirty="0" err="1" smtClean="0"/>
              <a:t>Traynor</a:t>
            </a:r>
            <a:r>
              <a:rPr lang="en-US" sz="2000" dirty="0" smtClean="0"/>
              <a:t>)</a:t>
            </a:r>
          </a:p>
          <a:p>
            <a:pPr marL="3429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1800"/>
              </a:spcBef>
            </a:pPr>
            <a:endParaRPr lang="en-US" sz="2000" dirty="0" smtClean="0"/>
          </a:p>
          <a:p>
            <a:pPr>
              <a:spcBef>
                <a:spcPts val="1800"/>
              </a:spcBef>
            </a:pPr>
            <a:endParaRPr lang="en-US" sz="2000" dirty="0" smtClean="0"/>
          </a:p>
          <a:p>
            <a:pPr>
              <a:spcBef>
                <a:spcPts val="1800"/>
              </a:spcBef>
            </a:pPr>
            <a:endParaRPr lang="en-US" sz="2000" dirty="0"/>
          </a:p>
          <a:p>
            <a:pPr marL="457200" lvl="1" indent="0">
              <a:spcAft>
                <a:spcPts val="1200"/>
              </a:spcAft>
              <a:buNone/>
            </a:pPr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US" dirty="0"/>
              <a:t>News after </a:t>
            </a:r>
            <a:r>
              <a:rPr lang="en-US" dirty="0" smtClean="0"/>
              <a:t>Bari/4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741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85664" y="1143000"/>
            <a:ext cx="8424936" cy="4572000"/>
          </a:xfrm>
        </p:spPr>
        <p:txBody>
          <a:bodyPr/>
          <a:lstStyle/>
          <a:p>
            <a:pPr marL="3429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CREAM GPU-enabled prototype available and tested at: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sz="1800" dirty="0" smtClean="0"/>
              <a:t>CIRMMP (local Torque based GPU cluster)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dirty="0" smtClean="0"/>
              <a:t>GRIF/LLR (Production </a:t>
            </a:r>
            <a:r>
              <a:rPr lang="en-US" sz="1800" dirty="0" err="1" smtClean="0"/>
              <a:t>HTCondor</a:t>
            </a:r>
            <a:r>
              <a:rPr lang="en-US" sz="1800" dirty="0" smtClean="0"/>
              <a:t> based GPU &amp; MIC cluster) </a:t>
            </a:r>
            <a:endParaRPr lang="en-US" sz="18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ARNES </a:t>
            </a:r>
            <a:r>
              <a:rPr lang="en-US" sz="1800" dirty="0" smtClean="0"/>
              <a:t>(Production </a:t>
            </a:r>
            <a:r>
              <a:rPr lang="en-US" sz="1800" dirty="0" err="1" smtClean="0"/>
              <a:t>Slurm</a:t>
            </a:r>
            <a:r>
              <a:rPr lang="en-US" sz="1800" dirty="0" smtClean="0"/>
              <a:t> </a:t>
            </a:r>
            <a:r>
              <a:rPr lang="en-US" sz="1800" dirty="0"/>
              <a:t>based GPU cluster) 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Queen Mary </a:t>
            </a:r>
            <a:r>
              <a:rPr lang="en-US" sz="1800" dirty="0" smtClean="0"/>
              <a:t>(local SGE </a:t>
            </a:r>
            <a:r>
              <a:rPr lang="en-US" sz="1800" dirty="0"/>
              <a:t>based cluster </a:t>
            </a:r>
            <a:r>
              <a:rPr lang="en-US" sz="1800" dirty="0" smtClean="0"/>
              <a:t>with </a:t>
            </a:r>
            <a:r>
              <a:rPr lang="en-US" sz="1800" dirty="0"/>
              <a:t>AMD </a:t>
            </a:r>
            <a:r>
              <a:rPr lang="en-US" sz="1800" dirty="0" smtClean="0"/>
              <a:t>GPUs)</a:t>
            </a:r>
          </a:p>
          <a:p>
            <a:pPr marL="3429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Plans </a:t>
            </a:r>
            <a:r>
              <a:rPr lang="en-US" sz="2000" dirty="0"/>
              <a:t>to test the prototype at INFN-CNAF (LSF9 based GPU cluster</a:t>
            </a:r>
            <a:r>
              <a:rPr lang="en-US" sz="20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The goal is to have a major release of </a:t>
            </a:r>
            <a:r>
              <a:rPr lang="en-US" sz="2000" dirty="0"/>
              <a:t>CREAM-CE on CentOS7, in order to be included in </a:t>
            </a:r>
            <a:r>
              <a:rPr lang="en-US" sz="2000" dirty="0" smtClean="0"/>
              <a:t>UMD4, with GPU/MIC support for Torque, </a:t>
            </a:r>
            <a:r>
              <a:rPr lang="en-US" sz="2000" dirty="0" err="1" smtClean="0"/>
              <a:t>HTCondor</a:t>
            </a:r>
            <a:r>
              <a:rPr lang="en-US" sz="2000" dirty="0" smtClean="0"/>
              <a:t>, </a:t>
            </a:r>
            <a:r>
              <a:rPr lang="en-US" sz="2000" dirty="0" err="1" smtClean="0"/>
              <a:t>Slurm</a:t>
            </a:r>
            <a:r>
              <a:rPr lang="en-US" sz="2000" dirty="0" smtClean="0"/>
              <a:t>, SGE, LSF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Still missing: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GLUE2.1 draft approval 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Writing GLUE2.1 compliant  dynamic info-providers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GPU accounting?</a:t>
            </a:r>
            <a:endParaRPr lang="en-US" sz="1800" dirty="0"/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 lvl="1">
              <a:spcAft>
                <a:spcPts val="600"/>
              </a:spcAft>
            </a:pPr>
            <a:endParaRPr lang="en-US" sz="1200" dirty="0"/>
          </a:p>
          <a:p>
            <a:pPr marL="457200" lvl="1" indent="0">
              <a:spcAft>
                <a:spcPts val="1200"/>
              </a:spcAft>
              <a:buNone/>
            </a:pPr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6702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Accelerated Computing in Cloud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it-IT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54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185760" y="1371600"/>
            <a:ext cx="8422920" cy="456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Supporting GPGPU in clouds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Virtualization technologies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KVM with </a:t>
            </a: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passthrough</a:t>
            </a: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is rather mature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Virtualized GPU is in early stage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Cloud framework support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Openstack</a:t>
            </a: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support for PCI </a:t>
            </a: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passthrough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09800" lvl="2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Fedcloud</a:t>
            </a: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services support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Accounting, information index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09800" lvl="2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Current status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Working sites with GPGPU in EGI </a:t>
            </a: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FedCloud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Instructions for site admins, developers and users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4700" lvl="1" indent="-3429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Details at https://</a:t>
            </a:r>
            <a:r>
              <a:rPr lang="en-GB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wiki.egi.eu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/wiki/GPGPU-</a:t>
            </a:r>
            <a:r>
              <a:rPr lang="en-GB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FedCloud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1547640" y="188640"/>
            <a:ext cx="7342560" cy="84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GB" sz="3000" b="1" strike="noStrike" spc="-1">
                <a:solidFill>
                  <a:srgbClr val="4F85C3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Accelerated computing in Clouds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7904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185760" y="1371600"/>
            <a:ext cx="8422920" cy="456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IISAS-</a:t>
            </a:r>
            <a:r>
              <a:rPr lang="en-GB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GPUCloud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is in production</a:t>
            </a:r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18830" lvl="2" indent="-285750">
              <a:spcBef>
                <a:spcPts val="12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Images of supported VOs installed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18830" lvl="2" indent="-285750">
              <a:spcBef>
                <a:spcPts val="12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Ceilometer added for better monitoring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18830" lvl="2" indent="-285750">
              <a:spcBef>
                <a:spcPts val="12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Various test with GPU VMs:  VM migration (only for stopped </a:t>
            </a:r>
            <a:r>
              <a:rPr lang="en-GB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Vms</a:t>
            </a:r>
            <a:r>
              <a:rPr lang="en-GB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), </a:t>
            </a:r>
            <a:r>
              <a:rPr lang="en-GB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OpenCL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3080" lvl="2">
              <a:lnSpc>
                <a:spcPct val="100000"/>
              </a:lnSpc>
              <a:buClr>
                <a:srgbClr val="000000"/>
              </a:buClr>
              <a:buSzPct val="45000"/>
            </a:pP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New site has been installed at INCD/LIP</a:t>
            </a:r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18830" lvl="2" indent="-28575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2 compute nodes have NVIDIA GPUs - Tesla K40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18830" lvl="2" indent="-28575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Openstack</a:t>
            </a: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Kilo, PCI </a:t>
            </a: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passthrough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18830" lvl="2" indent="-28575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Being integrated to EGI </a:t>
            </a: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FedCloud</a:t>
            </a: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: OCCI installed, waiting for keystone-</a:t>
            </a: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voms</a:t>
            </a: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for keystone v3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18830" lvl="2" indent="-28575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Support for </a:t>
            </a:r>
            <a:r>
              <a:rPr lang="en-GB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docker</a:t>
            </a: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</a:t>
            </a:r>
            <a:r>
              <a:rPr lang="en-GB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images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1547640" y="188640"/>
            <a:ext cx="7342560" cy="84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GB" sz="3000" b="1" strike="noStrike" spc="-1" dirty="0" smtClean="0">
                <a:solidFill>
                  <a:srgbClr val="4F85C3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News </a:t>
            </a:r>
            <a:r>
              <a:rPr lang="en-GB" sz="3000" b="1" strike="noStrike" spc="-1" dirty="0">
                <a:solidFill>
                  <a:srgbClr val="4F85C3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after Bari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253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185760" y="1143000"/>
            <a:ext cx="8653440" cy="525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Publishing of GPU information in the Cloud BDII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GLUE2.1 is </a:t>
            </a:r>
            <a:r>
              <a:rPr lang="en-GB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welcomed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sz="1800" b="0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Adding GPU information to </a:t>
            </a:r>
            <a:r>
              <a:rPr lang="en-GB" sz="18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ExecutionEnvironment</a:t>
            </a:r>
            <a:r>
              <a:rPr lang="en-GB" sz="18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</a:t>
            </a:r>
            <a:r>
              <a:rPr lang="en-GB" sz="1800" b="0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as </a:t>
            </a:r>
            <a:r>
              <a:rPr lang="en-GB" sz="18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EntityOtherInfo</a:t>
            </a:r>
            <a:r>
              <a:rPr lang="en-GB" sz="18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</a:t>
            </a:r>
            <a:r>
              <a:rPr lang="en-GB" sz="1800" b="0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in current scheme if GLUE2.1 will not </a:t>
            </a:r>
            <a:r>
              <a:rPr lang="en-GB" sz="1800" b="0" strike="noStrike" spc="-1" dirty="0" smtClean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available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Accounting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VMs with GPGPU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New items added to accounting records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2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Lucida Grande"/>
              <a:buChar char="-"/>
            </a:pPr>
            <a:r>
              <a:rPr lang="en-GB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Coordinated with APEL team </a:t>
            </a:r>
            <a:endParaRPr lang="en-GB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egoe UI"/>
              <a:ea typeface="DejaVu Sans"/>
            </a:endParaRPr>
          </a:p>
          <a:p>
            <a:pPr marL="342900" indent="-342900">
              <a:spcBef>
                <a:spcPts val="1200"/>
              </a:spcBef>
              <a:buFont typeface="Arial"/>
              <a:buChar char="•"/>
            </a:pPr>
            <a:r>
              <a:rPr lang="en-GB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GPU pass-through support in </a:t>
            </a:r>
            <a:r>
              <a:rPr lang="en-GB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OpenNebula</a:t>
            </a:r>
            <a:endParaRPr lang="en-GB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egoe UI"/>
              <a:ea typeface="DejaVu Sans"/>
            </a:endParaRPr>
          </a:p>
          <a:p>
            <a:pPr marL="800100" lvl="1" indent="-342900">
              <a:lnSpc>
                <a:spcPct val="90000"/>
              </a:lnSpc>
              <a:spcBef>
                <a:spcPts val="1200"/>
              </a:spcBef>
              <a:buFont typeface="Lucida Grande"/>
              <a:buChar char="-"/>
            </a:pPr>
            <a:r>
              <a:rPr lang="en-GB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Capability introduced in </a:t>
            </a:r>
            <a:r>
              <a:rPr lang="en-GB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OpenNebula</a:t>
            </a:r>
            <a:r>
              <a:rPr lang="en-GB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4.14</a:t>
            </a:r>
          </a:p>
          <a:p>
            <a:pPr marL="742950" lvl="1" indent="-285750">
              <a:lnSpc>
                <a:spcPct val="90000"/>
              </a:lnSpc>
              <a:spcBef>
                <a:spcPts val="1200"/>
              </a:spcBef>
              <a:buFont typeface="Lucida Grande"/>
              <a:buChar char="-"/>
            </a:pPr>
            <a:r>
              <a:rPr lang="en-GB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CESNET-</a:t>
            </a:r>
            <a:r>
              <a:rPr lang="en-GB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Metacloud</a:t>
            </a:r>
            <a:r>
              <a:rPr lang="en-GB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will upgrade the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ir</a:t>
            </a:r>
            <a:r>
              <a:rPr lang="en-GB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endpoint in April </a:t>
            </a:r>
          </a:p>
          <a:p>
            <a:pPr marL="742950" lvl="1" indent="-285750">
              <a:lnSpc>
                <a:spcPct val="90000"/>
              </a:lnSpc>
              <a:spcBef>
                <a:spcPts val="1200"/>
              </a:spcBef>
              <a:buFont typeface="Lucida Grande"/>
              <a:buChar char="-"/>
            </a:pPr>
            <a:r>
              <a:rPr lang="en-GB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They’ll provide GPU-enabled templates, images and guides</a:t>
            </a:r>
          </a:p>
          <a:p>
            <a:pPr marL="742950" lvl="1" indent="-285750">
              <a:lnSpc>
                <a:spcPct val="90000"/>
              </a:lnSpc>
              <a:spcBef>
                <a:spcPts val="1200"/>
              </a:spcBef>
              <a:buFont typeface="Lucida Grande"/>
              <a:buChar char="-"/>
            </a:pPr>
            <a:r>
              <a:rPr lang="en-GB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The long-term goal is to provide OCCI extensions to select these</a:t>
            </a:r>
            <a:b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</a:b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"additional" capabilities for virtual machines on a case-by-case basis (not just by using a pre-defined template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)</a:t>
            </a:r>
            <a:endParaRPr lang="en-GB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egoe UI"/>
              <a:ea typeface="DejaVu Sans"/>
            </a:endParaRPr>
          </a:p>
          <a:p>
            <a:pPr marL="742950" lvl="1" indent="-285750">
              <a:spcBef>
                <a:spcPts val="1200"/>
              </a:spcBef>
              <a:buFont typeface="Lucida Grande"/>
              <a:buChar char="-"/>
            </a:pPr>
            <a:endParaRPr lang="en-US" dirty="0"/>
          </a:p>
          <a:p>
            <a:pPr marL="864000" lvl="1" indent="-3222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75000"/>
              <a:buFont typeface="Symbol"/>
              <a:buChar char=""/>
            </a:pP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1547640" y="188640"/>
            <a:ext cx="7342560" cy="84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GB" sz="3000" b="1" strike="noStrike" spc="-1">
                <a:solidFill>
                  <a:srgbClr val="4F85C3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Ongoing works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5174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GPU Accounting report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it-IT" sz="3100" dirty="0">
              <a:solidFill>
                <a:schemeClr val="tx1"/>
              </a:solidFill>
            </a:endParaRPr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1371600" y="2923200"/>
            <a:ext cx="6400800" cy="1115400"/>
          </a:xfrm>
        </p:spPr>
        <p:txBody>
          <a:bodyPr/>
          <a:lstStyle/>
          <a:p>
            <a:r>
              <a:rPr lang="en-GB" dirty="0" smtClean="0"/>
              <a:t>Adrian </a:t>
            </a:r>
            <a:r>
              <a:rPr lang="en-GB" dirty="0" err="1" smtClean="0"/>
              <a:t>Coveney</a:t>
            </a:r>
            <a:r>
              <a:rPr lang="en-GB" dirty="0" smtClean="0"/>
              <a:t> (STFC, APEL team)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GPU Accounting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GPUs are </a:t>
            </a:r>
            <a:r>
              <a:rPr lang="en-US" sz="2400" dirty="0" smtClean="0"/>
              <a:t>usable </a:t>
            </a:r>
            <a:r>
              <a:rPr lang="en-US" sz="2400" dirty="0"/>
              <a:t>by multiple </a:t>
            </a:r>
            <a:r>
              <a:rPr lang="en-US" sz="2400" dirty="0" smtClean="0"/>
              <a:t>users/jobs </a:t>
            </a:r>
            <a:r>
              <a:rPr lang="en-US" sz="2400" dirty="0"/>
              <a:t>so batch systems do not </a:t>
            </a:r>
            <a:r>
              <a:rPr lang="en-US" sz="2400" dirty="0" smtClean="0"/>
              <a:t>attribute usage </a:t>
            </a:r>
            <a:r>
              <a:rPr lang="en-US" sz="2400" dirty="0"/>
              <a:t>to a </a:t>
            </a:r>
            <a:r>
              <a:rPr lang="en-US" sz="2400" dirty="0" smtClean="0"/>
              <a:t>job/user.</a:t>
            </a:r>
            <a:endParaRPr lang="en-GB" sz="2400" dirty="0"/>
          </a:p>
          <a:p>
            <a:r>
              <a:rPr lang="en-US" sz="2400" dirty="0" smtClean="0"/>
              <a:t>On the other hand, GPUs </a:t>
            </a:r>
            <a:r>
              <a:rPr lang="en-US" sz="2400" dirty="0"/>
              <a:t>are attached to cloud VMs in the hypervisor and so are only attached to one VM at a time. This removes the multiple user </a:t>
            </a:r>
            <a:r>
              <a:rPr lang="en-US" sz="2400" dirty="0" smtClean="0"/>
              <a:t>issue.</a:t>
            </a:r>
          </a:p>
          <a:p>
            <a:r>
              <a:rPr lang="en-US" sz="2400" dirty="0" smtClean="0"/>
              <a:t>Cloud </a:t>
            </a:r>
            <a:r>
              <a:rPr lang="en-US" sz="2400" dirty="0"/>
              <a:t>systems </a:t>
            </a:r>
            <a:r>
              <a:rPr lang="en-US" sz="2400" dirty="0" smtClean="0"/>
              <a:t>currently return </a:t>
            </a:r>
            <a:r>
              <a:rPr lang="en-US" sz="2400" dirty="0" err="1"/>
              <a:t>wallclock</a:t>
            </a:r>
            <a:r>
              <a:rPr lang="en-US" sz="2400" dirty="0"/>
              <a:t> time only</a:t>
            </a:r>
            <a:r>
              <a:rPr lang="en-US" sz="2400" dirty="0" smtClean="0"/>
              <a:t>. (We hope that this can be improved.) If the </a:t>
            </a:r>
            <a:r>
              <a:rPr lang="en-US" sz="2400" dirty="0" err="1"/>
              <a:t>wallclock</a:t>
            </a:r>
            <a:r>
              <a:rPr lang="en-US" sz="2400" dirty="0"/>
              <a:t> for how long a GPU was attached to a VM is available then the GPU reporting would be in line with cloud </a:t>
            </a:r>
            <a:r>
              <a:rPr lang="en-US" sz="2400" dirty="0" smtClean="0"/>
              <a:t>CPU time, i.e. </a:t>
            </a:r>
            <a:r>
              <a:rPr lang="en-US" sz="2400" dirty="0" err="1"/>
              <a:t>wallclock</a:t>
            </a:r>
            <a:r>
              <a:rPr lang="en-US" sz="2400" dirty="0"/>
              <a:t> </a:t>
            </a:r>
            <a:r>
              <a:rPr lang="en-US" sz="2400" dirty="0" smtClean="0"/>
              <a:t>only.</a:t>
            </a:r>
            <a:endParaRPr lang="en-GB" sz="2400" dirty="0"/>
          </a:p>
          <a:p>
            <a:r>
              <a:rPr lang="en-US" sz="2400" dirty="0"/>
              <a:t>This might make it more meaningful to attempt cloud GPU accounting first</a:t>
            </a:r>
            <a:r>
              <a:rPr lang="en-US" sz="2400" dirty="0" smtClean="0"/>
              <a:t>.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631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needed for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Batch </a:t>
            </a:r>
            <a:r>
              <a:rPr lang="en-US" sz="2400" dirty="0"/>
              <a:t>systems should report  </a:t>
            </a:r>
            <a:r>
              <a:rPr lang="en-US" sz="2400" dirty="0" smtClean="0"/>
              <a:t>GPU </a:t>
            </a:r>
            <a:r>
              <a:rPr lang="en-US" sz="2400" dirty="0"/>
              <a:t>usage </a:t>
            </a:r>
            <a:r>
              <a:rPr lang="en-US" sz="2400" dirty="0" smtClean="0"/>
              <a:t>attributable </a:t>
            </a:r>
            <a:r>
              <a:rPr lang="en-US" sz="2400" dirty="0"/>
              <a:t>to the job in the batch logs. APEL would then parse the logs files to retrieve the data.</a:t>
            </a:r>
            <a:endParaRPr lang="en-GB" sz="2400" dirty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Any GPU </a:t>
            </a:r>
            <a:r>
              <a:rPr lang="en-US" sz="2400" dirty="0" smtClean="0"/>
              <a:t>monitoring </a:t>
            </a:r>
            <a:r>
              <a:rPr lang="en-US" sz="2400" dirty="0"/>
              <a:t>which can record </a:t>
            </a:r>
            <a:r>
              <a:rPr lang="en-US" sz="2400" dirty="0" smtClean="0"/>
              <a:t>usage in </a:t>
            </a:r>
            <a:r>
              <a:rPr lang="en-US" sz="2400" dirty="0"/>
              <a:t>a </a:t>
            </a:r>
            <a:r>
              <a:rPr lang="en-US" sz="2400" dirty="0" smtClean="0"/>
              <a:t>database, </a:t>
            </a:r>
            <a:r>
              <a:rPr lang="en-US" sz="2400" dirty="0"/>
              <a:t>with attributes which </a:t>
            </a:r>
            <a:r>
              <a:rPr lang="en-US" sz="2400" dirty="0" smtClean="0"/>
              <a:t>allow </a:t>
            </a:r>
            <a:r>
              <a:rPr lang="en-US" sz="2400" dirty="0"/>
              <a:t>it to be identified as belonging to a batch job or </a:t>
            </a:r>
            <a:r>
              <a:rPr lang="en-US" sz="2400" dirty="0" smtClean="0"/>
              <a:t>VM, </a:t>
            </a:r>
            <a:r>
              <a:rPr lang="en-US" sz="2400" dirty="0"/>
              <a:t>will enable the APEL client to join it with existing  data into an extended </a:t>
            </a:r>
            <a:r>
              <a:rPr lang="en-US" sz="2400" dirty="0" smtClean="0"/>
              <a:t>Usage Record. </a:t>
            </a:r>
            <a:endParaRPr lang="en-GB" sz="2400" dirty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The existing cloud extraction tools </a:t>
            </a:r>
            <a:r>
              <a:rPr lang="en-US" sz="2400" dirty="0" err="1"/>
              <a:t>oneacct</a:t>
            </a:r>
            <a:r>
              <a:rPr lang="en-US" sz="2400" dirty="0"/>
              <a:t> and </a:t>
            </a:r>
            <a:r>
              <a:rPr lang="en-US" sz="2400" dirty="0" err="1" smtClean="0"/>
              <a:t>cASO</a:t>
            </a:r>
            <a:r>
              <a:rPr lang="en-US" sz="2400" dirty="0" smtClean="0"/>
              <a:t> </a:t>
            </a:r>
            <a:r>
              <a:rPr lang="en-US" sz="2400" dirty="0"/>
              <a:t>can be extended to include cloud GPU usage if a GPU expert can identify the relevant fields</a:t>
            </a:r>
            <a:r>
              <a:rPr lang="en-US" sz="2400" dirty="0" smtClean="0"/>
              <a:t>.</a:t>
            </a:r>
            <a:endParaRPr lang="en-GB" sz="2400" dirty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The accounting portal would define new views to display GPU usage in a similar way to existing CPU views.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281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Task part of EGI-Engage JRA2: Platforms for the Data Commons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To provide a new accelerated computing platform by: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implementing </a:t>
            </a:r>
            <a:r>
              <a:rPr lang="en-US" sz="1800" dirty="0"/>
              <a:t>the support in the information </a:t>
            </a:r>
            <a:r>
              <a:rPr lang="en-US" sz="1800" dirty="0" smtClean="0"/>
              <a:t>system (based on OGF GLUE standard)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extending </a:t>
            </a:r>
            <a:r>
              <a:rPr lang="en-US" sz="1800" dirty="0"/>
              <a:t>the HTC and cloud middleware support for co-processors</a:t>
            </a:r>
            <a:endParaRPr lang="en-US" sz="18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/>
              <a:t>Duration: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March 2015 – 31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May 2016 (15 Months)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sz="2000" dirty="0" smtClean="0"/>
              <a:t>Partners: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/>
              <a:t>INFN</a:t>
            </a:r>
            <a:r>
              <a:rPr lang="en-US" sz="1800" dirty="0" smtClean="0"/>
              <a:t>: CREAM-CE developers at Padua and Milan divisions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/>
              <a:t>IISAS</a:t>
            </a:r>
            <a:r>
              <a:rPr lang="en-US" sz="1800" dirty="0" smtClean="0"/>
              <a:t>: Institute of Informatics, Slovak Academy of Sciences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/>
              <a:t>CIRMMP</a:t>
            </a:r>
            <a:r>
              <a:rPr lang="en-US" sz="1800" dirty="0" smtClean="0"/>
              <a:t>: Scientific partner of </a:t>
            </a:r>
            <a:r>
              <a:rPr lang="en-US" sz="1800" dirty="0" err="1" smtClean="0"/>
              <a:t>MoBrain</a:t>
            </a:r>
            <a:r>
              <a:rPr lang="en-US" sz="1800" dirty="0" smtClean="0"/>
              <a:t> CC (and </a:t>
            </a:r>
            <a:r>
              <a:rPr lang="en-US" sz="1800" dirty="0" err="1" smtClean="0"/>
              <a:t>WeNMR</a:t>
            </a:r>
            <a:r>
              <a:rPr lang="en-US" sz="1800" dirty="0" smtClean="0"/>
              <a:t>/West-Life, INDIGO-</a:t>
            </a:r>
            <a:r>
              <a:rPr lang="en-US" sz="1800" dirty="0" err="1" smtClean="0"/>
              <a:t>DataCloud</a:t>
            </a:r>
            <a:r>
              <a:rPr lang="en-US" sz="1800" dirty="0" smtClean="0"/>
              <a:t> H2020 projects)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Introduction/1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APEL can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endParaRPr lang="en-US" sz="2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Define </a:t>
            </a:r>
            <a:r>
              <a:rPr lang="en-US" sz="2400" dirty="0"/>
              <a:t>an extended Usage </a:t>
            </a:r>
            <a:r>
              <a:rPr lang="en-US" sz="2400" dirty="0" smtClean="0"/>
              <a:t>Record.</a:t>
            </a:r>
            <a:endParaRPr lang="en-GB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Extend the database to include additional </a:t>
            </a:r>
            <a:r>
              <a:rPr lang="en-US" sz="2400" dirty="0" smtClean="0"/>
              <a:t>fields.</a:t>
            </a:r>
            <a:endParaRPr lang="en-GB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Update the database </a:t>
            </a:r>
            <a:r>
              <a:rPr lang="en-US" sz="2400" dirty="0" smtClean="0"/>
              <a:t>loader.</a:t>
            </a:r>
            <a:endParaRPr lang="en-GB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Produce new summaries which include GPU </a:t>
            </a:r>
            <a:r>
              <a:rPr lang="en-US" sz="2400" dirty="0" smtClean="0"/>
              <a:t>usage.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However, if </a:t>
            </a:r>
            <a:r>
              <a:rPr lang="en-US" sz="2400" dirty="0"/>
              <a:t>we cannot join GPU records with Job records then we cannot do job based accounting. Anything </a:t>
            </a:r>
            <a:r>
              <a:rPr lang="en-US" sz="2400" dirty="0" smtClean="0"/>
              <a:t>else, </a:t>
            </a:r>
            <a:r>
              <a:rPr lang="en-US" sz="2400" dirty="0"/>
              <a:t>like </a:t>
            </a:r>
            <a:r>
              <a:rPr lang="en-US" sz="2400" dirty="0" smtClean="0"/>
              <a:t>GPU </a:t>
            </a:r>
            <a:r>
              <a:rPr lang="en-US" sz="2400" dirty="0"/>
              <a:t>summaries per user per time </a:t>
            </a:r>
            <a:r>
              <a:rPr lang="en-US" sz="2400" dirty="0" smtClean="0"/>
              <a:t>period, </a:t>
            </a:r>
            <a:r>
              <a:rPr lang="en-US" sz="2400" dirty="0"/>
              <a:t>is a significant change to how we do things </a:t>
            </a:r>
            <a:r>
              <a:rPr lang="en-US" sz="2400"/>
              <a:t>now</a:t>
            </a:r>
            <a:r>
              <a:rPr lang="en-US" sz="2400" smtClean="0"/>
              <a:t>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947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447800"/>
            <a:ext cx="8424936" cy="4784400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/>
              <a:t>Key performance indicators: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en-US" sz="2000" dirty="0" smtClean="0"/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algn="just">
              <a:spcBef>
                <a:spcPts val="3000"/>
              </a:spcBef>
              <a:spcAft>
                <a:spcPts val="600"/>
              </a:spcAft>
            </a:pPr>
            <a:r>
              <a:rPr lang="en-US" sz="2000" dirty="0" smtClean="0"/>
              <a:t>Ideally divided in two subtasks:</a:t>
            </a:r>
          </a:p>
          <a:p>
            <a:pPr lvl="1" algn="just">
              <a:spcBef>
                <a:spcPts val="600"/>
              </a:spcBef>
            </a:pPr>
            <a:r>
              <a:rPr lang="en-US" sz="1600" dirty="0" smtClean="0"/>
              <a:t>Accelerated computing in Grid (=HTC platform)</a:t>
            </a:r>
          </a:p>
          <a:p>
            <a:pPr lvl="1" algn="just">
              <a:spcBef>
                <a:spcPts val="600"/>
              </a:spcBef>
            </a:pPr>
            <a:r>
              <a:rPr lang="en-US" sz="1600" dirty="0" smtClean="0"/>
              <a:t>Accelerated computing in Cloud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en-GB" sz="2000" dirty="0" smtClean="0"/>
              <a:t>Previous sessions: </a:t>
            </a:r>
            <a:endParaRPr lang="en-GB" sz="2000" dirty="0"/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hlinkClick r:id="rId2"/>
              </a:rPr>
              <a:t>http://bit.ly/Lisbon-GPU-Session</a:t>
            </a:r>
            <a:r>
              <a:rPr lang="en-GB" sz="1600" dirty="0" smtClean="0"/>
              <a:t>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hlinkClick r:id="rId3"/>
              </a:rPr>
              <a:t>http://</a:t>
            </a:r>
            <a:r>
              <a:rPr lang="en-GB" sz="1600" dirty="0" smtClean="0">
                <a:hlinkClick r:id="rId3"/>
              </a:rPr>
              <a:t>bit.ly/Bari-GPU-Session</a:t>
            </a:r>
            <a:r>
              <a:rPr lang="en-GB" sz="1600" dirty="0" smtClean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GB" dirty="0" smtClean="0"/>
              <a:t>Introduction/2</a:t>
            </a:r>
            <a:endParaRPr lang="en-GB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885732"/>
              </p:ext>
            </p:extLst>
          </p:nvPr>
        </p:nvGraphicFramePr>
        <p:xfrm>
          <a:off x="609600" y="1950720"/>
          <a:ext cx="8153400" cy="1706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29"/>
                <a:gridCol w="2849732"/>
                <a:gridCol w="1583185"/>
                <a:gridCol w="2612254"/>
              </a:tblGrid>
              <a:tr h="2566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Target</a:t>
                      </a:r>
                      <a:r>
                        <a:rPr lang="en-US" sz="1400" baseline="0" dirty="0" smtClean="0"/>
                        <a:t> 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baseline="0" dirty="0" smtClean="0"/>
                        <a:t> 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Target</a:t>
                      </a:r>
                      <a:r>
                        <a:rPr lang="en-US" sz="1400" baseline="0" dirty="0" smtClean="0"/>
                        <a:t> 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baseline="0" dirty="0" smtClean="0"/>
                        <a:t> Y</a:t>
                      </a:r>
                      <a:endParaRPr lang="en-US" sz="1400" dirty="0"/>
                    </a:p>
                  </a:txBody>
                  <a:tcPr/>
                </a:tc>
              </a:tr>
              <a:tr h="4363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MJRA2.AC.1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batch systems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for which GPGPU integration is </a:t>
                      </a:r>
                      <a:r>
                        <a:rPr lang="en-US" sz="1100" baseline="0" dirty="0" smtClean="0"/>
                        <a:t>supported through CREAM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(Torque/Maui)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(Torque/Maui, </a:t>
                      </a:r>
                      <a:r>
                        <a:rPr lang="en-US" sz="1400" dirty="0" err="1" smtClean="0"/>
                        <a:t>Slurm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HTCondor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35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MJRA2.AC.2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CMF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for which GPGPU integration is </a:t>
                      </a:r>
                      <a:r>
                        <a:rPr lang="en-US" sz="1100" baseline="0" dirty="0" smtClean="0"/>
                        <a:t>supported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(OpenStack)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 (OpenStack,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OpenNebula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</a:tr>
              <a:tr h="395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MJRA2.AC.3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disciplines with user applications</a:t>
                      </a:r>
                      <a:r>
                        <a:rPr lang="en-US" sz="1100" baseline="0" dirty="0" smtClean="0"/>
                        <a:t> supported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(structural biology, molecular dynamics)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 (structural biology, molecular dynamics, biodiversity)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Accelerated Computing in Grid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The problem: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CREAM-CE is the most popular grid interface (Computing Element) to a number of </a:t>
            </a:r>
            <a:r>
              <a:rPr lang="en-US" sz="1600" dirty="0" err="1" smtClean="0"/>
              <a:t>LRMSes</a:t>
            </a:r>
            <a:r>
              <a:rPr lang="en-US" sz="1600" dirty="0" smtClean="0"/>
              <a:t> (Torque, LSF, </a:t>
            </a:r>
            <a:r>
              <a:rPr lang="en-US" sz="1600" dirty="0" err="1" smtClean="0"/>
              <a:t>Slurm</a:t>
            </a:r>
            <a:r>
              <a:rPr lang="en-US" sz="1600" dirty="0" smtClean="0"/>
              <a:t>, SGE, </a:t>
            </a:r>
            <a:r>
              <a:rPr lang="en-US" sz="1600" dirty="0" err="1" smtClean="0"/>
              <a:t>HTCondor</a:t>
            </a:r>
            <a:r>
              <a:rPr lang="en-US" sz="1600" dirty="0" smtClean="0"/>
              <a:t>) since many years in EGI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Most recent versions of these </a:t>
            </a:r>
            <a:r>
              <a:rPr lang="en-US" sz="1600" dirty="0" err="1" smtClean="0"/>
              <a:t>LRMSes</a:t>
            </a:r>
            <a:r>
              <a:rPr lang="en-US" sz="1600" dirty="0" smtClean="0"/>
              <a:t> do support natively GPGPUs (or MIC cards), i.e. servers hosting these cards can be selected by specifying LRMS directives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CREAM must be enabled to publish this information and support these directives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sz="2000" dirty="0" smtClean="0"/>
              <a:t>Work plan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Indentifying the relevant GPGPU-related parameters supported by the different LRMS, and abstract them to significant JDL attributes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Implementing the needed changes in CREAM-core and BLAH components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Writing the info-providers according to GLUE 2.1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Testing and certification of the prototype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Releasing a CREAM update with full GPGPU support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sz="2000" dirty="0" smtClean="0"/>
              <a:t>Progresses recorded in </a:t>
            </a:r>
            <a:r>
              <a:rPr lang="en-GB" sz="2000" dirty="0" smtClean="0">
                <a:hlinkClick r:id="rId2"/>
              </a:rPr>
              <a:t>https://wiki.egi.eu/wiki/GPGPU-CREAM</a:t>
            </a:r>
            <a:endParaRPr lang="en-US" sz="20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GB" dirty="0" smtClean="0"/>
              <a:t>Accelerated computing in Grid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7544" y="1447800"/>
            <a:ext cx="8424936" cy="49831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/>
              <a:t>CIRMMP testbed used for </a:t>
            </a:r>
            <a:r>
              <a:rPr lang="en-US" sz="2000" dirty="0" err="1" smtClean="0"/>
              <a:t>MoBrain</a:t>
            </a:r>
            <a:r>
              <a:rPr lang="en-US" sz="2000" dirty="0" smtClean="0"/>
              <a:t> applications</a:t>
            </a:r>
          </a:p>
          <a:p>
            <a:pPr lvl="1"/>
            <a:r>
              <a:rPr lang="en-US" sz="1600" b="1" dirty="0" smtClean="0"/>
              <a:t>AMBER</a:t>
            </a:r>
            <a:r>
              <a:rPr lang="en-US" sz="1600" dirty="0" smtClean="0"/>
              <a:t>, </a:t>
            </a:r>
            <a:r>
              <a:rPr lang="en-US" sz="1600" b="1" dirty="0" err="1" smtClean="0"/>
              <a:t>Powerfit</a:t>
            </a:r>
            <a:r>
              <a:rPr lang="en-US" sz="1600" dirty="0" smtClean="0"/>
              <a:t> and </a:t>
            </a:r>
            <a:r>
              <a:rPr lang="en-US" sz="1600" b="1" dirty="0" err="1" smtClean="0"/>
              <a:t>DisVis</a:t>
            </a:r>
            <a:r>
              <a:rPr lang="en-US" sz="1600" dirty="0" smtClean="0"/>
              <a:t> applications with CUDA 5.5</a:t>
            </a:r>
          </a:p>
          <a:p>
            <a:pPr lvl="1"/>
            <a:r>
              <a:rPr lang="en-US" sz="1600" dirty="0" smtClean="0"/>
              <a:t>3 nodes (2x </a:t>
            </a:r>
            <a:r>
              <a:rPr lang="pt-BR" sz="1600" dirty="0" smtClean="0"/>
              <a:t>Intel Xeon E5-2620v2) </a:t>
            </a:r>
            <a:r>
              <a:rPr lang="en-US" sz="1600" dirty="0" smtClean="0"/>
              <a:t>with 2 NVIDIA 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Tesla K20m GPUs per node</a:t>
            </a:r>
          </a:p>
          <a:p>
            <a:pPr lvl="1"/>
            <a:r>
              <a:rPr lang="en-US" sz="1600" dirty="0" smtClean="0"/>
              <a:t>Torque 4.2.10 (source compiled with NVML libs) + Maui 3.3.1</a:t>
            </a:r>
          </a:p>
          <a:p>
            <a:pPr lvl="1"/>
            <a:r>
              <a:rPr lang="en-US" sz="1600" dirty="0" smtClean="0"/>
              <a:t>EMI3 GPU-enabled CREAM-CE prototype</a:t>
            </a:r>
            <a:endParaRPr lang="en-US" sz="2000" dirty="0" smtClean="0"/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000" dirty="0" smtClean="0"/>
              <a:t>Example of JDL for </a:t>
            </a:r>
            <a:r>
              <a:rPr lang="en-US" sz="2000" dirty="0" err="1" smtClean="0"/>
              <a:t>DisVis</a:t>
            </a:r>
            <a:r>
              <a:rPr lang="en-US" sz="2000" dirty="0"/>
              <a:t> (see https://</a:t>
            </a:r>
            <a:r>
              <a:rPr lang="en-US" sz="2000" dirty="0" smtClean="0"/>
              <a:t>wiki.egi.eu/wiki/CC-MoBrain):</a:t>
            </a:r>
            <a:endParaRPr lang="en-US" sz="2000" dirty="0"/>
          </a:p>
          <a:p>
            <a:pPr>
              <a:spcBef>
                <a:spcPts val="600"/>
              </a:spcBef>
              <a:buNone/>
            </a:pPr>
            <a:r>
              <a:rPr lang="it-IT" sz="1100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glite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-ce-job-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submit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-o jobid.txt -d -a –r cegpu.cerm.unifi.it:8443/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cream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pbs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-batch </a:t>
            </a:r>
            <a:r>
              <a:rPr lang="it-IT" sz="1100" dirty="0" err="1" smtClean="0">
                <a:latin typeface="Courier New" pitchFamily="49" charset="0"/>
                <a:cs typeface="Courier New" pitchFamily="49" charset="0"/>
              </a:rPr>
              <a:t>disvis.jdl</a:t>
            </a:r>
            <a:r>
              <a:rPr lang="it-IT" sz="11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it-IT" sz="11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00"/>
              </a:spcBef>
              <a:buNone/>
            </a:pPr>
            <a:r>
              <a:rPr lang="it-IT" sz="1100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cat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100" dirty="0" err="1" smtClean="0">
                <a:latin typeface="Courier New" pitchFamily="49" charset="0"/>
                <a:cs typeface="Courier New" pitchFamily="49" charset="0"/>
              </a:rPr>
              <a:t>disvis.jdl</a:t>
            </a:r>
            <a:r>
              <a:rPr lang="it-IT" sz="11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it-IT" sz="11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00"/>
              </a:spcBef>
              <a:buNone/>
            </a:pPr>
            <a:r>
              <a:rPr lang="it-IT" sz="1100" dirty="0">
                <a:latin typeface="Courier New" pitchFamily="49" charset="0"/>
                <a:cs typeface="Courier New" pitchFamily="49" charset="0"/>
              </a:rPr>
              <a:t>[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executable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= "disvis.sh";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inputSandbox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= { "disvis.sh" ,"O14250.pdb" , "Q9UT97.pdb" , "restraints.dat" };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stdoutput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out.out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outputsandboxbasedesturi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gsiftp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://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stderror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err.err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outputsandbox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 = { "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out.out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" , "</a:t>
            </a: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err.err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" , "res-gpu.tgz"};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err="1">
                <a:latin typeface="Courier New" pitchFamily="49" charset="0"/>
                <a:cs typeface="Courier New" pitchFamily="49" charset="0"/>
              </a:rPr>
              <a:t>GPUNumber</a:t>
            </a:r>
            <a:r>
              <a:rPr lang="it-IT" sz="1100" dirty="0">
                <a:latin typeface="Courier New" pitchFamily="49" charset="0"/>
                <a:cs typeface="Courier New" pitchFamily="49" charset="0"/>
              </a:rPr>
              <a:t>=2;</a:t>
            </a:r>
          </a:p>
          <a:p>
            <a:pPr>
              <a:spcBef>
                <a:spcPts val="100"/>
              </a:spcBef>
              <a:buNone/>
            </a:pPr>
            <a:r>
              <a:rPr lang="it-IT" sz="11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sz="1600" dirty="0"/>
          </a:p>
          <a:p>
            <a:pPr>
              <a:spcBef>
                <a:spcPts val="100"/>
              </a:spcBef>
              <a:buNone/>
            </a:pPr>
            <a:endParaRPr lang="it-IT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US" dirty="0" smtClean="0"/>
              <a:t>News after Bari/1</a:t>
            </a:r>
            <a:endParaRPr lang="it-IT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3779" y="2383160"/>
            <a:ext cx="1394453" cy="1045840"/>
          </a:xfrm>
          <a:prstGeom prst="rect">
            <a:avLst/>
          </a:prstGeom>
        </p:spPr>
      </p:pic>
      <p:pic>
        <p:nvPicPr>
          <p:cNvPr id="6" name="Immagine 1" descr="20150512_1526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1468760"/>
            <a:ext cx="1453613" cy="75027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715000" y="5257800"/>
            <a:ext cx="2639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Deliverable </a:t>
            </a:r>
          </a:p>
          <a:p>
            <a:r>
              <a:rPr lang="en-US" dirty="0" smtClean="0"/>
              <a:t>D6.7 to be published soon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178961"/>
              </p:ext>
            </p:extLst>
          </p:nvPr>
        </p:nvGraphicFramePr>
        <p:xfrm>
          <a:off x="5334000" y="4064966"/>
          <a:ext cx="3200400" cy="245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r:id="rId3" imgW="3928493" imgH="3011334" progId="Origin50.Graph">
                  <p:embed/>
                </p:oleObj>
              </mc:Choice>
              <mc:Fallback>
                <p:oleObj r:id="rId3" imgW="3928493" imgH="3011334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064966"/>
                        <a:ext cx="3200400" cy="2456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057399"/>
            <a:ext cx="3124200" cy="231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7544" y="1143000"/>
            <a:ext cx="8424936" cy="4784400"/>
          </a:xfrm>
        </p:spPr>
        <p:txBody>
          <a:bodyPr/>
          <a:lstStyle/>
          <a:p>
            <a:r>
              <a:rPr lang="en-US" sz="2400" dirty="0" smtClean="0"/>
              <a:t>MD simulations with AMBER:</a:t>
            </a:r>
          </a:p>
          <a:p>
            <a:pPr marL="1257300" lvl="2" indent="-342900">
              <a:spcBef>
                <a:spcPts val="1200"/>
              </a:spcBef>
              <a:buFont typeface="+mj-lt"/>
              <a:buAutoNum type="alphaLcParenR"/>
            </a:pPr>
            <a:r>
              <a:rPr lang="en-GB" dirty="0"/>
              <a:t>Restrained Energy Minimization</a:t>
            </a:r>
            <a:r>
              <a:rPr lang="it-IT" dirty="0"/>
              <a:t> on NMR </a:t>
            </a:r>
            <a:r>
              <a:rPr lang="it-IT" dirty="0" err="1" smtClean="0"/>
              <a:t>Structures</a:t>
            </a:r>
            <a:r>
              <a:rPr lang="it-IT" dirty="0" smtClean="0"/>
              <a:t> </a:t>
            </a:r>
            <a:endParaRPr lang="en-GB" dirty="0"/>
          </a:p>
          <a:p>
            <a:pPr marL="1257300" lvl="2" indent="-342900">
              <a:buFont typeface="+mj-lt"/>
              <a:buAutoNum type="alphaLcParenR"/>
            </a:pPr>
            <a:r>
              <a:rPr lang="en-US" dirty="0" smtClean="0"/>
              <a:t>Free MD simulations of ferritin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</a:p>
          <a:p>
            <a:pPr marL="0" indent="0">
              <a:buNone/>
            </a:pPr>
            <a:r>
              <a:rPr lang="en-US" sz="2400" dirty="0" smtClean="0"/>
              <a:t>								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AMBER on GPU-enabled grid testbed</a:t>
            </a:r>
            <a:endParaRPr lang="en-US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85800" y="564191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prstClr val="black"/>
                </a:solidFill>
              </a:rPr>
              <a:t>WeNMR</a:t>
            </a:r>
            <a:r>
              <a:rPr lang="en-US" sz="2000" dirty="0">
                <a:solidFill>
                  <a:prstClr val="black"/>
                </a:solidFill>
              </a:rPr>
              <a:t>/</a:t>
            </a:r>
            <a:r>
              <a:rPr lang="en-US" sz="2000" dirty="0" smtClean="0">
                <a:solidFill>
                  <a:prstClr val="black"/>
                </a:solidFill>
              </a:rPr>
              <a:t>AMBER grid portal can now exploit GPU resources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7188532" y="2401669"/>
            <a:ext cx="1193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a)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~100x gain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696200" y="5117069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b)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00" y="2590800"/>
            <a:ext cx="4178300" cy="295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3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85664" y="1371600"/>
            <a:ext cx="8729736" cy="4876800"/>
          </a:xfrm>
        </p:spPr>
        <p:txBody>
          <a:bodyPr/>
          <a:lstStyle/>
          <a:p>
            <a:r>
              <a:rPr lang="en-US" sz="2000" dirty="0" smtClean="0"/>
              <a:t>Static info-provider based on GLUE2.1 </a:t>
            </a:r>
            <a:r>
              <a:rPr lang="en-US" sz="2000" dirty="0" err="1" smtClean="0"/>
              <a:t>ExecutionEnvironment</a:t>
            </a:r>
            <a:r>
              <a:rPr lang="en-US" sz="2000" dirty="0" smtClean="0"/>
              <a:t> class deployed at CIRMMP testbed: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ldapsearch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-LLL -x -h cegpu.cerm.unifi.it -p 2170 -b o=glue | grep GPU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GLUE2ExecutionEnvironmentGPUClockSpeed: 706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GLUE2ExecutionEnvironmentGPUModel: Tesla K20m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GLUE2ExecutionEnvironmentGPUVendor: NVIDIA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GLUE2ExecutionEnvironmentPhysicalGPUs: 6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GLUE2ExecutionEnvironmentLogicalGPUs: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14976</a:t>
            </a:r>
            <a:endParaRPr lang="en-US" sz="1600" dirty="0"/>
          </a:p>
          <a:p>
            <a:pPr>
              <a:spcBef>
                <a:spcPts val="2400"/>
              </a:spcBef>
            </a:pPr>
            <a:r>
              <a:rPr lang="en-US" sz="2000" dirty="0" smtClean="0"/>
              <a:t>Dynamic info-providers need new attributes in GLUE2.1 draft: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 dirty="0" err="1" smtClean="0"/>
              <a:t>ComputingManager</a:t>
            </a:r>
            <a:r>
              <a:rPr lang="en-US" sz="1800" dirty="0" smtClean="0"/>
              <a:t> class (the LRMS)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/>
              <a:t>TotalPhysicalGPUs</a:t>
            </a:r>
            <a:r>
              <a:rPr lang="en-US" sz="1600" dirty="0" smtClean="0"/>
              <a:t>, </a:t>
            </a:r>
            <a:r>
              <a:rPr lang="en-US" sz="1600" dirty="0" err="1" smtClean="0"/>
              <a:t>TotalGPUSlots</a:t>
            </a:r>
            <a:r>
              <a:rPr lang="en-US" sz="1600" dirty="0" smtClean="0"/>
              <a:t>, </a:t>
            </a:r>
            <a:r>
              <a:rPr lang="en-US" sz="1600" dirty="0" err="1" smtClean="0"/>
              <a:t>UsedGPUSlots</a:t>
            </a:r>
            <a:endParaRPr lang="en-US" sz="1600" dirty="0" smtClean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 dirty="0" err="1" smtClean="0"/>
              <a:t>ComputingShare</a:t>
            </a:r>
            <a:r>
              <a:rPr lang="en-US" sz="1800" dirty="0" smtClean="0"/>
              <a:t> class (the batch queue)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/>
              <a:t>FreeGPUSlots</a:t>
            </a:r>
            <a:r>
              <a:rPr lang="en-US" sz="1600" dirty="0" smtClean="0"/>
              <a:t>, </a:t>
            </a:r>
            <a:r>
              <a:rPr lang="en-US" sz="1600" dirty="0" err="1" smtClean="0"/>
              <a:t>UsedGPUSlots</a:t>
            </a: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US" dirty="0"/>
              <a:t>News after </a:t>
            </a:r>
            <a:r>
              <a:rPr lang="en-US" dirty="0" smtClean="0"/>
              <a:t>Bari/2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85664" y="1371600"/>
            <a:ext cx="8653536" cy="4876800"/>
          </a:xfrm>
        </p:spPr>
        <p:txBody>
          <a:bodyPr/>
          <a:lstStyle/>
          <a:p>
            <a:r>
              <a:rPr lang="en-US" sz="2000" dirty="0" smtClean="0"/>
              <a:t>CIRMMP testbed was also used to test new JDL attributes propagation from CREAM-core </a:t>
            </a:r>
            <a:r>
              <a:rPr lang="en-US" sz="2000" dirty="0" smtClean="0">
                <a:sym typeface="Wingdings" panose="05000000000000000000" pitchFamily="2" charset="2"/>
              </a:rPr>
              <a:t>to different batch systems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A new testbed with GPU and MIC cards managed by </a:t>
            </a:r>
            <a:r>
              <a:rPr lang="en-US" sz="2000" dirty="0" err="1" smtClean="0"/>
              <a:t>HTCondor</a:t>
            </a:r>
            <a:r>
              <a:rPr lang="en-US" sz="2000" dirty="0" smtClean="0"/>
              <a:t> was made available at GRIF/LLR in March 2016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A CREAM/</a:t>
            </a:r>
            <a:r>
              <a:rPr lang="en-US" sz="2000" dirty="0" err="1" smtClean="0"/>
              <a:t>HTCondor</a:t>
            </a:r>
            <a:r>
              <a:rPr lang="en-US" sz="2000" dirty="0" smtClean="0"/>
              <a:t> prototype supporting both GPU and MIC cards was successfully implemented and tested (thanks to A. </a:t>
            </a:r>
            <a:r>
              <a:rPr lang="en-US" sz="2000" dirty="0" err="1" smtClean="0"/>
              <a:t>Sartirana</a:t>
            </a:r>
            <a:r>
              <a:rPr lang="en-US" sz="20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Two additional JDL attributes were defined, other than </a:t>
            </a:r>
            <a:r>
              <a:rPr lang="en-US" sz="2000" dirty="0" err="1" smtClean="0"/>
              <a:t>GPUNumber</a:t>
            </a:r>
            <a:endParaRPr lang="en-US" sz="2000" dirty="0" smtClean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 dirty="0" err="1" smtClean="0"/>
              <a:t>GPUModel</a:t>
            </a:r>
            <a:r>
              <a:rPr lang="en-US" sz="1800" dirty="0" smtClean="0"/>
              <a:t>: for selecting the servers with a given model of GPU card</a:t>
            </a:r>
          </a:p>
          <a:p>
            <a:pPr lvl="2">
              <a:spcBef>
                <a:spcPts val="600"/>
              </a:spcBef>
            </a:pPr>
            <a:r>
              <a:rPr lang="en-US" sz="1600" dirty="0" smtClean="0"/>
              <a:t>e.g. </a:t>
            </a:r>
            <a:r>
              <a:rPr lang="en-US" sz="1600" dirty="0" err="1" smtClean="0"/>
              <a:t>GPUModel</a:t>
            </a:r>
            <a:r>
              <a:rPr lang="en-US" sz="1600" dirty="0" smtClean="0"/>
              <a:t>=“Tesla K20m” </a:t>
            </a:r>
          </a:p>
          <a:p>
            <a:pPr lvl="2">
              <a:spcBef>
                <a:spcPts val="1200"/>
              </a:spcBef>
            </a:pPr>
            <a:r>
              <a:rPr lang="en-US" sz="1600" dirty="0"/>
              <a:t>I</a:t>
            </a:r>
            <a:r>
              <a:rPr lang="en-US" sz="1600" dirty="0" smtClean="0"/>
              <a:t>nfo published in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GLUE2ExecutionEnvironmentGPUModel </a:t>
            </a:r>
            <a:r>
              <a:rPr lang="en-US" sz="1600" dirty="0" smtClean="0"/>
              <a:t>of</a:t>
            </a:r>
            <a:r>
              <a:rPr lang="it-IT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/>
              <a:t>GLUE2.1 </a:t>
            </a:r>
            <a:r>
              <a:rPr lang="en-US" sz="1600" dirty="0" err="1" smtClean="0"/>
              <a:t>ExecutionEnvironment</a:t>
            </a:r>
            <a:r>
              <a:rPr lang="en-US" sz="1600" dirty="0" smtClean="0"/>
              <a:t> </a:t>
            </a:r>
            <a:r>
              <a:rPr lang="en-US" sz="1600" dirty="0"/>
              <a:t>class</a:t>
            </a:r>
            <a:endParaRPr lang="en-US" sz="1600" dirty="0" smtClean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 dirty="0" err="1" smtClean="0"/>
              <a:t>MICNumber</a:t>
            </a:r>
            <a:r>
              <a:rPr lang="en-US" sz="1800" dirty="0" smtClean="0"/>
              <a:t>: for selecting the servers with the given number of MIC cards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US" dirty="0"/>
              <a:t>News after </a:t>
            </a:r>
            <a:r>
              <a:rPr lang="en-US" dirty="0" smtClean="0"/>
              <a:t>Bari/3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38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_Engage_powerpoint_presentation_v1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EGI_Engage_powerpoint_presentation_v1</Template>
  <TotalTime>2797</TotalTime>
  <Words>1678</Words>
  <Application>Microsoft Macintosh PowerPoint</Application>
  <PresentationFormat>On-screen Show (4:3)</PresentationFormat>
  <Paragraphs>194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EGI_Engage_powerpoint_presentation_v1</vt:lpstr>
      <vt:lpstr>EGI Powerpoint Presentation (body)</vt:lpstr>
      <vt:lpstr>EGI Powerpoint Presentation (closing)</vt:lpstr>
      <vt:lpstr>Origin50.Graph</vt:lpstr>
      <vt:lpstr>Accelerated Computing activity progress report</vt:lpstr>
      <vt:lpstr>Introduction/1</vt:lpstr>
      <vt:lpstr>Introduction/2</vt:lpstr>
      <vt:lpstr>Accelerated Computing in Grid</vt:lpstr>
      <vt:lpstr>Accelerated computing in Grid</vt:lpstr>
      <vt:lpstr>News after Bari/1</vt:lpstr>
      <vt:lpstr>AMBER on GPU-enabled grid testbed</vt:lpstr>
      <vt:lpstr>News after Bari/2</vt:lpstr>
      <vt:lpstr>News after Bari/3</vt:lpstr>
      <vt:lpstr>News after Bari/4</vt:lpstr>
      <vt:lpstr>Summary</vt:lpstr>
      <vt:lpstr>Accelerated Computing in Cloud  </vt:lpstr>
      <vt:lpstr>PowerPoint Presentation</vt:lpstr>
      <vt:lpstr>PowerPoint Presentation</vt:lpstr>
      <vt:lpstr>PowerPoint Presentation</vt:lpstr>
      <vt:lpstr>PowerPoint Presentation</vt:lpstr>
      <vt:lpstr>GPU Accounting report   </vt:lpstr>
      <vt:lpstr>GPU Accounting Issues</vt:lpstr>
      <vt:lpstr>What’s needed for accounting</vt:lpstr>
      <vt:lpstr>What APEL can do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 Verlato;Viet Tran</dc:creator>
  <cp:lastModifiedBy>Marco Verlato</cp:lastModifiedBy>
  <cp:revision>286</cp:revision>
  <dcterms:created xsi:type="dcterms:W3CDTF">2015-04-28T13:16:49Z</dcterms:created>
  <dcterms:modified xsi:type="dcterms:W3CDTF">2016-04-08T09:43:35Z</dcterms:modified>
</cp:coreProperties>
</file>