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657" r:id="rId2"/>
    <p:sldMasterId id="2147483733" r:id="rId3"/>
    <p:sldMasterId id="2147483654" r:id="rId4"/>
  </p:sldMasterIdLst>
  <p:notesMasterIdLst>
    <p:notesMasterId r:id="rId31"/>
  </p:notesMasterIdLst>
  <p:sldIdLst>
    <p:sldId id="266" r:id="rId5"/>
    <p:sldId id="283" r:id="rId6"/>
    <p:sldId id="336" r:id="rId7"/>
    <p:sldId id="267" r:id="rId8"/>
    <p:sldId id="326" r:id="rId9"/>
    <p:sldId id="277" r:id="rId10"/>
    <p:sldId id="317" r:id="rId11"/>
    <p:sldId id="318" r:id="rId12"/>
    <p:sldId id="319" r:id="rId13"/>
    <p:sldId id="320" r:id="rId14"/>
    <p:sldId id="275" r:id="rId15"/>
    <p:sldId id="337" r:id="rId16"/>
    <p:sldId id="278" r:id="rId17"/>
    <p:sldId id="299" r:id="rId18"/>
    <p:sldId id="268" r:id="rId19"/>
    <p:sldId id="301" r:id="rId20"/>
    <p:sldId id="338" r:id="rId21"/>
    <p:sldId id="331" r:id="rId22"/>
    <p:sldId id="329" r:id="rId23"/>
    <p:sldId id="340" r:id="rId24"/>
    <p:sldId id="341" r:id="rId25"/>
    <p:sldId id="339" r:id="rId26"/>
    <p:sldId id="332" r:id="rId27"/>
    <p:sldId id="334" r:id="rId28"/>
    <p:sldId id="335"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CFF301D0-076E-2D46-9A82-9E319ABAE840}">
          <p14:sldIdLst>
            <p14:sldId id="266"/>
            <p14:sldId id="283"/>
            <p14:sldId id="336"/>
            <p14:sldId id="267"/>
            <p14:sldId id="326"/>
            <p14:sldId id="277"/>
            <p14:sldId id="317"/>
            <p14:sldId id="318"/>
            <p14:sldId id="319"/>
            <p14:sldId id="320"/>
            <p14:sldId id="275"/>
            <p14:sldId id="337"/>
            <p14:sldId id="278"/>
            <p14:sldId id="299"/>
            <p14:sldId id="268"/>
            <p14:sldId id="301"/>
            <p14:sldId id="338"/>
            <p14:sldId id="331"/>
            <p14:sldId id="329"/>
            <p14:sldId id="340"/>
            <p14:sldId id="341"/>
            <p14:sldId id="339"/>
            <p14:sldId id="332"/>
            <p14:sldId id="334"/>
            <p14:sldId id="335"/>
            <p14:sldId id="272"/>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DC4"/>
    <a:srgbClr val="E5EAEB"/>
    <a:srgbClr val="607D8B"/>
    <a:srgbClr val="455A64"/>
    <a:srgbClr val="AEBCC5"/>
    <a:srgbClr val="E4EAEB"/>
    <a:srgbClr val="EC5084"/>
    <a:srgbClr val="FFA69E"/>
    <a:srgbClr val="7C4DFF"/>
    <a:srgbClr val="EC4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2" autoAdjust="0"/>
    <p:restoredTop sz="86418"/>
  </p:normalViewPr>
  <p:slideViewPr>
    <p:cSldViewPr snapToGrid="0" showGuides="1">
      <p:cViewPr varScale="1">
        <p:scale>
          <a:sx n="65" d="100"/>
          <a:sy n="65" d="100"/>
        </p:scale>
        <p:origin x="1086" y="7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26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E2D55-D778-AF4A-8B1C-E3ACFFEFA0CD}" type="datetimeFigureOut">
              <a:rPr lang="en-US" smtClean="0"/>
              <a:t>4/5/2016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503B6-F4CD-DE49-AB30-479371E8558D}" type="slidenum">
              <a:rPr lang="en-US" smtClean="0"/>
              <a:t>‹N›</a:t>
            </a:fld>
            <a:endParaRPr lang="en-US"/>
          </a:p>
        </p:txBody>
      </p:sp>
    </p:spTree>
    <p:extLst>
      <p:ext uri="{BB962C8B-B14F-4D97-AF65-F5344CB8AC3E}">
        <p14:creationId xmlns:p14="http://schemas.microsoft.com/office/powerpoint/2010/main" val="82738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X-ray"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n.wikipedia.org/wiki/European_Space_Agency" TargetMode="External"/><Relationship Id="rId4" Type="http://schemas.openxmlformats.org/officeDocument/2006/relationships/hyperlink" Target="https://en.wikipedia.org/wiki/Space_observator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want to present you the extras project and in particular</a:t>
            </a:r>
            <a:r>
              <a:rPr lang="en-US" baseline="0" dirty="0" smtClean="0"/>
              <a:t> the </a:t>
            </a:r>
            <a:r>
              <a:rPr lang="en-US" baseline="0" dirty="0" err="1" smtClean="0"/>
              <a:t>s.g</a:t>
            </a:r>
            <a:r>
              <a:rPr lang="en-US" baseline="0" dirty="0" smtClean="0"/>
              <a:t>. that we have developed for this project.</a:t>
            </a:r>
            <a:endParaRPr lang="en-US" dirty="0" smtClean="0"/>
          </a:p>
        </p:txBody>
      </p:sp>
      <p:sp>
        <p:nvSpPr>
          <p:cNvPr id="4" name="Slide Number Placeholder 3"/>
          <p:cNvSpPr>
            <a:spLocks noGrp="1"/>
          </p:cNvSpPr>
          <p:nvPr>
            <p:ph type="sldNum" sz="quarter" idx="10"/>
          </p:nvPr>
        </p:nvSpPr>
        <p:spPr/>
        <p:txBody>
          <a:bodyPr/>
          <a:lstStyle/>
          <a:p>
            <a:fld id="{250503B6-F4CD-DE49-AB30-479371E8558D}" type="slidenum">
              <a:rPr lang="en-US" smtClean="0"/>
              <a:t>1</a:t>
            </a:fld>
            <a:endParaRPr lang="en-US"/>
          </a:p>
        </p:txBody>
      </p:sp>
    </p:spTree>
    <p:extLst>
      <p:ext uri="{BB962C8B-B14F-4D97-AF65-F5344CB8AC3E}">
        <p14:creationId xmlns:p14="http://schemas.microsoft.com/office/powerpoint/2010/main" val="226723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 day new data will be available, so it is necessary that this tools will be available also after the project expiration.</a:t>
            </a:r>
            <a:endParaRPr lang="it-IT" sz="1200" kern="1200" dirty="0" smtClean="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10</a:t>
            </a:fld>
            <a:endParaRPr lang="en-US"/>
          </a:p>
        </p:txBody>
      </p:sp>
    </p:spTree>
    <p:extLst>
      <p:ext uri="{BB962C8B-B14F-4D97-AF65-F5344CB8AC3E}">
        <p14:creationId xmlns:p14="http://schemas.microsoft.com/office/powerpoint/2010/main" val="157692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addresses all of this requirements and characteristics, we decide to develop a new science gateway to help scientists to configure and submit to EGI Federated cloud resources their analysis and also to allow them to share their results.</a:t>
            </a:r>
            <a:endParaRPr lang="it-IT" sz="1200" kern="1200" dirty="0" smtClean="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11</a:t>
            </a:fld>
            <a:endParaRPr lang="en-US"/>
          </a:p>
        </p:txBody>
      </p:sp>
    </p:spTree>
    <p:extLst>
      <p:ext uri="{BB962C8B-B14F-4D97-AF65-F5344CB8AC3E}">
        <p14:creationId xmlns:p14="http://schemas.microsoft.com/office/powerpoint/2010/main" val="33333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brief introduction of the extras project</a:t>
            </a:r>
            <a:r>
              <a:rPr lang="en-US" baseline="0" dirty="0" smtClean="0"/>
              <a:t>, I’ll describe the implementation of the </a:t>
            </a:r>
            <a:r>
              <a:rPr lang="en-US" baseline="0" dirty="0" err="1" smtClean="0"/>
              <a:t>s.g</a:t>
            </a:r>
            <a:r>
              <a:rPr lang="en-US" baseline="0" dirty="0" smtClean="0"/>
              <a:t>. for the extras project. Then, I will focus on how we use the EGI </a:t>
            </a:r>
            <a:r>
              <a:rPr lang="en-US" baseline="0" dirty="0" err="1" smtClean="0"/>
              <a:t>FedCloud</a:t>
            </a:r>
            <a:r>
              <a:rPr lang="en-US" baseline="0" dirty="0" smtClean="0"/>
              <a:t> resources</a:t>
            </a:r>
            <a:endParaRPr lang="en-US" dirty="0"/>
          </a:p>
        </p:txBody>
      </p:sp>
      <p:sp>
        <p:nvSpPr>
          <p:cNvPr id="4" name="Slide Number Placeholder 3"/>
          <p:cNvSpPr>
            <a:spLocks noGrp="1"/>
          </p:cNvSpPr>
          <p:nvPr>
            <p:ph type="sldNum" sz="quarter" idx="10"/>
          </p:nvPr>
        </p:nvSpPr>
        <p:spPr/>
        <p:txBody>
          <a:bodyPr/>
          <a:lstStyle/>
          <a:p>
            <a:fld id="{250503B6-F4CD-DE49-AB30-479371E8558D}" type="slidenum">
              <a:rPr lang="en-US" smtClean="0"/>
              <a:t>12</a:t>
            </a:fld>
            <a:endParaRPr lang="en-US"/>
          </a:p>
        </p:txBody>
      </p:sp>
    </p:spTree>
    <p:extLst>
      <p:ext uri="{BB962C8B-B14F-4D97-AF65-F5344CB8AC3E}">
        <p14:creationId xmlns:p14="http://schemas.microsoft.com/office/powerpoint/2010/main" val="156691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PortalTS</a:t>
            </a:r>
            <a:r>
              <a:rPr lang="en-US" dirty="0"/>
              <a:t> is a </a:t>
            </a:r>
            <a:r>
              <a:rPr lang="en-US" dirty="0" err="1"/>
              <a:t>moden</a:t>
            </a:r>
            <a:r>
              <a:rPr lang="en-US" baseline="0" dirty="0"/>
              <a:t> web portal written in typescript, and it uses the </a:t>
            </a:r>
            <a:r>
              <a:rPr lang="en-US" baseline="0" dirty="0" err="1"/>
              <a:t>nodejs</a:t>
            </a:r>
            <a:r>
              <a:rPr lang="en-US" baseline="0" dirty="0"/>
              <a:t> framework and </a:t>
            </a:r>
            <a:r>
              <a:rPr lang="en-US" baseline="0" dirty="0" err="1"/>
              <a:t>mongodb</a:t>
            </a:r>
            <a:r>
              <a:rPr lang="en-US" baseline="0" dirty="0"/>
              <a:t> as database. Moreover, the administration interface is developed as an </a:t>
            </a:r>
            <a:r>
              <a:rPr lang="en-US" baseline="0" dirty="0" err="1"/>
              <a:t>AngularJS</a:t>
            </a:r>
            <a:r>
              <a:rPr lang="en-US" baseline="0" dirty="0"/>
              <a:t> web application.</a:t>
            </a:r>
          </a:p>
          <a:p>
            <a:r>
              <a:rPr lang="en-US" baseline="0" dirty="0"/>
              <a:t>It is formed by a set of reusable modules.</a:t>
            </a:r>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13</a:t>
            </a:fld>
            <a:endParaRPr lang="en-US"/>
          </a:p>
        </p:txBody>
      </p:sp>
    </p:spTree>
    <p:extLst>
      <p:ext uri="{BB962C8B-B14F-4D97-AF65-F5344CB8AC3E}">
        <p14:creationId xmlns:p14="http://schemas.microsoft.com/office/powerpoint/2010/main" val="1415038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addresses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internal architecture and, in particular, we have the persistence </a:t>
            </a:r>
            <a:r>
              <a:rPr lang="en-US" sz="1200" kern="1200" dirty="0" err="1" smtClean="0">
                <a:solidFill>
                  <a:schemeClr val="tx1"/>
                </a:solidFill>
                <a:effectLst/>
                <a:latin typeface="+mn-lt"/>
                <a:ea typeface="+mn-ea"/>
                <a:cs typeface="+mn-cs"/>
              </a:rPr>
              <a:t>api</a:t>
            </a:r>
            <a:r>
              <a:rPr lang="en-US" sz="1200" kern="1200" dirty="0" smtClean="0">
                <a:solidFill>
                  <a:schemeClr val="tx1"/>
                </a:solidFill>
                <a:effectLst/>
                <a:latin typeface="+mn-lt"/>
                <a:ea typeface="+mn-ea"/>
                <a:cs typeface="+mn-cs"/>
              </a:rPr>
              <a:t> module, that allows as to save and retrieve data.</a:t>
            </a:r>
            <a:endParaRPr lang="it-IT" sz="1200" kern="1200" dirty="0" smtClean="0">
              <a:solidFill>
                <a:schemeClr val="tx1"/>
              </a:solidFill>
              <a:effectLst/>
              <a:latin typeface="+mn-lt"/>
              <a:ea typeface="+mn-ea"/>
              <a:cs typeface="+mn-cs"/>
            </a:endParaRPr>
          </a:p>
          <a:p>
            <a:endParaRPr lang="en-US" dirty="0" smtClean="0"/>
          </a:p>
          <a:p>
            <a:endParaRPr lang="en-US" dirty="0" smtClean="0"/>
          </a:p>
          <a:p>
            <a:endParaRPr lang="en-US" dirty="0" smtClean="0"/>
          </a:p>
          <a:p>
            <a:endParaRPr lang="en-US" dirty="0" smtClean="0"/>
          </a:p>
          <a:p>
            <a:r>
              <a:rPr lang="en-US" dirty="0" err="1" smtClean="0"/>
              <a:t>PortalTS</a:t>
            </a:r>
            <a:r>
              <a:rPr lang="en-US" dirty="0" smtClean="0"/>
              <a:t> </a:t>
            </a:r>
            <a:r>
              <a:rPr lang="en-US" dirty="0"/>
              <a:t>includes some </a:t>
            </a:r>
            <a:r>
              <a:rPr lang="en-US" baseline="0" dirty="0"/>
              <a:t>ready-to-use modules.</a:t>
            </a:r>
          </a:p>
          <a:p>
            <a:r>
              <a:rPr lang="en-US" baseline="0" dirty="0"/>
              <a:t>There are some basic modules, like theme module that defines the web page header and the footer that can be used by other modules to define a standard theme across the portal. </a:t>
            </a:r>
          </a:p>
          <a:p>
            <a:r>
              <a:rPr lang="en-US" baseline="0" dirty="0"/>
              <a:t>The database module enable the connection to </a:t>
            </a:r>
            <a:r>
              <a:rPr lang="en-US" baseline="0" dirty="0" err="1"/>
              <a:t>mongodb</a:t>
            </a:r>
            <a:r>
              <a:rPr lang="en-US" baseline="0" dirty="0"/>
              <a:t> and its </a:t>
            </a:r>
            <a:r>
              <a:rPr lang="en-US" baseline="0" dirty="0" err="1"/>
              <a:t>cofiguration</a:t>
            </a:r>
            <a:r>
              <a:rPr lang="en-US" baseline="0" dirty="0"/>
              <a:t>.</a:t>
            </a:r>
          </a:p>
          <a:p>
            <a:r>
              <a:rPr lang="en-US" baseline="0" dirty="0"/>
              <a:t>The user management module is extremely important. It defines API for user registration, login and logout. Each user must have a role, like administrator or standard user. This module defines also groups, that are set of users. A user can belong to zero or more groups. For example, there can be the expert users group, or the </a:t>
            </a:r>
            <a:r>
              <a:rPr lang="en-US" baseline="0" dirty="0" err="1"/>
              <a:t>moderetors</a:t>
            </a:r>
            <a:r>
              <a:rPr lang="en-US" baseline="0" dirty="0"/>
              <a:t> group.</a:t>
            </a:r>
          </a:p>
          <a:p>
            <a:r>
              <a:rPr lang="en-US" baseline="0" dirty="0"/>
              <a:t>The Persistence API Module defines API to save and retrieve data. It exposes both a </a:t>
            </a:r>
            <a:r>
              <a:rPr lang="en-US" baseline="0" dirty="0" err="1"/>
              <a:t>RESTFull</a:t>
            </a:r>
            <a:r>
              <a:rPr lang="en-US" baseline="0" dirty="0"/>
              <a:t> API and an </a:t>
            </a:r>
            <a:r>
              <a:rPr lang="en-US" baseline="0" dirty="0" err="1"/>
              <a:t>interal</a:t>
            </a:r>
            <a:r>
              <a:rPr lang="en-US" baseline="0" dirty="0"/>
              <a:t> API, that can be used directly by other modules. The </a:t>
            </a:r>
            <a:r>
              <a:rPr lang="en-US" baseline="0" dirty="0" err="1"/>
              <a:t>RESTFull</a:t>
            </a:r>
            <a:r>
              <a:rPr lang="en-US" baseline="0" dirty="0"/>
              <a:t> API is very important since it allows to store date directly from a web app, that can be built upon this modules. The Persistence API defines entity and collections. An entity is the saved data with some additional metadata, like the creation date and the user owner. A collection is a set of entity. As defaults, an entity can be accessed only by the owner, but it is possible to change this using a group-base policy. Thus, an entity can be accessed by a particular group of user.</a:t>
            </a:r>
          </a:p>
          <a:p>
            <a:r>
              <a:rPr lang="en-US" baseline="0" dirty="0"/>
              <a:t>On top of this modules, there is the CMS module, that defines some web pages for user login and registration, and it allows to create web pages and menu. Each web page and each menu element can be public or accessed by only a particular group of user, since the </a:t>
            </a:r>
            <a:r>
              <a:rPr lang="en-US" baseline="0" dirty="0" err="1"/>
              <a:t>cms</a:t>
            </a:r>
            <a:r>
              <a:rPr lang="en-US" baseline="0" dirty="0"/>
              <a:t> module uses the Persistence API module.</a:t>
            </a:r>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14</a:t>
            </a:fld>
            <a:endParaRPr lang="en-US"/>
          </a:p>
        </p:txBody>
      </p:sp>
    </p:spTree>
    <p:extLst>
      <p:ext uri="{BB962C8B-B14F-4D97-AF65-F5344CB8AC3E}">
        <p14:creationId xmlns:p14="http://schemas.microsoft.com/office/powerpoint/2010/main" val="441301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developed an </a:t>
            </a:r>
            <a:r>
              <a:rPr lang="en-US" sz="1200" kern="1200" dirty="0" err="1" smtClean="0">
                <a:solidFill>
                  <a:schemeClr val="tx1"/>
                </a:solidFill>
                <a:effectLst/>
                <a:latin typeface="+mn-lt"/>
                <a:ea typeface="+mn-ea"/>
                <a:cs typeface="+mn-cs"/>
              </a:rPr>
              <a:t>AngularJS</a:t>
            </a:r>
            <a:r>
              <a:rPr lang="en-US" sz="1200" kern="1200" dirty="0" smtClean="0">
                <a:solidFill>
                  <a:schemeClr val="tx1"/>
                </a:solidFill>
                <a:effectLst/>
                <a:latin typeface="+mn-lt"/>
                <a:ea typeface="+mn-ea"/>
                <a:cs typeface="+mn-cs"/>
              </a:rPr>
              <a:t> library, called </a:t>
            </a:r>
            <a:r>
              <a:rPr lang="en-US" sz="1200" kern="1200" dirty="0" err="1" smtClean="0">
                <a:solidFill>
                  <a:schemeClr val="tx1"/>
                </a:solidFill>
                <a:effectLst/>
                <a:latin typeface="+mn-lt"/>
                <a:ea typeface="+mn-ea"/>
                <a:cs typeface="+mn-cs"/>
              </a:rPr>
              <a:t>JsonGUI</a:t>
            </a:r>
            <a:r>
              <a:rPr lang="en-US" sz="1200" kern="1200" dirty="0" smtClean="0">
                <a:solidFill>
                  <a:schemeClr val="tx1"/>
                </a:solidFill>
                <a:effectLst/>
                <a:latin typeface="+mn-lt"/>
                <a:ea typeface="+mn-ea"/>
                <a:cs typeface="+mn-cs"/>
              </a:rPr>
              <a:t>. The library automatically converts a </a:t>
            </a:r>
            <a:r>
              <a:rPr lang="en-US" sz="1200" kern="1200" dirty="0" err="1" smtClean="0">
                <a:solidFill>
                  <a:schemeClr val="tx1"/>
                </a:solidFill>
                <a:effectLst/>
                <a:latin typeface="+mn-lt"/>
                <a:ea typeface="+mn-ea"/>
                <a:cs typeface="+mn-cs"/>
              </a:rPr>
              <a:t>json</a:t>
            </a:r>
            <a:r>
              <a:rPr lang="en-US" sz="1200" kern="1200" dirty="0" smtClean="0">
                <a:solidFill>
                  <a:schemeClr val="tx1"/>
                </a:solidFill>
                <a:effectLst/>
                <a:latin typeface="+mn-lt"/>
                <a:ea typeface="+mn-ea"/>
                <a:cs typeface="+mn-cs"/>
              </a:rPr>
              <a:t> object describing the user interface into a web form based interface. Moreover, the library allows as to specify constraint against the different parameters.</a:t>
            </a:r>
            <a:endParaRPr lang="it-IT" sz="1200" kern="1200" dirty="0" smtClean="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15</a:t>
            </a:fld>
            <a:endParaRPr lang="en-US"/>
          </a:p>
        </p:txBody>
      </p:sp>
    </p:spTree>
    <p:extLst>
      <p:ext uri="{BB962C8B-B14F-4D97-AF65-F5344CB8AC3E}">
        <p14:creationId xmlns:p14="http://schemas.microsoft.com/office/powerpoint/2010/main" val="120423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Extras virtual appliance</a:t>
            </a:r>
          </a:p>
          <a:p>
            <a:endParaRPr lang="en-US" dirty="0" smtClean="0"/>
          </a:p>
          <a:p>
            <a:r>
              <a:rPr lang="en-US" sz="1200" kern="1200" dirty="0" smtClean="0">
                <a:solidFill>
                  <a:schemeClr val="tx1"/>
                </a:solidFill>
                <a:effectLst/>
                <a:latin typeface="+mn-lt"/>
                <a:ea typeface="+mn-ea"/>
                <a:cs typeface="+mn-cs"/>
              </a:rPr>
              <a:t>So, this is the architecture of the extras </a:t>
            </a:r>
            <a:r>
              <a:rPr lang="en-US" sz="1200" kern="1200" dirty="0" err="1" smtClean="0">
                <a:solidFill>
                  <a:schemeClr val="tx1"/>
                </a:solidFill>
                <a:effectLst/>
                <a:latin typeface="+mn-lt"/>
                <a:ea typeface="+mn-ea"/>
                <a:cs typeface="+mn-cs"/>
              </a:rPr>
              <a:t>s.g</a:t>
            </a:r>
            <a:r>
              <a:rPr lang="en-US" sz="1200" kern="1200" dirty="0" smtClean="0">
                <a:solidFill>
                  <a:schemeClr val="tx1"/>
                </a:solidFill>
                <a:effectLst/>
                <a:latin typeface="+mn-lt"/>
                <a:ea typeface="+mn-ea"/>
                <a:cs typeface="+mn-cs"/>
              </a:rPr>
              <a:t>. On top of </a:t>
            </a:r>
            <a:r>
              <a:rPr lang="en-US" sz="1200" kern="1200" dirty="0" err="1" smtClean="0">
                <a:solidFill>
                  <a:schemeClr val="tx1"/>
                </a:solidFill>
                <a:effectLst/>
                <a:latin typeface="+mn-lt"/>
                <a:ea typeface="+mn-ea"/>
                <a:cs typeface="+mn-cs"/>
              </a:rPr>
              <a:t>portalts</a:t>
            </a:r>
            <a:r>
              <a:rPr lang="en-US" sz="1200" kern="1200" dirty="0" smtClean="0">
                <a:solidFill>
                  <a:schemeClr val="tx1"/>
                </a:solidFill>
                <a:effectLst/>
                <a:latin typeface="+mn-lt"/>
                <a:ea typeface="+mn-ea"/>
                <a:cs typeface="+mn-cs"/>
              </a:rPr>
              <a:t>, we developed a jobs management module. We use the </a:t>
            </a:r>
            <a:r>
              <a:rPr lang="en-US" sz="1200" kern="1200" dirty="0" err="1" smtClean="0">
                <a:solidFill>
                  <a:schemeClr val="tx1"/>
                </a:solidFill>
                <a:effectLst/>
                <a:latin typeface="+mn-lt"/>
                <a:ea typeface="+mn-ea"/>
                <a:cs typeface="+mn-cs"/>
              </a:rPr>
              <a:t>Json</a:t>
            </a:r>
            <a:r>
              <a:rPr lang="en-US" sz="1200" kern="1200" dirty="0" smtClean="0">
                <a:solidFill>
                  <a:schemeClr val="tx1"/>
                </a:solidFill>
                <a:effectLst/>
                <a:latin typeface="+mn-lt"/>
                <a:ea typeface="+mn-ea"/>
                <a:cs typeface="+mn-cs"/>
              </a:rPr>
              <a:t>-GUI to create the different user interface for the different tools.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each analysis tools is independent and we don’t have any models chain, we decide to develop different </a:t>
            </a:r>
            <a:r>
              <a:rPr lang="en-US" sz="1200" kern="1200" dirty="0" err="1" smtClean="0">
                <a:solidFill>
                  <a:schemeClr val="tx1"/>
                </a:solidFill>
                <a:effectLst/>
                <a:latin typeface="+mn-lt"/>
                <a:ea typeface="+mn-ea"/>
                <a:cs typeface="+mn-cs"/>
              </a:rPr>
              <a:t>microservices</a:t>
            </a:r>
            <a:r>
              <a:rPr lang="en-US" sz="1200" kern="1200" dirty="0" smtClean="0">
                <a:solidFill>
                  <a:schemeClr val="tx1"/>
                </a:solidFill>
                <a:effectLst/>
                <a:latin typeface="+mn-lt"/>
                <a:ea typeface="+mn-ea"/>
                <a:cs typeface="+mn-cs"/>
              </a:rPr>
              <a:t>, and e </a:t>
            </a:r>
            <a:r>
              <a:rPr lang="en-US" sz="1200" kern="1200" dirty="0" err="1" smtClean="0">
                <a:solidFill>
                  <a:schemeClr val="tx1"/>
                </a:solidFill>
                <a:effectLst/>
                <a:latin typeface="+mn-lt"/>
                <a:ea typeface="+mn-ea"/>
                <a:cs typeface="+mn-cs"/>
              </a:rPr>
              <a:t>microservice</a:t>
            </a:r>
            <a:r>
              <a:rPr lang="en-US" sz="1200" kern="1200" dirty="0" smtClean="0">
                <a:solidFill>
                  <a:schemeClr val="tx1"/>
                </a:solidFill>
                <a:effectLst/>
                <a:latin typeface="+mn-lt"/>
                <a:ea typeface="+mn-ea"/>
                <a:cs typeface="+mn-cs"/>
              </a:rPr>
              <a:t> is responsible to submit a particular tool.</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jobs management module can directly communicate with the </a:t>
            </a:r>
            <a:r>
              <a:rPr lang="en-US" sz="1200" kern="1200" dirty="0" err="1" smtClean="0">
                <a:solidFill>
                  <a:schemeClr val="tx1"/>
                </a:solidFill>
                <a:effectLst/>
                <a:latin typeface="+mn-lt"/>
                <a:ea typeface="+mn-ea"/>
                <a:cs typeface="+mn-cs"/>
              </a:rPr>
              <a:t>microservices</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microservices</a:t>
            </a:r>
            <a:r>
              <a:rPr lang="en-US" sz="1200" kern="1200" dirty="0" smtClean="0">
                <a:solidFill>
                  <a:schemeClr val="tx1"/>
                </a:solidFill>
                <a:effectLst/>
                <a:latin typeface="+mn-lt"/>
                <a:ea typeface="+mn-ea"/>
                <a:cs typeface="+mn-cs"/>
              </a:rPr>
              <a:t> interact with the </a:t>
            </a:r>
            <a:r>
              <a:rPr lang="en-US" sz="1200" kern="1200" dirty="0" err="1" smtClean="0">
                <a:solidFill>
                  <a:schemeClr val="tx1"/>
                </a:solidFill>
                <a:effectLst/>
                <a:latin typeface="+mn-lt"/>
                <a:ea typeface="+mn-ea"/>
                <a:cs typeface="+mn-cs"/>
              </a:rPr>
              <a:t>egi</a:t>
            </a:r>
            <a:r>
              <a:rPr lang="en-US" sz="1200" kern="1200" dirty="0" smtClean="0">
                <a:solidFill>
                  <a:schemeClr val="tx1"/>
                </a:solidFill>
                <a:effectLst/>
                <a:latin typeface="+mn-lt"/>
                <a:ea typeface="+mn-ea"/>
                <a:cs typeface="+mn-cs"/>
              </a:rPr>
              <a:t> federated cloud to perform the computation using the </a:t>
            </a:r>
            <a:r>
              <a:rPr lang="en-US" sz="1200" kern="1200" dirty="0" err="1" smtClean="0">
                <a:solidFill>
                  <a:schemeClr val="tx1"/>
                </a:solidFill>
                <a:effectLst/>
                <a:latin typeface="+mn-lt"/>
                <a:ea typeface="+mn-ea"/>
                <a:cs typeface="+mn-cs"/>
              </a:rPr>
              <a:t>occi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api</a:t>
            </a:r>
            <a:r>
              <a:rPr lang="en-US" sz="1200" kern="1200" dirty="0" smtClean="0">
                <a:solidFill>
                  <a:schemeClr val="tx1"/>
                </a:solidFill>
                <a:effectLst/>
                <a:latin typeface="+mn-lt"/>
                <a:ea typeface="+mn-ea"/>
                <a:cs typeface="+mn-cs"/>
              </a:rPr>
              <a:t>. We also developed an extras virtual appliance, available on the </a:t>
            </a:r>
            <a:r>
              <a:rPr lang="en-US" sz="1200" kern="1200" dirty="0" err="1" smtClean="0">
                <a:solidFill>
                  <a:schemeClr val="tx1"/>
                </a:solidFill>
                <a:effectLst/>
                <a:latin typeface="+mn-lt"/>
                <a:ea typeface="+mn-ea"/>
                <a:cs typeface="+mn-cs"/>
              </a:rPr>
              <a:t>appdb</a:t>
            </a:r>
            <a:r>
              <a:rPr lang="en-US" sz="1200" kern="1200" dirty="0" smtClean="0">
                <a:solidFill>
                  <a:schemeClr val="tx1"/>
                </a:solidFill>
                <a:effectLst/>
                <a:latin typeface="+mn-lt"/>
                <a:ea typeface="+mn-ea"/>
                <a:cs typeface="+mn-cs"/>
              </a:rPr>
              <a:t> of fed cloud, that is contextualized by the </a:t>
            </a:r>
            <a:r>
              <a:rPr lang="en-US" sz="1200" kern="1200" dirty="0" err="1" smtClean="0">
                <a:solidFill>
                  <a:schemeClr val="tx1"/>
                </a:solidFill>
                <a:effectLst/>
                <a:latin typeface="+mn-lt"/>
                <a:ea typeface="+mn-ea"/>
                <a:cs typeface="+mn-cs"/>
              </a:rPr>
              <a:t>microserves</a:t>
            </a:r>
            <a:r>
              <a:rPr lang="en-US" sz="1200" kern="1200" dirty="0" smtClean="0">
                <a:solidFill>
                  <a:schemeClr val="tx1"/>
                </a:solidFill>
                <a:effectLst/>
                <a:latin typeface="+mn-lt"/>
                <a:ea typeface="+mn-ea"/>
                <a:cs typeface="+mn-cs"/>
              </a:rPr>
              <a:t> to run the correct tools</a:t>
            </a:r>
            <a:r>
              <a:rPr lang="it-IT" dirty="0" smtClean="0">
                <a:effectLst/>
              </a:rPr>
              <a:t> </a:t>
            </a:r>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16</a:t>
            </a:fld>
            <a:endParaRPr lang="en-US"/>
          </a:p>
        </p:txBody>
      </p:sp>
    </p:spTree>
    <p:extLst>
      <p:ext uri="{BB962C8B-B14F-4D97-AF65-F5344CB8AC3E}">
        <p14:creationId xmlns:p14="http://schemas.microsoft.com/office/powerpoint/2010/main" val="1350911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brief introduction of the extras project</a:t>
            </a:r>
            <a:r>
              <a:rPr lang="en-US" baseline="0" dirty="0" smtClean="0"/>
              <a:t>, I’ll describe the implementation of the </a:t>
            </a:r>
            <a:r>
              <a:rPr lang="en-US" baseline="0" dirty="0" err="1" smtClean="0"/>
              <a:t>s.g</a:t>
            </a:r>
            <a:r>
              <a:rPr lang="en-US" baseline="0" dirty="0" smtClean="0"/>
              <a:t>. for the extras project. Then, I will focus on how we use the EGI </a:t>
            </a:r>
            <a:r>
              <a:rPr lang="en-US" baseline="0" dirty="0" err="1" smtClean="0"/>
              <a:t>FedCloud</a:t>
            </a:r>
            <a:r>
              <a:rPr lang="en-US" baseline="0" dirty="0" smtClean="0"/>
              <a:t> resources</a:t>
            </a:r>
            <a:endParaRPr lang="en-US" dirty="0"/>
          </a:p>
        </p:txBody>
      </p:sp>
      <p:sp>
        <p:nvSpPr>
          <p:cNvPr id="4" name="Slide Number Placeholder 3"/>
          <p:cNvSpPr>
            <a:spLocks noGrp="1"/>
          </p:cNvSpPr>
          <p:nvPr>
            <p:ph type="sldNum" sz="quarter" idx="10"/>
          </p:nvPr>
        </p:nvSpPr>
        <p:spPr/>
        <p:txBody>
          <a:bodyPr/>
          <a:lstStyle/>
          <a:p>
            <a:fld id="{250503B6-F4CD-DE49-AB30-479371E8558D}" type="slidenum">
              <a:rPr lang="en-US" smtClean="0"/>
              <a:t>17</a:t>
            </a:fld>
            <a:endParaRPr lang="en-US"/>
          </a:p>
        </p:txBody>
      </p:sp>
    </p:spTree>
    <p:extLst>
      <p:ext uri="{BB962C8B-B14F-4D97-AF65-F5344CB8AC3E}">
        <p14:creationId xmlns:p14="http://schemas.microsoft.com/office/powerpoint/2010/main" val="77459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noProof="0" dirty="0" smtClean="0">
                <a:solidFill>
                  <a:schemeClr val="tx1"/>
                </a:solidFill>
                <a:effectLst/>
                <a:latin typeface="+mn-lt"/>
                <a:ea typeface="+mn-ea"/>
                <a:cs typeface="+mn-cs"/>
              </a:rPr>
              <a:t>Create</a:t>
            </a:r>
            <a:r>
              <a:rPr lang="en-US" sz="1200" kern="1200" baseline="0" noProof="0" dirty="0" smtClean="0">
                <a:solidFill>
                  <a:schemeClr val="tx1"/>
                </a:solidFill>
                <a:effectLst/>
                <a:latin typeface="+mn-lt"/>
                <a:ea typeface="+mn-ea"/>
                <a:cs typeface="+mn-cs"/>
              </a:rPr>
              <a:t> a fresh virtual machine</a:t>
            </a:r>
          </a:p>
          <a:p>
            <a:r>
              <a:rPr lang="en-US" sz="1200" kern="1200" baseline="0" noProof="0" dirty="0" smtClean="0">
                <a:solidFill>
                  <a:schemeClr val="tx1"/>
                </a:solidFill>
                <a:effectLst/>
                <a:latin typeface="+mn-lt"/>
                <a:ea typeface="+mn-ea"/>
                <a:cs typeface="+mn-cs"/>
              </a:rPr>
              <a:t>We installed all the necessary dependences</a:t>
            </a:r>
          </a:p>
          <a:p>
            <a:r>
              <a:rPr lang="en-US" sz="1200" kern="1200" baseline="0" noProof="0" dirty="0" smtClean="0">
                <a:solidFill>
                  <a:schemeClr val="tx1"/>
                </a:solidFill>
                <a:effectLst/>
                <a:latin typeface="+mn-lt"/>
                <a:ea typeface="+mn-ea"/>
                <a:cs typeface="+mn-cs"/>
              </a:rPr>
              <a:t>We installed the software tools</a:t>
            </a:r>
            <a:endParaRPr lang="en-US" sz="1200" kern="1200" baseline="0" noProof="0" dirty="0">
              <a:solidFill>
                <a:schemeClr val="tx1"/>
              </a:solidFill>
              <a:effectLst/>
              <a:latin typeface="+mn-lt"/>
              <a:ea typeface="+mn-ea"/>
              <a:cs typeface="+mn-cs"/>
            </a:endParaRPr>
          </a:p>
          <a:p>
            <a:r>
              <a:rPr lang="en-US" sz="1200" kern="1200" baseline="0" noProof="0" dirty="0" smtClean="0">
                <a:solidFill>
                  <a:schemeClr val="tx1"/>
                </a:solidFill>
                <a:effectLst/>
                <a:latin typeface="+mn-lt"/>
                <a:ea typeface="+mn-ea"/>
                <a:cs typeface="+mn-cs"/>
              </a:rPr>
              <a:t>Deploy to </a:t>
            </a:r>
            <a:r>
              <a:rPr lang="en-US" sz="1200" kern="1200" baseline="0" noProof="0" dirty="0" err="1" smtClean="0">
                <a:solidFill>
                  <a:schemeClr val="tx1"/>
                </a:solidFill>
                <a:effectLst/>
                <a:latin typeface="+mn-lt"/>
                <a:ea typeface="+mn-ea"/>
                <a:cs typeface="+mn-cs"/>
              </a:rPr>
              <a:t>AppDB</a:t>
            </a:r>
            <a:endParaRPr lang="en-US" sz="1200" kern="1200" baseline="0" noProof="0" dirty="0" smtClean="0">
              <a:solidFill>
                <a:schemeClr val="tx1"/>
              </a:solidFill>
              <a:effectLst/>
              <a:latin typeface="+mn-lt"/>
              <a:ea typeface="+mn-ea"/>
              <a:cs typeface="+mn-cs"/>
            </a:endParaRPr>
          </a:p>
          <a:p>
            <a:r>
              <a:rPr lang="en-US" sz="1200" kern="1200" baseline="0" noProof="0" dirty="0" smtClean="0">
                <a:solidFill>
                  <a:schemeClr val="tx1"/>
                </a:solidFill>
                <a:effectLst/>
                <a:latin typeface="+mn-lt"/>
                <a:ea typeface="+mn-ea"/>
                <a:cs typeface="+mn-cs"/>
              </a:rPr>
              <a:t>And then, the virtual machine became available on different </a:t>
            </a:r>
            <a:r>
              <a:rPr lang="en-US" sz="1200" kern="1200" baseline="0" noProof="0" dirty="0" err="1" smtClean="0">
                <a:solidFill>
                  <a:schemeClr val="tx1"/>
                </a:solidFill>
                <a:effectLst/>
                <a:latin typeface="+mn-lt"/>
                <a:ea typeface="+mn-ea"/>
                <a:cs typeface="+mn-cs"/>
              </a:rPr>
              <a:t>recources</a:t>
            </a:r>
            <a:endParaRPr lang="en-US" sz="1200" kern="1200" baseline="0" noProof="0" dirty="0" smtClean="0">
              <a:solidFill>
                <a:schemeClr val="tx1"/>
              </a:solidFill>
              <a:effectLst/>
              <a:latin typeface="+mn-lt"/>
              <a:ea typeface="+mn-ea"/>
              <a:cs typeface="+mn-cs"/>
            </a:endParaRPr>
          </a:p>
          <a:p>
            <a:r>
              <a:rPr lang="en-US" sz="1200" kern="1200" baseline="0" noProof="0" dirty="0" smtClean="0">
                <a:solidFill>
                  <a:schemeClr val="tx1"/>
                </a:solidFill>
                <a:effectLst/>
                <a:latin typeface="+mn-lt"/>
                <a:ea typeface="+mn-ea"/>
                <a:cs typeface="+mn-cs"/>
              </a:rPr>
              <a:t>OCCI -&gt; start/stop instance of the virtual machine</a:t>
            </a:r>
          </a:p>
        </p:txBody>
      </p:sp>
      <p:sp>
        <p:nvSpPr>
          <p:cNvPr id="4" name="Segnaposto numero diapositiva 3"/>
          <p:cNvSpPr>
            <a:spLocks noGrp="1"/>
          </p:cNvSpPr>
          <p:nvPr>
            <p:ph type="sldNum" sz="quarter" idx="10"/>
          </p:nvPr>
        </p:nvSpPr>
        <p:spPr/>
        <p:txBody>
          <a:bodyPr/>
          <a:lstStyle/>
          <a:p>
            <a:fld id="{250503B6-F4CD-DE49-AB30-479371E8558D}" type="slidenum">
              <a:rPr lang="en-US" smtClean="0"/>
              <a:t>18</a:t>
            </a:fld>
            <a:endParaRPr lang="en-US"/>
          </a:p>
        </p:txBody>
      </p:sp>
    </p:spTree>
    <p:extLst>
      <p:ext uri="{BB962C8B-B14F-4D97-AF65-F5344CB8AC3E}">
        <p14:creationId xmlns:p14="http://schemas.microsoft.com/office/powerpoint/2010/main" val="1060945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Then, we</a:t>
            </a:r>
            <a:r>
              <a:rPr lang="en-US" baseline="0" dirty="0" smtClean="0"/>
              <a:t> have the problem to access the fed cloud resource.</a:t>
            </a:r>
            <a:r>
              <a:rPr lang="en-US" baseline="0" dirty="0"/>
              <a:t> </a:t>
            </a:r>
            <a:r>
              <a:rPr lang="en-US" baseline="0" dirty="0" smtClean="0"/>
              <a:t>We choose to use a robot certificates, since it simplify the authentication process for the end users.</a:t>
            </a:r>
          </a:p>
        </p:txBody>
      </p:sp>
      <p:sp>
        <p:nvSpPr>
          <p:cNvPr id="4" name="Segnaposto numero diapositiva 3"/>
          <p:cNvSpPr>
            <a:spLocks noGrp="1"/>
          </p:cNvSpPr>
          <p:nvPr>
            <p:ph type="sldNum" sz="quarter" idx="10"/>
          </p:nvPr>
        </p:nvSpPr>
        <p:spPr/>
        <p:txBody>
          <a:bodyPr/>
          <a:lstStyle/>
          <a:p>
            <a:fld id="{250503B6-F4CD-DE49-AB30-479371E8558D}" type="slidenum">
              <a:rPr lang="en-US" smtClean="0"/>
              <a:t>19</a:t>
            </a:fld>
            <a:endParaRPr lang="en-US"/>
          </a:p>
        </p:txBody>
      </p:sp>
    </p:spTree>
    <p:extLst>
      <p:ext uri="{BB962C8B-B14F-4D97-AF65-F5344CB8AC3E}">
        <p14:creationId xmlns:p14="http://schemas.microsoft.com/office/powerpoint/2010/main" val="6034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brief introduction of the extras project</a:t>
            </a:r>
            <a:r>
              <a:rPr lang="en-US" baseline="0" dirty="0" smtClean="0"/>
              <a:t>, I’ll describe the implementation of the </a:t>
            </a:r>
            <a:r>
              <a:rPr lang="en-US" baseline="0" dirty="0" err="1" smtClean="0"/>
              <a:t>s.g</a:t>
            </a:r>
            <a:r>
              <a:rPr lang="en-US" baseline="0" dirty="0" smtClean="0"/>
              <a:t>. for the extras project. Then, I will focus on how we use the EGI </a:t>
            </a:r>
            <a:r>
              <a:rPr lang="en-US" baseline="0" dirty="0" err="1" smtClean="0"/>
              <a:t>FedCloud</a:t>
            </a:r>
            <a:r>
              <a:rPr lang="en-US" baseline="0" dirty="0" smtClean="0"/>
              <a:t> resources</a:t>
            </a:r>
            <a:endParaRPr lang="en-US" dirty="0"/>
          </a:p>
        </p:txBody>
      </p:sp>
      <p:sp>
        <p:nvSpPr>
          <p:cNvPr id="4" name="Slide Number Placeholder 3"/>
          <p:cNvSpPr>
            <a:spLocks noGrp="1"/>
          </p:cNvSpPr>
          <p:nvPr>
            <p:ph type="sldNum" sz="quarter" idx="10"/>
          </p:nvPr>
        </p:nvSpPr>
        <p:spPr/>
        <p:txBody>
          <a:bodyPr/>
          <a:lstStyle/>
          <a:p>
            <a:fld id="{250503B6-F4CD-DE49-AB30-479371E8558D}" type="slidenum">
              <a:rPr lang="en-US" smtClean="0"/>
              <a:t>2</a:t>
            </a:fld>
            <a:endParaRPr lang="en-US"/>
          </a:p>
        </p:txBody>
      </p:sp>
    </p:spTree>
    <p:extLst>
      <p:ext uri="{BB962C8B-B14F-4D97-AF65-F5344CB8AC3E}">
        <p14:creationId xmlns:p14="http://schemas.microsoft.com/office/powerpoint/2010/main" val="59089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A robot certificate</a:t>
            </a:r>
            <a:r>
              <a:rPr lang="en-US" baseline="0" dirty="0" smtClean="0"/>
              <a:t> is associated with a specific application or function</a:t>
            </a:r>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20</a:t>
            </a:fld>
            <a:endParaRPr lang="en-US"/>
          </a:p>
        </p:txBody>
      </p:sp>
    </p:spTree>
    <p:extLst>
      <p:ext uri="{BB962C8B-B14F-4D97-AF65-F5344CB8AC3E}">
        <p14:creationId xmlns:p14="http://schemas.microsoft.com/office/powerpoint/2010/main" val="128643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And can be shared by</a:t>
            </a:r>
            <a:r>
              <a:rPr lang="en-US" baseline="0" dirty="0" smtClean="0"/>
              <a:t> the all VO members, so that each user doesn’t need to create and provide a personal certificate.</a:t>
            </a:r>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21</a:t>
            </a:fld>
            <a:endParaRPr lang="en-US"/>
          </a:p>
        </p:txBody>
      </p:sp>
    </p:spTree>
    <p:extLst>
      <p:ext uri="{BB962C8B-B14F-4D97-AF65-F5344CB8AC3E}">
        <p14:creationId xmlns:p14="http://schemas.microsoft.com/office/powerpoint/2010/main" val="443885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baseline="0" noProof="0" dirty="0" smtClean="0">
                <a:solidFill>
                  <a:schemeClr val="tx1"/>
                </a:solidFill>
                <a:effectLst/>
                <a:latin typeface="+mn-lt"/>
                <a:ea typeface="+mn-ea"/>
                <a:cs typeface="+mn-cs"/>
              </a:rPr>
              <a:t>The contextualization allows to choose </a:t>
            </a:r>
          </a:p>
        </p:txBody>
      </p:sp>
      <p:sp>
        <p:nvSpPr>
          <p:cNvPr id="4" name="Segnaposto numero diapositiva 3"/>
          <p:cNvSpPr>
            <a:spLocks noGrp="1"/>
          </p:cNvSpPr>
          <p:nvPr>
            <p:ph type="sldNum" sz="quarter" idx="10"/>
          </p:nvPr>
        </p:nvSpPr>
        <p:spPr/>
        <p:txBody>
          <a:bodyPr/>
          <a:lstStyle/>
          <a:p>
            <a:fld id="{250503B6-F4CD-DE49-AB30-479371E8558D}" type="slidenum">
              <a:rPr lang="en-US" smtClean="0"/>
              <a:t>22</a:t>
            </a:fld>
            <a:endParaRPr lang="en-US"/>
          </a:p>
        </p:txBody>
      </p:sp>
    </p:spTree>
    <p:extLst>
      <p:ext uri="{BB962C8B-B14F-4D97-AF65-F5344CB8AC3E}">
        <p14:creationId xmlns:p14="http://schemas.microsoft.com/office/powerpoint/2010/main" val="2025394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baseline="0" noProof="0" dirty="0" smtClean="0">
                <a:solidFill>
                  <a:schemeClr val="tx1"/>
                </a:solidFill>
                <a:effectLst/>
                <a:latin typeface="+mn-lt"/>
                <a:ea typeface="+mn-ea"/>
                <a:cs typeface="+mn-cs"/>
              </a:rPr>
              <a:t>When the µservice receives a new job submission, it choose a cloud resource between the available resources, and then create a new instance of the virtual appliance with a specific context.</a:t>
            </a:r>
          </a:p>
          <a:p>
            <a:r>
              <a:rPr lang="en-US" sz="1200" kern="1200" baseline="0" noProof="0" dirty="0" smtClean="0">
                <a:solidFill>
                  <a:schemeClr val="tx1"/>
                </a:solidFill>
                <a:effectLst/>
                <a:latin typeface="+mn-lt"/>
                <a:ea typeface="+mn-ea"/>
                <a:cs typeface="+mn-cs"/>
              </a:rPr>
              <a:t>At the end of the execution, the µservice is notified, and than it can destroy the instance</a:t>
            </a:r>
          </a:p>
          <a:p>
            <a:endParaRPr lang="en-US" sz="1200" kern="1200" baseline="0" noProof="0" dirty="0" smtClean="0">
              <a:solidFill>
                <a:schemeClr val="tx1"/>
              </a:solidFill>
              <a:effectLst/>
              <a:latin typeface="+mn-lt"/>
              <a:ea typeface="+mn-ea"/>
              <a:cs typeface="+mn-cs"/>
            </a:endParaRPr>
          </a:p>
          <a:p>
            <a:r>
              <a:rPr lang="en-US" sz="1200" kern="1200" baseline="0" noProof="0" dirty="0" smtClean="0">
                <a:solidFill>
                  <a:schemeClr val="tx1"/>
                </a:solidFill>
                <a:effectLst/>
                <a:latin typeface="+mn-lt"/>
                <a:ea typeface="+mn-ea"/>
                <a:cs typeface="+mn-cs"/>
              </a:rPr>
              <a:t>With this solution, the µservice doesn’t need to perform polling to detect when the job is completed.</a:t>
            </a:r>
          </a:p>
        </p:txBody>
      </p:sp>
      <p:sp>
        <p:nvSpPr>
          <p:cNvPr id="4" name="Segnaposto numero diapositiva 3"/>
          <p:cNvSpPr>
            <a:spLocks noGrp="1"/>
          </p:cNvSpPr>
          <p:nvPr>
            <p:ph type="sldNum" sz="quarter" idx="10"/>
          </p:nvPr>
        </p:nvSpPr>
        <p:spPr/>
        <p:txBody>
          <a:bodyPr/>
          <a:lstStyle/>
          <a:p>
            <a:fld id="{250503B6-F4CD-DE49-AB30-479371E8558D}" type="slidenum">
              <a:rPr lang="en-US" smtClean="0"/>
              <a:t>23</a:t>
            </a:fld>
            <a:endParaRPr lang="en-US"/>
          </a:p>
        </p:txBody>
      </p:sp>
    </p:spTree>
    <p:extLst>
      <p:ext uri="{BB962C8B-B14F-4D97-AF65-F5344CB8AC3E}">
        <p14:creationId xmlns:p14="http://schemas.microsoft.com/office/powerpoint/2010/main" val="486152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baseline="0" noProof="0" dirty="0" smtClean="0">
                <a:solidFill>
                  <a:schemeClr val="tx1"/>
                </a:solidFill>
                <a:effectLst/>
                <a:latin typeface="+mn-lt"/>
                <a:ea typeface="+mn-ea"/>
                <a:cs typeface="+mn-cs"/>
              </a:rPr>
              <a:t>happening </a:t>
            </a:r>
          </a:p>
          <a:p>
            <a:r>
              <a:rPr lang="en-US" sz="1200" kern="1200" baseline="0" noProof="0" dirty="0" smtClean="0">
                <a:solidFill>
                  <a:schemeClr val="tx1"/>
                </a:solidFill>
                <a:effectLst/>
                <a:latin typeface="+mn-lt"/>
                <a:ea typeface="+mn-ea"/>
                <a:cs typeface="+mn-cs"/>
              </a:rPr>
              <a:t>Another important aspect is that when a job is in execution, you don’t know what it’s doing, and it is a general problem with </a:t>
            </a:r>
            <a:r>
              <a:rPr lang="en-US" sz="1200" kern="1200" baseline="0" noProof="0" dirty="0" err="1" smtClean="0">
                <a:solidFill>
                  <a:schemeClr val="tx1"/>
                </a:solidFill>
                <a:effectLst/>
                <a:latin typeface="+mn-lt"/>
                <a:ea typeface="+mn-ea"/>
                <a:cs typeface="+mn-cs"/>
              </a:rPr>
              <a:t>s.g</a:t>
            </a:r>
            <a:r>
              <a:rPr lang="en-US" sz="1200" kern="1200" baseline="0" noProof="0" dirty="0" smtClean="0">
                <a:solidFill>
                  <a:schemeClr val="tx1"/>
                </a:solidFill>
                <a:effectLst/>
                <a:latin typeface="+mn-lt"/>
                <a:ea typeface="+mn-ea"/>
                <a:cs typeface="+mn-cs"/>
              </a:rPr>
              <a:t>.</a:t>
            </a:r>
          </a:p>
          <a:p>
            <a:r>
              <a:rPr lang="en-US" sz="1200" kern="1200" baseline="0" noProof="0" dirty="0" smtClean="0">
                <a:solidFill>
                  <a:schemeClr val="tx1"/>
                </a:solidFill>
                <a:effectLst/>
                <a:latin typeface="+mn-lt"/>
                <a:ea typeface="+mn-ea"/>
                <a:cs typeface="+mn-cs"/>
              </a:rPr>
              <a:t>So, what we need is </a:t>
            </a:r>
            <a:r>
              <a:rPr lang="en-US" sz="1200" kern="1200" baseline="0" noProof="0" dirty="0" err="1" smtClean="0">
                <a:solidFill>
                  <a:schemeClr val="tx1"/>
                </a:solidFill>
                <a:effectLst/>
                <a:latin typeface="+mn-lt"/>
                <a:ea typeface="+mn-ea"/>
                <a:cs typeface="+mn-cs"/>
              </a:rPr>
              <a:t>realtime</a:t>
            </a:r>
            <a:r>
              <a:rPr lang="en-US" sz="1200" kern="1200" baseline="0" noProof="0" dirty="0" smtClean="0">
                <a:solidFill>
                  <a:schemeClr val="tx1"/>
                </a:solidFill>
                <a:effectLst/>
                <a:latin typeface="+mn-lt"/>
                <a:ea typeface="+mn-ea"/>
                <a:cs typeface="+mn-cs"/>
              </a:rPr>
              <a:t> logs!</a:t>
            </a:r>
          </a:p>
          <a:p>
            <a:r>
              <a:rPr lang="en-US" sz="1200" kern="1200" baseline="0" noProof="0" dirty="0" smtClean="0">
                <a:solidFill>
                  <a:schemeClr val="tx1"/>
                </a:solidFill>
                <a:effectLst/>
                <a:latin typeface="+mn-lt"/>
                <a:ea typeface="+mn-ea"/>
                <a:cs typeface="+mn-cs"/>
              </a:rPr>
              <a:t>With </a:t>
            </a:r>
            <a:r>
              <a:rPr lang="en-US" sz="1200" kern="1200" baseline="0" noProof="0" dirty="0" err="1" smtClean="0">
                <a:solidFill>
                  <a:schemeClr val="tx1"/>
                </a:solidFill>
                <a:effectLst/>
                <a:latin typeface="+mn-lt"/>
                <a:ea typeface="+mn-ea"/>
                <a:cs typeface="+mn-cs"/>
              </a:rPr>
              <a:t>realtime</a:t>
            </a:r>
            <a:r>
              <a:rPr lang="en-US" sz="1200" kern="1200" baseline="0" noProof="0" dirty="0" smtClean="0">
                <a:solidFill>
                  <a:schemeClr val="tx1"/>
                </a:solidFill>
                <a:effectLst/>
                <a:latin typeface="+mn-lt"/>
                <a:ea typeface="+mn-ea"/>
                <a:cs typeface="+mn-cs"/>
              </a:rPr>
              <a:t> logs, the scientist can check the job status, and if something is going wrong.</a:t>
            </a:r>
          </a:p>
          <a:p>
            <a:endParaRPr lang="en-US" sz="1200" kern="1200" baseline="0" noProof="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250503B6-F4CD-DE49-AB30-479371E8558D}" type="slidenum">
              <a:rPr lang="en-US" smtClean="0"/>
              <a:t>24</a:t>
            </a:fld>
            <a:endParaRPr lang="en-US"/>
          </a:p>
        </p:txBody>
      </p:sp>
    </p:spTree>
    <p:extLst>
      <p:ext uri="{BB962C8B-B14F-4D97-AF65-F5344CB8AC3E}">
        <p14:creationId xmlns:p14="http://schemas.microsoft.com/office/powerpoint/2010/main" val="948542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baseline="0" noProof="0" dirty="0" smtClean="0">
                <a:solidFill>
                  <a:schemeClr val="tx1"/>
                </a:solidFill>
                <a:effectLst/>
                <a:latin typeface="+mn-lt"/>
                <a:ea typeface="+mn-ea"/>
                <a:cs typeface="+mn-cs"/>
              </a:rPr>
              <a:t>So we modified the contextualization script in order that, when a new standard output or error is available, it is immediately sent to the µservice.</a:t>
            </a:r>
          </a:p>
          <a:p>
            <a:r>
              <a:rPr lang="en-US" sz="1200" kern="1200" baseline="0" noProof="0" dirty="0" smtClean="0">
                <a:solidFill>
                  <a:schemeClr val="tx1"/>
                </a:solidFill>
                <a:effectLst/>
                <a:latin typeface="+mn-lt"/>
                <a:ea typeface="+mn-ea"/>
                <a:cs typeface="+mn-cs"/>
              </a:rPr>
              <a:t>And then, the µservice send the log using web socket to the scientist.</a:t>
            </a:r>
          </a:p>
        </p:txBody>
      </p:sp>
      <p:sp>
        <p:nvSpPr>
          <p:cNvPr id="4" name="Segnaposto numero diapositiva 3"/>
          <p:cNvSpPr>
            <a:spLocks noGrp="1"/>
          </p:cNvSpPr>
          <p:nvPr>
            <p:ph type="sldNum" sz="quarter" idx="10"/>
          </p:nvPr>
        </p:nvSpPr>
        <p:spPr/>
        <p:txBody>
          <a:bodyPr/>
          <a:lstStyle/>
          <a:p>
            <a:fld id="{250503B6-F4CD-DE49-AB30-479371E8558D}" type="slidenum">
              <a:rPr lang="en-US" smtClean="0"/>
              <a:t>25</a:t>
            </a:fld>
            <a:endParaRPr lang="en-US"/>
          </a:p>
        </p:txBody>
      </p:sp>
    </p:spTree>
    <p:extLst>
      <p:ext uri="{BB962C8B-B14F-4D97-AF65-F5344CB8AC3E}">
        <p14:creationId xmlns:p14="http://schemas.microsoft.com/office/powerpoint/2010/main" val="109336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503B6-F4CD-DE49-AB30-479371E8558D}" type="slidenum">
              <a:rPr lang="en-US" smtClean="0"/>
              <a:t>3</a:t>
            </a:fld>
            <a:endParaRPr lang="en-US"/>
          </a:p>
        </p:txBody>
      </p:sp>
    </p:spTree>
    <p:extLst>
      <p:ext uri="{BB962C8B-B14F-4D97-AF65-F5344CB8AC3E}">
        <p14:creationId xmlns:p14="http://schemas.microsoft.com/office/powerpoint/2010/main" val="184766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dirty="0" smtClean="0"/>
              <a:t>The </a:t>
            </a:r>
            <a:r>
              <a:rPr lang="en-US" baseline="0" dirty="0" err="1"/>
              <a:t>EXTraS</a:t>
            </a:r>
            <a:r>
              <a:rPr lang="en-US" baseline="0" dirty="0"/>
              <a:t> Project is an FP7 project started in the 2014 that will end </a:t>
            </a:r>
            <a:r>
              <a:rPr lang="en-US" baseline="0" dirty="0" smtClean="0"/>
              <a:t>this year</a:t>
            </a:r>
            <a:endParaRPr lang="en-US" baseline="0" dirty="0"/>
          </a:p>
          <a:p>
            <a:r>
              <a:rPr lang="en-US" baseline="0" dirty="0"/>
              <a:t>Its aim is to analyze the data retrieved from the XMM-Newton, 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X-ray"/>
              </a:rPr>
              <a:t>X-ray</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Space observatory"/>
              </a:rPr>
              <a:t>space observatory</a:t>
            </a:r>
            <a:r>
              <a:rPr lang="en-US" sz="1200" b="0" i="0" u="none" strike="noStrike"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launched by the </a:t>
            </a:r>
            <a:r>
              <a:rPr lang="en-US" sz="1200" b="0" i="0" u="none" strike="noStrike" kern="1200" dirty="0">
                <a:solidFill>
                  <a:schemeClr val="tx1"/>
                </a:solidFill>
                <a:effectLst/>
                <a:latin typeface="+mn-lt"/>
                <a:ea typeface="+mn-ea"/>
                <a:cs typeface="+mn-cs"/>
                <a:hlinkClick r:id="rId5" tooltip="European Space Agency"/>
              </a:rPr>
              <a:t>European Space </a:t>
            </a:r>
            <a:r>
              <a:rPr lang="en-US" sz="1200" b="0" i="0" u="none" strike="noStrike" kern="1200" dirty="0" smtClean="0">
                <a:solidFill>
                  <a:schemeClr val="tx1"/>
                </a:solidFill>
                <a:effectLst/>
                <a:latin typeface="+mn-lt"/>
                <a:ea typeface="+mn-ea"/>
                <a:cs typeface="+mn-cs"/>
                <a:hlinkClick r:id="rId5" tooltip="European Space Agency"/>
              </a:rPr>
              <a:t>Agency</a:t>
            </a:r>
            <a:endParaRPr lang="en-US" sz="1200" b="0" i="0" u="none" strike="noStrike"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250503B6-F4CD-DE49-AB30-479371E8558D}" type="slidenum">
              <a:rPr lang="en-US" smtClean="0"/>
              <a:t>4</a:t>
            </a:fld>
            <a:endParaRPr lang="en-US"/>
          </a:p>
        </p:txBody>
      </p:sp>
    </p:spTree>
    <p:extLst>
      <p:ext uri="{BB962C8B-B14F-4D97-AF65-F5344CB8AC3E}">
        <p14:creationId xmlns:p14="http://schemas.microsoft.com/office/powerpoint/2010/main" val="1843108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t>
            </a:r>
            <a:r>
              <a:rPr lang="en-US" sz="1200" b="0" i="0" kern="1200" dirty="0">
                <a:solidFill>
                  <a:schemeClr val="tx1"/>
                </a:solidFill>
                <a:effectLst/>
                <a:latin typeface="+mn-lt"/>
                <a:ea typeface="+mn-ea"/>
                <a:cs typeface="+mn-cs"/>
              </a:rPr>
              <a:t>particular, the</a:t>
            </a:r>
            <a:r>
              <a:rPr lang="en-US" sz="1200" b="0" i="0" kern="1200" baseline="0" dirty="0">
                <a:solidFill>
                  <a:schemeClr val="tx1"/>
                </a:solidFill>
                <a:effectLst/>
                <a:latin typeface="+mn-lt"/>
                <a:ea typeface="+mn-ea"/>
                <a:cs typeface="+mn-cs"/>
              </a:rPr>
              <a:t> project analyzes the EPIC data to detect new X-ray transients and </a:t>
            </a:r>
            <a:r>
              <a:rPr lang="en-US" sz="1200" b="0" i="0" kern="1200" baseline="0" dirty="0" err="1">
                <a:solidFill>
                  <a:schemeClr val="tx1"/>
                </a:solidFill>
                <a:effectLst/>
                <a:latin typeface="+mn-lt"/>
                <a:ea typeface="+mn-ea"/>
                <a:cs typeface="+mn-cs"/>
              </a:rPr>
              <a:t>pulsators</a:t>
            </a:r>
            <a:r>
              <a:rPr lang="en-US" sz="1200" b="0" i="0" kern="1200" baseline="0" dirty="0">
                <a:solidFill>
                  <a:schemeClr val="tx1"/>
                </a:solidFill>
                <a:effectLst/>
                <a:latin typeface="+mn-lt"/>
                <a:ea typeface="+mn-ea"/>
                <a:cs typeface="+mn-cs"/>
              </a:rPr>
              <a:t> and the characterization of long-term variability.</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So the output of Extras is a catalogue of variable sources. Then, each variable must be individually analyzed.</a:t>
            </a:r>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5</a:t>
            </a:fld>
            <a:endParaRPr lang="en-US"/>
          </a:p>
        </p:txBody>
      </p:sp>
    </p:spTree>
    <p:extLst>
      <p:ext uri="{BB962C8B-B14F-4D97-AF65-F5344CB8AC3E}">
        <p14:creationId xmlns:p14="http://schemas.microsoft.com/office/powerpoint/2010/main" val="60094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indent="-228600">
              <a:buNone/>
            </a:pPr>
            <a:r>
              <a:rPr lang="en-GB" dirty="0" smtClean="0"/>
              <a:t>The data elaborated are images</a:t>
            </a:r>
            <a:r>
              <a:rPr lang="en-GB" baseline="0" dirty="0" smtClean="0"/>
              <a:t> taken from </a:t>
            </a:r>
            <a:r>
              <a:rPr lang="en-GB" baseline="0" dirty="0"/>
              <a:t>the EPIC </a:t>
            </a:r>
            <a:r>
              <a:rPr lang="en-GB" baseline="0" dirty="0" smtClean="0"/>
              <a:t>instrument.</a:t>
            </a:r>
          </a:p>
          <a:p>
            <a:pPr marL="228600" indent="-228600">
              <a:buNone/>
            </a:pPr>
            <a:r>
              <a:rPr lang="en-GB" baseline="0" dirty="0" smtClean="0"/>
              <a:t>For example, one of the kinds of analysis developed in the project perform sources detection on images </a:t>
            </a:r>
          </a:p>
          <a:p>
            <a:pPr marL="228600" indent="-228600">
              <a:buNone/>
            </a:pPr>
            <a:r>
              <a:rPr lang="en-GB" baseline="0" dirty="0" smtClean="0"/>
              <a:t>that </a:t>
            </a:r>
            <a:r>
              <a:rPr lang="en-GB" baseline="0" dirty="0"/>
              <a:t>are integrated on short time interval </a:t>
            </a:r>
            <a:r>
              <a:rPr lang="en-GB" baseline="0" dirty="0" smtClean="0"/>
              <a:t>with respect to the full observation.</a:t>
            </a:r>
          </a:p>
          <a:p>
            <a:pPr marL="228600" indent="-228600">
              <a:buNone/>
            </a:pPr>
            <a:r>
              <a:rPr lang="en-GB" baseline="0" dirty="0" smtClean="0"/>
              <a:t>Than, candidate sources </a:t>
            </a:r>
            <a:r>
              <a:rPr lang="en-GB" baseline="0" dirty="0"/>
              <a:t>are compared to the sources detected on full observation images</a:t>
            </a:r>
            <a:r>
              <a:rPr lang="en-GB" baseline="0" dirty="0" smtClean="0"/>
              <a:t>.</a:t>
            </a:r>
            <a:endParaRPr lang="en-US" dirty="0"/>
          </a:p>
          <a:p>
            <a:endParaRPr lang="en-US" dirty="0"/>
          </a:p>
          <a:p>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6</a:t>
            </a:fld>
            <a:endParaRPr lang="en-US"/>
          </a:p>
        </p:txBody>
      </p:sp>
    </p:spTree>
    <p:extLst>
      <p:ext uri="{BB962C8B-B14F-4D97-AF65-F5344CB8AC3E}">
        <p14:creationId xmlns:p14="http://schemas.microsoft.com/office/powerpoint/2010/main" val="119182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aseline="0" dirty="0" smtClean="0">
                <a:latin typeface="Roboto" charset="0"/>
                <a:ea typeface="Roboto" charset="0"/>
                <a:cs typeface="Roboto" charset="0"/>
              </a:rPr>
              <a:t>This new analysis result in new software tools with the following requirements:</a:t>
            </a:r>
          </a:p>
          <a:p>
            <a:pPr marL="228600" marR="0" indent="-228600" algn="just"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latin typeface="Roboto" charset="0"/>
              <a:ea typeface="Roboto" charset="0"/>
              <a:cs typeface="Roboto" charset="0"/>
            </a:endParaRPr>
          </a:p>
          <a:p>
            <a:pPr marL="228600" marR="0" indent="-228600" algn="just" defTabSz="914400" rtl="0" eaLnBrk="1" fontAlgn="auto" latinLnBrk="0" hangingPunct="1">
              <a:lnSpc>
                <a:spcPct val="100000"/>
              </a:lnSpc>
              <a:spcBef>
                <a:spcPts val="0"/>
              </a:spcBef>
              <a:spcAft>
                <a:spcPts val="0"/>
              </a:spcAft>
              <a:buClrTx/>
              <a:buSzTx/>
              <a:buFontTx/>
              <a:buAutoNum type="arabicPeriod"/>
              <a:tabLst/>
              <a:defRPr/>
            </a:pPr>
            <a:r>
              <a:rPr lang="en-US" baseline="0" dirty="0" err="1" smtClean="0">
                <a:latin typeface="Roboto" charset="0"/>
                <a:ea typeface="Roboto" charset="0"/>
                <a:cs typeface="Roboto" charset="0"/>
              </a:rPr>
              <a:t>Indipendent</a:t>
            </a:r>
            <a:r>
              <a:rPr lang="en-US" baseline="0" dirty="0" smtClean="0">
                <a:latin typeface="Roboto" charset="0"/>
                <a:ea typeface="Roboto" charset="0"/>
                <a:cs typeface="Roboto" charset="0"/>
              </a:rPr>
              <a:t> analysis tools (no workflows)</a:t>
            </a:r>
          </a:p>
          <a:p>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7</a:t>
            </a:fld>
            <a:endParaRPr lang="en-US"/>
          </a:p>
        </p:txBody>
      </p:sp>
    </p:spTree>
    <p:extLst>
      <p:ext uri="{BB962C8B-B14F-4D97-AF65-F5344CB8AC3E}">
        <p14:creationId xmlns:p14="http://schemas.microsoft.com/office/powerpoint/2010/main" val="171695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 complex library, so the software is not easy to install </a:t>
            </a:r>
            <a:endParaRPr lang="it-IT"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baseline="0" dirty="0" smtClean="0">
              <a:latin typeface="Roboto" charset="0"/>
              <a:ea typeface="Roboto" charset="0"/>
              <a:cs typeface="Roboto"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baseline="0" dirty="0" smtClean="0">
                <a:latin typeface="Roboto" charset="0"/>
                <a:ea typeface="Roboto" charset="0"/>
                <a:cs typeface="Roboto" charset="0"/>
              </a:rPr>
              <a:t>SAS library </a:t>
            </a:r>
            <a:r>
              <a:rPr lang="en-US" baseline="0" dirty="0" err="1" smtClean="0">
                <a:latin typeface="Roboto" charset="0"/>
                <a:ea typeface="Roboto" charset="0"/>
                <a:cs typeface="Roboto" charset="0"/>
              </a:rPr>
              <a:t>diversi</a:t>
            </a:r>
            <a:r>
              <a:rPr lang="en-US" baseline="0" dirty="0" smtClean="0">
                <a:latin typeface="Roboto" charset="0"/>
                <a:ea typeface="Roboto" charset="0"/>
                <a:cs typeface="Roboto" charset="0"/>
              </a:rPr>
              <a:t> </a:t>
            </a:r>
            <a:r>
              <a:rPr lang="en-US" baseline="0" dirty="0" err="1" smtClean="0">
                <a:latin typeface="Roboto" charset="0"/>
                <a:ea typeface="Roboto" charset="0"/>
                <a:cs typeface="Roboto" charset="0"/>
              </a:rPr>
              <a:t>giga</a:t>
            </a:r>
            <a:endParaRPr lang="en-US" baseline="0" dirty="0" smtClean="0">
              <a:latin typeface="Roboto" charset="0"/>
              <a:ea typeface="Roboto" charset="0"/>
              <a:cs typeface="Roboto" charset="0"/>
            </a:endParaRPr>
          </a:p>
          <a:p>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8</a:t>
            </a:fld>
            <a:endParaRPr lang="en-US"/>
          </a:p>
        </p:txBody>
      </p:sp>
    </p:spTree>
    <p:extLst>
      <p:ext uri="{BB962C8B-B14F-4D97-AF65-F5344CB8AC3E}">
        <p14:creationId xmlns:p14="http://schemas.microsoft.com/office/powerpoint/2010/main" val="177372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Scientists needs to share the experiment configurations and results</a:t>
            </a:r>
            <a:endParaRPr lang="it-IT" sz="1200" kern="1200" dirty="0" smtClean="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250503B6-F4CD-DE49-AB30-479371E8558D}" type="slidenum">
              <a:rPr lang="en-US" smtClean="0"/>
              <a:t>9</a:t>
            </a:fld>
            <a:endParaRPr lang="en-US"/>
          </a:p>
        </p:txBody>
      </p:sp>
    </p:spTree>
    <p:extLst>
      <p:ext uri="{BB962C8B-B14F-4D97-AF65-F5344CB8AC3E}">
        <p14:creationId xmlns:p14="http://schemas.microsoft.com/office/powerpoint/2010/main" val="139838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486506"/>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ection 1">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526941" y="573317"/>
            <a:ext cx="11230421" cy="431020"/>
          </a:xfrm>
          <a:prstGeom prst="rect">
            <a:avLst/>
          </a:prstGeom>
        </p:spPr>
        <p:txBody>
          <a:bodyPr/>
          <a:lstStyle>
            <a:lvl1pPr algn="l">
              <a:defRPr sz="2400" b="0" i="0">
                <a:solidFill>
                  <a:schemeClr val="bg1"/>
                </a:solidFill>
                <a:latin typeface="Roboto Medium" charset="0"/>
                <a:ea typeface="Roboto Medium" charset="0"/>
                <a:cs typeface="Roboto Medium" charset="0"/>
              </a:defRPr>
            </a:lvl1pPr>
          </a:lstStyle>
          <a:p>
            <a:r>
              <a:rPr lang="en-US" dirty="0"/>
              <a:t>Click to edit Master title style</a:t>
            </a:r>
          </a:p>
        </p:txBody>
      </p:sp>
      <p:sp>
        <p:nvSpPr>
          <p:cNvPr id="2" name="TextBox 1"/>
          <p:cNvSpPr txBox="1"/>
          <p:nvPr userDrawn="1"/>
        </p:nvSpPr>
        <p:spPr>
          <a:xfrm>
            <a:off x="526941" y="1232607"/>
            <a:ext cx="1843280" cy="246221"/>
          </a:xfrm>
          <a:prstGeom prst="rect">
            <a:avLst/>
          </a:prstGeom>
          <a:noFill/>
        </p:spPr>
        <p:txBody>
          <a:bodyPr wrap="square" rtlCol="0">
            <a:spAutoFit/>
          </a:bodyPr>
          <a:lstStyle/>
          <a:p>
            <a:pPr algn="ctr"/>
            <a:r>
              <a:rPr lang="en-US" sz="1000" spc="160" dirty="0">
                <a:solidFill>
                  <a:schemeClr val="bg1"/>
                </a:solidFill>
                <a:latin typeface="Noto Sans" charset="0"/>
                <a:ea typeface="Noto Sans" charset="0"/>
                <a:cs typeface="Noto Sans" charset="0"/>
              </a:rPr>
              <a:t>OUR</a:t>
            </a:r>
            <a:r>
              <a:rPr lang="en-US" sz="1000" spc="160" baseline="0" dirty="0">
                <a:solidFill>
                  <a:schemeClr val="bg1"/>
                </a:solidFill>
                <a:latin typeface="Noto Sans" charset="0"/>
                <a:ea typeface="Noto Sans" charset="0"/>
                <a:cs typeface="Noto Sans" charset="0"/>
              </a:rPr>
              <a:t> COMPANY</a:t>
            </a:r>
            <a:endParaRPr lang="en-US" sz="1000" spc="160" dirty="0">
              <a:solidFill>
                <a:schemeClr val="bg1"/>
              </a:solidFill>
              <a:latin typeface="Noto Sans" charset="0"/>
              <a:ea typeface="Noto Sans" charset="0"/>
              <a:cs typeface="Noto Sans" charset="0"/>
            </a:endParaRPr>
          </a:p>
        </p:txBody>
      </p:sp>
      <p:cxnSp>
        <p:nvCxnSpPr>
          <p:cNvPr id="6" name="Straight Connector 5"/>
          <p:cNvCxnSpPr/>
          <p:nvPr userDrawn="1"/>
        </p:nvCxnSpPr>
        <p:spPr>
          <a:xfrm>
            <a:off x="526941" y="1602414"/>
            <a:ext cx="184328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2604393" y="1232607"/>
            <a:ext cx="1843280" cy="246221"/>
          </a:xfrm>
          <a:prstGeom prst="rect">
            <a:avLst/>
          </a:prstGeom>
          <a:noFill/>
        </p:spPr>
        <p:txBody>
          <a:bodyPr wrap="square" rtlCol="0">
            <a:spAutoFit/>
          </a:bodyPr>
          <a:lstStyle/>
          <a:p>
            <a:pPr algn="ctr"/>
            <a:r>
              <a:rPr lang="en-US" sz="1000" spc="160" dirty="0">
                <a:solidFill>
                  <a:schemeClr val="accent3">
                    <a:lumMod val="60000"/>
                    <a:lumOff val="40000"/>
                  </a:schemeClr>
                </a:solidFill>
                <a:latin typeface="Noto Sans" charset="0"/>
                <a:ea typeface="Noto Sans" charset="0"/>
                <a:cs typeface="Noto Sans" charset="0"/>
              </a:rPr>
              <a:t>ABOUT</a:t>
            </a:r>
            <a:r>
              <a:rPr lang="en-US" sz="1000" spc="160" baseline="0" dirty="0">
                <a:solidFill>
                  <a:schemeClr val="accent3">
                    <a:lumMod val="60000"/>
                    <a:lumOff val="40000"/>
                  </a:schemeClr>
                </a:solidFill>
                <a:latin typeface="Noto Sans" charset="0"/>
                <a:ea typeface="Noto Sans" charset="0"/>
                <a:cs typeface="Noto Sans" charset="0"/>
              </a:rPr>
              <a:t> US</a:t>
            </a:r>
            <a:endParaRPr lang="en-US" sz="1000" spc="160" dirty="0">
              <a:solidFill>
                <a:schemeClr val="accent3">
                  <a:lumMod val="60000"/>
                  <a:lumOff val="40000"/>
                </a:schemeClr>
              </a:solidFill>
              <a:latin typeface="Noto Sans" charset="0"/>
              <a:ea typeface="Noto Sans" charset="0"/>
              <a:cs typeface="Noto Sans" charset="0"/>
            </a:endParaRPr>
          </a:p>
        </p:txBody>
      </p:sp>
      <p:sp>
        <p:nvSpPr>
          <p:cNvPr id="13" name="TextBox 12"/>
          <p:cNvSpPr txBox="1"/>
          <p:nvPr userDrawn="1"/>
        </p:nvSpPr>
        <p:spPr>
          <a:xfrm>
            <a:off x="4583588" y="1232607"/>
            <a:ext cx="1843280" cy="246221"/>
          </a:xfrm>
          <a:prstGeom prst="rect">
            <a:avLst/>
          </a:prstGeom>
          <a:noFill/>
        </p:spPr>
        <p:txBody>
          <a:bodyPr wrap="square" rtlCol="0">
            <a:spAutoFit/>
          </a:bodyPr>
          <a:lstStyle/>
          <a:p>
            <a:pPr algn="ctr"/>
            <a:r>
              <a:rPr lang="en-US" sz="1000" spc="160" dirty="0">
                <a:solidFill>
                  <a:schemeClr val="accent3">
                    <a:lumMod val="60000"/>
                    <a:lumOff val="40000"/>
                  </a:schemeClr>
                </a:solidFill>
                <a:latin typeface="Noto Sans" charset="0"/>
                <a:ea typeface="Noto Sans" charset="0"/>
                <a:cs typeface="Noto Sans" charset="0"/>
              </a:rPr>
              <a:t>INFOGRAPHICS</a:t>
            </a:r>
          </a:p>
        </p:txBody>
      </p:sp>
      <p:sp>
        <p:nvSpPr>
          <p:cNvPr id="14" name="TextBox 13"/>
          <p:cNvSpPr txBox="1"/>
          <p:nvPr userDrawn="1"/>
        </p:nvSpPr>
        <p:spPr>
          <a:xfrm>
            <a:off x="6562782" y="1232607"/>
            <a:ext cx="1843280" cy="246221"/>
          </a:xfrm>
          <a:prstGeom prst="rect">
            <a:avLst/>
          </a:prstGeom>
          <a:noFill/>
        </p:spPr>
        <p:txBody>
          <a:bodyPr wrap="square" rtlCol="0">
            <a:spAutoFit/>
          </a:bodyPr>
          <a:lstStyle/>
          <a:p>
            <a:pPr algn="ctr"/>
            <a:r>
              <a:rPr lang="en-US" sz="1000" spc="160" dirty="0">
                <a:solidFill>
                  <a:schemeClr val="accent3">
                    <a:lumMod val="60000"/>
                    <a:lumOff val="40000"/>
                  </a:schemeClr>
                </a:solidFill>
                <a:latin typeface="Noto Sans" charset="0"/>
                <a:ea typeface="Noto Sans" charset="0"/>
                <a:cs typeface="Noto Sans" charset="0"/>
              </a:rPr>
              <a:t>CONTACT</a:t>
            </a:r>
          </a:p>
        </p:txBody>
      </p:sp>
      <p:sp>
        <p:nvSpPr>
          <p:cNvPr id="10" name="Slide Number Placeholder 5"/>
          <p:cNvSpPr>
            <a:spLocks noGrp="1"/>
          </p:cNvSpPr>
          <p:nvPr>
            <p:ph type="sldNum" sz="quarter" idx="4"/>
          </p:nvPr>
        </p:nvSpPr>
        <p:spPr>
          <a:xfrm>
            <a:off x="10919018" y="1346518"/>
            <a:ext cx="725296" cy="365125"/>
          </a:xfrm>
          <a:prstGeom prst="rect">
            <a:avLst/>
          </a:prstGeom>
        </p:spPr>
        <p:txBody>
          <a:bodyPr anchor="ctr"/>
          <a:lstStyle>
            <a:lvl1pPr algn="ctr">
              <a:defRPr sz="1600" b="0" i="0">
                <a:solidFill>
                  <a:schemeClr val="bg1"/>
                </a:solidFill>
                <a:latin typeface="Roboto Light" charset="0"/>
                <a:ea typeface="Roboto Light" charset="0"/>
                <a:cs typeface="Roboto Light" charset="0"/>
              </a:defRPr>
            </a:lvl1pPr>
          </a:lstStyle>
          <a:p>
            <a:fld id="{936C95AE-7298-45E1-9514-94AFF5BED89B}" type="slidenum">
              <a:rPr lang="en-US" smtClean="0"/>
              <a:pPr/>
              <a:t>‹N›</a:t>
            </a:fld>
            <a:endParaRPr lang="en-US" dirty="0"/>
          </a:p>
        </p:txBody>
      </p:sp>
    </p:spTree>
    <p:extLst>
      <p:ext uri="{BB962C8B-B14F-4D97-AF65-F5344CB8AC3E}">
        <p14:creationId xmlns:p14="http://schemas.microsoft.com/office/powerpoint/2010/main" val="42999170"/>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ection 3">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526941" y="573317"/>
            <a:ext cx="11230421" cy="431020"/>
          </a:xfrm>
          <a:prstGeom prst="rect">
            <a:avLst/>
          </a:prstGeom>
        </p:spPr>
        <p:txBody>
          <a:bodyPr/>
          <a:lstStyle>
            <a:lvl1pPr algn="l">
              <a:defRPr sz="2400" b="0" i="0">
                <a:solidFill>
                  <a:schemeClr val="bg1"/>
                </a:solidFill>
                <a:latin typeface="AvenirNext LT Pro" charset="0"/>
                <a:ea typeface="AvenirNext LT Pro" charset="0"/>
                <a:cs typeface="AvenirNext LT Pro" charset="0"/>
              </a:defRPr>
            </a:lvl1pPr>
          </a:lstStyle>
          <a:p>
            <a:r>
              <a:rPr lang="en-US" dirty="0"/>
              <a:t>Click to edit Master title style</a:t>
            </a:r>
          </a:p>
        </p:txBody>
      </p:sp>
      <p:sp>
        <p:nvSpPr>
          <p:cNvPr id="2" name="TextBox 1"/>
          <p:cNvSpPr txBox="1"/>
          <p:nvPr userDrawn="1"/>
        </p:nvSpPr>
        <p:spPr>
          <a:xfrm>
            <a:off x="526941" y="1232607"/>
            <a:ext cx="1843280" cy="246221"/>
          </a:xfrm>
          <a:prstGeom prst="rect">
            <a:avLst/>
          </a:prstGeom>
          <a:noFill/>
        </p:spPr>
        <p:txBody>
          <a:bodyPr wrap="square" rtlCol="0">
            <a:spAutoFit/>
          </a:bodyPr>
          <a:lstStyle/>
          <a:p>
            <a:pPr algn="ctr"/>
            <a:r>
              <a:rPr lang="en-US" sz="1000" spc="160" dirty="0">
                <a:solidFill>
                  <a:schemeClr val="accent3">
                    <a:lumMod val="60000"/>
                    <a:lumOff val="40000"/>
                  </a:schemeClr>
                </a:solidFill>
                <a:latin typeface="Noto Sans" charset="0"/>
                <a:ea typeface="Noto Sans" charset="0"/>
                <a:cs typeface="Noto Sans" charset="0"/>
              </a:rPr>
              <a:t>OUR COMPANY</a:t>
            </a:r>
          </a:p>
        </p:txBody>
      </p:sp>
      <p:cxnSp>
        <p:nvCxnSpPr>
          <p:cNvPr id="6" name="Straight Connector 5"/>
          <p:cNvCxnSpPr/>
          <p:nvPr userDrawn="1"/>
        </p:nvCxnSpPr>
        <p:spPr>
          <a:xfrm>
            <a:off x="4583588" y="1602414"/>
            <a:ext cx="184328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2604393" y="1232607"/>
            <a:ext cx="1843280" cy="246221"/>
          </a:xfrm>
          <a:prstGeom prst="rect">
            <a:avLst/>
          </a:prstGeom>
          <a:noFill/>
        </p:spPr>
        <p:txBody>
          <a:bodyPr wrap="square" rtlCol="0">
            <a:spAutoFit/>
          </a:bodyPr>
          <a:lstStyle/>
          <a:p>
            <a:pPr algn="ctr"/>
            <a:r>
              <a:rPr lang="en-US" sz="1000" spc="160" dirty="0">
                <a:solidFill>
                  <a:schemeClr val="accent3">
                    <a:lumMod val="60000"/>
                    <a:lumOff val="40000"/>
                  </a:schemeClr>
                </a:solidFill>
                <a:latin typeface="Noto Sans" charset="0"/>
                <a:ea typeface="Noto Sans" charset="0"/>
                <a:cs typeface="Noto Sans" charset="0"/>
              </a:rPr>
              <a:t>ABOUT</a:t>
            </a:r>
            <a:r>
              <a:rPr lang="en-US" sz="1000" spc="160" baseline="0" dirty="0">
                <a:solidFill>
                  <a:schemeClr val="accent3">
                    <a:lumMod val="60000"/>
                    <a:lumOff val="40000"/>
                  </a:schemeClr>
                </a:solidFill>
                <a:latin typeface="Noto Sans" charset="0"/>
                <a:ea typeface="Noto Sans" charset="0"/>
                <a:cs typeface="Noto Sans" charset="0"/>
              </a:rPr>
              <a:t> US</a:t>
            </a:r>
            <a:endParaRPr lang="en-US" sz="1000" spc="160" dirty="0">
              <a:solidFill>
                <a:schemeClr val="accent3">
                  <a:lumMod val="60000"/>
                  <a:lumOff val="40000"/>
                </a:schemeClr>
              </a:solidFill>
              <a:latin typeface="Noto Sans" charset="0"/>
              <a:ea typeface="Noto Sans" charset="0"/>
              <a:cs typeface="Noto Sans" charset="0"/>
            </a:endParaRPr>
          </a:p>
        </p:txBody>
      </p:sp>
      <p:sp>
        <p:nvSpPr>
          <p:cNvPr id="13" name="TextBox 12"/>
          <p:cNvSpPr txBox="1"/>
          <p:nvPr userDrawn="1"/>
        </p:nvSpPr>
        <p:spPr>
          <a:xfrm>
            <a:off x="4583588" y="1232607"/>
            <a:ext cx="1843280" cy="246221"/>
          </a:xfrm>
          <a:prstGeom prst="rect">
            <a:avLst/>
          </a:prstGeom>
          <a:noFill/>
        </p:spPr>
        <p:txBody>
          <a:bodyPr wrap="square" rtlCol="0">
            <a:spAutoFit/>
          </a:bodyPr>
          <a:lstStyle/>
          <a:p>
            <a:pPr algn="ctr"/>
            <a:r>
              <a:rPr lang="en-US" sz="1000" spc="160" dirty="0">
                <a:solidFill>
                  <a:schemeClr val="bg1"/>
                </a:solidFill>
                <a:latin typeface="Noto Sans" charset="0"/>
                <a:ea typeface="Noto Sans" charset="0"/>
                <a:cs typeface="Noto Sans" charset="0"/>
              </a:rPr>
              <a:t>INFOGRAPHICS</a:t>
            </a:r>
          </a:p>
        </p:txBody>
      </p:sp>
      <p:sp>
        <p:nvSpPr>
          <p:cNvPr id="14" name="TextBox 13"/>
          <p:cNvSpPr txBox="1"/>
          <p:nvPr userDrawn="1"/>
        </p:nvSpPr>
        <p:spPr>
          <a:xfrm>
            <a:off x="6562782" y="1232607"/>
            <a:ext cx="1843280" cy="246221"/>
          </a:xfrm>
          <a:prstGeom prst="rect">
            <a:avLst/>
          </a:prstGeom>
          <a:noFill/>
        </p:spPr>
        <p:txBody>
          <a:bodyPr wrap="square" rtlCol="0">
            <a:spAutoFit/>
          </a:bodyPr>
          <a:lstStyle/>
          <a:p>
            <a:pPr algn="ctr"/>
            <a:r>
              <a:rPr lang="en-US" sz="1000" spc="160" dirty="0">
                <a:solidFill>
                  <a:schemeClr val="accent3">
                    <a:lumMod val="60000"/>
                    <a:lumOff val="40000"/>
                  </a:schemeClr>
                </a:solidFill>
                <a:latin typeface="Noto Sans" charset="0"/>
                <a:ea typeface="Noto Sans" charset="0"/>
                <a:cs typeface="Noto Sans" charset="0"/>
              </a:rPr>
              <a:t>CONTACT</a:t>
            </a:r>
          </a:p>
        </p:txBody>
      </p:sp>
      <p:sp>
        <p:nvSpPr>
          <p:cNvPr id="10" name="Slide Number Placeholder 5"/>
          <p:cNvSpPr>
            <a:spLocks noGrp="1"/>
          </p:cNvSpPr>
          <p:nvPr>
            <p:ph type="sldNum" sz="quarter" idx="4"/>
          </p:nvPr>
        </p:nvSpPr>
        <p:spPr>
          <a:xfrm>
            <a:off x="10919018" y="1346518"/>
            <a:ext cx="725296" cy="365125"/>
          </a:xfrm>
          <a:prstGeom prst="rect">
            <a:avLst/>
          </a:prstGeom>
        </p:spPr>
        <p:txBody>
          <a:bodyPr anchor="ctr"/>
          <a:lstStyle>
            <a:lvl1pPr algn="ctr">
              <a:defRPr sz="1600" b="0" i="0">
                <a:solidFill>
                  <a:schemeClr val="bg1"/>
                </a:solidFill>
                <a:latin typeface="Roboto Light" charset="0"/>
                <a:ea typeface="Roboto Light" charset="0"/>
                <a:cs typeface="Roboto Light" charset="0"/>
              </a:defRPr>
            </a:lvl1pPr>
          </a:lstStyle>
          <a:p>
            <a:fld id="{936C95AE-7298-45E1-9514-94AFF5BED89B}" type="slidenum">
              <a:rPr lang="en-US" smtClean="0"/>
              <a:pPr/>
              <a:t>‹N›</a:t>
            </a:fld>
            <a:endParaRPr lang="en-US" dirty="0"/>
          </a:p>
        </p:txBody>
      </p:sp>
    </p:spTree>
    <p:extLst>
      <p:ext uri="{BB962C8B-B14F-4D97-AF65-F5344CB8AC3E}">
        <p14:creationId xmlns:p14="http://schemas.microsoft.com/office/powerpoint/2010/main" val="2060975266"/>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237575"/>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ection 1">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526941" y="573317"/>
            <a:ext cx="11230421" cy="431020"/>
          </a:xfrm>
          <a:prstGeom prst="rect">
            <a:avLst/>
          </a:prstGeom>
        </p:spPr>
        <p:txBody>
          <a:bodyPr/>
          <a:lstStyle>
            <a:lvl1pPr algn="l">
              <a:defRPr sz="2400" b="1" i="0">
                <a:solidFill>
                  <a:schemeClr val="bg1"/>
                </a:solidFill>
                <a:latin typeface="Avenir Next LT Pro Demi" charset="0"/>
                <a:ea typeface="Avenir Next LT Pro Demi" charset="0"/>
                <a:cs typeface="Avenir Next LT Pro Demi" charset="0"/>
              </a:defRPr>
            </a:lvl1pPr>
          </a:lstStyle>
          <a:p>
            <a:r>
              <a:rPr lang="en-US" dirty="0"/>
              <a:t>Click to edit Master title style</a:t>
            </a:r>
          </a:p>
        </p:txBody>
      </p:sp>
      <p:sp>
        <p:nvSpPr>
          <p:cNvPr id="10" name="Slide Number Placeholder 5"/>
          <p:cNvSpPr>
            <a:spLocks noGrp="1"/>
          </p:cNvSpPr>
          <p:nvPr>
            <p:ph type="sldNum" sz="quarter" idx="4"/>
          </p:nvPr>
        </p:nvSpPr>
        <p:spPr>
          <a:xfrm>
            <a:off x="10885767" y="954462"/>
            <a:ext cx="725296" cy="365125"/>
          </a:xfrm>
          <a:prstGeom prst="rect">
            <a:avLst/>
          </a:prstGeom>
        </p:spPr>
        <p:txBody>
          <a:bodyPr anchor="ctr"/>
          <a:lstStyle>
            <a:lvl1pPr algn="ctr">
              <a:defRPr sz="1600" b="0" i="0">
                <a:solidFill>
                  <a:schemeClr val="bg1"/>
                </a:solidFill>
                <a:latin typeface="Roboto Light" charset="0"/>
                <a:ea typeface="Roboto Light" charset="0"/>
                <a:cs typeface="Roboto Light" charset="0"/>
              </a:defRPr>
            </a:lvl1pPr>
          </a:lstStyle>
          <a:p>
            <a:fld id="{936C95AE-7298-45E1-9514-94AFF5BED89B}" type="slidenum">
              <a:rPr lang="en-US" smtClean="0"/>
              <a:pPr/>
              <a:t>‹N›</a:t>
            </a:fld>
            <a:endParaRPr lang="en-US" dirty="0"/>
          </a:p>
        </p:txBody>
      </p:sp>
    </p:spTree>
    <p:extLst>
      <p:ext uri="{BB962C8B-B14F-4D97-AF65-F5344CB8AC3E}">
        <p14:creationId xmlns:p14="http://schemas.microsoft.com/office/powerpoint/2010/main" val="28255098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ection 3">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526941" y="573317"/>
            <a:ext cx="11230421" cy="431020"/>
          </a:xfrm>
          <a:prstGeom prst="rect">
            <a:avLst/>
          </a:prstGeom>
        </p:spPr>
        <p:txBody>
          <a:bodyPr/>
          <a:lstStyle>
            <a:lvl1pPr algn="l">
              <a:defRPr sz="2400" b="0" i="0">
                <a:solidFill>
                  <a:schemeClr val="bg1"/>
                </a:solidFill>
                <a:latin typeface="AvenirNext LT Pro" charset="0"/>
                <a:ea typeface="AvenirNext LT Pro" charset="0"/>
                <a:cs typeface="AvenirNext LT Pro" charset="0"/>
              </a:defRPr>
            </a:lvl1pPr>
          </a:lstStyle>
          <a:p>
            <a:r>
              <a:rPr lang="en-US" dirty="0"/>
              <a:t>Click to edit Master title style</a:t>
            </a:r>
          </a:p>
        </p:txBody>
      </p:sp>
      <p:sp>
        <p:nvSpPr>
          <p:cNvPr id="10" name="Slide Number Placeholder 5"/>
          <p:cNvSpPr>
            <a:spLocks noGrp="1"/>
          </p:cNvSpPr>
          <p:nvPr>
            <p:ph type="sldNum" sz="quarter" idx="4"/>
          </p:nvPr>
        </p:nvSpPr>
        <p:spPr>
          <a:xfrm>
            <a:off x="10885768" y="1014014"/>
            <a:ext cx="725296" cy="365125"/>
          </a:xfrm>
          <a:prstGeom prst="rect">
            <a:avLst/>
          </a:prstGeom>
        </p:spPr>
        <p:txBody>
          <a:bodyPr anchor="ctr"/>
          <a:lstStyle>
            <a:lvl1pPr algn="ctr">
              <a:defRPr sz="1600" b="0" i="0">
                <a:solidFill>
                  <a:schemeClr val="bg1"/>
                </a:solidFill>
                <a:latin typeface="Roboto Light" charset="0"/>
                <a:ea typeface="Roboto Light" charset="0"/>
                <a:cs typeface="Roboto Light" charset="0"/>
              </a:defRPr>
            </a:lvl1pPr>
          </a:lstStyle>
          <a:p>
            <a:fld id="{936C95AE-7298-45E1-9514-94AFF5BED89B}" type="slidenum">
              <a:rPr lang="en-US" smtClean="0"/>
              <a:pPr/>
              <a:t>‹N›</a:t>
            </a:fld>
            <a:endParaRPr lang="en-US" dirty="0"/>
          </a:p>
        </p:txBody>
      </p:sp>
    </p:spTree>
    <p:extLst>
      <p:ext uri="{BB962C8B-B14F-4D97-AF65-F5344CB8AC3E}">
        <p14:creationId xmlns:p14="http://schemas.microsoft.com/office/powerpoint/2010/main" val="1015835259"/>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87710"/>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17903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 Section 1">
    <p:bg>
      <p:bgRef idx="1001">
        <a:schemeClr val="bg1"/>
      </p:bgRef>
    </p:bg>
    <p:spTree>
      <p:nvGrpSpPr>
        <p:cNvPr id="1" name=""/>
        <p:cNvGrpSpPr/>
        <p:nvPr/>
      </p:nvGrpSpPr>
      <p:grpSpPr>
        <a:xfrm>
          <a:off x="0" y="0"/>
          <a:ext cx="0" cy="0"/>
          <a:chOff x="0" y="0"/>
          <a:chExt cx="0" cy="0"/>
        </a:xfrm>
      </p:grpSpPr>
      <p:sp>
        <p:nvSpPr>
          <p:cNvPr id="8" name="Title 1"/>
          <p:cNvSpPr>
            <a:spLocks noGrp="1"/>
          </p:cNvSpPr>
          <p:nvPr>
            <p:ph type="title"/>
          </p:nvPr>
        </p:nvSpPr>
        <p:spPr>
          <a:xfrm>
            <a:off x="526941" y="573317"/>
            <a:ext cx="11230421" cy="431020"/>
          </a:xfrm>
          <a:prstGeom prst="rect">
            <a:avLst/>
          </a:prstGeom>
        </p:spPr>
        <p:txBody>
          <a:bodyPr/>
          <a:lstStyle>
            <a:lvl1pPr algn="l">
              <a:defRPr sz="2400" b="0" i="0">
                <a:solidFill>
                  <a:schemeClr val="bg1"/>
                </a:solidFill>
                <a:latin typeface="Roboto Medium" charset="0"/>
                <a:ea typeface="Roboto Medium" charset="0"/>
                <a:cs typeface="Roboto Medium" charset="0"/>
              </a:defRPr>
            </a:lvl1pPr>
          </a:lstStyle>
          <a:p>
            <a:r>
              <a:rPr lang="en-US" dirty="0"/>
              <a:t>Click to edit Master title style</a:t>
            </a:r>
          </a:p>
        </p:txBody>
      </p:sp>
      <p:sp>
        <p:nvSpPr>
          <p:cNvPr id="2" name="TextBox 1"/>
          <p:cNvSpPr txBox="1"/>
          <p:nvPr userDrawn="1"/>
        </p:nvSpPr>
        <p:spPr>
          <a:xfrm>
            <a:off x="526941" y="1232607"/>
            <a:ext cx="1843280" cy="246221"/>
          </a:xfrm>
          <a:prstGeom prst="rect">
            <a:avLst/>
          </a:prstGeom>
          <a:noFill/>
        </p:spPr>
        <p:txBody>
          <a:bodyPr wrap="square" rtlCol="0">
            <a:spAutoFit/>
          </a:bodyPr>
          <a:lstStyle/>
          <a:p>
            <a:pPr algn="ctr"/>
            <a:r>
              <a:rPr lang="en-US" sz="1000" spc="160" dirty="0">
                <a:solidFill>
                  <a:schemeClr val="bg1"/>
                </a:solidFill>
                <a:latin typeface="Noto Sans" charset="0"/>
                <a:ea typeface="Noto Sans" charset="0"/>
                <a:cs typeface="Noto Sans" charset="0"/>
              </a:rPr>
              <a:t>OUR</a:t>
            </a:r>
            <a:r>
              <a:rPr lang="en-US" sz="1000" spc="160" baseline="0" dirty="0">
                <a:solidFill>
                  <a:schemeClr val="bg1"/>
                </a:solidFill>
                <a:latin typeface="Noto Sans" charset="0"/>
                <a:ea typeface="Noto Sans" charset="0"/>
                <a:cs typeface="Noto Sans" charset="0"/>
              </a:rPr>
              <a:t> COMPANY</a:t>
            </a:r>
            <a:endParaRPr lang="en-US" sz="1000" spc="160" dirty="0">
              <a:solidFill>
                <a:schemeClr val="bg1"/>
              </a:solidFill>
              <a:latin typeface="Noto Sans" charset="0"/>
              <a:ea typeface="Noto Sans" charset="0"/>
              <a:cs typeface="Noto Sans" charset="0"/>
            </a:endParaRPr>
          </a:p>
        </p:txBody>
      </p:sp>
      <p:cxnSp>
        <p:nvCxnSpPr>
          <p:cNvPr id="6" name="Straight Connector 5"/>
          <p:cNvCxnSpPr/>
          <p:nvPr userDrawn="1"/>
        </p:nvCxnSpPr>
        <p:spPr>
          <a:xfrm>
            <a:off x="526941" y="1602414"/>
            <a:ext cx="184328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2604393" y="1232607"/>
            <a:ext cx="1843280" cy="246221"/>
          </a:xfrm>
          <a:prstGeom prst="rect">
            <a:avLst/>
          </a:prstGeom>
          <a:noFill/>
        </p:spPr>
        <p:txBody>
          <a:bodyPr wrap="square" rtlCol="0">
            <a:spAutoFit/>
          </a:bodyPr>
          <a:lstStyle/>
          <a:p>
            <a:pPr algn="ctr"/>
            <a:r>
              <a:rPr lang="en-US" sz="1000" spc="160" dirty="0">
                <a:solidFill>
                  <a:schemeClr val="accent3">
                    <a:lumMod val="60000"/>
                    <a:lumOff val="40000"/>
                  </a:schemeClr>
                </a:solidFill>
                <a:latin typeface="Noto Sans" charset="0"/>
                <a:ea typeface="Noto Sans" charset="0"/>
                <a:cs typeface="Noto Sans" charset="0"/>
              </a:rPr>
              <a:t>ABOUT</a:t>
            </a:r>
            <a:r>
              <a:rPr lang="en-US" sz="1000" spc="160" baseline="0" dirty="0">
                <a:solidFill>
                  <a:schemeClr val="accent3">
                    <a:lumMod val="60000"/>
                    <a:lumOff val="40000"/>
                  </a:schemeClr>
                </a:solidFill>
                <a:latin typeface="Noto Sans" charset="0"/>
                <a:ea typeface="Noto Sans" charset="0"/>
                <a:cs typeface="Noto Sans" charset="0"/>
              </a:rPr>
              <a:t> US</a:t>
            </a:r>
            <a:endParaRPr lang="en-US" sz="1000" spc="160" dirty="0">
              <a:solidFill>
                <a:schemeClr val="accent3">
                  <a:lumMod val="60000"/>
                  <a:lumOff val="40000"/>
                </a:schemeClr>
              </a:solidFill>
              <a:latin typeface="Noto Sans" charset="0"/>
              <a:ea typeface="Noto Sans" charset="0"/>
              <a:cs typeface="Noto Sans" charset="0"/>
            </a:endParaRPr>
          </a:p>
        </p:txBody>
      </p:sp>
      <p:sp>
        <p:nvSpPr>
          <p:cNvPr id="13" name="TextBox 12"/>
          <p:cNvSpPr txBox="1"/>
          <p:nvPr userDrawn="1"/>
        </p:nvSpPr>
        <p:spPr>
          <a:xfrm>
            <a:off x="4583588" y="1232607"/>
            <a:ext cx="1843280" cy="246221"/>
          </a:xfrm>
          <a:prstGeom prst="rect">
            <a:avLst/>
          </a:prstGeom>
          <a:noFill/>
        </p:spPr>
        <p:txBody>
          <a:bodyPr wrap="square" rtlCol="0">
            <a:spAutoFit/>
          </a:bodyPr>
          <a:lstStyle/>
          <a:p>
            <a:pPr algn="ctr"/>
            <a:r>
              <a:rPr lang="en-US" sz="1000" spc="160" dirty="0">
                <a:solidFill>
                  <a:schemeClr val="accent3">
                    <a:lumMod val="60000"/>
                    <a:lumOff val="40000"/>
                  </a:schemeClr>
                </a:solidFill>
                <a:latin typeface="Noto Sans" charset="0"/>
                <a:ea typeface="Noto Sans" charset="0"/>
                <a:cs typeface="Noto Sans" charset="0"/>
              </a:rPr>
              <a:t>INFOGRAPHICS</a:t>
            </a:r>
          </a:p>
        </p:txBody>
      </p:sp>
      <p:sp>
        <p:nvSpPr>
          <p:cNvPr id="14" name="TextBox 13"/>
          <p:cNvSpPr txBox="1"/>
          <p:nvPr userDrawn="1"/>
        </p:nvSpPr>
        <p:spPr>
          <a:xfrm>
            <a:off x="6562782" y="1232607"/>
            <a:ext cx="1843280" cy="246221"/>
          </a:xfrm>
          <a:prstGeom prst="rect">
            <a:avLst/>
          </a:prstGeom>
          <a:noFill/>
        </p:spPr>
        <p:txBody>
          <a:bodyPr wrap="square" rtlCol="0">
            <a:spAutoFit/>
          </a:bodyPr>
          <a:lstStyle/>
          <a:p>
            <a:pPr algn="ctr"/>
            <a:r>
              <a:rPr lang="en-US" sz="1000" spc="160" dirty="0">
                <a:solidFill>
                  <a:schemeClr val="accent3">
                    <a:lumMod val="60000"/>
                    <a:lumOff val="40000"/>
                  </a:schemeClr>
                </a:solidFill>
                <a:latin typeface="Noto Sans" charset="0"/>
                <a:ea typeface="Noto Sans" charset="0"/>
                <a:cs typeface="Noto Sans" charset="0"/>
              </a:rPr>
              <a:t>CONTACT</a:t>
            </a:r>
          </a:p>
        </p:txBody>
      </p:sp>
      <p:sp>
        <p:nvSpPr>
          <p:cNvPr id="10" name="Slide Number Placeholder 5"/>
          <p:cNvSpPr>
            <a:spLocks noGrp="1"/>
          </p:cNvSpPr>
          <p:nvPr>
            <p:ph type="sldNum" sz="quarter" idx="4"/>
          </p:nvPr>
        </p:nvSpPr>
        <p:spPr>
          <a:xfrm>
            <a:off x="10919018" y="1346518"/>
            <a:ext cx="725296" cy="365125"/>
          </a:xfrm>
          <a:prstGeom prst="rect">
            <a:avLst/>
          </a:prstGeom>
        </p:spPr>
        <p:txBody>
          <a:bodyPr anchor="ctr"/>
          <a:lstStyle>
            <a:lvl1pPr algn="ctr">
              <a:defRPr sz="1600" b="0" i="0">
                <a:solidFill>
                  <a:schemeClr val="bg1"/>
                </a:solidFill>
                <a:latin typeface="Roboto Light" charset="0"/>
                <a:ea typeface="Roboto Light" charset="0"/>
                <a:cs typeface="Roboto Light" charset="0"/>
              </a:defRPr>
            </a:lvl1pPr>
          </a:lstStyle>
          <a:p>
            <a:fld id="{936C95AE-7298-45E1-9514-94AFF5BED89B}" type="slidenum">
              <a:rPr lang="en-US" smtClean="0"/>
              <a:pPr/>
              <a:t>‹N›</a:t>
            </a:fld>
            <a:endParaRPr lang="en-US" dirty="0"/>
          </a:p>
        </p:txBody>
      </p:sp>
    </p:spTree>
    <p:extLst>
      <p:ext uri="{BB962C8B-B14F-4D97-AF65-F5344CB8AC3E}">
        <p14:creationId xmlns:p14="http://schemas.microsoft.com/office/powerpoint/2010/main" val="169180062"/>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75482"/>
      </p:ext>
    </p:extLst>
  </p:cSld>
  <p:clrMap bg1="lt1" tx1="dk1" bg2="lt2" tx2="dk2" accent1="accent1" accent2="accent2" accent3="accent3" accent4="accent4" accent5="accent5" accent6="accent6" hlink="hlink" folHlink="folHlink"/>
  <p:sldLayoutIdLst>
    <p:sldLayoutId id="2147483731" r:id="rId1"/>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374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374695"/>
            <a:ext cx="12192000" cy="1201231"/>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526840" y="56543"/>
            <a:ext cx="5080673" cy="276999"/>
          </a:xfrm>
          <a:prstGeom prst="rect">
            <a:avLst/>
          </a:prstGeom>
          <a:noFill/>
        </p:spPr>
        <p:txBody>
          <a:bodyPr wrap="square" rtlCol="0">
            <a:spAutoFit/>
          </a:bodyPr>
          <a:lstStyle/>
          <a:p>
            <a:r>
              <a:rPr lang="en-US" sz="1200" b="0" i="0" dirty="0">
                <a:solidFill>
                  <a:schemeClr val="accent3">
                    <a:lumMod val="40000"/>
                    <a:lumOff val="60000"/>
                  </a:schemeClr>
                </a:solidFill>
                <a:latin typeface="AvenirNext LT Pro" charset="0"/>
                <a:ea typeface="AvenirNext LT Pro" charset="0"/>
                <a:cs typeface="AvenirNext LT Pro" charset="0"/>
              </a:rPr>
              <a:t>Luca </a:t>
            </a:r>
            <a:r>
              <a:rPr lang="en-US" sz="1200" b="0" i="0" dirty="0" err="1">
                <a:solidFill>
                  <a:schemeClr val="accent3">
                    <a:lumMod val="40000"/>
                    <a:lumOff val="60000"/>
                  </a:schemeClr>
                </a:solidFill>
                <a:latin typeface="AvenirNext LT Pro" charset="0"/>
                <a:ea typeface="AvenirNext LT Pro" charset="0"/>
                <a:cs typeface="AvenirNext LT Pro" charset="0"/>
              </a:rPr>
              <a:t>Roverelli</a:t>
            </a:r>
            <a:r>
              <a:rPr lang="en-US" sz="1200" b="0" i="0" dirty="0">
                <a:solidFill>
                  <a:schemeClr val="accent3">
                    <a:lumMod val="40000"/>
                    <a:lumOff val="60000"/>
                  </a:schemeClr>
                </a:solidFill>
                <a:latin typeface="AvenirNext LT Pro" charset="0"/>
                <a:ea typeface="AvenirNext LT Pro" charset="0"/>
                <a:cs typeface="AvenirNext LT Pro" charset="0"/>
              </a:rPr>
              <a:t> – IMATI</a:t>
            </a:r>
            <a:r>
              <a:rPr lang="en-US" sz="1200" b="0" i="0" baseline="0" dirty="0">
                <a:solidFill>
                  <a:schemeClr val="accent3">
                    <a:lumMod val="40000"/>
                    <a:lumOff val="60000"/>
                  </a:schemeClr>
                </a:solidFill>
                <a:latin typeface="AvenirNext LT Pro" charset="0"/>
                <a:ea typeface="AvenirNext LT Pro" charset="0"/>
                <a:cs typeface="AvenirNext LT Pro" charset="0"/>
              </a:rPr>
              <a:t> CNR</a:t>
            </a:r>
            <a:endParaRPr lang="en-US" sz="1200" b="0" i="0" dirty="0">
              <a:solidFill>
                <a:schemeClr val="accent3">
                  <a:lumMod val="40000"/>
                  <a:lumOff val="60000"/>
                </a:schemeClr>
              </a:solidFill>
              <a:latin typeface="AvenirNext LT Pro" charset="0"/>
              <a:ea typeface="AvenirNext LT Pro" charset="0"/>
              <a:cs typeface="AvenirNext LT Pro" charset="0"/>
            </a:endParaRPr>
          </a:p>
        </p:txBody>
      </p:sp>
      <p:sp>
        <p:nvSpPr>
          <p:cNvPr id="13" name="TextBox 12"/>
          <p:cNvSpPr txBox="1"/>
          <p:nvPr userDrawn="1"/>
        </p:nvSpPr>
        <p:spPr>
          <a:xfrm>
            <a:off x="6524940" y="56543"/>
            <a:ext cx="5080673" cy="276999"/>
          </a:xfrm>
          <a:prstGeom prst="rect">
            <a:avLst/>
          </a:prstGeom>
          <a:noFill/>
        </p:spPr>
        <p:txBody>
          <a:bodyPr wrap="square" rtlCol="0">
            <a:spAutoFit/>
          </a:bodyPr>
          <a:lstStyle/>
          <a:p>
            <a:pPr algn="r"/>
            <a:r>
              <a:rPr lang="en-US" sz="1200" b="0" i="0" dirty="0">
                <a:solidFill>
                  <a:schemeClr val="accent3">
                    <a:lumMod val="40000"/>
                    <a:lumOff val="60000"/>
                  </a:schemeClr>
                </a:solidFill>
                <a:latin typeface="AvenirNext LT Pro" charset="0"/>
                <a:ea typeface="AvenirNext LT Pro" charset="0"/>
                <a:cs typeface="AvenirNext LT Pro" charset="0"/>
              </a:rPr>
              <a:t>E-Mail: </a:t>
            </a:r>
            <a:r>
              <a:rPr lang="en-US" sz="1200" b="0" i="0" dirty="0" err="1">
                <a:solidFill>
                  <a:schemeClr val="accent3">
                    <a:lumMod val="40000"/>
                    <a:lumOff val="60000"/>
                  </a:schemeClr>
                </a:solidFill>
                <a:latin typeface="AvenirNext LT Pro" charset="0"/>
                <a:ea typeface="AvenirNext LT Pro" charset="0"/>
                <a:cs typeface="AvenirNext LT Pro" charset="0"/>
              </a:rPr>
              <a:t>luca.roverelli@ge.imati.cnr.it</a:t>
            </a:r>
            <a:endParaRPr lang="en-US" sz="1200" b="0" i="0" dirty="0">
              <a:solidFill>
                <a:schemeClr val="accent3">
                  <a:lumMod val="40000"/>
                  <a:lumOff val="60000"/>
                </a:schemeClr>
              </a:solidFill>
              <a:latin typeface="AvenirNext LT Pro" charset="0"/>
              <a:ea typeface="AvenirNext LT Pro" charset="0"/>
              <a:cs typeface="AvenirNext LT Pro" charset="0"/>
            </a:endParaRPr>
          </a:p>
        </p:txBody>
      </p:sp>
      <p:sp>
        <p:nvSpPr>
          <p:cNvPr id="10" name="Oval 9"/>
          <p:cNvSpPr/>
          <p:nvPr userDrawn="1"/>
        </p:nvSpPr>
        <p:spPr>
          <a:xfrm>
            <a:off x="10957719" y="1205133"/>
            <a:ext cx="647894" cy="647894"/>
          </a:xfrm>
          <a:prstGeom prst="ellipse">
            <a:avLst/>
          </a:prstGeom>
          <a:solidFill>
            <a:schemeClr val="accent6"/>
          </a:solidFill>
          <a:ln>
            <a:noFill/>
          </a:ln>
          <a:effectLst>
            <a:outerShdw blurRad="508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10919018" y="1346518"/>
            <a:ext cx="725296" cy="365125"/>
          </a:xfrm>
          <a:prstGeom prst="rect">
            <a:avLst/>
          </a:prstGeom>
        </p:spPr>
        <p:txBody>
          <a:bodyPr anchor="ctr"/>
          <a:lstStyle>
            <a:lvl1pPr algn="ctr">
              <a:defRPr sz="1600" b="0" i="0">
                <a:solidFill>
                  <a:schemeClr val="bg1"/>
                </a:solidFill>
                <a:latin typeface="AvenirNext LT Pro" charset="0"/>
                <a:ea typeface="AvenirNext LT Pro" charset="0"/>
                <a:cs typeface="AvenirNext LT Pro" charset="0"/>
              </a:defRPr>
            </a:lvl1pPr>
          </a:lstStyle>
          <a:p>
            <a:fld id="{936C95AE-7298-45E1-9514-94AFF5BED89B}" type="slidenum">
              <a:rPr lang="en-US" smtClean="0"/>
              <a:pPr/>
              <a:t>‹N›</a:t>
            </a:fld>
            <a:endParaRPr lang="en-US" dirty="0"/>
          </a:p>
        </p:txBody>
      </p:sp>
    </p:spTree>
    <p:extLst>
      <p:ext uri="{BB962C8B-B14F-4D97-AF65-F5344CB8AC3E}">
        <p14:creationId xmlns:p14="http://schemas.microsoft.com/office/powerpoint/2010/main" val="272312086"/>
      </p:ext>
    </p:extLst>
  </p:cSld>
  <p:clrMap bg1="lt1" tx1="dk1" bg2="lt2" tx2="dk2" accent1="accent1" accent2="accent2" accent3="accent3" accent4="accent4" accent5="accent5" accent6="accent6" hlink="hlink" folHlink="folHlink"/>
  <p:sldLayoutIdLst>
    <p:sldLayoutId id="2147483660" r:id="rId1"/>
    <p:sldLayoutId id="2147483726" r:id="rId2"/>
    <p:sldLayoutId id="2147483732" r:id="rId3"/>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3746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374696"/>
            <a:ext cx="12192000" cy="83043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526840" y="56543"/>
            <a:ext cx="5080673" cy="276999"/>
          </a:xfrm>
          <a:prstGeom prst="rect">
            <a:avLst/>
          </a:prstGeom>
          <a:noFill/>
        </p:spPr>
        <p:txBody>
          <a:bodyPr wrap="square" rtlCol="0">
            <a:spAutoFit/>
          </a:bodyPr>
          <a:lstStyle/>
          <a:p>
            <a:r>
              <a:rPr lang="en-US" sz="1200" b="0" i="0" dirty="0">
                <a:solidFill>
                  <a:schemeClr val="accent3">
                    <a:lumMod val="40000"/>
                    <a:lumOff val="60000"/>
                  </a:schemeClr>
                </a:solidFill>
                <a:latin typeface="AvenirNext LT Pro" charset="0"/>
                <a:ea typeface="AvenirNext LT Pro" charset="0"/>
                <a:cs typeface="AvenirNext LT Pro" charset="0"/>
              </a:rPr>
              <a:t>Luca </a:t>
            </a:r>
            <a:r>
              <a:rPr lang="en-US" sz="1200" b="0" i="0" dirty="0" err="1">
                <a:solidFill>
                  <a:schemeClr val="accent3">
                    <a:lumMod val="40000"/>
                    <a:lumOff val="60000"/>
                  </a:schemeClr>
                </a:solidFill>
                <a:latin typeface="AvenirNext LT Pro" charset="0"/>
                <a:ea typeface="AvenirNext LT Pro" charset="0"/>
                <a:cs typeface="AvenirNext LT Pro" charset="0"/>
              </a:rPr>
              <a:t>Roverelli</a:t>
            </a:r>
            <a:r>
              <a:rPr lang="en-US" sz="1200" b="0" i="0" dirty="0">
                <a:solidFill>
                  <a:schemeClr val="accent3">
                    <a:lumMod val="40000"/>
                    <a:lumOff val="60000"/>
                  </a:schemeClr>
                </a:solidFill>
                <a:latin typeface="AvenirNext LT Pro" charset="0"/>
                <a:ea typeface="AvenirNext LT Pro" charset="0"/>
                <a:cs typeface="AvenirNext LT Pro" charset="0"/>
              </a:rPr>
              <a:t> – IMATI</a:t>
            </a:r>
            <a:r>
              <a:rPr lang="en-US" sz="1200" b="0" i="0" baseline="0" dirty="0">
                <a:solidFill>
                  <a:schemeClr val="accent3">
                    <a:lumMod val="40000"/>
                    <a:lumOff val="60000"/>
                  </a:schemeClr>
                </a:solidFill>
                <a:latin typeface="AvenirNext LT Pro" charset="0"/>
                <a:ea typeface="AvenirNext LT Pro" charset="0"/>
                <a:cs typeface="AvenirNext LT Pro" charset="0"/>
              </a:rPr>
              <a:t> CNR</a:t>
            </a:r>
            <a:endParaRPr lang="en-US" sz="1200" b="0" i="0" dirty="0">
              <a:solidFill>
                <a:schemeClr val="accent3">
                  <a:lumMod val="40000"/>
                  <a:lumOff val="60000"/>
                </a:schemeClr>
              </a:solidFill>
              <a:latin typeface="AvenirNext LT Pro" charset="0"/>
              <a:ea typeface="AvenirNext LT Pro" charset="0"/>
              <a:cs typeface="AvenirNext LT Pro" charset="0"/>
            </a:endParaRPr>
          </a:p>
        </p:txBody>
      </p:sp>
      <p:sp>
        <p:nvSpPr>
          <p:cNvPr id="13" name="TextBox 12"/>
          <p:cNvSpPr txBox="1"/>
          <p:nvPr userDrawn="1"/>
        </p:nvSpPr>
        <p:spPr>
          <a:xfrm>
            <a:off x="6524940" y="56543"/>
            <a:ext cx="5080673" cy="276999"/>
          </a:xfrm>
          <a:prstGeom prst="rect">
            <a:avLst/>
          </a:prstGeom>
          <a:noFill/>
        </p:spPr>
        <p:txBody>
          <a:bodyPr wrap="square" rtlCol="0">
            <a:spAutoFit/>
          </a:bodyPr>
          <a:lstStyle/>
          <a:p>
            <a:pPr algn="r"/>
            <a:r>
              <a:rPr lang="en-US" sz="1200" b="0" i="0" dirty="0">
                <a:solidFill>
                  <a:schemeClr val="accent3">
                    <a:lumMod val="40000"/>
                    <a:lumOff val="60000"/>
                  </a:schemeClr>
                </a:solidFill>
                <a:latin typeface="AvenirNext LT Pro" charset="0"/>
                <a:ea typeface="AvenirNext LT Pro" charset="0"/>
                <a:cs typeface="AvenirNext LT Pro" charset="0"/>
              </a:rPr>
              <a:t>E-Mail: </a:t>
            </a:r>
            <a:r>
              <a:rPr lang="en-US" sz="1200" b="0" i="0" dirty="0" err="1">
                <a:solidFill>
                  <a:schemeClr val="accent3">
                    <a:lumMod val="40000"/>
                    <a:lumOff val="60000"/>
                  </a:schemeClr>
                </a:solidFill>
                <a:latin typeface="AvenirNext LT Pro" charset="0"/>
                <a:ea typeface="AvenirNext LT Pro" charset="0"/>
                <a:cs typeface="AvenirNext LT Pro" charset="0"/>
              </a:rPr>
              <a:t>luca.roverelli@ge.imati.cnr.it</a:t>
            </a:r>
            <a:endParaRPr lang="en-US" sz="1200" b="0" i="0" dirty="0">
              <a:solidFill>
                <a:schemeClr val="accent3">
                  <a:lumMod val="40000"/>
                  <a:lumOff val="60000"/>
                </a:schemeClr>
              </a:solidFill>
              <a:latin typeface="AvenirNext LT Pro" charset="0"/>
              <a:ea typeface="AvenirNext LT Pro" charset="0"/>
              <a:cs typeface="AvenirNext LT Pro" charset="0"/>
            </a:endParaRPr>
          </a:p>
        </p:txBody>
      </p:sp>
      <p:sp>
        <p:nvSpPr>
          <p:cNvPr id="10" name="Oval 9"/>
          <p:cNvSpPr/>
          <p:nvPr userDrawn="1"/>
        </p:nvSpPr>
        <p:spPr>
          <a:xfrm>
            <a:off x="10919018" y="839215"/>
            <a:ext cx="647894" cy="647894"/>
          </a:xfrm>
          <a:prstGeom prst="ellipse">
            <a:avLst/>
          </a:prstGeom>
          <a:solidFill>
            <a:schemeClr val="accent6"/>
          </a:solidFill>
          <a:ln>
            <a:noFill/>
          </a:ln>
          <a:effectLst>
            <a:outerShdw blurRad="50800" dist="254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10880317" y="980600"/>
            <a:ext cx="725296" cy="365125"/>
          </a:xfrm>
          <a:prstGeom prst="rect">
            <a:avLst/>
          </a:prstGeom>
        </p:spPr>
        <p:txBody>
          <a:bodyPr anchor="ctr"/>
          <a:lstStyle>
            <a:lvl1pPr algn="ctr">
              <a:defRPr sz="1600" b="0" i="0">
                <a:solidFill>
                  <a:schemeClr val="bg1"/>
                </a:solidFill>
                <a:latin typeface="AvenirNext LT Pro" charset="0"/>
                <a:ea typeface="AvenirNext LT Pro" charset="0"/>
                <a:cs typeface="AvenirNext LT Pro" charset="0"/>
              </a:defRPr>
            </a:lvl1pPr>
          </a:lstStyle>
          <a:p>
            <a:fld id="{936C95AE-7298-45E1-9514-94AFF5BED89B}" type="slidenum">
              <a:rPr lang="en-US" smtClean="0"/>
              <a:pPr/>
              <a:t>‹N›</a:t>
            </a:fld>
            <a:endParaRPr lang="en-US" dirty="0"/>
          </a:p>
        </p:txBody>
      </p:sp>
    </p:spTree>
    <p:extLst>
      <p:ext uri="{BB962C8B-B14F-4D97-AF65-F5344CB8AC3E}">
        <p14:creationId xmlns:p14="http://schemas.microsoft.com/office/powerpoint/2010/main" val="14621650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transition spd="slow">
    <p:push dir="u"/>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2"/>
            <a:ext cx="12192000" cy="54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10889441" y="554720"/>
            <a:ext cx="624684" cy="566964"/>
            <a:chOff x="1585912" y="819150"/>
            <a:chExt cx="5143500" cy="4668265"/>
          </a:xfrm>
        </p:grpSpPr>
        <p:sp>
          <p:nvSpPr>
            <p:cNvPr id="8" name="Diamond 7"/>
            <p:cNvSpPr/>
            <p:nvPr/>
          </p:nvSpPr>
          <p:spPr>
            <a:xfrm>
              <a:off x="1585912" y="2687065"/>
              <a:ext cx="5143500" cy="2800350"/>
            </a:xfrm>
            <a:prstGeom prst="diamond">
              <a:avLst/>
            </a:prstGeom>
            <a:solidFill>
              <a:schemeClr val="accent2"/>
            </a:solidFill>
            <a:ln>
              <a:noFill/>
            </a:ln>
            <a:effectLst>
              <a:outerShdw blurRad="50800" dist="25400" dir="5400000" algn="t" rotWithShape="0">
                <a:prstClr val="black">
                  <a:alpha val="3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243137" y="2687065"/>
              <a:ext cx="3829050" cy="2084704"/>
            </a:xfrm>
            <a:custGeom>
              <a:avLst/>
              <a:gdLst>
                <a:gd name="connsiteX0" fmla="*/ 1884609 w 3769219"/>
                <a:gd name="connsiteY0" fmla="*/ 0 h 2052130"/>
                <a:gd name="connsiteX1" fmla="*/ 3769219 w 3769219"/>
                <a:gd name="connsiteY1" fmla="*/ 1026065 h 2052130"/>
                <a:gd name="connsiteX2" fmla="*/ 1884609 w 3769219"/>
                <a:gd name="connsiteY2" fmla="*/ 2052130 h 2052130"/>
                <a:gd name="connsiteX3" fmla="*/ 0 w 3769219"/>
                <a:gd name="connsiteY3" fmla="*/ 1026065 h 2052130"/>
              </a:gdLst>
              <a:ahLst/>
              <a:cxnLst>
                <a:cxn ang="0">
                  <a:pos x="connsiteX0" y="connsiteY0"/>
                </a:cxn>
                <a:cxn ang="0">
                  <a:pos x="connsiteX1" y="connsiteY1"/>
                </a:cxn>
                <a:cxn ang="0">
                  <a:pos x="connsiteX2" y="connsiteY2"/>
                </a:cxn>
                <a:cxn ang="0">
                  <a:pos x="connsiteX3" y="connsiteY3"/>
                </a:cxn>
              </a:cxnLst>
              <a:rect l="l" t="t" r="r" b="b"/>
              <a:pathLst>
                <a:path w="3769219" h="2052130">
                  <a:moveTo>
                    <a:pt x="1884609" y="0"/>
                  </a:moveTo>
                  <a:lnTo>
                    <a:pt x="3769219" y="1026065"/>
                  </a:lnTo>
                  <a:lnTo>
                    <a:pt x="1884609" y="2052130"/>
                  </a:lnTo>
                  <a:lnTo>
                    <a:pt x="0" y="1026065"/>
                  </a:lnTo>
                  <a:close/>
                </a:path>
              </a:pathLst>
            </a:custGeom>
            <a:solidFill>
              <a:schemeClr val="tx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1585912" y="1753108"/>
              <a:ext cx="5143500" cy="2800350"/>
            </a:xfrm>
            <a:prstGeom prst="diamond">
              <a:avLst/>
            </a:prstGeom>
            <a:solidFill>
              <a:schemeClr val="accent5"/>
            </a:solidFill>
            <a:ln>
              <a:noFill/>
            </a:ln>
            <a:effectLst>
              <a:outerShdw blurRad="50800" dist="25400" dir="5400000" algn="t" rotWithShape="0">
                <a:prstClr val="black">
                  <a:alpha val="3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243137" y="1753108"/>
              <a:ext cx="3829050" cy="2084704"/>
            </a:xfrm>
            <a:custGeom>
              <a:avLst/>
              <a:gdLst>
                <a:gd name="connsiteX0" fmla="*/ 1884609 w 3769219"/>
                <a:gd name="connsiteY0" fmla="*/ 0 h 2052130"/>
                <a:gd name="connsiteX1" fmla="*/ 3769219 w 3769219"/>
                <a:gd name="connsiteY1" fmla="*/ 1026065 h 2052130"/>
                <a:gd name="connsiteX2" fmla="*/ 1884609 w 3769219"/>
                <a:gd name="connsiteY2" fmla="*/ 2052130 h 2052130"/>
                <a:gd name="connsiteX3" fmla="*/ 0 w 3769219"/>
                <a:gd name="connsiteY3" fmla="*/ 1026065 h 2052130"/>
              </a:gdLst>
              <a:ahLst/>
              <a:cxnLst>
                <a:cxn ang="0">
                  <a:pos x="connsiteX0" y="connsiteY0"/>
                </a:cxn>
                <a:cxn ang="0">
                  <a:pos x="connsiteX1" y="connsiteY1"/>
                </a:cxn>
                <a:cxn ang="0">
                  <a:pos x="connsiteX2" y="connsiteY2"/>
                </a:cxn>
                <a:cxn ang="0">
                  <a:pos x="connsiteX3" y="connsiteY3"/>
                </a:cxn>
              </a:cxnLst>
              <a:rect l="l" t="t" r="r" b="b"/>
              <a:pathLst>
                <a:path w="3769219" h="2052130">
                  <a:moveTo>
                    <a:pt x="1884609" y="0"/>
                  </a:moveTo>
                  <a:lnTo>
                    <a:pt x="3769219" y="1026065"/>
                  </a:lnTo>
                  <a:lnTo>
                    <a:pt x="1884609" y="2052130"/>
                  </a:lnTo>
                  <a:lnTo>
                    <a:pt x="0" y="1026065"/>
                  </a:lnTo>
                  <a:close/>
                </a:path>
              </a:pathLst>
            </a:custGeom>
            <a:solidFill>
              <a:schemeClr val="accent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1585912" y="819150"/>
              <a:ext cx="5143500" cy="2800350"/>
            </a:xfrm>
            <a:prstGeom prst="diamond">
              <a:avLst/>
            </a:prstGeom>
            <a:solidFill>
              <a:schemeClr val="accent6"/>
            </a:solidFill>
            <a:ln>
              <a:noFill/>
            </a:ln>
            <a:effectLst>
              <a:outerShdw blurRad="50800" dist="25400" dir="5400000" algn="t" rotWithShape="0">
                <a:prstClr val="black">
                  <a:alpha val="3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5"/>
          <p:cNvSpPr>
            <a:spLocks noGrp="1"/>
          </p:cNvSpPr>
          <p:nvPr>
            <p:ph type="sldNum" sz="quarter" idx="4"/>
          </p:nvPr>
        </p:nvSpPr>
        <p:spPr>
          <a:xfrm>
            <a:off x="11156953" y="6225718"/>
            <a:ext cx="554704" cy="365125"/>
          </a:xfrm>
          <a:prstGeom prst="rect">
            <a:avLst/>
          </a:prstGeom>
        </p:spPr>
        <p:txBody>
          <a:bodyPr anchor="ctr"/>
          <a:lstStyle>
            <a:lvl1pPr algn="r">
              <a:defRPr sz="1200" b="0" i="0">
                <a:latin typeface="Roboto Light" charset="0"/>
                <a:ea typeface="Roboto Light" charset="0"/>
                <a:cs typeface="Roboto Light" charset="0"/>
              </a:defRPr>
            </a:lvl1pPr>
          </a:lstStyle>
          <a:p>
            <a:fld id="{936C95AE-7298-45E1-9514-94AFF5BED89B}" type="slidenum">
              <a:rPr lang="en-US" smtClean="0"/>
              <a:pPr/>
              <a:t>‹N›</a:t>
            </a:fld>
            <a:endParaRPr lang="en-US" dirty="0"/>
          </a:p>
        </p:txBody>
      </p:sp>
    </p:spTree>
    <p:extLst>
      <p:ext uri="{BB962C8B-B14F-4D97-AF65-F5344CB8AC3E}">
        <p14:creationId xmlns:p14="http://schemas.microsoft.com/office/powerpoint/2010/main" val="2086963638"/>
      </p:ext>
    </p:extLst>
  </p:cSld>
  <p:clrMap bg1="lt1" tx1="dk1" bg2="lt2" tx2="dk2" accent1="accent1" accent2="accent2" accent3="accent3" accent4="accent4" accent5="accent5" accent6="accent6" hlink="hlink" folHlink="folHlink"/>
  <p:sldLayoutIdLst>
    <p:sldLayoutId id="2147483737" r:id="rId1"/>
    <p:sldLayoutId id="2147483738" r:id="rId2"/>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8.tiff"/><Relationship Id="rId5" Type="http://schemas.openxmlformats.org/officeDocument/2006/relationships/image" Target="../media/image7.png"/><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rot="18900000">
            <a:off x="9512815" y="269905"/>
            <a:ext cx="4764506" cy="5604356"/>
          </a:xfrm>
          <a:custGeom>
            <a:avLst/>
            <a:gdLst>
              <a:gd name="connsiteX0" fmla="*/ 3924657 w 4764506"/>
              <a:gd name="connsiteY0" fmla="*/ 0 h 5604356"/>
              <a:gd name="connsiteX1" fmla="*/ 4764506 w 4764506"/>
              <a:gd name="connsiteY1" fmla="*/ 839849 h 5604356"/>
              <a:gd name="connsiteX2" fmla="*/ 0 w 4764506"/>
              <a:gd name="connsiteY2" fmla="*/ 5604356 h 5604356"/>
              <a:gd name="connsiteX3" fmla="*/ 0 w 4764506"/>
              <a:gd name="connsiteY3" fmla="*/ 0 h 5604356"/>
            </a:gdLst>
            <a:ahLst/>
            <a:cxnLst>
              <a:cxn ang="0">
                <a:pos x="connsiteX0" y="connsiteY0"/>
              </a:cxn>
              <a:cxn ang="0">
                <a:pos x="connsiteX1" y="connsiteY1"/>
              </a:cxn>
              <a:cxn ang="0">
                <a:pos x="connsiteX2" y="connsiteY2"/>
              </a:cxn>
              <a:cxn ang="0">
                <a:pos x="connsiteX3" y="connsiteY3"/>
              </a:cxn>
            </a:cxnLst>
            <a:rect l="l" t="t" r="r" b="b"/>
            <a:pathLst>
              <a:path w="4764506" h="5604356">
                <a:moveTo>
                  <a:pt x="3924657" y="0"/>
                </a:moveTo>
                <a:lnTo>
                  <a:pt x="4764506" y="839849"/>
                </a:lnTo>
                <a:lnTo>
                  <a:pt x="0" y="5604356"/>
                </a:lnTo>
                <a:lnTo>
                  <a:pt x="0" y="0"/>
                </a:lnTo>
                <a:close/>
              </a:path>
            </a:pathLst>
          </a:custGeom>
          <a:solidFill>
            <a:schemeClr val="tx2"/>
          </a:solidFill>
          <a:ln>
            <a:noFill/>
          </a:ln>
          <a:effectLst>
            <a:outerShdw blurRad="50800" dist="25400" dir="5400000" algn="t" rotWithShape="0">
              <a:prstClr val="black">
                <a:alpha val="3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8900000">
            <a:off x="6304472" y="-2053292"/>
            <a:ext cx="4106584" cy="4106584"/>
          </a:xfrm>
          <a:custGeom>
            <a:avLst/>
            <a:gdLst>
              <a:gd name="connsiteX0" fmla="*/ 0 w 4106584"/>
              <a:gd name="connsiteY0" fmla="*/ 0 h 4106584"/>
              <a:gd name="connsiteX1" fmla="*/ 4106584 w 4106584"/>
              <a:gd name="connsiteY1" fmla="*/ 4106584 h 4106584"/>
              <a:gd name="connsiteX2" fmla="*/ 0 w 4106584"/>
              <a:gd name="connsiteY2" fmla="*/ 4106584 h 4106584"/>
            </a:gdLst>
            <a:ahLst/>
            <a:cxnLst>
              <a:cxn ang="0">
                <a:pos x="connsiteX0" y="connsiteY0"/>
              </a:cxn>
              <a:cxn ang="0">
                <a:pos x="connsiteX1" y="connsiteY1"/>
              </a:cxn>
              <a:cxn ang="0">
                <a:pos x="connsiteX2" y="connsiteY2"/>
              </a:cxn>
            </a:cxnLst>
            <a:rect l="l" t="t" r="r" b="b"/>
            <a:pathLst>
              <a:path w="4106584" h="4106584">
                <a:moveTo>
                  <a:pt x="0" y="0"/>
                </a:moveTo>
                <a:lnTo>
                  <a:pt x="4106584" y="4106584"/>
                </a:lnTo>
                <a:lnTo>
                  <a:pt x="0" y="4106584"/>
                </a:lnTo>
                <a:close/>
              </a:path>
            </a:pathLst>
          </a:custGeom>
          <a:solidFill>
            <a:schemeClr val="accent2"/>
          </a:solidFill>
          <a:ln>
            <a:noFill/>
          </a:ln>
          <a:effectLst>
            <a:outerShdw blurRad="50800" dist="25400" dir="5400000" algn="t" rotWithShape="0">
              <a:prstClr val="black">
                <a:alpha val="3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900000">
            <a:off x="536614" y="5581005"/>
            <a:ext cx="2553990" cy="2553991"/>
          </a:xfrm>
          <a:custGeom>
            <a:avLst/>
            <a:gdLst>
              <a:gd name="connsiteX0" fmla="*/ 2553990 w 2553990"/>
              <a:gd name="connsiteY0" fmla="*/ 0 h 2553991"/>
              <a:gd name="connsiteX1" fmla="*/ 2553990 w 2553990"/>
              <a:gd name="connsiteY1" fmla="*/ 2553991 h 2553991"/>
              <a:gd name="connsiteX2" fmla="*/ 0 w 2553990"/>
              <a:gd name="connsiteY2" fmla="*/ 0 h 2553991"/>
            </a:gdLst>
            <a:ahLst/>
            <a:cxnLst>
              <a:cxn ang="0">
                <a:pos x="connsiteX0" y="connsiteY0"/>
              </a:cxn>
              <a:cxn ang="0">
                <a:pos x="connsiteX1" y="connsiteY1"/>
              </a:cxn>
              <a:cxn ang="0">
                <a:pos x="connsiteX2" y="connsiteY2"/>
              </a:cxn>
            </a:cxnLst>
            <a:rect l="l" t="t" r="r" b="b"/>
            <a:pathLst>
              <a:path w="2553990" h="2553991">
                <a:moveTo>
                  <a:pt x="2553990" y="0"/>
                </a:moveTo>
                <a:lnTo>
                  <a:pt x="2553990" y="2553991"/>
                </a:lnTo>
                <a:lnTo>
                  <a:pt x="0" y="0"/>
                </a:lnTo>
                <a:close/>
              </a:path>
            </a:pathLst>
          </a:custGeom>
          <a:solidFill>
            <a:schemeClr val="accent6"/>
          </a:solidFill>
          <a:ln>
            <a:noFill/>
          </a:ln>
          <a:effectLst>
            <a:outerShdw blurRad="50800" dist="25400" dir="5400000" algn="t" rotWithShape="0">
              <a:prstClr val="black">
                <a:alpha val="3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8900000">
            <a:off x="-1135325" y="3708715"/>
            <a:ext cx="2559410" cy="2967775"/>
          </a:xfrm>
          <a:custGeom>
            <a:avLst/>
            <a:gdLst>
              <a:gd name="connsiteX0" fmla="*/ 2559410 w 2559410"/>
              <a:gd name="connsiteY0" fmla="*/ 0 h 2967775"/>
              <a:gd name="connsiteX1" fmla="*/ 2559410 w 2559410"/>
              <a:gd name="connsiteY1" fmla="*/ 2967775 h 2967775"/>
              <a:gd name="connsiteX2" fmla="*/ 408364 w 2559410"/>
              <a:gd name="connsiteY2" fmla="*/ 2967774 h 2967775"/>
              <a:gd name="connsiteX3" fmla="*/ 0 w 2559410"/>
              <a:gd name="connsiteY3" fmla="*/ 2559411 h 2967775"/>
            </a:gdLst>
            <a:ahLst/>
            <a:cxnLst>
              <a:cxn ang="0">
                <a:pos x="connsiteX0" y="connsiteY0"/>
              </a:cxn>
              <a:cxn ang="0">
                <a:pos x="connsiteX1" y="connsiteY1"/>
              </a:cxn>
              <a:cxn ang="0">
                <a:pos x="connsiteX2" y="connsiteY2"/>
              </a:cxn>
              <a:cxn ang="0">
                <a:pos x="connsiteX3" y="connsiteY3"/>
              </a:cxn>
            </a:cxnLst>
            <a:rect l="l" t="t" r="r" b="b"/>
            <a:pathLst>
              <a:path w="2559410" h="2967775">
                <a:moveTo>
                  <a:pt x="2559410" y="0"/>
                </a:moveTo>
                <a:lnTo>
                  <a:pt x="2559410" y="2967775"/>
                </a:lnTo>
                <a:lnTo>
                  <a:pt x="408364" y="2967774"/>
                </a:lnTo>
                <a:lnTo>
                  <a:pt x="0" y="2559411"/>
                </a:lnTo>
                <a:close/>
              </a:path>
            </a:pathLst>
          </a:custGeom>
          <a:solidFill>
            <a:schemeClr val="tx2"/>
          </a:solidFill>
          <a:ln>
            <a:noFill/>
          </a:ln>
          <a:effectLst>
            <a:outerShdw blurRad="50800" dist="25400" dir="5400000" algn="t" rotWithShape="0">
              <a:prstClr val="black">
                <a:alpha val="3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8900000">
            <a:off x="7782545" y="4989712"/>
            <a:ext cx="3778408" cy="3635585"/>
          </a:xfrm>
          <a:custGeom>
            <a:avLst/>
            <a:gdLst>
              <a:gd name="connsiteX0" fmla="*/ 3778408 w 3778408"/>
              <a:gd name="connsiteY0" fmla="*/ 0 h 3635585"/>
              <a:gd name="connsiteX1" fmla="*/ 3778408 w 3778408"/>
              <a:gd name="connsiteY1" fmla="*/ 3492762 h 3635585"/>
              <a:gd name="connsiteX2" fmla="*/ 3635585 w 3778408"/>
              <a:gd name="connsiteY2" fmla="*/ 3635585 h 3635585"/>
              <a:gd name="connsiteX3" fmla="*/ 0 w 3778408"/>
              <a:gd name="connsiteY3" fmla="*/ 0 h 3635585"/>
            </a:gdLst>
            <a:ahLst/>
            <a:cxnLst>
              <a:cxn ang="0">
                <a:pos x="connsiteX0" y="connsiteY0"/>
              </a:cxn>
              <a:cxn ang="0">
                <a:pos x="connsiteX1" y="connsiteY1"/>
              </a:cxn>
              <a:cxn ang="0">
                <a:pos x="connsiteX2" y="connsiteY2"/>
              </a:cxn>
              <a:cxn ang="0">
                <a:pos x="connsiteX3" y="connsiteY3"/>
              </a:cxn>
            </a:cxnLst>
            <a:rect l="l" t="t" r="r" b="b"/>
            <a:pathLst>
              <a:path w="3778408" h="3635585">
                <a:moveTo>
                  <a:pt x="3778408" y="0"/>
                </a:moveTo>
                <a:lnTo>
                  <a:pt x="3778408" y="3492762"/>
                </a:lnTo>
                <a:lnTo>
                  <a:pt x="3635585" y="3635585"/>
                </a:lnTo>
                <a:lnTo>
                  <a:pt x="0" y="0"/>
                </a:lnTo>
                <a:close/>
              </a:path>
            </a:pathLst>
          </a:custGeom>
          <a:solidFill>
            <a:schemeClr val="accent4"/>
          </a:solidFill>
          <a:ln>
            <a:noFill/>
          </a:ln>
          <a:effectLst>
            <a:outerShdw blurRad="50800" dist="25400" dir="5400000" algn="t" rotWithShape="0">
              <a:prstClr val="black">
                <a:alpha val="3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8900000">
            <a:off x="808246" y="-1942466"/>
            <a:ext cx="6376737" cy="9851811"/>
          </a:xfrm>
          <a:custGeom>
            <a:avLst/>
            <a:gdLst>
              <a:gd name="connsiteX0" fmla="*/ 2462209 w 6376737"/>
              <a:gd name="connsiteY0" fmla="*/ 0 h 9851811"/>
              <a:gd name="connsiteX1" fmla="*/ 6376737 w 6376737"/>
              <a:gd name="connsiteY1" fmla="*/ 3914528 h 9851811"/>
              <a:gd name="connsiteX2" fmla="*/ 6376737 w 6376737"/>
              <a:gd name="connsiteY2" fmla="*/ 9851811 h 9851811"/>
              <a:gd name="connsiteX3" fmla="*/ 2615344 w 6376737"/>
              <a:gd name="connsiteY3" fmla="*/ 9851811 h 9851811"/>
              <a:gd name="connsiteX4" fmla="*/ 1 w 6376737"/>
              <a:gd name="connsiteY4" fmla="*/ 7236468 h 9851811"/>
              <a:gd name="connsiteX5" fmla="*/ 0 w 6376737"/>
              <a:gd name="connsiteY5" fmla="*/ 2462209 h 985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6737" h="9851811">
                <a:moveTo>
                  <a:pt x="2462209" y="0"/>
                </a:moveTo>
                <a:lnTo>
                  <a:pt x="6376737" y="3914528"/>
                </a:lnTo>
                <a:lnTo>
                  <a:pt x="6376737" y="9851811"/>
                </a:lnTo>
                <a:lnTo>
                  <a:pt x="2615344" y="9851811"/>
                </a:lnTo>
                <a:lnTo>
                  <a:pt x="1" y="7236468"/>
                </a:lnTo>
                <a:lnTo>
                  <a:pt x="0" y="2462209"/>
                </a:lnTo>
                <a:close/>
              </a:path>
            </a:pathLst>
          </a:custGeom>
          <a:solidFill>
            <a:schemeClr val="bg1"/>
          </a:solidFill>
          <a:ln>
            <a:noFill/>
          </a:ln>
          <a:effectLst>
            <a:outerShdw blurRad="292100" dir="5400000" algn="t" rotWithShape="0">
              <a:prstClr val="black">
                <a:alpha val="45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60209" y="3233759"/>
            <a:ext cx="6026953" cy="1126462"/>
          </a:xfrm>
          <a:prstGeom prst="rect">
            <a:avLst/>
          </a:prstGeom>
        </p:spPr>
        <p:txBody>
          <a:bodyPr wrap="square">
            <a:spAutoFit/>
          </a:bodyPr>
          <a:lstStyle/>
          <a:p>
            <a:pPr algn="ctr">
              <a:lnSpc>
                <a:spcPct val="140000"/>
              </a:lnSpc>
            </a:pPr>
            <a:r>
              <a:rPr lang="en-US" sz="4800" spc="300" dirty="0">
                <a:latin typeface="Roboto Light" charset="0"/>
                <a:ea typeface="Roboto Light" charset="0"/>
                <a:cs typeface="Roboto Light" charset="0"/>
              </a:rPr>
              <a:t>The </a:t>
            </a:r>
            <a:r>
              <a:rPr lang="en-US" sz="4800" spc="300" dirty="0" err="1">
                <a:latin typeface="Roboto Light" charset="0"/>
                <a:ea typeface="Roboto Light" charset="0"/>
                <a:cs typeface="Roboto Light" charset="0"/>
              </a:rPr>
              <a:t>EXTraS</a:t>
            </a:r>
            <a:r>
              <a:rPr lang="en-US" sz="4800" spc="300" dirty="0">
                <a:latin typeface="Roboto Light" charset="0"/>
                <a:ea typeface="Roboto Light" charset="0"/>
                <a:cs typeface="Roboto Light" charset="0"/>
              </a:rPr>
              <a:t> Portal</a:t>
            </a:r>
          </a:p>
        </p:txBody>
      </p:sp>
      <p:sp>
        <p:nvSpPr>
          <p:cNvPr id="43" name="Rectangle 42"/>
          <p:cNvSpPr/>
          <p:nvPr/>
        </p:nvSpPr>
        <p:spPr>
          <a:xfrm>
            <a:off x="1860209" y="4225747"/>
            <a:ext cx="6026953" cy="1077218"/>
          </a:xfrm>
          <a:prstGeom prst="rect">
            <a:avLst/>
          </a:prstGeom>
        </p:spPr>
        <p:txBody>
          <a:bodyPr wrap="square">
            <a:spAutoFit/>
          </a:bodyPr>
          <a:lstStyle/>
          <a:p>
            <a:pPr algn="ctr"/>
            <a:r>
              <a:rPr lang="en-US" sz="3200" dirty="0">
                <a:latin typeface="Roboto Thin" charset="0"/>
                <a:ea typeface="Roboto Thin" charset="0"/>
                <a:cs typeface="Roboto Thin" charset="0"/>
              </a:rPr>
              <a:t>Exploring the X-ray Transient </a:t>
            </a:r>
          </a:p>
          <a:p>
            <a:pPr algn="ctr"/>
            <a:r>
              <a:rPr lang="en-US" sz="3200" dirty="0">
                <a:latin typeface="Roboto Thin" charset="0"/>
                <a:ea typeface="Roboto Thin" charset="0"/>
                <a:cs typeface="Roboto Thin" charset="0"/>
              </a:rPr>
              <a:t>and variable Sky</a:t>
            </a:r>
          </a:p>
        </p:txBody>
      </p:sp>
      <p:grpSp>
        <p:nvGrpSpPr>
          <p:cNvPr id="3" name="Group 2"/>
          <p:cNvGrpSpPr/>
          <p:nvPr/>
        </p:nvGrpSpPr>
        <p:grpSpPr>
          <a:xfrm>
            <a:off x="835004" y="575164"/>
            <a:ext cx="3312479" cy="830997"/>
            <a:chOff x="835004" y="575164"/>
            <a:chExt cx="3312479" cy="830997"/>
          </a:xfrm>
        </p:grpSpPr>
        <p:grpSp>
          <p:nvGrpSpPr>
            <p:cNvPr id="11" name="Group 10"/>
            <p:cNvGrpSpPr/>
            <p:nvPr/>
          </p:nvGrpSpPr>
          <p:grpSpPr>
            <a:xfrm>
              <a:off x="835004" y="660914"/>
              <a:ext cx="677117" cy="614554"/>
              <a:chOff x="1585912" y="819150"/>
              <a:chExt cx="5143500" cy="4668265"/>
            </a:xfrm>
          </p:grpSpPr>
          <p:sp>
            <p:nvSpPr>
              <p:cNvPr id="12" name="Diamond 11"/>
              <p:cNvSpPr/>
              <p:nvPr/>
            </p:nvSpPr>
            <p:spPr>
              <a:xfrm>
                <a:off x="1585912" y="2687065"/>
                <a:ext cx="5143500" cy="2800350"/>
              </a:xfrm>
              <a:prstGeom prst="diamond">
                <a:avLst/>
              </a:prstGeom>
              <a:solidFill>
                <a:schemeClr val="accent2"/>
              </a:solidFill>
              <a:ln>
                <a:noFill/>
              </a:ln>
              <a:effectLst>
                <a:outerShdw blurRad="50800" dist="25400" dir="5400000" algn="t" rotWithShape="0">
                  <a:prstClr val="black">
                    <a:alpha val="3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243137" y="2687065"/>
                <a:ext cx="3829050" cy="2084704"/>
              </a:xfrm>
              <a:custGeom>
                <a:avLst/>
                <a:gdLst>
                  <a:gd name="connsiteX0" fmla="*/ 1884609 w 3769219"/>
                  <a:gd name="connsiteY0" fmla="*/ 0 h 2052130"/>
                  <a:gd name="connsiteX1" fmla="*/ 3769219 w 3769219"/>
                  <a:gd name="connsiteY1" fmla="*/ 1026065 h 2052130"/>
                  <a:gd name="connsiteX2" fmla="*/ 1884609 w 3769219"/>
                  <a:gd name="connsiteY2" fmla="*/ 2052130 h 2052130"/>
                  <a:gd name="connsiteX3" fmla="*/ 0 w 3769219"/>
                  <a:gd name="connsiteY3" fmla="*/ 1026065 h 2052130"/>
                </a:gdLst>
                <a:ahLst/>
                <a:cxnLst>
                  <a:cxn ang="0">
                    <a:pos x="connsiteX0" y="connsiteY0"/>
                  </a:cxn>
                  <a:cxn ang="0">
                    <a:pos x="connsiteX1" y="connsiteY1"/>
                  </a:cxn>
                  <a:cxn ang="0">
                    <a:pos x="connsiteX2" y="connsiteY2"/>
                  </a:cxn>
                  <a:cxn ang="0">
                    <a:pos x="connsiteX3" y="connsiteY3"/>
                  </a:cxn>
                </a:cxnLst>
                <a:rect l="l" t="t" r="r" b="b"/>
                <a:pathLst>
                  <a:path w="3769219" h="2052130">
                    <a:moveTo>
                      <a:pt x="1884609" y="0"/>
                    </a:moveTo>
                    <a:lnTo>
                      <a:pt x="3769219" y="1026065"/>
                    </a:lnTo>
                    <a:lnTo>
                      <a:pt x="1884609" y="2052130"/>
                    </a:lnTo>
                    <a:lnTo>
                      <a:pt x="0" y="1026065"/>
                    </a:lnTo>
                    <a:close/>
                  </a:path>
                </a:pathLst>
              </a:custGeom>
              <a:solidFill>
                <a:schemeClr val="tx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1585912" y="1753108"/>
                <a:ext cx="5143500" cy="2800348"/>
              </a:xfrm>
              <a:prstGeom prst="diamond">
                <a:avLst/>
              </a:prstGeom>
              <a:solidFill>
                <a:schemeClr val="accent5"/>
              </a:solidFill>
              <a:ln>
                <a:noFill/>
              </a:ln>
              <a:effectLst>
                <a:outerShdw blurRad="50800" dist="25400" dir="5400000" algn="t" rotWithShape="0">
                  <a:prstClr val="black">
                    <a:alpha val="3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243137" y="1753108"/>
                <a:ext cx="3829050" cy="2084704"/>
              </a:xfrm>
              <a:custGeom>
                <a:avLst/>
                <a:gdLst>
                  <a:gd name="connsiteX0" fmla="*/ 1884609 w 3769219"/>
                  <a:gd name="connsiteY0" fmla="*/ 0 h 2052130"/>
                  <a:gd name="connsiteX1" fmla="*/ 3769219 w 3769219"/>
                  <a:gd name="connsiteY1" fmla="*/ 1026065 h 2052130"/>
                  <a:gd name="connsiteX2" fmla="*/ 1884609 w 3769219"/>
                  <a:gd name="connsiteY2" fmla="*/ 2052130 h 2052130"/>
                  <a:gd name="connsiteX3" fmla="*/ 0 w 3769219"/>
                  <a:gd name="connsiteY3" fmla="*/ 1026065 h 2052130"/>
                </a:gdLst>
                <a:ahLst/>
                <a:cxnLst>
                  <a:cxn ang="0">
                    <a:pos x="connsiteX0" y="connsiteY0"/>
                  </a:cxn>
                  <a:cxn ang="0">
                    <a:pos x="connsiteX1" y="connsiteY1"/>
                  </a:cxn>
                  <a:cxn ang="0">
                    <a:pos x="connsiteX2" y="connsiteY2"/>
                  </a:cxn>
                  <a:cxn ang="0">
                    <a:pos x="connsiteX3" y="connsiteY3"/>
                  </a:cxn>
                </a:cxnLst>
                <a:rect l="l" t="t" r="r" b="b"/>
                <a:pathLst>
                  <a:path w="3769219" h="2052130">
                    <a:moveTo>
                      <a:pt x="1884609" y="0"/>
                    </a:moveTo>
                    <a:lnTo>
                      <a:pt x="3769219" y="1026065"/>
                    </a:lnTo>
                    <a:lnTo>
                      <a:pt x="1884609" y="2052130"/>
                    </a:lnTo>
                    <a:lnTo>
                      <a:pt x="0" y="1026065"/>
                    </a:lnTo>
                    <a:close/>
                  </a:path>
                </a:pathLst>
              </a:custGeom>
              <a:solidFill>
                <a:schemeClr val="accent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1585912" y="819150"/>
                <a:ext cx="5143500" cy="2800350"/>
              </a:xfrm>
              <a:prstGeom prst="diamond">
                <a:avLst/>
              </a:prstGeom>
              <a:solidFill>
                <a:schemeClr val="accent6"/>
              </a:solidFill>
              <a:ln>
                <a:noFill/>
              </a:ln>
              <a:effectLst>
                <a:outerShdw blurRad="50800" dist="25400" dir="5400000" algn="t" rotWithShape="0">
                  <a:prstClr val="black">
                    <a:alpha val="3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598642" y="575164"/>
              <a:ext cx="2548841" cy="830997"/>
            </a:xfrm>
            <a:prstGeom prst="rect">
              <a:avLst/>
            </a:prstGeom>
            <a:noFill/>
          </p:spPr>
          <p:txBody>
            <a:bodyPr wrap="square" rtlCol="0">
              <a:spAutoFit/>
            </a:bodyPr>
            <a:lstStyle/>
            <a:p>
              <a:r>
                <a:rPr lang="en-US" sz="2400" dirty="0">
                  <a:solidFill>
                    <a:schemeClr val="bg2">
                      <a:lumMod val="75000"/>
                    </a:schemeClr>
                  </a:solidFill>
                  <a:latin typeface="Roboto Light" charset="0"/>
                  <a:ea typeface="Roboto Light" charset="0"/>
                  <a:cs typeface="Roboto Light" charset="0"/>
                </a:rPr>
                <a:t>Luca </a:t>
              </a:r>
              <a:r>
                <a:rPr lang="en-US" sz="2400" dirty="0" err="1">
                  <a:solidFill>
                    <a:schemeClr val="bg2">
                      <a:lumMod val="75000"/>
                    </a:schemeClr>
                  </a:solidFill>
                  <a:latin typeface="Roboto Light" charset="0"/>
                  <a:ea typeface="Roboto Light" charset="0"/>
                  <a:cs typeface="Roboto Light" charset="0"/>
                </a:rPr>
                <a:t>Roverelli</a:t>
              </a:r>
              <a:endParaRPr lang="en-US" sz="2400" dirty="0">
                <a:solidFill>
                  <a:schemeClr val="bg2">
                    <a:lumMod val="75000"/>
                  </a:schemeClr>
                </a:solidFill>
                <a:latin typeface="Roboto Light" charset="0"/>
                <a:ea typeface="Roboto Light" charset="0"/>
                <a:cs typeface="Roboto Light" charset="0"/>
              </a:endParaRPr>
            </a:p>
            <a:p>
              <a:r>
                <a:rPr lang="en-US" sz="2400" dirty="0">
                  <a:solidFill>
                    <a:schemeClr val="bg2">
                      <a:lumMod val="75000"/>
                    </a:schemeClr>
                  </a:solidFill>
                  <a:latin typeface="Roboto Light" charset="0"/>
                  <a:ea typeface="Roboto Light" charset="0"/>
                  <a:cs typeface="Roboto Light" charset="0"/>
                </a:rPr>
                <a:t>IMATI-CNR</a:t>
              </a:r>
            </a:p>
          </p:txBody>
        </p:sp>
      </p:grpSp>
    </p:spTree>
    <p:extLst>
      <p:ext uri="{BB962C8B-B14F-4D97-AF65-F5344CB8AC3E}">
        <p14:creationId xmlns:p14="http://schemas.microsoft.com/office/powerpoint/2010/main" val="6721399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p:nvPr/>
        </p:nvSpPr>
        <p:spPr>
          <a:xfrm>
            <a:off x="526941" y="3279841"/>
            <a:ext cx="11084122" cy="1864707"/>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p:txBody>
          <a:bodyPr/>
          <a:lstStyle/>
          <a:p>
            <a:r>
              <a:rPr lang="it-IT" dirty="0"/>
              <a:t>The </a:t>
            </a:r>
            <a:r>
              <a:rPr lang="it-IT" dirty="0" err="1"/>
              <a:t>EXTraS</a:t>
            </a:r>
            <a:r>
              <a:rPr lang="it-IT" dirty="0"/>
              <a:t> Project</a:t>
            </a:r>
          </a:p>
        </p:txBody>
      </p:sp>
      <p:sp>
        <p:nvSpPr>
          <p:cNvPr id="3" name="Segnaposto numero diapositiva 2"/>
          <p:cNvSpPr>
            <a:spLocks noGrp="1"/>
          </p:cNvSpPr>
          <p:nvPr>
            <p:ph type="sldNum" sz="quarter" idx="4"/>
          </p:nvPr>
        </p:nvSpPr>
        <p:spPr/>
        <p:txBody>
          <a:bodyPr/>
          <a:lstStyle/>
          <a:p>
            <a:fld id="{936C95AE-7298-45E1-9514-94AFF5BED89B}" type="slidenum">
              <a:rPr lang="en-US" smtClean="0"/>
              <a:pPr/>
              <a:t>10</a:t>
            </a:fld>
            <a:endParaRPr lang="en-US" dirty="0"/>
          </a:p>
        </p:txBody>
      </p:sp>
      <p:sp>
        <p:nvSpPr>
          <p:cNvPr id="5" name="CasellaDiTesto 4"/>
          <p:cNvSpPr txBox="1"/>
          <p:nvPr/>
        </p:nvSpPr>
        <p:spPr>
          <a:xfrm>
            <a:off x="526941" y="1700732"/>
            <a:ext cx="11084122" cy="646331"/>
          </a:xfrm>
          <a:prstGeom prst="rect">
            <a:avLst/>
          </a:prstGeom>
          <a:noFill/>
        </p:spPr>
        <p:txBody>
          <a:bodyPr wrap="square" rtlCol="0">
            <a:spAutoFit/>
          </a:bodyPr>
          <a:lstStyle/>
          <a:p>
            <a:r>
              <a:rPr lang="en-US" sz="3600" b="1" dirty="0">
                <a:latin typeface="Avenir Heavy" charset="0"/>
                <a:ea typeface="Avenir Heavy" charset="0"/>
                <a:cs typeface="Avenir Heavy" charset="0"/>
              </a:rPr>
              <a:t>SW Characteristics and requirements:</a:t>
            </a:r>
          </a:p>
        </p:txBody>
      </p:sp>
      <p:sp>
        <p:nvSpPr>
          <p:cNvPr id="9" name="Rettangolo 8"/>
          <p:cNvSpPr/>
          <p:nvPr/>
        </p:nvSpPr>
        <p:spPr>
          <a:xfrm>
            <a:off x="691466" y="3950583"/>
            <a:ext cx="3291286" cy="523220"/>
          </a:xfrm>
          <a:prstGeom prst="rect">
            <a:avLst/>
          </a:prstGeom>
        </p:spPr>
        <p:txBody>
          <a:bodyPr wrap="none">
            <a:spAutoFit/>
          </a:bodyPr>
          <a:lstStyle/>
          <a:p>
            <a:r>
              <a:rPr lang="en-US" sz="2800" dirty="0" smtClean="0">
                <a:latin typeface="Roboto" charset="0"/>
                <a:ea typeface="Roboto" charset="0"/>
                <a:cs typeface="Roboto" charset="0"/>
              </a:rPr>
              <a:t>New data every day</a:t>
            </a:r>
            <a:endParaRPr lang="en-US" sz="2800" dirty="0">
              <a:latin typeface="Roboto" charset="0"/>
              <a:ea typeface="Roboto" charset="0"/>
              <a:cs typeface="Roboto" charset="0"/>
            </a:endParaRPr>
          </a:p>
        </p:txBody>
      </p:sp>
    </p:spTree>
    <p:extLst>
      <p:ext uri="{BB962C8B-B14F-4D97-AF65-F5344CB8AC3E}">
        <p14:creationId xmlns:p14="http://schemas.microsoft.com/office/powerpoint/2010/main" val="60386537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EXTraS</a:t>
            </a:r>
            <a:r>
              <a:rPr lang="it-IT" dirty="0"/>
              <a:t> Project</a:t>
            </a:r>
          </a:p>
        </p:txBody>
      </p:sp>
      <p:sp>
        <p:nvSpPr>
          <p:cNvPr id="3" name="Segnaposto numero diapositiva 2"/>
          <p:cNvSpPr>
            <a:spLocks noGrp="1"/>
          </p:cNvSpPr>
          <p:nvPr>
            <p:ph type="sldNum" sz="quarter" idx="4"/>
          </p:nvPr>
        </p:nvSpPr>
        <p:spPr/>
        <p:txBody>
          <a:bodyPr/>
          <a:lstStyle/>
          <a:p>
            <a:fld id="{936C95AE-7298-45E1-9514-94AFF5BED89B}" type="slidenum">
              <a:rPr lang="en-US" smtClean="0"/>
              <a:pPr/>
              <a:t>11</a:t>
            </a:fld>
            <a:endParaRPr lang="en-US" dirty="0"/>
          </a:p>
        </p:txBody>
      </p:sp>
      <p:pic>
        <p:nvPicPr>
          <p:cNvPr id="5" name="Immagin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173" y="2029325"/>
            <a:ext cx="5692943" cy="4443664"/>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2716" y="2237872"/>
            <a:ext cx="4542743" cy="2775285"/>
          </a:xfrm>
          <a:prstGeom prst="rect">
            <a:avLst/>
          </a:prstGeom>
        </p:spPr>
      </p:pic>
      <p:pic>
        <p:nvPicPr>
          <p:cNvPr id="7" name="Immagine 6"/>
          <p:cNvPicPr>
            <a:picLocks noChangeAspect="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263508" y="2531385"/>
            <a:ext cx="5724000" cy="4451320"/>
          </a:xfrm>
          <a:prstGeom prst="rect">
            <a:avLst/>
          </a:prstGeom>
        </p:spPr>
      </p:pic>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3896" y="2731131"/>
            <a:ext cx="4857011" cy="2784086"/>
          </a:xfrm>
          <a:prstGeom prst="rect">
            <a:avLst/>
          </a:prstGeom>
        </p:spPr>
      </p:pic>
      <p:sp>
        <p:nvSpPr>
          <p:cNvPr id="9" name="CasellaDiTesto 8"/>
          <p:cNvSpPr txBox="1"/>
          <p:nvPr/>
        </p:nvSpPr>
        <p:spPr>
          <a:xfrm>
            <a:off x="526941" y="1275893"/>
            <a:ext cx="11084122" cy="646331"/>
          </a:xfrm>
          <a:prstGeom prst="rect">
            <a:avLst/>
          </a:prstGeom>
          <a:noFill/>
        </p:spPr>
        <p:txBody>
          <a:bodyPr wrap="square" rtlCol="0">
            <a:spAutoFit/>
          </a:bodyPr>
          <a:lstStyle/>
          <a:p>
            <a:pPr marR="0" defTabSz="914400" eaLnBrk="1" fontAlgn="auto" latinLnBrk="0" hangingPunct="1">
              <a:lnSpc>
                <a:spcPct val="100000"/>
              </a:lnSpc>
              <a:spcBef>
                <a:spcPts val="0"/>
              </a:spcBef>
              <a:spcAft>
                <a:spcPts val="0"/>
              </a:spcAft>
              <a:buClrTx/>
              <a:buSzTx/>
              <a:tabLst/>
            </a:pPr>
            <a:r>
              <a:rPr lang="en-US" sz="3600" b="1" dirty="0">
                <a:latin typeface="Avenir Heavy" charset="0"/>
                <a:ea typeface="Avenir Heavy" charset="0"/>
                <a:cs typeface="Avenir Heavy" charset="0"/>
              </a:rPr>
              <a:t>Solution: </a:t>
            </a:r>
            <a:r>
              <a:rPr lang="en-US" sz="3600" b="1" dirty="0" smtClean="0">
                <a:latin typeface="Avenir Heavy" charset="0"/>
                <a:ea typeface="Avenir Heavy" charset="0"/>
                <a:cs typeface="Avenir Heavy" charset="0"/>
              </a:rPr>
              <a:t>Science Gateway</a:t>
            </a:r>
            <a:endParaRPr lang="en-US" sz="3600" b="1" dirty="0">
              <a:latin typeface="Avenir Heavy" charset="0"/>
              <a:ea typeface="Avenir Heavy" charset="0"/>
              <a:cs typeface="Avenir Heavy" charset="0"/>
            </a:endParaRPr>
          </a:p>
        </p:txBody>
      </p:sp>
    </p:spTree>
    <p:extLst>
      <p:ext uri="{BB962C8B-B14F-4D97-AF65-F5344CB8AC3E}">
        <p14:creationId xmlns:p14="http://schemas.microsoft.com/office/powerpoint/2010/main" val="181898594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V="1">
            <a:off x="-1" y="2977200"/>
            <a:ext cx="86400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smtClean="0">
                <a:latin typeface="Avenir Next LT Pro Demi" charset="0"/>
                <a:ea typeface="Avenir Next LT Pro Demi" charset="0"/>
                <a:cs typeface="Avenir Next LT Pro Demi" charset="0"/>
              </a:rPr>
              <a:t>Outline</a:t>
            </a:r>
            <a:endParaRPr lang="en-US" b="1" dirty="0">
              <a:latin typeface="Avenir Next LT Pro Demi" charset="0"/>
              <a:ea typeface="Avenir Next LT Pro Demi" charset="0"/>
              <a:cs typeface="Avenir Next LT Pro Demi" charset="0"/>
            </a:endParaRPr>
          </a:p>
        </p:txBody>
      </p:sp>
      <p:sp>
        <p:nvSpPr>
          <p:cNvPr id="4" name="Slide Number Placeholder 3"/>
          <p:cNvSpPr>
            <a:spLocks noGrp="1"/>
          </p:cNvSpPr>
          <p:nvPr>
            <p:ph type="sldNum" sz="quarter" idx="4"/>
          </p:nvPr>
        </p:nvSpPr>
        <p:spPr/>
        <p:txBody>
          <a:bodyPr/>
          <a:lstStyle/>
          <a:p>
            <a:fld id="{936C95AE-7298-45E1-9514-94AFF5BED89B}" type="slidenum">
              <a:rPr lang="en-US" smtClean="0">
                <a:latin typeface="AvenirNext LT Pro" charset="0"/>
                <a:ea typeface="AvenirNext LT Pro" charset="0"/>
                <a:cs typeface="AvenirNext LT Pro" charset="0"/>
              </a:rPr>
              <a:pPr/>
              <a:t>12</a:t>
            </a:fld>
            <a:endParaRPr lang="en-US" dirty="0">
              <a:latin typeface="AvenirNext LT Pro" charset="0"/>
              <a:ea typeface="AvenirNext LT Pro" charset="0"/>
              <a:cs typeface="AvenirNext LT Pro" charset="0"/>
            </a:endParaRPr>
          </a:p>
        </p:txBody>
      </p:sp>
      <p:grpSp>
        <p:nvGrpSpPr>
          <p:cNvPr id="33" name="Group 32"/>
          <p:cNvGrpSpPr/>
          <p:nvPr/>
        </p:nvGrpSpPr>
        <p:grpSpPr>
          <a:xfrm>
            <a:off x="4567192" y="2436951"/>
            <a:ext cx="2792924" cy="2012184"/>
            <a:chOff x="661394" y="2497150"/>
            <a:chExt cx="2792924" cy="2012184"/>
          </a:xfrm>
        </p:grpSpPr>
        <p:sp>
          <p:nvSpPr>
            <p:cNvPr id="10" name="Oval 9"/>
            <p:cNvSpPr>
              <a:spLocks noChangeAspect="1"/>
            </p:cNvSpPr>
            <p:nvPr/>
          </p:nvSpPr>
          <p:spPr>
            <a:xfrm>
              <a:off x="736801" y="2497150"/>
              <a:ext cx="1080003" cy="1080000"/>
            </a:xfrm>
            <a:prstGeom prst="ellipse">
              <a:avLst/>
            </a:prstGeom>
            <a:solidFill>
              <a:schemeClr val="accent6"/>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Medium" charset="0"/>
                  <a:ea typeface="Roboto Medium" charset="0"/>
                  <a:cs typeface="Roboto Medium" charset="0"/>
                </a:rPr>
                <a:t>2</a:t>
              </a:r>
            </a:p>
          </p:txBody>
        </p:sp>
        <p:sp>
          <p:nvSpPr>
            <p:cNvPr id="19" name="Rectangle 18"/>
            <p:cNvSpPr/>
            <p:nvPr/>
          </p:nvSpPr>
          <p:spPr>
            <a:xfrm>
              <a:off x="661394" y="3679648"/>
              <a:ext cx="2683748" cy="461665"/>
            </a:xfrm>
            <a:prstGeom prst="rect">
              <a:avLst/>
            </a:prstGeom>
          </p:spPr>
          <p:txBody>
            <a:bodyPr wrap="none" lIns="91440">
              <a:spAutoFit/>
            </a:bodyPr>
            <a:lstStyle/>
            <a:p>
              <a:r>
                <a:rPr lang="en-US" sz="2400" dirty="0" smtClean="0">
                  <a:solidFill>
                    <a:schemeClr val="accent3"/>
                  </a:solidFill>
                  <a:latin typeface="Roboto Medium" charset="0"/>
                  <a:ea typeface="Roboto Medium" charset="0"/>
                  <a:cs typeface="Roboto Medium" charset="0"/>
                </a:rPr>
                <a:t>The </a:t>
              </a:r>
              <a:r>
                <a:rPr lang="en-US" sz="2400" dirty="0" err="1" smtClean="0">
                  <a:solidFill>
                    <a:schemeClr val="accent3"/>
                  </a:solidFill>
                  <a:latin typeface="Roboto Medium" charset="0"/>
                  <a:ea typeface="Roboto Medium" charset="0"/>
                  <a:cs typeface="Roboto Medium" charset="0"/>
                </a:rPr>
                <a:t>EXTras</a:t>
              </a:r>
              <a:r>
                <a:rPr lang="en-US" sz="2400" dirty="0" smtClean="0">
                  <a:solidFill>
                    <a:schemeClr val="accent3"/>
                  </a:solidFill>
                  <a:latin typeface="Roboto Medium" charset="0"/>
                  <a:ea typeface="Roboto Medium" charset="0"/>
                  <a:cs typeface="Roboto Medium" charset="0"/>
                </a:rPr>
                <a:t> Portal</a:t>
              </a:r>
              <a:endParaRPr lang="en-US" sz="2400" dirty="0">
                <a:solidFill>
                  <a:schemeClr val="accent3"/>
                </a:solidFill>
                <a:latin typeface="Roboto Medium" charset="0"/>
                <a:ea typeface="Roboto Medium" charset="0"/>
                <a:cs typeface="Roboto Medium" charset="0"/>
              </a:endParaRPr>
            </a:p>
          </p:txBody>
        </p:sp>
        <p:sp>
          <p:nvSpPr>
            <p:cNvPr id="20" name="Rectangle 19"/>
            <p:cNvSpPr/>
            <p:nvPr/>
          </p:nvSpPr>
          <p:spPr>
            <a:xfrm>
              <a:off x="736802" y="4232335"/>
              <a:ext cx="2717516" cy="276999"/>
            </a:xfrm>
            <a:prstGeom prst="rect">
              <a:avLst/>
            </a:prstGeom>
          </p:spPr>
          <p:txBody>
            <a:bodyPr wrap="square">
              <a:spAutoFit/>
            </a:bodyPr>
            <a:lstStyle/>
            <a:p>
              <a:pPr>
                <a:buClr>
                  <a:schemeClr val="accent2"/>
                </a:buClr>
              </a:pPr>
              <a:endParaRPr lang="en-US" sz="1200" dirty="0">
                <a:solidFill>
                  <a:schemeClr val="tx1">
                    <a:lumMod val="50000"/>
                    <a:lumOff val="50000"/>
                  </a:schemeClr>
                </a:solidFill>
                <a:latin typeface="Roboto Light" charset="0"/>
                <a:ea typeface="Roboto Light" charset="0"/>
                <a:cs typeface="Roboto Light" charset="0"/>
              </a:endParaRPr>
            </a:p>
          </p:txBody>
        </p:sp>
      </p:grpSp>
      <p:sp>
        <p:nvSpPr>
          <p:cNvPr id="37" name="Oval 9"/>
          <p:cNvSpPr>
            <a:spLocks noChangeAspect="1"/>
          </p:cNvSpPr>
          <p:nvPr/>
        </p:nvSpPr>
        <p:spPr>
          <a:xfrm>
            <a:off x="7553268" y="2437200"/>
            <a:ext cx="1080003" cy="1080000"/>
          </a:xfrm>
          <a:prstGeom prst="ellipse">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Medium" charset="0"/>
                <a:ea typeface="Roboto Medium" charset="0"/>
                <a:cs typeface="Roboto Medium" charset="0"/>
              </a:rPr>
              <a:t>3</a:t>
            </a:r>
          </a:p>
        </p:txBody>
      </p:sp>
      <p:sp>
        <p:nvSpPr>
          <p:cNvPr id="38" name="Rectangle 18"/>
          <p:cNvSpPr/>
          <p:nvPr/>
        </p:nvSpPr>
        <p:spPr>
          <a:xfrm>
            <a:off x="7553268" y="3619449"/>
            <a:ext cx="2037737" cy="461665"/>
          </a:xfrm>
          <a:prstGeom prst="rect">
            <a:avLst/>
          </a:prstGeom>
        </p:spPr>
        <p:txBody>
          <a:bodyPr wrap="none" lIns="91440">
            <a:spAutoFit/>
          </a:bodyPr>
          <a:lstStyle/>
          <a:p>
            <a:r>
              <a:rPr lang="en-US" sz="2400" dirty="0" smtClean="0">
                <a:solidFill>
                  <a:schemeClr val="accent3"/>
                </a:solidFill>
                <a:latin typeface="Roboto Medium" charset="0"/>
                <a:ea typeface="Roboto Medium" charset="0"/>
                <a:cs typeface="Roboto Medium" charset="0"/>
              </a:rPr>
              <a:t>EGI </a:t>
            </a:r>
            <a:r>
              <a:rPr lang="en-US" sz="2400" dirty="0" err="1" smtClean="0">
                <a:solidFill>
                  <a:schemeClr val="accent3"/>
                </a:solidFill>
                <a:latin typeface="Roboto Medium" charset="0"/>
                <a:ea typeface="Roboto Medium" charset="0"/>
                <a:cs typeface="Roboto Medium" charset="0"/>
              </a:rPr>
              <a:t>FedCloud</a:t>
            </a:r>
            <a:endParaRPr lang="en-US" sz="2400" dirty="0">
              <a:solidFill>
                <a:schemeClr val="accent3"/>
              </a:solidFill>
              <a:latin typeface="Roboto Medium" charset="0"/>
              <a:ea typeface="Roboto Medium" charset="0"/>
              <a:cs typeface="Roboto Medium" charset="0"/>
            </a:endParaRPr>
          </a:p>
        </p:txBody>
      </p:sp>
      <p:sp>
        <p:nvSpPr>
          <p:cNvPr id="39" name="Rectangle 19"/>
          <p:cNvSpPr/>
          <p:nvPr/>
        </p:nvSpPr>
        <p:spPr>
          <a:xfrm>
            <a:off x="4567192" y="4056951"/>
            <a:ext cx="2717516" cy="1384995"/>
          </a:xfrm>
          <a:prstGeom prst="rect">
            <a:avLst/>
          </a:prstGeom>
        </p:spPr>
        <p:txBody>
          <a:bodyPr wrap="square">
            <a:spAutoFit/>
          </a:bodyPr>
          <a:lstStyle/>
          <a:p>
            <a:pPr marL="380990" indent="-380990">
              <a:buClr>
                <a:schemeClr val="accent2"/>
              </a:buClr>
              <a:buFont typeface="+mj-lt"/>
              <a:buAutoNum type="arabicPeriod"/>
            </a:pPr>
            <a:r>
              <a:rPr lang="en-US" sz="2000" dirty="0" err="1">
                <a:solidFill>
                  <a:schemeClr val="tx1">
                    <a:lumMod val="50000"/>
                    <a:lumOff val="50000"/>
                  </a:schemeClr>
                </a:solidFill>
                <a:latin typeface="Roboto Light" charset="0"/>
                <a:ea typeface="Roboto Light" charset="0"/>
                <a:cs typeface="Roboto Light" charset="0"/>
              </a:rPr>
              <a:t>PortalTS</a:t>
            </a:r>
            <a:endParaRPr lang="en-US" sz="2000" dirty="0">
              <a:solidFill>
                <a:schemeClr val="tx1">
                  <a:lumMod val="50000"/>
                  <a:lumOff val="50000"/>
                </a:schemeClr>
              </a:solidFill>
              <a:latin typeface="Roboto Light" charset="0"/>
              <a:ea typeface="Roboto Light" charset="0"/>
              <a:cs typeface="Roboto Light" charset="0"/>
            </a:endParaRPr>
          </a:p>
          <a:p>
            <a:pPr marL="380990" indent="-380990">
              <a:buClr>
                <a:schemeClr val="accent2"/>
              </a:buClr>
              <a:buFont typeface="+mj-lt"/>
              <a:buAutoNum type="arabicPeriod"/>
            </a:pPr>
            <a:r>
              <a:rPr lang="en-US" sz="2000" dirty="0" err="1">
                <a:solidFill>
                  <a:schemeClr val="tx1">
                    <a:lumMod val="50000"/>
                    <a:lumOff val="50000"/>
                  </a:schemeClr>
                </a:solidFill>
                <a:latin typeface="Roboto Light" charset="0"/>
                <a:ea typeface="Roboto Light" charset="0"/>
                <a:cs typeface="Roboto Light" charset="0"/>
              </a:rPr>
              <a:t>Json</a:t>
            </a:r>
            <a:r>
              <a:rPr lang="en-US" sz="2000" dirty="0">
                <a:solidFill>
                  <a:schemeClr val="tx1">
                    <a:lumMod val="50000"/>
                    <a:lumOff val="50000"/>
                  </a:schemeClr>
                </a:solidFill>
                <a:latin typeface="Roboto Light" charset="0"/>
                <a:ea typeface="Roboto Light" charset="0"/>
                <a:cs typeface="Roboto Light" charset="0"/>
              </a:rPr>
              <a:t>-GUI</a:t>
            </a:r>
          </a:p>
          <a:p>
            <a:pPr marL="380990" indent="-380990">
              <a:buClr>
                <a:schemeClr val="accent2"/>
              </a:buClr>
              <a:buFont typeface="+mj-lt"/>
              <a:buAutoNum type="arabicPeriod"/>
            </a:pPr>
            <a:r>
              <a:rPr lang="en-US" sz="2000" dirty="0">
                <a:solidFill>
                  <a:schemeClr val="tx1">
                    <a:lumMod val="50000"/>
                    <a:lumOff val="50000"/>
                  </a:schemeClr>
                </a:solidFill>
                <a:latin typeface="Roboto Light" charset="0"/>
                <a:ea typeface="Roboto Light" charset="0"/>
                <a:cs typeface="Roboto Light" charset="0"/>
              </a:rPr>
              <a:t>Architecture</a:t>
            </a:r>
          </a:p>
          <a:p>
            <a:pPr>
              <a:buClr>
                <a:schemeClr val="accent2"/>
              </a:buClr>
            </a:pPr>
            <a:endParaRPr lang="en-US" sz="2400" dirty="0">
              <a:solidFill>
                <a:schemeClr val="tx1">
                  <a:lumMod val="50000"/>
                  <a:lumOff val="50000"/>
                </a:schemeClr>
              </a:solidFill>
              <a:latin typeface="Roboto Light" charset="0"/>
              <a:ea typeface="Roboto Light" charset="0"/>
              <a:cs typeface="Roboto Light" charset="0"/>
            </a:endParaRPr>
          </a:p>
        </p:txBody>
      </p:sp>
      <p:grpSp>
        <p:nvGrpSpPr>
          <p:cNvPr id="18" name="Group 32"/>
          <p:cNvGrpSpPr/>
          <p:nvPr/>
        </p:nvGrpSpPr>
        <p:grpSpPr>
          <a:xfrm>
            <a:off x="1627047" y="2437200"/>
            <a:ext cx="2792924" cy="2013495"/>
            <a:chOff x="661394" y="2497150"/>
            <a:chExt cx="2792924" cy="2013495"/>
          </a:xfrm>
        </p:grpSpPr>
        <p:sp>
          <p:nvSpPr>
            <p:cNvPr id="21" name="Oval 9"/>
            <p:cNvSpPr>
              <a:spLocks noChangeAspect="1"/>
            </p:cNvSpPr>
            <p:nvPr/>
          </p:nvSpPr>
          <p:spPr>
            <a:xfrm>
              <a:off x="736801" y="2497150"/>
              <a:ext cx="1080003" cy="1080000"/>
            </a:xfrm>
            <a:prstGeom prst="ellipse">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Medium" charset="0"/>
                  <a:ea typeface="Roboto Medium" charset="0"/>
                  <a:cs typeface="Roboto Medium" charset="0"/>
                </a:rPr>
                <a:t>1</a:t>
              </a:r>
            </a:p>
          </p:txBody>
        </p:sp>
        <p:sp>
          <p:nvSpPr>
            <p:cNvPr id="22" name="Rectangle 18"/>
            <p:cNvSpPr/>
            <p:nvPr/>
          </p:nvSpPr>
          <p:spPr>
            <a:xfrm>
              <a:off x="661394" y="3679648"/>
              <a:ext cx="1204176" cy="830997"/>
            </a:xfrm>
            <a:prstGeom prst="rect">
              <a:avLst/>
            </a:prstGeom>
          </p:spPr>
          <p:txBody>
            <a:bodyPr wrap="none" lIns="91440">
              <a:spAutoFit/>
            </a:bodyPr>
            <a:lstStyle/>
            <a:p>
              <a:r>
                <a:rPr lang="en-US" sz="2400" dirty="0" err="1" smtClean="0">
                  <a:solidFill>
                    <a:schemeClr val="accent3"/>
                  </a:solidFill>
                  <a:latin typeface="Roboto Medium" charset="0"/>
                  <a:ea typeface="Roboto Medium" charset="0"/>
                  <a:cs typeface="Roboto Medium" charset="0"/>
                </a:rPr>
                <a:t>EXTraS</a:t>
              </a:r>
              <a:endParaRPr lang="en-US" sz="2400" dirty="0" smtClean="0">
                <a:solidFill>
                  <a:schemeClr val="accent3"/>
                </a:solidFill>
                <a:latin typeface="Roboto Medium" charset="0"/>
                <a:ea typeface="Roboto Medium" charset="0"/>
                <a:cs typeface="Roboto Medium" charset="0"/>
              </a:endParaRPr>
            </a:p>
            <a:p>
              <a:r>
                <a:rPr lang="en-US" sz="2400" dirty="0" smtClean="0">
                  <a:solidFill>
                    <a:schemeClr val="accent3"/>
                  </a:solidFill>
                  <a:latin typeface="Roboto Medium" charset="0"/>
                  <a:ea typeface="Roboto Medium" charset="0"/>
                  <a:cs typeface="Roboto Medium" charset="0"/>
                </a:rPr>
                <a:t>Intro</a:t>
              </a:r>
              <a:endParaRPr lang="en-US" sz="2400" dirty="0">
                <a:solidFill>
                  <a:schemeClr val="accent3"/>
                </a:solidFill>
                <a:latin typeface="Roboto Medium" charset="0"/>
                <a:ea typeface="Roboto Medium" charset="0"/>
                <a:cs typeface="Roboto Medium" charset="0"/>
              </a:endParaRPr>
            </a:p>
          </p:txBody>
        </p:sp>
        <p:sp>
          <p:nvSpPr>
            <p:cNvPr id="23" name="Rectangle 19"/>
            <p:cNvSpPr/>
            <p:nvPr/>
          </p:nvSpPr>
          <p:spPr>
            <a:xfrm>
              <a:off x="736802" y="4232335"/>
              <a:ext cx="2717516" cy="276999"/>
            </a:xfrm>
            <a:prstGeom prst="rect">
              <a:avLst/>
            </a:prstGeom>
          </p:spPr>
          <p:txBody>
            <a:bodyPr wrap="square">
              <a:spAutoFit/>
            </a:bodyPr>
            <a:lstStyle/>
            <a:p>
              <a:pPr>
                <a:buClr>
                  <a:schemeClr val="accent2"/>
                </a:buClr>
              </a:pPr>
              <a:endParaRPr lang="en-US" sz="1200" dirty="0">
                <a:solidFill>
                  <a:schemeClr val="tx1">
                    <a:lumMod val="50000"/>
                    <a:lumOff val="50000"/>
                  </a:schemeClr>
                </a:solidFill>
                <a:latin typeface="Roboto Light" charset="0"/>
                <a:ea typeface="Roboto Light" charset="0"/>
                <a:cs typeface="Roboto Light" charset="0"/>
              </a:endParaRPr>
            </a:p>
          </p:txBody>
        </p:sp>
      </p:grpSp>
      <p:sp>
        <p:nvSpPr>
          <p:cNvPr id="16" name="Rectangle 19"/>
          <p:cNvSpPr/>
          <p:nvPr/>
        </p:nvSpPr>
        <p:spPr>
          <a:xfrm>
            <a:off x="7628151" y="4056951"/>
            <a:ext cx="2879428" cy="1323439"/>
          </a:xfrm>
          <a:prstGeom prst="rect">
            <a:avLst/>
          </a:prstGeom>
        </p:spPr>
        <p:txBody>
          <a:bodyPr wrap="square">
            <a:spAutoFit/>
          </a:bodyPr>
          <a:lstStyle/>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Virtual Appliance</a:t>
            </a:r>
          </a:p>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Accessing </a:t>
            </a:r>
            <a:r>
              <a:rPr lang="en-US" sz="2000" dirty="0" err="1" smtClean="0">
                <a:solidFill>
                  <a:schemeClr val="tx1">
                    <a:lumMod val="50000"/>
                    <a:lumOff val="50000"/>
                  </a:schemeClr>
                </a:solidFill>
                <a:latin typeface="Roboto Light" charset="0"/>
                <a:ea typeface="Roboto Light" charset="0"/>
                <a:cs typeface="Roboto Light" charset="0"/>
              </a:rPr>
              <a:t>FedCloud</a:t>
            </a:r>
            <a:endParaRPr lang="en-US" sz="2000" dirty="0">
              <a:solidFill>
                <a:schemeClr val="tx1">
                  <a:lumMod val="50000"/>
                  <a:lumOff val="50000"/>
                </a:schemeClr>
              </a:solidFill>
              <a:latin typeface="Roboto Light" charset="0"/>
              <a:ea typeface="Roboto Light" charset="0"/>
              <a:cs typeface="Roboto Light" charset="0"/>
            </a:endParaRPr>
          </a:p>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Contextualization</a:t>
            </a:r>
          </a:p>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µServices</a:t>
            </a:r>
            <a:endParaRPr lang="en-US" sz="2000" dirty="0">
              <a:solidFill>
                <a:schemeClr val="tx1">
                  <a:lumMod val="50000"/>
                  <a:lumOff val="50000"/>
                </a:schemeClr>
              </a:solidFill>
              <a:latin typeface="Roboto Light" charset="0"/>
              <a:ea typeface="Roboto Light" charset="0"/>
              <a:cs typeface="Roboto Light" charset="0"/>
            </a:endParaRPr>
          </a:p>
        </p:txBody>
      </p:sp>
      <p:sp>
        <p:nvSpPr>
          <p:cNvPr id="17" name="Rettangolo 16"/>
          <p:cNvSpPr/>
          <p:nvPr/>
        </p:nvSpPr>
        <p:spPr>
          <a:xfrm>
            <a:off x="7431929" y="1991117"/>
            <a:ext cx="4026646" cy="3771900"/>
          </a:xfrm>
          <a:prstGeom prst="rect">
            <a:avLst/>
          </a:prstGeom>
          <a:solidFill>
            <a:schemeClr val="bg1">
              <a:alpha val="65000"/>
            </a:schemeClr>
          </a:solidFill>
          <a:ln>
            <a:noFill/>
          </a:ln>
          <a:effectLst>
            <a:outerShdw blurRad="50800" dist="50800" dir="5400000" algn="ctr" rotWithShape="0">
              <a:schemeClr val="bg1">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tangolo 23"/>
          <p:cNvSpPr/>
          <p:nvPr/>
        </p:nvSpPr>
        <p:spPr>
          <a:xfrm>
            <a:off x="5732865" y="2436842"/>
            <a:ext cx="1699064" cy="1241904"/>
          </a:xfrm>
          <a:prstGeom prst="rect">
            <a:avLst/>
          </a:prstGeom>
          <a:solidFill>
            <a:schemeClr val="bg1">
              <a:alpha val="65000"/>
            </a:schemeClr>
          </a:solidFill>
          <a:ln>
            <a:noFill/>
          </a:ln>
          <a:effectLst>
            <a:outerShdw blurRad="50800" dist="50800" dir="5400000" algn="ctr" rotWithShape="0">
              <a:schemeClr val="bg1">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70886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p:nvPr/>
        </p:nvSpPr>
        <p:spPr>
          <a:xfrm>
            <a:off x="526941" y="2641588"/>
            <a:ext cx="6302484" cy="1864707"/>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p:txBody>
          <a:bodyPr/>
          <a:lstStyle/>
          <a:p>
            <a:r>
              <a:rPr lang="en-US" dirty="0" err="1"/>
              <a:t>PortalTS</a:t>
            </a:r>
            <a:endParaRPr lang="en-US" dirty="0"/>
          </a:p>
        </p:txBody>
      </p:sp>
      <p:sp>
        <p:nvSpPr>
          <p:cNvPr id="3" name="Segnaposto numero diapositiva 2"/>
          <p:cNvSpPr>
            <a:spLocks noGrp="1"/>
          </p:cNvSpPr>
          <p:nvPr>
            <p:ph type="sldNum" sz="quarter" idx="4"/>
          </p:nvPr>
        </p:nvSpPr>
        <p:spPr/>
        <p:txBody>
          <a:bodyPr/>
          <a:lstStyle/>
          <a:p>
            <a:fld id="{936C95AE-7298-45E1-9514-94AFF5BED89B}" type="slidenum">
              <a:rPr lang="en-US" smtClean="0"/>
              <a:pPr/>
              <a:t>13</a:t>
            </a:fld>
            <a:endParaRPr lang="en-US" dirty="0"/>
          </a:p>
        </p:txBody>
      </p:sp>
      <p:sp>
        <p:nvSpPr>
          <p:cNvPr id="4" name="CasellaDiTesto 3"/>
          <p:cNvSpPr txBox="1"/>
          <p:nvPr/>
        </p:nvSpPr>
        <p:spPr>
          <a:xfrm>
            <a:off x="658367" y="2862977"/>
            <a:ext cx="6171057" cy="1421928"/>
          </a:xfrm>
          <a:prstGeom prst="rect">
            <a:avLst/>
          </a:prstGeom>
          <a:noFill/>
        </p:spPr>
        <p:txBody>
          <a:bodyPr wrap="square" rtlCol="0" anchor="ctr">
            <a:spAutoFit/>
          </a:bodyPr>
          <a:lstStyle/>
          <a:p>
            <a:pPr marL="285750" marR="0" lvl="0" indent="-285750" defTabSz="914400" eaLnBrk="1" fontAlgn="auto" latinLnBrk="0" hangingPunct="1">
              <a:lnSpc>
                <a:spcPct val="120000"/>
              </a:lnSpc>
              <a:spcBef>
                <a:spcPts val="0"/>
              </a:spcBef>
              <a:spcAft>
                <a:spcPts val="0"/>
              </a:spcAft>
              <a:buClrTx/>
              <a:buSzTx/>
              <a:buFont typeface="Arial" charset="0"/>
              <a:buChar char="•"/>
              <a:tabLst/>
              <a:defRPr/>
            </a:pPr>
            <a:r>
              <a:rPr lang="en-US" sz="2400" dirty="0">
                <a:latin typeface="Roboto" charset="0"/>
                <a:ea typeface="Roboto" charset="0"/>
                <a:cs typeface="Roboto" charset="0"/>
              </a:rPr>
              <a:t>Modern Web Portal</a:t>
            </a:r>
          </a:p>
          <a:p>
            <a:pPr marL="285750" marR="0" lvl="0" indent="-285750" defTabSz="914400" eaLnBrk="1" fontAlgn="auto" latinLnBrk="0" hangingPunct="1">
              <a:lnSpc>
                <a:spcPct val="120000"/>
              </a:lnSpc>
              <a:spcBef>
                <a:spcPts val="0"/>
              </a:spcBef>
              <a:spcAft>
                <a:spcPts val="0"/>
              </a:spcAft>
              <a:buClrTx/>
              <a:buSzTx/>
              <a:buFont typeface="Arial" charset="0"/>
              <a:buChar char="•"/>
              <a:tabLst/>
              <a:defRPr/>
            </a:pPr>
            <a:r>
              <a:rPr lang="en-US" sz="2400" dirty="0">
                <a:latin typeface="Roboto" charset="0"/>
                <a:ea typeface="Roboto" charset="0"/>
                <a:cs typeface="Roboto" charset="0"/>
              </a:rPr>
              <a:t>Implemented using new technologies</a:t>
            </a:r>
          </a:p>
          <a:p>
            <a:pPr marL="285750" marR="0" lvl="0" indent="-285750" defTabSz="914400" eaLnBrk="1" fontAlgn="auto" latinLnBrk="0" hangingPunct="1">
              <a:lnSpc>
                <a:spcPct val="120000"/>
              </a:lnSpc>
              <a:spcBef>
                <a:spcPts val="0"/>
              </a:spcBef>
              <a:spcAft>
                <a:spcPts val="0"/>
              </a:spcAft>
              <a:buClrTx/>
              <a:buSzTx/>
              <a:buFont typeface="Arial" charset="0"/>
              <a:buChar char="•"/>
              <a:tabLst/>
              <a:defRPr/>
            </a:pPr>
            <a:r>
              <a:rPr lang="en-US" sz="2400" dirty="0">
                <a:latin typeface="Roboto" charset="0"/>
                <a:ea typeface="Roboto" charset="0"/>
                <a:cs typeface="Roboto" charset="0"/>
              </a:rPr>
              <a:t>Composed by a set of reusable modules</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552" y="2776784"/>
            <a:ext cx="2548768" cy="1274384"/>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427" y="4152853"/>
            <a:ext cx="2548768" cy="706885"/>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9650" y="1676125"/>
            <a:ext cx="2807670" cy="1100659"/>
          </a:xfrm>
          <a:prstGeom prst="rect">
            <a:avLst/>
          </a:prstGeom>
        </p:spPr>
      </p:pic>
      <p:pic>
        <p:nvPicPr>
          <p:cNvPr id="12" name="Immag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5427" y="5085326"/>
            <a:ext cx="2592878" cy="1341711"/>
          </a:xfrm>
          <a:prstGeom prst="rect">
            <a:avLst/>
          </a:prstGeom>
        </p:spPr>
      </p:pic>
    </p:spTree>
    <p:extLst>
      <p:ext uri="{BB962C8B-B14F-4D97-AF65-F5344CB8AC3E}">
        <p14:creationId xmlns:p14="http://schemas.microsoft.com/office/powerpoint/2010/main" val="168831846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a:t>PortalTS</a:t>
            </a:r>
            <a:r>
              <a:rPr lang="en-US" dirty="0"/>
              <a:t> </a:t>
            </a:r>
            <a:r>
              <a:rPr lang="en-US" dirty="0" smtClean="0"/>
              <a:t>- </a:t>
            </a:r>
            <a:r>
              <a:rPr lang="en-US" dirty="0"/>
              <a:t>Internal Architecture</a:t>
            </a:r>
          </a:p>
        </p:txBody>
      </p:sp>
      <p:sp>
        <p:nvSpPr>
          <p:cNvPr id="3" name="Segnaposto numero diapositiva 2"/>
          <p:cNvSpPr>
            <a:spLocks noGrp="1"/>
          </p:cNvSpPr>
          <p:nvPr>
            <p:ph type="sldNum" sz="quarter" idx="4"/>
          </p:nvPr>
        </p:nvSpPr>
        <p:spPr/>
        <p:txBody>
          <a:bodyPr/>
          <a:lstStyle/>
          <a:p>
            <a:fld id="{936C95AE-7298-45E1-9514-94AFF5BED89B}" type="slidenum">
              <a:rPr lang="en-US" smtClean="0"/>
              <a:pPr/>
              <a:t>14</a:t>
            </a:fld>
            <a:endParaRPr lang="en-US" dirty="0"/>
          </a:p>
        </p:txBody>
      </p:sp>
      <p:sp>
        <p:nvSpPr>
          <p:cNvPr id="5" name="Rettangolo 4"/>
          <p:cNvSpPr/>
          <p:nvPr/>
        </p:nvSpPr>
        <p:spPr>
          <a:xfrm>
            <a:off x="526941" y="1956816"/>
            <a:ext cx="11084122" cy="3124237"/>
          </a:xfrm>
          <a:prstGeom prst="rect">
            <a:avLst/>
          </a:prstGeom>
          <a:solidFill>
            <a:srgbClr val="E4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6" name="Cilindro 5"/>
          <p:cNvSpPr/>
          <p:nvPr/>
        </p:nvSpPr>
        <p:spPr>
          <a:xfrm>
            <a:off x="5148831" y="5294018"/>
            <a:ext cx="2057895" cy="1413164"/>
          </a:xfrm>
          <a:prstGeom prst="can">
            <a:avLst>
              <a:gd name="adj" fmla="val 258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arrotondato 6"/>
          <p:cNvSpPr/>
          <p:nvPr/>
        </p:nvSpPr>
        <p:spPr>
          <a:xfrm>
            <a:off x="2919918" y="4154463"/>
            <a:ext cx="8466333" cy="630511"/>
          </a:xfrm>
          <a:prstGeom prst="roundRect">
            <a:avLst/>
          </a:prstGeom>
          <a:solidFill>
            <a:srgbClr val="A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1"/>
                </a:solidFill>
              </a:rPr>
              <a:t>Database </a:t>
            </a:r>
            <a:r>
              <a:rPr lang="it-IT" dirty="0" err="1">
                <a:solidFill>
                  <a:schemeClr val="accent1"/>
                </a:solidFill>
              </a:rPr>
              <a:t>Module</a:t>
            </a:r>
            <a:endParaRPr lang="it-IT" dirty="0">
              <a:solidFill>
                <a:schemeClr val="accent1"/>
              </a:solidFill>
            </a:endParaRPr>
          </a:p>
        </p:txBody>
      </p:sp>
      <p:sp>
        <p:nvSpPr>
          <p:cNvPr id="8" name="Rettangolo arrotondato 7"/>
          <p:cNvSpPr/>
          <p:nvPr/>
        </p:nvSpPr>
        <p:spPr>
          <a:xfrm>
            <a:off x="7715205" y="3176094"/>
            <a:ext cx="3671047" cy="630511"/>
          </a:xfrm>
          <a:prstGeom prst="roundRect">
            <a:avLst/>
          </a:prstGeom>
          <a:solidFill>
            <a:srgbClr val="A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1"/>
                </a:solidFill>
              </a:rPr>
              <a:t>User Management </a:t>
            </a:r>
            <a:r>
              <a:rPr lang="it-IT" dirty="0" err="1">
                <a:solidFill>
                  <a:schemeClr val="accent1"/>
                </a:solidFill>
              </a:rPr>
              <a:t>Module</a:t>
            </a:r>
            <a:endParaRPr lang="it-IT" dirty="0">
              <a:solidFill>
                <a:schemeClr val="accent1"/>
              </a:solidFill>
            </a:endParaRPr>
          </a:p>
        </p:txBody>
      </p:sp>
      <p:sp>
        <p:nvSpPr>
          <p:cNvPr id="9" name="Rettangolo arrotondato 8"/>
          <p:cNvSpPr/>
          <p:nvPr/>
        </p:nvSpPr>
        <p:spPr>
          <a:xfrm>
            <a:off x="731520" y="3163777"/>
            <a:ext cx="6355575" cy="64697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accent1"/>
                </a:solidFill>
              </a:rPr>
              <a:t>Persistence</a:t>
            </a:r>
            <a:r>
              <a:rPr lang="it-IT" dirty="0">
                <a:solidFill>
                  <a:schemeClr val="accent1"/>
                </a:solidFill>
              </a:rPr>
              <a:t> API </a:t>
            </a:r>
            <a:r>
              <a:rPr lang="it-IT" dirty="0" err="1">
                <a:solidFill>
                  <a:schemeClr val="accent1"/>
                </a:solidFill>
              </a:rPr>
              <a:t>Module</a:t>
            </a:r>
            <a:endParaRPr lang="it-IT" dirty="0">
              <a:solidFill>
                <a:schemeClr val="accent1"/>
              </a:solidFill>
            </a:endParaRPr>
          </a:p>
        </p:txBody>
      </p:sp>
      <p:sp>
        <p:nvSpPr>
          <p:cNvPr id="10" name="Rettangolo arrotondato 9"/>
          <p:cNvSpPr/>
          <p:nvPr/>
        </p:nvSpPr>
        <p:spPr>
          <a:xfrm>
            <a:off x="5800102" y="2200641"/>
            <a:ext cx="5586150" cy="63051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1"/>
                </a:solidFill>
              </a:rPr>
              <a:t>CMS </a:t>
            </a:r>
            <a:r>
              <a:rPr lang="it-IT" dirty="0" err="1">
                <a:solidFill>
                  <a:schemeClr val="accent1"/>
                </a:solidFill>
              </a:rPr>
              <a:t>Module</a:t>
            </a:r>
            <a:endParaRPr lang="it-IT" dirty="0">
              <a:solidFill>
                <a:schemeClr val="accent1"/>
              </a:solidFill>
            </a:endParaRPr>
          </a:p>
        </p:txBody>
      </p:sp>
      <p:cxnSp>
        <p:nvCxnSpPr>
          <p:cNvPr id="16" name="Connettore 2 15"/>
          <p:cNvCxnSpPr/>
          <p:nvPr/>
        </p:nvCxnSpPr>
        <p:spPr>
          <a:xfrm flipV="1">
            <a:off x="4116663" y="3823064"/>
            <a:ext cx="0" cy="331399"/>
          </a:xfrm>
          <a:prstGeom prst="straightConnector1">
            <a:avLst/>
          </a:prstGeom>
          <a:ln w="25400">
            <a:solidFill>
              <a:srgbClr val="607D8B"/>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4030741" y="3823064"/>
            <a:ext cx="0" cy="319840"/>
          </a:xfrm>
          <a:prstGeom prst="straightConnector1">
            <a:avLst/>
          </a:prstGeom>
          <a:ln w="25400">
            <a:solidFill>
              <a:srgbClr val="607D8B"/>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V="1">
            <a:off x="9591671" y="3815340"/>
            <a:ext cx="0" cy="331399"/>
          </a:xfrm>
          <a:prstGeom prst="straightConnector1">
            <a:avLst/>
          </a:prstGeom>
          <a:ln w="25400">
            <a:solidFill>
              <a:srgbClr val="607D8B"/>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9505749" y="3812165"/>
            <a:ext cx="201" cy="342298"/>
          </a:xfrm>
          <a:prstGeom prst="straightConnector1">
            <a:avLst/>
          </a:prstGeom>
          <a:ln w="25400">
            <a:solidFill>
              <a:srgbClr val="607D8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flipV="1">
            <a:off x="6525082" y="2820647"/>
            <a:ext cx="1224" cy="345742"/>
          </a:xfrm>
          <a:prstGeom prst="straightConnector1">
            <a:avLst/>
          </a:prstGeom>
          <a:ln w="25400">
            <a:solidFill>
              <a:srgbClr val="607D8B"/>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6439161" y="2834738"/>
            <a:ext cx="0" cy="341356"/>
          </a:xfrm>
          <a:prstGeom prst="straightConnector1">
            <a:avLst/>
          </a:prstGeom>
          <a:ln w="25400">
            <a:solidFill>
              <a:srgbClr val="607D8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V="1">
            <a:off x="9288005" y="2834738"/>
            <a:ext cx="0" cy="331399"/>
          </a:xfrm>
          <a:prstGeom prst="straightConnector1">
            <a:avLst/>
          </a:prstGeom>
          <a:ln w="25400">
            <a:solidFill>
              <a:srgbClr val="607D8B"/>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H="1">
            <a:off x="9202083" y="2834738"/>
            <a:ext cx="0" cy="319840"/>
          </a:xfrm>
          <a:prstGeom prst="straightConnector1">
            <a:avLst/>
          </a:prstGeom>
          <a:ln w="25400">
            <a:solidFill>
              <a:srgbClr val="607D8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flipH="1">
            <a:off x="7096621" y="3626059"/>
            <a:ext cx="612000" cy="0"/>
          </a:xfrm>
          <a:prstGeom prst="straightConnector1">
            <a:avLst/>
          </a:prstGeom>
          <a:ln w="25400">
            <a:solidFill>
              <a:srgbClr val="607D8B"/>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a:off x="7087095" y="3401815"/>
            <a:ext cx="628110" cy="0"/>
          </a:xfrm>
          <a:prstGeom prst="straightConnector1">
            <a:avLst/>
          </a:prstGeom>
          <a:ln w="25400">
            <a:solidFill>
              <a:srgbClr val="607D8B"/>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flipV="1">
            <a:off x="6252360" y="4808320"/>
            <a:ext cx="0" cy="624641"/>
          </a:xfrm>
          <a:prstGeom prst="straightConnector1">
            <a:avLst/>
          </a:prstGeom>
          <a:ln w="44450">
            <a:solidFill>
              <a:srgbClr val="607D8B"/>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a:off x="6142151" y="4802382"/>
            <a:ext cx="0" cy="630578"/>
          </a:xfrm>
          <a:prstGeom prst="straightConnector1">
            <a:avLst/>
          </a:prstGeom>
          <a:ln w="44450">
            <a:solidFill>
              <a:srgbClr val="607D8B"/>
            </a:solidFill>
            <a:tailEnd type="triangle"/>
          </a:ln>
        </p:spPr>
        <p:style>
          <a:lnRef idx="1">
            <a:schemeClr val="accent1"/>
          </a:lnRef>
          <a:fillRef idx="0">
            <a:schemeClr val="accent1"/>
          </a:fillRef>
          <a:effectRef idx="0">
            <a:schemeClr val="accent1"/>
          </a:effectRef>
          <a:fontRef idx="minor">
            <a:schemeClr val="tx1"/>
          </a:fontRef>
        </p:style>
      </p:cxnSp>
      <p:pic>
        <p:nvPicPr>
          <p:cNvPr id="54" name="Immagin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642" y="5753925"/>
            <a:ext cx="713015" cy="784829"/>
          </a:xfrm>
          <a:prstGeom prst="rect">
            <a:avLst/>
          </a:prstGeom>
        </p:spPr>
      </p:pic>
      <p:sp>
        <p:nvSpPr>
          <p:cNvPr id="55" name="Rettangolo arrotondato 54"/>
          <p:cNvSpPr/>
          <p:nvPr/>
        </p:nvSpPr>
        <p:spPr>
          <a:xfrm>
            <a:off x="731520" y="4142431"/>
            <a:ext cx="983991" cy="646970"/>
          </a:xfrm>
          <a:prstGeom prst="roundRect">
            <a:avLst/>
          </a:prstGeom>
          <a:solidFill>
            <a:srgbClr val="A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accent1"/>
                </a:solidFill>
              </a:rPr>
              <a:t>Theme</a:t>
            </a:r>
            <a:r>
              <a:rPr lang="it-IT" dirty="0">
                <a:solidFill>
                  <a:schemeClr val="accent1"/>
                </a:solidFill>
              </a:rPr>
              <a:t/>
            </a:r>
            <a:br>
              <a:rPr lang="it-IT" dirty="0">
                <a:solidFill>
                  <a:schemeClr val="accent1"/>
                </a:solidFill>
              </a:rPr>
            </a:br>
            <a:r>
              <a:rPr lang="it-IT" dirty="0" err="1">
                <a:solidFill>
                  <a:schemeClr val="accent1"/>
                </a:solidFill>
              </a:rPr>
              <a:t>Module</a:t>
            </a:r>
            <a:endParaRPr lang="it-IT" dirty="0">
              <a:solidFill>
                <a:schemeClr val="accent1"/>
              </a:solidFill>
            </a:endParaRPr>
          </a:p>
        </p:txBody>
      </p:sp>
      <p:sp>
        <p:nvSpPr>
          <p:cNvPr id="56" name="Rettangolo arrotondato 55"/>
          <p:cNvSpPr/>
          <p:nvPr/>
        </p:nvSpPr>
        <p:spPr>
          <a:xfrm>
            <a:off x="1825719" y="4154463"/>
            <a:ext cx="983991" cy="646970"/>
          </a:xfrm>
          <a:prstGeom prst="roundRect">
            <a:avLst/>
          </a:prstGeom>
          <a:solidFill>
            <a:srgbClr val="AE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1"/>
                </a:solidFill>
              </a:rPr>
              <a:t>Mail</a:t>
            </a:r>
            <a:br>
              <a:rPr lang="it-IT" dirty="0">
                <a:solidFill>
                  <a:schemeClr val="accent1"/>
                </a:solidFill>
              </a:rPr>
            </a:br>
            <a:r>
              <a:rPr lang="it-IT" dirty="0" err="1">
                <a:solidFill>
                  <a:schemeClr val="accent1"/>
                </a:solidFill>
              </a:rPr>
              <a:t>Module</a:t>
            </a:r>
            <a:endParaRPr lang="it-IT" dirty="0">
              <a:solidFill>
                <a:schemeClr val="accent1"/>
              </a:solidFill>
            </a:endParaRPr>
          </a:p>
        </p:txBody>
      </p:sp>
      <p:sp>
        <p:nvSpPr>
          <p:cNvPr id="57" name="Rettangolo con angoli arrotondati sullo stesso lato 56"/>
          <p:cNvSpPr/>
          <p:nvPr/>
        </p:nvSpPr>
        <p:spPr>
          <a:xfrm>
            <a:off x="526941" y="1350152"/>
            <a:ext cx="2902059" cy="827709"/>
          </a:xfrm>
          <a:prstGeom prst="round2SameRect">
            <a:avLst/>
          </a:prstGeom>
          <a:solidFill>
            <a:srgbClr val="E4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1"/>
              </a:solidFill>
              <a:latin typeface="Avenir Heavy" charset="0"/>
              <a:ea typeface="Avenir Heavy" charset="0"/>
              <a:cs typeface="Avenir Heavy" charset="0"/>
            </a:endParaRPr>
          </a:p>
        </p:txBody>
      </p:sp>
      <p:pic>
        <p:nvPicPr>
          <p:cNvPr id="4" name="Immagine 3"/>
          <p:cNvPicPr>
            <a:picLocks noChangeAspect="1"/>
          </p:cNvPicPr>
          <p:nvPr/>
        </p:nvPicPr>
        <p:blipFill rotWithShape="1">
          <a:blip r:embed="rId4" cstate="print">
            <a:extLst>
              <a:ext uri="{28A0092B-C50C-407E-A947-70E740481C1C}">
                <a14:useLocalDpi xmlns:a14="http://schemas.microsoft.com/office/drawing/2010/main" val="0"/>
              </a:ext>
            </a:extLst>
          </a:blip>
          <a:srcRect l="20932" r="16378" b="39713"/>
          <a:stretch/>
        </p:blipFill>
        <p:spPr>
          <a:xfrm>
            <a:off x="749808" y="1350256"/>
            <a:ext cx="2450592" cy="771151"/>
          </a:xfrm>
          <a:prstGeom prst="rect">
            <a:avLst/>
          </a:prstGeom>
        </p:spPr>
      </p:pic>
    </p:spTree>
    <p:extLst>
      <p:ext uri="{BB962C8B-B14F-4D97-AF65-F5344CB8AC3E}">
        <p14:creationId xmlns:p14="http://schemas.microsoft.com/office/powerpoint/2010/main" val="533095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9"/>
                                        </p:tgtEl>
                                        <p:attrNameLst>
                                          <p:attrName>fillcolor</p:attrName>
                                        </p:attrNameLst>
                                      </p:cBhvr>
                                      <p:to>
                                        <a:srgbClr val="00E675"/>
                                      </p:to>
                                    </p:animClr>
                                    <p:set>
                                      <p:cBhvr>
                                        <p:cTn id="7" dur="500" fill="hold"/>
                                        <p:tgtEl>
                                          <p:spTgt spid="9"/>
                                        </p:tgtEl>
                                        <p:attrNameLst>
                                          <p:attrName>fill.type</p:attrName>
                                        </p:attrNameLst>
                                      </p:cBhvr>
                                      <p:to>
                                        <p:strVal val="solid"/>
                                      </p:to>
                                    </p:set>
                                    <p:set>
                                      <p:cBhvr>
                                        <p:cTn id="8"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J</a:t>
            </a:r>
            <a:r>
              <a:rPr lang="it-IT" dirty="0" err="1" smtClean="0"/>
              <a:t>son</a:t>
            </a:r>
            <a:r>
              <a:rPr lang="it-IT" dirty="0" smtClean="0"/>
              <a:t>-GUI</a:t>
            </a:r>
            <a:endParaRPr lang="it-IT" dirty="0"/>
          </a:p>
        </p:txBody>
      </p:sp>
      <p:sp>
        <p:nvSpPr>
          <p:cNvPr id="3" name="Segnaposto numero diapositiva 2"/>
          <p:cNvSpPr>
            <a:spLocks noGrp="1"/>
          </p:cNvSpPr>
          <p:nvPr>
            <p:ph type="sldNum" sz="quarter" idx="4"/>
          </p:nvPr>
        </p:nvSpPr>
        <p:spPr/>
        <p:txBody>
          <a:bodyPr/>
          <a:lstStyle/>
          <a:p>
            <a:fld id="{936C95AE-7298-45E1-9514-94AFF5BED89B}" type="slidenum">
              <a:rPr lang="en-US" smtClean="0"/>
              <a:pPr/>
              <a:t>15</a:t>
            </a:fld>
            <a:endParaRPr lang="en-US" dirty="0"/>
          </a:p>
        </p:txBody>
      </p:sp>
      <p:grpSp>
        <p:nvGrpSpPr>
          <p:cNvPr id="8" name="Gruppo 7"/>
          <p:cNvGrpSpPr/>
          <p:nvPr/>
        </p:nvGrpSpPr>
        <p:grpSpPr>
          <a:xfrm>
            <a:off x="526941" y="1645920"/>
            <a:ext cx="11084122" cy="4791455"/>
            <a:chOff x="526941" y="1645920"/>
            <a:chExt cx="11084122" cy="4791455"/>
          </a:xfrm>
        </p:grpSpPr>
        <p:sp>
          <p:nvSpPr>
            <p:cNvPr id="7" name="Rectangle 2"/>
            <p:cNvSpPr/>
            <p:nvPr/>
          </p:nvSpPr>
          <p:spPr>
            <a:xfrm>
              <a:off x="526941" y="1645920"/>
              <a:ext cx="11084122" cy="4791455"/>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ttangolo 3"/>
            <p:cNvSpPr/>
            <p:nvPr/>
          </p:nvSpPr>
          <p:spPr>
            <a:xfrm>
              <a:off x="746710" y="1723374"/>
              <a:ext cx="10864353" cy="4601260"/>
            </a:xfrm>
            <a:prstGeom prst="rect">
              <a:avLst/>
            </a:prstGeom>
          </p:spPr>
          <p:txBody>
            <a:bodyPr wrap="square">
              <a:spAutoFit/>
            </a:bodyPr>
            <a:lstStyle/>
            <a:p>
              <a:pPr>
                <a:lnSpc>
                  <a:spcPct val="115000"/>
                </a:lnSpc>
                <a:spcAft>
                  <a:spcPts val="0"/>
                </a:spcAft>
              </a:pPr>
              <a:r>
                <a:rPr lang="is-IS" sz="2000" dirty="0">
                  <a:latin typeface="Courier New" charset="0"/>
                  <a:ea typeface="Calibri" charset="0"/>
                  <a:cs typeface="Times New Roman" charset="0"/>
                </a:rPr>
                <a:t>...</a:t>
              </a:r>
              <a:endParaRPr lang="en-GB" sz="2000" dirty="0">
                <a:latin typeface="Courier New" charset="0"/>
                <a:ea typeface="Calibri" charset="0"/>
                <a:cs typeface="Times New Roman" charset="0"/>
              </a:endParaRPr>
            </a:p>
            <a:p>
              <a:pPr>
                <a:lnSpc>
                  <a:spcPct val="115000"/>
                </a:lnSpc>
                <a:spcAft>
                  <a:spcPts val="0"/>
                </a:spcAft>
              </a:pPr>
              <a:r>
                <a:rPr lang="en-GB" sz="2000" dirty="0">
                  <a:latin typeface="Courier New" charset="0"/>
                  <a:ea typeface="Calibri" charset="0"/>
                  <a:cs typeface="Times New Roman" charset="0"/>
                </a:rPr>
                <a:t>{</a:t>
              </a:r>
              <a:endParaRPr lang="it-IT" sz="2000" dirty="0">
                <a:latin typeface="Calibri" charset="0"/>
                <a:ea typeface="Calibri" charset="0"/>
                <a:cs typeface="Times New Roman" charset="0"/>
              </a:endParaRPr>
            </a:p>
            <a:p>
              <a:pPr>
                <a:lnSpc>
                  <a:spcPct val="115000"/>
                </a:lnSpc>
                <a:spcAft>
                  <a:spcPts val="0"/>
                </a:spcAft>
              </a:pPr>
              <a:r>
                <a:rPr lang="en-GB" sz="2000" dirty="0">
                  <a:latin typeface="Courier New" charset="0"/>
                  <a:ea typeface="Calibri" charset="0"/>
                  <a:cs typeface="Times New Roman" charset="0"/>
                </a:rPr>
                <a:t>  "</a:t>
              </a:r>
              <a:r>
                <a:rPr lang="en-GB" sz="2000" dirty="0" err="1">
                  <a:latin typeface="Courier New" charset="0"/>
                  <a:ea typeface="Calibri" charset="0"/>
                  <a:cs typeface="Times New Roman" charset="0"/>
                </a:rPr>
                <a:t>parameterType</a:t>
              </a:r>
              <a:r>
                <a:rPr lang="en-GB" sz="2000" dirty="0">
                  <a:latin typeface="Courier New" charset="0"/>
                  <a:ea typeface="Calibri" charset="0"/>
                  <a:cs typeface="Times New Roman" charset="0"/>
                </a:rPr>
                <a:t>": "integer",</a:t>
              </a:r>
              <a:endParaRPr lang="it-IT" sz="2000" dirty="0">
                <a:latin typeface="Calibri" charset="0"/>
                <a:ea typeface="Calibri" charset="0"/>
                <a:cs typeface="Times New Roman" charset="0"/>
              </a:endParaRPr>
            </a:p>
            <a:p>
              <a:pPr>
                <a:lnSpc>
                  <a:spcPct val="115000"/>
                </a:lnSpc>
                <a:spcAft>
                  <a:spcPts val="0"/>
                </a:spcAft>
              </a:pPr>
              <a:r>
                <a:rPr lang="en-GB" sz="2000" dirty="0">
                  <a:latin typeface="Courier New" charset="0"/>
                  <a:ea typeface="Calibri" charset="0"/>
                  <a:cs typeface="Times New Roman" charset="0"/>
                </a:rPr>
                <a:t>  "value":18,</a:t>
              </a:r>
              <a:endParaRPr lang="it-IT" sz="2000" dirty="0">
                <a:latin typeface="Calibri" charset="0"/>
                <a:ea typeface="Calibri" charset="0"/>
                <a:cs typeface="Times New Roman" charset="0"/>
              </a:endParaRPr>
            </a:p>
            <a:p>
              <a:pPr>
                <a:lnSpc>
                  <a:spcPct val="115000"/>
                </a:lnSpc>
                <a:spcAft>
                  <a:spcPts val="0"/>
                </a:spcAft>
              </a:pPr>
              <a:r>
                <a:rPr lang="en-GB" sz="2000" dirty="0">
                  <a:latin typeface="Courier New" charset="0"/>
                  <a:ea typeface="Calibri" charset="0"/>
                  <a:cs typeface="Times New Roman" charset="0"/>
                </a:rPr>
                <a:t>  "</a:t>
              </a:r>
              <a:r>
                <a:rPr lang="en-GB" sz="2000" dirty="0" err="1">
                  <a:latin typeface="Courier New" charset="0"/>
                  <a:ea typeface="Calibri" charset="0"/>
                  <a:cs typeface="Times New Roman" charset="0"/>
                </a:rPr>
                <a:t>displayName</a:t>
              </a:r>
              <a:r>
                <a:rPr lang="en-GB" sz="2000" dirty="0">
                  <a:latin typeface="Courier New" charset="0"/>
                  <a:ea typeface="Calibri" charset="0"/>
                  <a:cs typeface="Times New Roman" charset="0"/>
                </a:rPr>
                <a:t>": "Parental Grid Ratio",</a:t>
              </a:r>
              <a:endParaRPr lang="it-IT" sz="2000" dirty="0">
                <a:latin typeface="Calibri" charset="0"/>
                <a:ea typeface="Calibri" charset="0"/>
                <a:cs typeface="Times New Roman" charset="0"/>
              </a:endParaRPr>
            </a:p>
            <a:p>
              <a:pPr>
                <a:lnSpc>
                  <a:spcPct val="115000"/>
                </a:lnSpc>
                <a:spcAft>
                  <a:spcPts val="0"/>
                </a:spcAft>
              </a:pPr>
              <a:r>
                <a:rPr lang="en-GB" sz="2000" dirty="0">
                  <a:latin typeface="Courier New" charset="0"/>
                  <a:ea typeface="Calibri" charset="0"/>
                  <a:cs typeface="Times New Roman" charset="0"/>
                </a:rPr>
                <a:t>  "</a:t>
              </a:r>
              <a:r>
                <a:rPr lang="en-GB" sz="2000" dirty="0" err="1">
                  <a:latin typeface="Courier New" charset="0"/>
                  <a:ea typeface="Calibri" charset="0"/>
                  <a:cs typeface="Times New Roman" charset="0"/>
                </a:rPr>
                <a:t>dbName</a:t>
              </a:r>
              <a:r>
                <a:rPr lang="en-GB" sz="2000" dirty="0">
                  <a:latin typeface="Courier New" charset="0"/>
                  <a:ea typeface="Calibri" charset="0"/>
                  <a:cs typeface="Times New Roman" charset="0"/>
                </a:rPr>
                <a:t>": "</a:t>
              </a:r>
              <a:r>
                <a:rPr lang="en-GB" sz="2000" dirty="0" err="1">
                  <a:latin typeface="Courier New" charset="0"/>
                  <a:ea typeface="Calibri" charset="0"/>
                  <a:cs typeface="Times New Roman" charset="0"/>
                </a:rPr>
                <a:t>parental_grid_ratio</a:t>
              </a:r>
              <a:r>
                <a:rPr lang="en-GB" sz="2000" dirty="0">
                  <a:latin typeface="Courier New" charset="0"/>
                  <a:ea typeface="Calibri" charset="0"/>
                  <a:cs typeface="Times New Roman" charset="0"/>
                </a:rPr>
                <a:t>",</a:t>
              </a:r>
              <a:endParaRPr lang="it-IT" sz="2000" dirty="0">
                <a:latin typeface="Calibri" charset="0"/>
                <a:ea typeface="Calibri" charset="0"/>
                <a:cs typeface="Times New Roman" charset="0"/>
              </a:endParaRPr>
            </a:p>
            <a:p>
              <a:pPr>
                <a:lnSpc>
                  <a:spcPct val="115000"/>
                </a:lnSpc>
                <a:spcAft>
                  <a:spcPts val="0"/>
                </a:spcAft>
              </a:pPr>
              <a:r>
                <a:rPr lang="en-GB" sz="2000" dirty="0">
                  <a:latin typeface="Courier New" charset="0"/>
                  <a:ea typeface="Calibri" charset="0"/>
                  <a:cs typeface="Times New Roman" charset="0"/>
                </a:rPr>
                <a:t>  "dependencies": ["</a:t>
              </a:r>
              <a:r>
                <a:rPr lang="en-GB" sz="2000" dirty="0" err="1">
                  <a:latin typeface="Courier New" charset="0"/>
                  <a:ea typeface="Calibri" charset="0"/>
                  <a:cs typeface="Times New Roman" charset="0"/>
                </a:rPr>
                <a:t>grid_spacing</a:t>
              </a:r>
              <a:r>
                <a:rPr lang="en-GB" sz="2000" dirty="0">
                  <a:latin typeface="Courier New" charset="0"/>
                  <a:ea typeface="Calibri" charset="0"/>
                  <a:cs typeface="Times New Roman" charset="0"/>
                </a:rPr>
                <a:t>"],</a:t>
              </a:r>
              <a:endParaRPr lang="it-IT" sz="2000" dirty="0">
                <a:latin typeface="Calibri" charset="0"/>
                <a:ea typeface="Calibri" charset="0"/>
                <a:cs typeface="Times New Roman" charset="0"/>
              </a:endParaRPr>
            </a:p>
            <a:p>
              <a:pPr>
                <a:lnSpc>
                  <a:spcPct val="115000"/>
                </a:lnSpc>
                <a:spcAft>
                  <a:spcPts val="0"/>
                </a:spcAft>
              </a:pPr>
              <a:r>
                <a:rPr lang="en-GB" sz="2000" dirty="0">
                  <a:latin typeface="Courier New" charset="0"/>
                  <a:ea typeface="Calibri" charset="0"/>
                  <a:cs typeface="Times New Roman" charset="0"/>
                </a:rPr>
                <a:t>  "</a:t>
              </a:r>
              <a:r>
                <a:rPr lang="en-GB" sz="2000" dirty="0" err="1">
                  <a:latin typeface="Courier New" charset="0"/>
                  <a:ea typeface="Calibri" charset="0"/>
                  <a:cs typeface="Times New Roman" charset="0"/>
                </a:rPr>
                <a:t>computedResult</a:t>
              </a:r>
              <a:r>
                <a:rPr lang="en-GB" sz="2000" dirty="0">
                  <a:latin typeface="Courier New" charset="0"/>
                  <a:ea typeface="Calibri" charset="0"/>
                  <a:cs typeface="Times New Roman" charset="0"/>
                </a:rPr>
                <a:t>": "return </a:t>
              </a:r>
            </a:p>
            <a:p>
              <a:pPr>
                <a:lnSpc>
                  <a:spcPct val="115000"/>
                </a:lnSpc>
                <a:spcAft>
                  <a:spcPts val="0"/>
                </a:spcAft>
              </a:pPr>
              <a:r>
                <a:rPr lang="en-GB" sz="2000" dirty="0">
                  <a:latin typeface="Courier New" charset="0"/>
                  <a:ea typeface="Calibri" charset="0"/>
                  <a:cs typeface="Times New Roman" charset="0"/>
                </a:rPr>
                <a:t>	dependencies['</a:t>
              </a:r>
              <a:r>
                <a:rPr lang="en-GB" sz="2000" dirty="0" err="1">
                  <a:latin typeface="Courier New" charset="0"/>
                  <a:ea typeface="Calibri" charset="0"/>
                  <a:cs typeface="Times New Roman" charset="0"/>
                </a:rPr>
                <a:t>grid_spacing</a:t>
              </a:r>
              <a:r>
                <a:rPr lang="en-GB" sz="2000" dirty="0">
                  <a:latin typeface="Courier New" charset="0"/>
                  <a:ea typeface="Calibri" charset="0"/>
                  <a:cs typeface="Times New Roman" charset="0"/>
                </a:rPr>
                <a:t>'].value +</a:t>
              </a:r>
              <a:r>
                <a:rPr lang="en-GB" sz="2000" dirty="0" err="1">
                  <a:latin typeface="Courier New" charset="0"/>
                  <a:ea typeface="Calibri" charset="0"/>
                  <a:cs typeface="Times New Roman" charset="0"/>
                </a:rPr>
                <a:t>this.value</a:t>
              </a:r>
              <a:r>
                <a:rPr lang="en-GB" sz="2000" dirty="0">
                  <a:latin typeface="Courier New" charset="0"/>
                  <a:ea typeface="Calibri" charset="0"/>
                  <a:cs typeface="Times New Roman" charset="0"/>
                </a:rPr>
                <a:t>", </a:t>
              </a:r>
              <a:endParaRPr lang="it-IT" sz="2000" dirty="0">
                <a:latin typeface="Calibri" charset="0"/>
                <a:ea typeface="Calibri" charset="0"/>
                <a:cs typeface="Times New Roman" charset="0"/>
              </a:endParaRPr>
            </a:p>
            <a:p>
              <a:pPr>
                <a:spcAft>
                  <a:spcPts val="0"/>
                </a:spcAft>
              </a:pPr>
              <a:r>
                <a:rPr lang="en-GB" sz="2000" dirty="0">
                  <a:latin typeface="Courier New" charset="0"/>
                  <a:ea typeface="Calibri" charset="0"/>
                  <a:cs typeface="Times New Roman" charset="0"/>
                </a:rPr>
                <a:t>  "</a:t>
              </a:r>
              <a:r>
                <a:rPr lang="en-GB" sz="2000" dirty="0" err="1">
                  <a:latin typeface="Courier New" charset="0"/>
                  <a:ea typeface="Calibri" charset="0"/>
                  <a:cs typeface="Times New Roman" charset="0"/>
                </a:rPr>
                <a:t>isValid</a:t>
              </a:r>
              <a:r>
                <a:rPr lang="en-GB" sz="2000" dirty="0">
                  <a:latin typeface="Courier New" charset="0"/>
                  <a:ea typeface="Calibri" charset="0"/>
                  <a:cs typeface="Times New Roman" charset="0"/>
                </a:rPr>
                <a:t>": "if(</a:t>
              </a:r>
              <a:r>
                <a:rPr lang="en-GB" sz="2000" dirty="0" err="1">
                  <a:latin typeface="Courier New" charset="0"/>
                  <a:ea typeface="Calibri" charset="0"/>
                  <a:cs typeface="Times New Roman" charset="0"/>
                </a:rPr>
                <a:t>this.value</a:t>
              </a:r>
              <a:r>
                <a:rPr lang="en-GB" sz="2000" dirty="0">
                  <a:latin typeface="Courier New" charset="0"/>
                  <a:ea typeface="Calibri" charset="0"/>
                  <a:cs typeface="Times New Roman" charset="0"/>
                </a:rPr>
                <a:t> &lt; dependencies['</a:t>
              </a:r>
              <a:r>
                <a:rPr lang="en-GB" sz="2000" dirty="0" err="1">
                  <a:latin typeface="Courier New" charset="0"/>
                  <a:ea typeface="Calibri" charset="0"/>
                  <a:cs typeface="Times New Roman" charset="0"/>
                </a:rPr>
                <a:t>grid_spacing</a:t>
              </a:r>
              <a:r>
                <a:rPr lang="en-GB" sz="2000" dirty="0">
                  <a:latin typeface="Courier New" charset="0"/>
                  <a:ea typeface="Calibri" charset="0"/>
                  <a:cs typeface="Times New Roman" charset="0"/>
                </a:rPr>
                <a:t>'].value) {</a:t>
              </a:r>
            </a:p>
            <a:p>
              <a:pPr>
                <a:spcAft>
                  <a:spcPts val="0"/>
                </a:spcAft>
              </a:pPr>
              <a:r>
                <a:rPr lang="en-GB" sz="2000" dirty="0">
                  <a:latin typeface="Courier New" charset="0"/>
                  <a:ea typeface="Calibri" charset="0"/>
                  <a:cs typeface="Times New Roman" charset="0"/>
                </a:rPr>
                <a:t>	message = 'Specific Error’; return false;}",</a:t>
              </a:r>
              <a:endParaRPr lang="it-IT" sz="2000" dirty="0">
                <a:latin typeface="Calibri" charset="0"/>
                <a:ea typeface="Calibri" charset="0"/>
                <a:cs typeface="Times New Roman" charset="0"/>
              </a:endParaRPr>
            </a:p>
            <a:p>
              <a:pPr>
                <a:lnSpc>
                  <a:spcPct val="115000"/>
                </a:lnSpc>
                <a:spcAft>
                  <a:spcPts val="0"/>
                </a:spcAft>
              </a:pPr>
              <a:r>
                <a:rPr lang="en-GB" sz="2000" dirty="0">
                  <a:latin typeface="Courier New" charset="0"/>
                  <a:ea typeface="Calibri" charset="0"/>
                  <a:cs typeface="Times New Roman" charset="0"/>
                </a:rPr>
                <a:t>}</a:t>
              </a:r>
            </a:p>
            <a:p>
              <a:pPr>
                <a:lnSpc>
                  <a:spcPct val="115000"/>
                </a:lnSpc>
                <a:spcAft>
                  <a:spcPts val="0"/>
                </a:spcAft>
              </a:pPr>
              <a:r>
                <a:rPr lang="en-GB" sz="2000" dirty="0">
                  <a:effectLst/>
                  <a:latin typeface="Courier New" charset="0"/>
                  <a:ea typeface="Calibri" charset="0"/>
                  <a:cs typeface="Times New Roman" charset="0"/>
                </a:rPr>
                <a:t>...</a:t>
              </a:r>
              <a:endParaRPr lang="it-IT" sz="2000" dirty="0">
                <a:effectLst/>
                <a:latin typeface="Calibri" charset="0"/>
                <a:ea typeface="Calibri" charset="0"/>
                <a:cs typeface="Times New Roman" charset="0"/>
              </a:endParaRPr>
            </a:p>
          </p:txBody>
        </p:sp>
      </p:gr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359" y="1351671"/>
            <a:ext cx="7424494" cy="5268624"/>
          </a:xfrm>
          <a:prstGeom prst="rect">
            <a:avLst/>
          </a:prstGeom>
        </p:spPr>
      </p:pic>
    </p:spTree>
    <p:extLst>
      <p:ext uri="{BB962C8B-B14F-4D97-AF65-F5344CB8AC3E}">
        <p14:creationId xmlns:p14="http://schemas.microsoft.com/office/powerpoint/2010/main" val="1448843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500"/>
                                        <p:tgtEl>
                                          <p:spTgt spid="8"/>
                                        </p:tgtEl>
                                        <p:attrNameLst>
                                          <p:attrName>ppt_w</p:attrName>
                                        </p:attrNameLst>
                                      </p:cBhvr>
                                      <p:tavLst>
                                        <p:tav tm="0">
                                          <p:val>
                                            <p:strVal val="ppt_w"/>
                                          </p:val>
                                        </p:tav>
                                        <p:tav tm="100000">
                                          <p:val>
                                            <p:strVal val="ppt_w*0.70"/>
                                          </p:val>
                                        </p:tav>
                                      </p:tavLst>
                                    </p:anim>
                                    <p:anim calcmode="lin" valueType="num">
                                      <p:cBhvr>
                                        <p:cTn id="7" dur="500"/>
                                        <p:tgtEl>
                                          <p:spTgt spid="8"/>
                                        </p:tgtEl>
                                        <p:attrNameLst>
                                          <p:attrName>ppt_h</p:attrName>
                                        </p:attrNameLst>
                                      </p:cBhvr>
                                      <p:tavLst>
                                        <p:tav tm="0">
                                          <p:val>
                                            <p:strVal val="ppt_h"/>
                                          </p:val>
                                        </p:tav>
                                        <p:tav tm="100000">
                                          <p:val>
                                            <p:strVal val="ppt_h"/>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ppt_w*0.7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EXTraS</a:t>
            </a:r>
            <a:r>
              <a:rPr lang="it-IT" dirty="0"/>
              <a:t> Project - Architecture</a:t>
            </a:r>
            <a:endParaRPr lang="en-US" dirty="0"/>
          </a:p>
        </p:txBody>
      </p:sp>
      <p:sp>
        <p:nvSpPr>
          <p:cNvPr id="3" name="Segnaposto numero diapositiva 2"/>
          <p:cNvSpPr>
            <a:spLocks noGrp="1"/>
          </p:cNvSpPr>
          <p:nvPr>
            <p:ph type="sldNum" sz="quarter" idx="4"/>
          </p:nvPr>
        </p:nvSpPr>
        <p:spPr/>
        <p:txBody>
          <a:bodyPr/>
          <a:lstStyle/>
          <a:p>
            <a:fld id="{936C95AE-7298-45E1-9514-94AFF5BED89B}" type="slidenum">
              <a:rPr lang="en-US" smtClean="0"/>
              <a:pPr/>
              <a:t>16</a:t>
            </a:fld>
            <a:endParaRPr lang="en-US" dirty="0"/>
          </a:p>
        </p:txBody>
      </p:sp>
      <p:sp>
        <p:nvSpPr>
          <p:cNvPr id="5" name="Rettangolo 4"/>
          <p:cNvSpPr/>
          <p:nvPr/>
        </p:nvSpPr>
        <p:spPr>
          <a:xfrm>
            <a:off x="290939" y="4295591"/>
            <a:ext cx="6567061" cy="1371125"/>
          </a:xfrm>
          <a:prstGeom prst="rect">
            <a:avLst/>
          </a:prstGeom>
          <a:solidFill>
            <a:srgbClr val="E4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lindro 5"/>
          <p:cNvSpPr/>
          <p:nvPr/>
        </p:nvSpPr>
        <p:spPr>
          <a:xfrm>
            <a:off x="3041207" y="5805300"/>
            <a:ext cx="1224556" cy="919598"/>
          </a:xfrm>
          <a:prstGeom prst="can">
            <a:avLst>
              <a:gd name="adj" fmla="val 258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Connettore 2 44"/>
          <p:cNvCxnSpPr/>
          <p:nvPr/>
        </p:nvCxnSpPr>
        <p:spPr>
          <a:xfrm flipV="1">
            <a:off x="3697864" y="5489239"/>
            <a:ext cx="0" cy="406477"/>
          </a:xfrm>
          <a:prstGeom prst="straightConnector1">
            <a:avLst/>
          </a:prstGeom>
          <a:ln w="44450">
            <a:solidFill>
              <a:srgbClr val="607D8B"/>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a:off x="3632284" y="5485375"/>
            <a:ext cx="0" cy="410340"/>
          </a:xfrm>
          <a:prstGeom prst="straightConnector1">
            <a:avLst/>
          </a:prstGeom>
          <a:ln w="44450">
            <a:solidFill>
              <a:srgbClr val="607D8B"/>
            </a:solidFill>
            <a:tailEnd type="triangle"/>
          </a:ln>
        </p:spPr>
        <p:style>
          <a:lnRef idx="1">
            <a:schemeClr val="accent1"/>
          </a:lnRef>
          <a:fillRef idx="0">
            <a:schemeClr val="accent1"/>
          </a:fillRef>
          <a:effectRef idx="0">
            <a:schemeClr val="accent1"/>
          </a:effectRef>
          <a:fontRef idx="minor">
            <a:schemeClr val="tx1"/>
          </a:fontRef>
        </p:style>
      </p:cxnSp>
      <p:pic>
        <p:nvPicPr>
          <p:cNvPr id="54" name="Immagin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7994" y="6104579"/>
            <a:ext cx="424281" cy="510717"/>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998" y="4372101"/>
            <a:ext cx="5040001" cy="1803530"/>
          </a:xfrm>
          <a:prstGeom prst="rect">
            <a:avLst/>
          </a:prstGeom>
        </p:spPr>
      </p:pic>
      <p:sp>
        <p:nvSpPr>
          <p:cNvPr id="41" name="Nuvola 40"/>
          <p:cNvSpPr/>
          <p:nvPr/>
        </p:nvSpPr>
        <p:spPr>
          <a:xfrm>
            <a:off x="9988277" y="1612657"/>
            <a:ext cx="2044700" cy="1641796"/>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EGI</a:t>
            </a:r>
          </a:p>
          <a:p>
            <a:pPr algn="ctr"/>
            <a:r>
              <a:rPr lang="en-US" dirty="0" err="1"/>
              <a:t>FedCloud</a:t>
            </a:r>
            <a:endParaRPr lang="en-US" dirty="0"/>
          </a:p>
        </p:txBody>
      </p:sp>
      <p:cxnSp>
        <p:nvCxnSpPr>
          <p:cNvPr id="60" name="Connettore 4 59"/>
          <p:cNvCxnSpPr>
            <a:stCxn id="43" idx="2"/>
            <a:endCxn id="6" idx="4"/>
          </p:cNvCxnSpPr>
          <p:nvPr/>
        </p:nvCxnSpPr>
        <p:spPr>
          <a:xfrm rot="5400000">
            <a:off x="6872705" y="3074715"/>
            <a:ext cx="648000" cy="5832000"/>
          </a:xfrm>
          <a:prstGeom prst="bentConnector2">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onnettore 2 63"/>
          <p:cNvCxnSpPr>
            <a:endCxn id="42" idx="2"/>
          </p:cNvCxnSpPr>
          <p:nvPr/>
        </p:nvCxnSpPr>
        <p:spPr>
          <a:xfrm flipV="1">
            <a:off x="8496300" y="5666716"/>
            <a:ext cx="0" cy="648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65" name="Connettore 2 64"/>
          <p:cNvCxnSpPr>
            <a:endCxn id="35" idx="2"/>
          </p:cNvCxnSpPr>
          <p:nvPr/>
        </p:nvCxnSpPr>
        <p:spPr>
          <a:xfrm flipH="1" flipV="1">
            <a:off x="7492076" y="5666716"/>
            <a:ext cx="924" cy="6480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73" name="Connettore 4 72"/>
          <p:cNvCxnSpPr>
            <a:stCxn id="37" idx="3"/>
            <a:endCxn id="43" idx="0"/>
          </p:cNvCxnSpPr>
          <p:nvPr/>
        </p:nvCxnSpPr>
        <p:spPr>
          <a:xfrm>
            <a:off x="6858000" y="3962663"/>
            <a:ext cx="3254704" cy="901437"/>
          </a:xfrm>
          <a:prstGeom prst="bentConnector2">
            <a:avLst/>
          </a:prstGeom>
          <a:ln w="34925">
            <a:solidFill>
              <a:schemeClr val="accent3">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Connettore 2 74"/>
          <p:cNvCxnSpPr>
            <a:endCxn id="42" idx="0"/>
          </p:cNvCxnSpPr>
          <p:nvPr/>
        </p:nvCxnSpPr>
        <p:spPr>
          <a:xfrm>
            <a:off x="8496300" y="3962400"/>
            <a:ext cx="0" cy="901700"/>
          </a:xfrm>
          <a:prstGeom prst="straightConnector1">
            <a:avLst/>
          </a:prstGeom>
          <a:ln w="3492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ttore 2 75"/>
          <p:cNvCxnSpPr/>
          <p:nvPr/>
        </p:nvCxnSpPr>
        <p:spPr>
          <a:xfrm>
            <a:off x="7492076" y="3975363"/>
            <a:ext cx="0" cy="901700"/>
          </a:xfrm>
          <a:prstGeom prst="straightConnector1">
            <a:avLst/>
          </a:prstGeom>
          <a:ln w="3492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ttore 2 77"/>
          <p:cNvCxnSpPr>
            <a:stCxn id="41" idx="1"/>
          </p:cNvCxnSpPr>
          <p:nvPr/>
        </p:nvCxnSpPr>
        <p:spPr>
          <a:xfrm flipH="1">
            <a:off x="10282436" y="3252705"/>
            <a:ext cx="728191" cy="16113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flipH="1">
            <a:off x="8699500" y="3088245"/>
            <a:ext cx="1676400" cy="1775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Connettore 2 83"/>
          <p:cNvCxnSpPr>
            <a:stCxn id="41" idx="2"/>
          </p:cNvCxnSpPr>
          <p:nvPr/>
        </p:nvCxnSpPr>
        <p:spPr>
          <a:xfrm flipH="1">
            <a:off x="7695276" y="2433555"/>
            <a:ext cx="2299343" cy="24305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 name="Gruppo 7"/>
          <p:cNvGrpSpPr/>
          <p:nvPr/>
        </p:nvGrpSpPr>
        <p:grpSpPr>
          <a:xfrm>
            <a:off x="290940" y="2415939"/>
            <a:ext cx="6567060" cy="1760236"/>
            <a:chOff x="290940" y="2415939"/>
            <a:chExt cx="6567060" cy="1760236"/>
          </a:xfrm>
        </p:grpSpPr>
        <p:sp>
          <p:nvSpPr>
            <p:cNvPr id="37" name="Rettangolo 36"/>
            <p:cNvSpPr/>
            <p:nvPr/>
          </p:nvSpPr>
          <p:spPr>
            <a:xfrm>
              <a:off x="290940" y="3749150"/>
              <a:ext cx="6567060" cy="427025"/>
            </a:xfrm>
            <a:prstGeom prst="rect">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Jobs Management</a:t>
              </a:r>
            </a:p>
          </p:txBody>
        </p:sp>
        <p:sp>
          <p:nvSpPr>
            <p:cNvPr id="38" name="Rettangolo 37"/>
            <p:cNvSpPr/>
            <p:nvPr/>
          </p:nvSpPr>
          <p:spPr>
            <a:xfrm>
              <a:off x="290940" y="2415939"/>
              <a:ext cx="6567060" cy="134461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9" name="Rettangolo arrotondato 38"/>
            <p:cNvSpPr/>
            <p:nvPr/>
          </p:nvSpPr>
          <p:spPr>
            <a:xfrm>
              <a:off x="412304" y="3318196"/>
              <a:ext cx="3702496" cy="352269"/>
            </a:xfrm>
            <a:prstGeom prst="roundRect">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a:t>
              </a:r>
              <a:r>
                <a:rPr lang="en-US" dirty="0" err="1" smtClean="0"/>
                <a:t>son</a:t>
              </a:r>
              <a:r>
                <a:rPr lang="en-US" dirty="0" smtClean="0"/>
                <a:t>-GUI</a:t>
              </a:r>
              <a:endParaRPr lang="en-US" dirty="0"/>
            </a:p>
          </p:txBody>
        </p:sp>
        <p:sp>
          <p:nvSpPr>
            <p:cNvPr id="53" name="Rettangolo arrotondato 52"/>
            <p:cNvSpPr/>
            <p:nvPr/>
          </p:nvSpPr>
          <p:spPr>
            <a:xfrm>
              <a:off x="3051675" y="2609963"/>
              <a:ext cx="1063125" cy="641209"/>
            </a:xfrm>
            <a:prstGeom prst="roundRect">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WP5 GUI</a:t>
              </a:r>
            </a:p>
          </p:txBody>
        </p:sp>
        <p:sp>
          <p:nvSpPr>
            <p:cNvPr id="44" name="CasellaDiTesto 43"/>
            <p:cNvSpPr txBox="1"/>
            <p:nvPr/>
          </p:nvSpPr>
          <p:spPr>
            <a:xfrm>
              <a:off x="4240229" y="2948864"/>
              <a:ext cx="2374368"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a:latin typeface="Roboto" charset="0"/>
                  <a:ea typeface="Roboto" charset="0"/>
                  <a:cs typeface="Roboto" charset="0"/>
                </a:rPr>
                <a:t>Jobs Management UI</a:t>
              </a:r>
              <a:endParaRPr lang="en-US" dirty="0">
                <a:latin typeface="Roboto" charset="0"/>
                <a:ea typeface="Roboto" charset="0"/>
                <a:cs typeface="Roboto" charset="0"/>
              </a:endParaRPr>
            </a:p>
          </p:txBody>
        </p:sp>
        <p:sp>
          <p:nvSpPr>
            <p:cNvPr id="58" name="Rettangolo arrotondato 57"/>
            <p:cNvSpPr/>
            <p:nvPr/>
          </p:nvSpPr>
          <p:spPr>
            <a:xfrm>
              <a:off x="412304" y="2609963"/>
              <a:ext cx="1063125" cy="641209"/>
            </a:xfrm>
            <a:prstGeom prst="roundRect">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WP2 </a:t>
              </a:r>
              <a:r>
                <a:rPr lang="en-US" sz="1600" dirty="0"/>
                <a:t>GUI</a:t>
              </a:r>
            </a:p>
          </p:txBody>
        </p:sp>
        <p:sp>
          <p:nvSpPr>
            <p:cNvPr id="59" name="Rettangolo arrotondato 58"/>
            <p:cNvSpPr/>
            <p:nvPr/>
          </p:nvSpPr>
          <p:spPr>
            <a:xfrm>
              <a:off x="1554987" y="2609963"/>
              <a:ext cx="1063125" cy="641209"/>
            </a:xfrm>
            <a:prstGeom prst="roundRect">
              <a:avLst/>
            </a:prstGeom>
            <a:solidFill>
              <a:srgbClr val="607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WP3 </a:t>
              </a:r>
              <a:r>
                <a:rPr lang="en-US" sz="1600" dirty="0"/>
                <a:t>GUI</a:t>
              </a:r>
            </a:p>
          </p:txBody>
        </p:sp>
        <p:sp>
          <p:nvSpPr>
            <p:cNvPr id="7" name="CasellaDiTesto 6"/>
            <p:cNvSpPr txBox="1"/>
            <p:nvPr/>
          </p:nvSpPr>
          <p:spPr>
            <a:xfrm>
              <a:off x="2501316" y="2693069"/>
              <a:ext cx="604653" cy="400110"/>
            </a:xfrm>
            <a:prstGeom prst="rect">
              <a:avLst/>
            </a:prstGeom>
            <a:noFill/>
          </p:spPr>
          <p:txBody>
            <a:bodyPr wrap="none" rtlCol="0">
              <a:spAutoFit/>
            </a:bodyPr>
            <a:lstStyle/>
            <a:p>
              <a:pPr marR="0" algn="ctr" defTabSz="914400" eaLnBrk="1" fontAlgn="auto" latinLnBrk="0" hangingPunct="1">
                <a:lnSpc>
                  <a:spcPct val="100000"/>
                </a:lnSpc>
                <a:spcBef>
                  <a:spcPts val="0"/>
                </a:spcBef>
                <a:spcAft>
                  <a:spcPts val="0"/>
                </a:spcAft>
                <a:buClrTx/>
                <a:buSzTx/>
                <a:tabLst/>
              </a:pPr>
              <a:r>
                <a:rPr lang="is-IS" sz="2000" spc="300" dirty="0" smtClean="0">
                  <a:latin typeface="Roboto" charset="0"/>
                  <a:ea typeface="Roboto" charset="0"/>
                  <a:cs typeface="Roboto" charset="0"/>
                </a:rPr>
                <a:t> ...</a:t>
              </a:r>
              <a:endParaRPr lang="en-US" sz="2000" spc="300" dirty="0" smtClean="0">
                <a:latin typeface="Roboto" charset="0"/>
                <a:ea typeface="Roboto" charset="0"/>
                <a:cs typeface="Roboto" charset="0"/>
              </a:endParaRPr>
            </a:p>
          </p:txBody>
        </p:sp>
      </p:grpSp>
      <p:grpSp>
        <p:nvGrpSpPr>
          <p:cNvPr id="9" name="Gruppo 8"/>
          <p:cNvGrpSpPr/>
          <p:nvPr/>
        </p:nvGrpSpPr>
        <p:grpSpPr>
          <a:xfrm>
            <a:off x="7027732" y="4864100"/>
            <a:ext cx="3549316" cy="802616"/>
            <a:chOff x="7027732" y="4864100"/>
            <a:chExt cx="3549316" cy="802616"/>
          </a:xfrm>
        </p:grpSpPr>
        <p:sp>
          <p:nvSpPr>
            <p:cNvPr id="35" name="Rettangolo 34"/>
            <p:cNvSpPr/>
            <p:nvPr/>
          </p:nvSpPr>
          <p:spPr>
            <a:xfrm>
              <a:off x="7027732" y="4864100"/>
              <a:ext cx="928688" cy="802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µ</a:t>
              </a:r>
              <a:r>
                <a:rPr lang="it-IT" dirty="0" err="1"/>
                <a:t>S</a:t>
              </a:r>
              <a:endParaRPr lang="en-US" dirty="0"/>
            </a:p>
            <a:p>
              <a:pPr algn="ctr"/>
              <a:r>
                <a:rPr lang="en-US" dirty="0"/>
                <a:t>WP2</a:t>
              </a:r>
            </a:p>
          </p:txBody>
        </p:sp>
        <p:sp>
          <p:nvSpPr>
            <p:cNvPr id="42" name="Rettangolo 41"/>
            <p:cNvSpPr/>
            <p:nvPr/>
          </p:nvSpPr>
          <p:spPr>
            <a:xfrm>
              <a:off x="8046096" y="4864100"/>
              <a:ext cx="928688" cy="802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µ</a:t>
              </a:r>
              <a:r>
                <a:rPr lang="it-IT" dirty="0" err="1"/>
                <a:t>S</a:t>
              </a:r>
              <a:endParaRPr lang="en-US" dirty="0"/>
            </a:p>
            <a:p>
              <a:pPr algn="ctr"/>
              <a:r>
                <a:rPr lang="en-US" dirty="0"/>
                <a:t>WP3</a:t>
              </a:r>
            </a:p>
          </p:txBody>
        </p:sp>
        <p:sp>
          <p:nvSpPr>
            <p:cNvPr id="43" name="Rettangolo 42"/>
            <p:cNvSpPr/>
            <p:nvPr/>
          </p:nvSpPr>
          <p:spPr>
            <a:xfrm>
              <a:off x="9648360" y="4864100"/>
              <a:ext cx="928688" cy="802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µ</a:t>
              </a:r>
              <a:r>
                <a:rPr lang="it-IT" dirty="0" err="1"/>
                <a:t>S</a:t>
              </a:r>
              <a:endParaRPr lang="en-US" dirty="0"/>
            </a:p>
            <a:p>
              <a:pPr algn="ctr"/>
              <a:r>
                <a:rPr lang="en-US" dirty="0"/>
                <a:t>WP5</a:t>
              </a:r>
            </a:p>
          </p:txBody>
        </p:sp>
        <p:sp>
          <p:nvSpPr>
            <p:cNvPr id="32" name="CasellaDiTesto 31"/>
            <p:cNvSpPr txBox="1"/>
            <p:nvPr/>
          </p:nvSpPr>
          <p:spPr>
            <a:xfrm>
              <a:off x="8989477" y="5033268"/>
              <a:ext cx="604653" cy="400110"/>
            </a:xfrm>
            <a:prstGeom prst="rect">
              <a:avLst/>
            </a:prstGeom>
            <a:noFill/>
          </p:spPr>
          <p:txBody>
            <a:bodyPr wrap="none" rtlCol="0">
              <a:spAutoFit/>
            </a:bodyPr>
            <a:lstStyle/>
            <a:p>
              <a:pPr marR="0" algn="ctr" defTabSz="914400" eaLnBrk="1" fontAlgn="auto" latinLnBrk="0" hangingPunct="1">
                <a:lnSpc>
                  <a:spcPct val="100000"/>
                </a:lnSpc>
                <a:spcBef>
                  <a:spcPts val="0"/>
                </a:spcBef>
                <a:spcAft>
                  <a:spcPts val="0"/>
                </a:spcAft>
                <a:buClrTx/>
                <a:buSzTx/>
                <a:tabLst/>
              </a:pPr>
              <a:r>
                <a:rPr lang="is-IS" sz="2000" spc="300" dirty="0" smtClean="0">
                  <a:latin typeface="Roboto" charset="0"/>
                  <a:ea typeface="Roboto" charset="0"/>
                  <a:cs typeface="Roboto" charset="0"/>
                </a:rPr>
                <a:t> ...</a:t>
              </a:r>
              <a:endParaRPr lang="en-US" sz="2000" spc="300" dirty="0" smtClean="0">
                <a:latin typeface="Roboto" charset="0"/>
                <a:ea typeface="Roboto" charset="0"/>
                <a:cs typeface="Roboto" charset="0"/>
              </a:endParaRPr>
            </a:p>
          </p:txBody>
        </p:sp>
      </p:grpSp>
      <p:sp>
        <p:nvSpPr>
          <p:cNvPr id="10" name="CasellaDiTesto 9"/>
          <p:cNvSpPr txBox="1"/>
          <p:nvPr/>
        </p:nvSpPr>
        <p:spPr>
          <a:xfrm>
            <a:off x="10614453" y="3975363"/>
            <a:ext cx="707245"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smtClean="0">
                <a:latin typeface="Roboto" charset="0"/>
                <a:ea typeface="Roboto" charset="0"/>
                <a:cs typeface="Roboto" charset="0"/>
              </a:rPr>
              <a:t>OCCI</a:t>
            </a:r>
            <a:endParaRPr lang="en-US" dirty="0" smtClean="0">
              <a:latin typeface="Roboto" charset="0"/>
              <a:ea typeface="Roboto" charset="0"/>
              <a:cs typeface="Roboto" charset="0"/>
            </a:endParaRPr>
          </a:p>
        </p:txBody>
      </p:sp>
      <p:sp>
        <p:nvSpPr>
          <p:cNvPr id="36" name="CasellaDiTesto 35"/>
          <p:cNvSpPr txBox="1"/>
          <p:nvPr/>
        </p:nvSpPr>
        <p:spPr>
          <a:xfrm>
            <a:off x="9885211" y="3467966"/>
            <a:ext cx="707245"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dirty="0" smtClean="0">
                <a:latin typeface="Roboto" charset="0"/>
                <a:ea typeface="Roboto" charset="0"/>
                <a:cs typeface="Roboto" charset="0"/>
              </a:rPr>
              <a:t>OCCI</a:t>
            </a:r>
          </a:p>
        </p:txBody>
      </p:sp>
      <p:sp>
        <p:nvSpPr>
          <p:cNvPr id="40" name="CasellaDiTesto 39"/>
          <p:cNvSpPr txBox="1"/>
          <p:nvPr/>
        </p:nvSpPr>
        <p:spPr>
          <a:xfrm>
            <a:off x="8862394" y="2612157"/>
            <a:ext cx="707245"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dirty="0" smtClean="0">
                <a:latin typeface="Roboto" charset="0"/>
                <a:ea typeface="Roboto" charset="0"/>
                <a:cs typeface="Roboto" charset="0"/>
              </a:rPr>
              <a:t>OCCI</a:t>
            </a:r>
          </a:p>
        </p:txBody>
      </p:sp>
      <p:sp>
        <p:nvSpPr>
          <p:cNvPr id="11" name="Rettangolo 10"/>
          <p:cNvSpPr/>
          <p:nvPr/>
        </p:nvSpPr>
        <p:spPr>
          <a:xfrm>
            <a:off x="7492076" y="1319587"/>
            <a:ext cx="2156284" cy="1113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p:cNvSpPr txBox="1"/>
          <p:nvPr/>
        </p:nvSpPr>
        <p:spPr>
          <a:xfrm>
            <a:off x="7492076" y="1326429"/>
            <a:ext cx="2156284" cy="369332"/>
          </a:xfrm>
          <a:prstGeom prst="rect">
            <a:avLst/>
          </a:prstGeom>
          <a:noFill/>
        </p:spPr>
        <p:txBody>
          <a:bodyPr wrap="square" rtlCol="0">
            <a:spAutoFit/>
          </a:bodyPr>
          <a:lstStyle/>
          <a:p>
            <a:pPr marR="0" algn="ctr" defTabSz="914400" eaLnBrk="1" fontAlgn="auto" latinLnBrk="0" hangingPunct="1">
              <a:lnSpc>
                <a:spcPct val="100000"/>
              </a:lnSpc>
              <a:spcBef>
                <a:spcPts val="0"/>
              </a:spcBef>
              <a:spcAft>
                <a:spcPts val="0"/>
              </a:spcAft>
              <a:buClrTx/>
              <a:buSzTx/>
              <a:tabLst/>
            </a:pPr>
            <a:r>
              <a:rPr lang="en-US" dirty="0" err="1" smtClean="0">
                <a:solidFill>
                  <a:schemeClr val="bg1"/>
                </a:solidFill>
                <a:latin typeface="Roboto" charset="0"/>
                <a:ea typeface="Roboto" charset="0"/>
                <a:cs typeface="Roboto" charset="0"/>
              </a:rPr>
              <a:t>AppDB</a:t>
            </a:r>
            <a:endParaRPr lang="en-US" dirty="0" smtClean="0">
              <a:solidFill>
                <a:schemeClr val="bg1"/>
              </a:solidFill>
              <a:latin typeface="Roboto" charset="0"/>
              <a:ea typeface="Roboto" charset="0"/>
              <a:cs typeface="Roboto" charset="0"/>
            </a:endParaRPr>
          </a:p>
        </p:txBody>
      </p:sp>
      <p:sp>
        <p:nvSpPr>
          <p:cNvPr id="13" name="Rettangolo arrotondato 12"/>
          <p:cNvSpPr/>
          <p:nvPr/>
        </p:nvSpPr>
        <p:spPr>
          <a:xfrm>
            <a:off x="8072912" y="1797140"/>
            <a:ext cx="994610" cy="5422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t>EXTraS</a:t>
            </a:r>
            <a:endParaRPr lang="en-US" dirty="0" smtClean="0"/>
          </a:p>
          <a:p>
            <a:pPr algn="ctr"/>
            <a:r>
              <a:rPr lang="en-US" dirty="0" smtClean="0"/>
              <a:t>V.A.</a:t>
            </a:r>
            <a:endParaRPr lang="en-US" dirty="0"/>
          </a:p>
        </p:txBody>
      </p:sp>
    </p:spTree>
    <p:extLst>
      <p:ext uri="{BB962C8B-B14F-4D97-AF65-F5344CB8AC3E}">
        <p14:creationId xmlns:p14="http://schemas.microsoft.com/office/powerpoint/2010/main" val="2318609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V="1">
            <a:off x="-1" y="2977200"/>
            <a:ext cx="86400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smtClean="0">
                <a:latin typeface="Avenir Next LT Pro Demi" charset="0"/>
                <a:ea typeface="Avenir Next LT Pro Demi" charset="0"/>
                <a:cs typeface="Avenir Next LT Pro Demi" charset="0"/>
              </a:rPr>
              <a:t>Outline</a:t>
            </a:r>
            <a:endParaRPr lang="en-US" b="1" dirty="0">
              <a:latin typeface="Avenir Next LT Pro Demi" charset="0"/>
              <a:ea typeface="Avenir Next LT Pro Demi" charset="0"/>
              <a:cs typeface="Avenir Next LT Pro Demi" charset="0"/>
            </a:endParaRPr>
          </a:p>
        </p:txBody>
      </p:sp>
      <p:sp>
        <p:nvSpPr>
          <p:cNvPr id="4" name="Slide Number Placeholder 3"/>
          <p:cNvSpPr>
            <a:spLocks noGrp="1"/>
          </p:cNvSpPr>
          <p:nvPr>
            <p:ph type="sldNum" sz="quarter" idx="4"/>
          </p:nvPr>
        </p:nvSpPr>
        <p:spPr/>
        <p:txBody>
          <a:bodyPr/>
          <a:lstStyle/>
          <a:p>
            <a:fld id="{936C95AE-7298-45E1-9514-94AFF5BED89B}" type="slidenum">
              <a:rPr lang="en-US" smtClean="0">
                <a:latin typeface="AvenirNext LT Pro" charset="0"/>
                <a:ea typeface="AvenirNext LT Pro" charset="0"/>
                <a:cs typeface="AvenirNext LT Pro" charset="0"/>
              </a:rPr>
              <a:pPr/>
              <a:t>17</a:t>
            </a:fld>
            <a:endParaRPr lang="en-US" dirty="0">
              <a:latin typeface="AvenirNext LT Pro" charset="0"/>
              <a:ea typeface="AvenirNext LT Pro" charset="0"/>
              <a:cs typeface="AvenirNext LT Pro" charset="0"/>
            </a:endParaRPr>
          </a:p>
        </p:txBody>
      </p:sp>
      <p:grpSp>
        <p:nvGrpSpPr>
          <p:cNvPr id="33" name="Group 32"/>
          <p:cNvGrpSpPr/>
          <p:nvPr/>
        </p:nvGrpSpPr>
        <p:grpSpPr>
          <a:xfrm>
            <a:off x="4567192" y="2436951"/>
            <a:ext cx="2792924" cy="2012184"/>
            <a:chOff x="661394" y="2497150"/>
            <a:chExt cx="2792924" cy="2012184"/>
          </a:xfrm>
        </p:grpSpPr>
        <p:sp>
          <p:nvSpPr>
            <p:cNvPr id="10" name="Oval 9"/>
            <p:cNvSpPr>
              <a:spLocks noChangeAspect="1"/>
            </p:cNvSpPr>
            <p:nvPr/>
          </p:nvSpPr>
          <p:spPr>
            <a:xfrm>
              <a:off x="736801" y="2497150"/>
              <a:ext cx="1080003" cy="1080000"/>
            </a:xfrm>
            <a:prstGeom prst="ellipse">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Medium" charset="0"/>
                  <a:ea typeface="Roboto Medium" charset="0"/>
                  <a:cs typeface="Roboto Medium" charset="0"/>
                </a:rPr>
                <a:t>2</a:t>
              </a:r>
            </a:p>
          </p:txBody>
        </p:sp>
        <p:sp>
          <p:nvSpPr>
            <p:cNvPr id="19" name="Rectangle 18"/>
            <p:cNvSpPr/>
            <p:nvPr/>
          </p:nvSpPr>
          <p:spPr>
            <a:xfrm>
              <a:off x="661394" y="3679648"/>
              <a:ext cx="2683748" cy="461665"/>
            </a:xfrm>
            <a:prstGeom prst="rect">
              <a:avLst/>
            </a:prstGeom>
          </p:spPr>
          <p:txBody>
            <a:bodyPr wrap="none" lIns="91440">
              <a:spAutoFit/>
            </a:bodyPr>
            <a:lstStyle/>
            <a:p>
              <a:r>
                <a:rPr lang="en-US" sz="2400" dirty="0" smtClean="0">
                  <a:solidFill>
                    <a:schemeClr val="accent3"/>
                  </a:solidFill>
                  <a:latin typeface="Roboto Medium" charset="0"/>
                  <a:ea typeface="Roboto Medium" charset="0"/>
                  <a:cs typeface="Roboto Medium" charset="0"/>
                </a:rPr>
                <a:t>The </a:t>
              </a:r>
              <a:r>
                <a:rPr lang="en-US" sz="2400" dirty="0" err="1" smtClean="0">
                  <a:solidFill>
                    <a:schemeClr val="accent3"/>
                  </a:solidFill>
                  <a:latin typeface="Roboto Medium" charset="0"/>
                  <a:ea typeface="Roboto Medium" charset="0"/>
                  <a:cs typeface="Roboto Medium" charset="0"/>
                </a:rPr>
                <a:t>EXTras</a:t>
              </a:r>
              <a:r>
                <a:rPr lang="en-US" sz="2400" dirty="0" smtClean="0">
                  <a:solidFill>
                    <a:schemeClr val="accent3"/>
                  </a:solidFill>
                  <a:latin typeface="Roboto Medium" charset="0"/>
                  <a:ea typeface="Roboto Medium" charset="0"/>
                  <a:cs typeface="Roboto Medium" charset="0"/>
                </a:rPr>
                <a:t> Portal</a:t>
              </a:r>
              <a:endParaRPr lang="en-US" sz="2400" dirty="0">
                <a:solidFill>
                  <a:schemeClr val="accent3"/>
                </a:solidFill>
                <a:latin typeface="Roboto Medium" charset="0"/>
                <a:ea typeface="Roboto Medium" charset="0"/>
                <a:cs typeface="Roboto Medium" charset="0"/>
              </a:endParaRPr>
            </a:p>
          </p:txBody>
        </p:sp>
        <p:sp>
          <p:nvSpPr>
            <p:cNvPr id="20" name="Rectangle 19"/>
            <p:cNvSpPr/>
            <p:nvPr/>
          </p:nvSpPr>
          <p:spPr>
            <a:xfrm>
              <a:off x="736802" y="4232335"/>
              <a:ext cx="2717516" cy="276999"/>
            </a:xfrm>
            <a:prstGeom prst="rect">
              <a:avLst/>
            </a:prstGeom>
          </p:spPr>
          <p:txBody>
            <a:bodyPr wrap="square">
              <a:spAutoFit/>
            </a:bodyPr>
            <a:lstStyle/>
            <a:p>
              <a:pPr>
                <a:buClr>
                  <a:schemeClr val="accent2"/>
                </a:buClr>
              </a:pPr>
              <a:endParaRPr lang="en-US" sz="1200" dirty="0">
                <a:solidFill>
                  <a:schemeClr val="tx1">
                    <a:lumMod val="50000"/>
                    <a:lumOff val="50000"/>
                  </a:schemeClr>
                </a:solidFill>
                <a:latin typeface="Roboto Light" charset="0"/>
                <a:ea typeface="Roboto Light" charset="0"/>
                <a:cs typeface="Roboto Light" charset="0"/>
              </a:endParaRPr>
            </a:p>
          </p:txBody>
        </p:sp>
      </p:grpSp>
      <p:sp>
        <p:nvSpPr>
          <p:cNvPr id="37" name="Oval 9"/>
          <p:cNvSpPr>
            <a:spLocks noChangeAspect="1"/>
          </p:cNvSpPr>
          <p:nvPr/>
        </p:nvSpPr>
        <p:spPr>
          <a:xfrm>
            <a:off x="7553268" y="2437200"/>
            <a:ext cx="1080003" cy="1080000"/>
          </a:xfrm>
          <a:prstGeom prst="ellipse">
            <a:avLst/>
          </a:prstGeom>
          <a:solidFill>
            <a:schemeClr val="accent6"/>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Medium" charset="0"/>
                <a:ea typeface="Roboto Medium" charset="0"/>
                <a:cs typeface="Roboto Medium" charset="0"/>
              </a:rPr>
              <a:t>3</a:t>
            </a:r>
          </a:p>
        </p:txBody>
      </p:sp>
      <p:sp>
        <p:nvSpPr>
          <p:cNvPr id="38" name="Rectangle 18"/>
          <p:cNvSpPr/>
          <p:nvPr/>
        </p:nvSpPr>
        <p:spPr>
          <a:xfrm>
            <a:off x="7553268" y="3619449"/>
            <a:ext cx="2037737" cy="461665"/>
          </a:xfrm>
          <a:prstGeom prst="rect">
            <a:avLst/>
          </a:prstGeom>
        </p:spPr>
        <p:txBody>
          <a:bodyPr wrap="none" lIns="91440">
            <a:spAutoFit/>
          </a:bodyPr>
          <a:lstStyle/>
          <a:p>
            <a:r>
              <a:rPr lang="en-US" sz="2400" dirty="0" smtClean="0">
                <a:solidFill>
                  <a:schemeClr val="accent3"/>
                </a:solidFill>
                <a:latin typeface="Roboto Medium" charset="0"/>
                <a:ea typeface="Roboto Medium" charset="0"/>
                <a:cs typeface="Roboto Medium" charset="0"/>
              </a:rPr>
              <a:t>EGI </a:t>
            </a:r>
            <a:r>
              <a:rPr lang="en-US" sz="2400" dirty="0" err="1" smtClean="0">
                <a:solidFill>
                  <a:schemeClr val="accent3"/>
                </a:solidFill>
                <a:latin typeface="Roboto Medium" charset="0"/>
                <a:ea typeface="Roboto Medium" charset="0"/>
                <a:cs typeface="Roboto Medium" charset="0"/>
              </a:rPr>
              <a:t>FedCloud</a:t>
            </a:r>
            <a:endParaRPr lang="en-US" sz="2400" dirty="0">
              <a:solidFill>
                <a:schemeClr val="accent3"/>
              </a:solidFill>
              <a:latin typeface="Roboto Medium" charset="0"/>
              <a:ea typeface="Roboto Medium" charset="0"/>
              <a:cs typeface="Roboto Medium" charset="0"/>
            </a:endParaRPr>
          </a:p>
        </p:txBody>
      </p:sp>
      <p:sp>
        <p:nvSpPr>
          <p:cNvPr id="39" name="Rectangle 19"/>
          <p:cNvSpPr/>
          <p:nvPr/>
        </p:nvSpPr>
        <p:spPr>
          <a:xfrm>
            <a:off x="4567192" y="4056951"/>
            <a:ext cx="2717516" cy="1384995"/>
          </a:xfrm>
          <a:prstGeom prst="rect">
            <a:avLst/>
          </a:prstGeom>
        </p:spPr>
        <p:txBody>
          <a:bodyPr wrap="square">
            <a:spAutoFit/>
          </a:bodyPr>
          <a:lstStyle/>
          <a:p>
            <a:pPr marL="380990" indent="-380990">
              <a:buClr>
                <a:schemeClr val="accent2"/>
              </a:buClr>
              <a:buFont typeface="+mj-lt"/>
              <a:buAutoNum type="arabicPeriod"/>
            </a:pPr>
            <a:r>
              <a:rPr lang="en-US" sz="2000" dirty="0" err="1">
                <a:solidFill>
                  <a:schemeClr val="tx1">
                    <a:lumMod val="50000"/>
                    <a:lumOff val="50000"/>
                  </a:schemeClr>
                </a:solidFill>
                <a:latin typeface="Roboto Light" charset="0"/>
                <a:ea typeface="Roboto Light" charset="0"/>
                <a:cs typeface="Roboto Light" charset="0"/>
              </a:rPr>
              <a:t>PortalTS</a:t>
            </a:r>
            <a:endParaRPr lang="en-US" sz="2000" dirty="0">
              <a:solidFill>
                <a:schemeClr val="tx1">
                  <a:lumMod val="50000"/>
                  <a:lumOff val="50000"/>
                </a:schemeClr>
              </a:solidFill>
              <a:latin typeface="Roboto Light" charset="0"/>
              <a:ea typeface="Roboto Light" charset="0"/>
              <a:cs typeface="Roboto Light" charset="0"/>
            </a:endParaRPr>
          </a:p>
          <a:p>
            <a:pPr marL="380990" indent="-380990">
              <a:buClr>
                <a:schemeClr val="accent2"/>
              </a:buClr>
              <a:buFont typeface="+mj-lt"/>
              <a:buAutoNum type="arabicPeriod"/>
            </a:pPr>
            <a:r>
              <a:rPr lang="en-US" sz="2000" dirty="0" err="1">
                <a:solidFill>
                  <a:schemeClr val="tx1">
                    <a:lumMod val="50000"/>
                    <a:lumOff val="50000"/>
                  </a:schemeClr>
                </a:solidFill>
                <a:latin typeface="Roboto Light" charset="0"/>
                <a:ea typeface="Roboto Light" charset="0"/>
                <a:cs typeface="Roboto Light" charset="0"/>
              </a:rPr>
              <a:t>Json</a:t>
            </a:r>
            <a:r>
              <a:rPr lang="en-US" sz="2000" dirty="0">
                <a:solidFill>
                  <a:schemeClr val="tx1">
                    <a:lumMod val="50000"/>
                    <a:lumOff val="50000"/>
                  </a:schemeClr>
                </a:solidFill>
                <a:latin typeface="Roboto Light" charset="0"/>
                <a:ea typeface="Roboto Light" charset="0"/>
                <a:cs typeface="Roboto Light" charset="0"/>
              </a:rPr>
              <a:t>-GUI</a:t>
            </a:r>
          </a:p>
          <a:p>
            <a:pPr marL="380990" indent="-380990">
              <a:buClr>
                <a:schemeClr val="accent2"/>
              </a:buClr>
              <a:buFont typeface="+mj-lt"/>
              <a:buAutoNum type="arabicPeriod"/>
            </a:pPr>
            <a:r>
              <a:rPr lang="en-US" sz="2000" dirty="0">
                <a:solidFill>
                  <a:schemeClr val="tx1">
                    <a:lumMod val="50000"/>
                    <a:lumOff val="50000"/>
                  </a:schemeClr>
                </a:solidFill>
                <a:latin typeface="Roboto Light" charset="0"/>
                <a:ea typeface="Roboto Light" charset="0"/>
                <a:cs typeface="Roboto Light" charset="0"/>
              </a:rPr>
              <a:t>Architecture</a:t>
            </a:r>
          </a:p>
          <a:p>
            <a:pPr>
              <a:buClr>
                <a:schemeClr val="accent2"/>
              </a:buClr>
            </a:pPr>
            <a:endParaRPr lang="en-US" sz="2400" dirty="0">
              <a:solidFill>
                <a:schemeClr val="tx1">
                  <a:lumMod val="50000"/>
                  <a:lumOff val="50000"/>
                </a:schemeClr>
              </a:solidFill>
              <a:latin typeface="Roboto Light" charset="0"/>
              <a:ea typeface="Roboto Light" charset="0"/>
              <a:cs typeface="Roboto Light" charset="0"/>
            </a:endParaRPr>
          </a:p>
        </p:txBody>
      </p:sp>
      <p:grpSp>
        <p:nvGrpSpPr>
          <p:cNvPr id="18" name="Group 32"/>
          <p:cNvGrpSpPr/>
          <p:nvPr/>
        </p:nvGrpSpPr>
        <p:grpSpPr>
          <a:xfrm>
            <a:off x="1627047" y="2437200"/>
            <a:ext cx="2792924" cy="2013495"/>
            <a:chOff x="661394" y="2497150"/>
            <a:chExt cx="2792924" cy="2013495"/>
          </a:xfrm>
        </p:grpSpPr>
        <p:sp>
          <p:nvSpPr>
            <p:cNvPr id="21" name="Oval 9"/>
            <p:cNvSpPr>
              <a:spLocks noChangeAspect="1"/>
            </p:cNvSpPr>
            <p:nvPr/>
          </p:nvSpPr>
          <p:spPr>
            <a:xfrm>
              <a:off x="736801" y="2497150"/>
              <a:ext cx="1080003" cy="1080000"/>
            </a:xfrm>
            <a:prstGeom prst="ellipse">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Medium" charset="0"/>
                  <a:ea typeface="Roboto Medium" charset="0"/>
                  <a:cs typeface="Roboto Medium" charset="0"/>
                </a:rPr>
                <a:t>1</a:t>
              </a:r>
            </a:p>
          </p:txBody>
        </p:sp>
        <p:sp>
          <p:nvSpPr>
            <p:cNvPr id="22" name="Rectangle 18"/>
            <p:cNvSpPr/>
            <p:nvPr/>
          </p:nvSpPr>
          <p:spPr>
            <a:xfrm>
              <a:off x="661394" y="3679648"/>
              <a:ext cx="1204176" cy="830997"/>
            </a:xfrm>
            <a:prstGeom prst="rect">
              <a:avLst/>
            </a:prstGeom>
          </p:spPr>
          <p:txBody>
            <a:bodyPr wrap="none" lIns="91440">
              <a:spAutoFit/>
            </a:bodyPr>
            <a:lstStyle/>
            <a:p>
              <a:r>
                <a:rPr lang="en-US" sz="2400" dirty="0" err="1" smtClean="0">
                  <a:solidFill>
                    <a:schemeClr val="accent3"/>
                  </a:solidFill>
                  <a:latin typeface="Roboto Medium" charset="0"/>
                  <a:ea typeface="Roboto Medium" charset="0"/>
                  <a:cs typeface="Roboto Medium" charset="0"/>
                </a:rPr>
                <a:t>EXTraS</a:t>
              </a:r>
              <a:endParaRPr lang="en-US" sz="2400" dirty="0" smtClean="0">
                <a:solidFill>
                  <a:schemeClr val="accent3"/>
                </a:solidFill>
                <a:latin typeface="Roboto Medium" charset="0"/>
                <a:ea typeface="Roboto Medium" charset="0"/>
                <a:cs typeface="Roboto Medium" charset="0"/>
              </a:endParaRPr>
            </a:p>
            <a:p>
              <a:r>
                <a:rPr lang="en-US" sz="2400" dirty="0" smtClean="0">
                  <a:solidFill>
                    <a:schemeClr val="accent3"/>
                  </a:solidFill>
                  <a:latin typeface="Roboto Medium" charset="0"/>
                  <a:ea typeface="Roboto Medium" charset="0"/>
                  <a:cs typeface="Roboto Medium" charset="0"/>
                </a:rPr>
                <a:t>Intro</a:t>
              </a:r>
              <a:endParaRPr lang="en-US" sz="2400" dirty="0">
                <a:solidFill>
                  <a:schemeClr val="accent3"/>
                </a:solidFill>
                <a:latin typeface="Roboto Medium" charset="0"/>
                <a:ea typeface="Roboto Medium" charset="0"/>
                <a:cs typeface="Roboto Medium" charset="0"/>
              </a:endParaRPr>
            </a:p>
          </p:txBody>
        </p:sp>
        <p:sp>
          <p:nvSpPr>
            <p:cNvPr id="23" name="Rectangle 19"/>
            <p:cNvSpPr/>
            <p:nvPr/>
          </p:nvSpPr>
          <p:spPr>
            <a:xfrm>
              <a:off x="736802" y="4232335"/>
              <a:ext cx="2717516" cy="276999"/>
            </a:xfrm>
            <a:prstGeom prst="rect">
              <a:avLst/>
            </a:prstGeom>
          </p:spPr>
          <p:txBody>
            <a:bodyPr wrap="square">
              <a:spAutoFit/>
            </a:bodyPr>
            <a:lstStyle/>
            <a:p>
              <a:pPr>
                <a:buClr>
                  <a:schemeClr val="accent2"/>
                </a:buClr>
              </a:pPr>
              <a:endParaRPr lang="en-US" sz="1200" dirty="0">
                <a:solidFill>
                  <a:schemeClr val="tx1">
                    <a:lumMod val="50000"/>
                    <a:lumOff val="50000"/>
                  </a:schemeClr>
                </a:solidFill>
                <a:latin typeface="Roboto Light" charset="0"/>
                <a:ea typeface="Roboto Light" charset="0"/>
                <a:cs typeface="Roboto Light" charset="0"/>
              </a:endParaRPr>
            </a:p>
          </p:txBody>
        </p:sp>
      </p:grpSp>
      <p:sp>
        <p:nvSpPr>
          <p:cNvPr id="16" name="Rectangle 19"/>
          <p:cNvSpPr/>
          <p:nvPr/>
        </p:nvSpPr>
        <p:spPr>
          <a:xfrm>
            <a:off x="7628150" y="4056951"/>
            <a:ext cx="3071933" cy="1692771"/>
          </a:xfrm>
          <a:prstGeom prst="rect">
            <a:avLst/>
          </a:prstGeom>
        </p:spPr>
        <p:txBody>
          <a:bodyPr wrap="square">
            <a:spAutoFit/>
          </a:bodyPr>
          <a:lstStyle/>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Virtual Appliance</a:t>
            </a:r>
            <a:endParaRPr lang="en-US" sz="2000" dirty="0">
              <a:solidFill>
                <a:schemeClr val="tx1">
                  <a:lumMod val="50000"/>
                  <a:lumOff val="50000"/>
                </a:schemeClr>
              </a:solidFill>
              <a:latin typeface="Roboto Light" charset="0"/>
              <a:ea typeface="Roboto Light" charset="0"/>
              <a:cs typeface="Roboto Light" charset="0"/>
            </a:endParaRPr>
          </a:p>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Accessing </a:t>
            </a:r>
            <a:r>
              <a:rPr lang="en-US" sz="2000" dirty="0" err="1" smtClean="0">
                <a:solidFill>
                  <a:schemeClr val="tx1">
                    <a:lumMod val="50000"/>
                    <a:lumOff val="50000"/>
                  </a:schemeClr>
                </a:solidFill>
                <a:latin typeface="Roboto Light" charset="0"/>
                <a:ea typeface="Roboto Light" charset="0"/>
                <a:cs typeface="Roboto Light" charset="0"/>
              </a:rPr>
              <a:t>FedCloud</a:t>
            </a:r>
            <a:endParaRPr lang="en-US" sz="2000" dirty="0" smtClean="0">
              <a:solidFill>
                <a:schemeClr val="tx1">
                  <a:lumMod val="50000"/>
                  <a:lumOff val="50000"/>
                </a:schemeClr>
              </a:solidFill>
              <a:latin typeface="Roboto Light" charset="0"/>
              <a:ea typeface="Roboto Light" charset="0"/>
              <a:cs typeface="Roboto Light" charset="0"/>
            </a:endParaRPr>
          </a:p>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Contextualization</a:t>
            </a:r>
          </a:p>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µServices</a:t>
            </a:r>
            <a:endParaRPr lang="en-US" sz="2000" dirty="0">
              <a:solidFill>
                <a:schemeClr val="tx1">
                  <a:lumMod val="50000"/>
                  <a:lumOff val="50000"/>
                </a:schemeClr>
              </a:solidFill>
              <a:latin typeface="Roboto Light" charset="0"/>
              <a:ea typeface="Roboto Light" charset="0"/>
              <a:cs typeface="Roboto Light" charset="0"/>
            </a:endParaRPr>
          </a:p>
          <a:p>
            <a:pPr>
              <a:buClr>
                <a:schemeClr val="accent2"/>
              </a:buClr>
            </a:pPr>
            <a:endParaRPr lang="en-US" sz="2400" dirty="0">
              <a:solidFill>
                <a:schemeClr val="tx1">
                  <a:lumMod val="50000"/>
                  <a:lumOff val="50000"/>
                </a:schemeClr>
              </a:solidFill>
              <a:latin typeface="Roboto Light" charset="0"/>
              <a:ea typeface="Roboto Light" charset="0"/>
              <a:cs typeface="Roboto Light" charset="0"/>
            </a:endParaRPr>
          </a:p>
        </p:txBody>
      </p:sp>
    </p:spTree>
    <p:extLst>
      <p:ext uri="{BB962C8B-B14F-4D97-AF65-F5344CB8AC3E}">
        <p14:creationId xmlns:p14="http://schemas.microsoft.com/office/powerpoint/2010/main" val="86340938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EXTraS</a:t>
            </a:r>
            <a:r>
              <a:rPr lang="it-IT" dirty="0"/>
              <a:t> Project </a:t>
            </a:r>
            <a:r>
              <a:rPr lang="it-IT" dirty="0" smtClean="0"/>
              <a:t>- </a:t>
            </a:r>
            <a:r>
              <a:rPr lang="en-US" dirty="0" smtClean="0"/>
              <a:t>EGI </a:t>
            </a:r>
            <a:r>
              <a:rPr lang="en-US" dirty="0" err="1" smtClean="0"/>
              <a:t>FedCloud</a:t>
            </a:r>
            <a:r>
              <a:rPr lang="en-US" dirty="0"/>
              <a:t>:</a:t>
            </a:r>
            <a:r>
              <a:rPr lang="en-US" dirty="0" smtClean="0"/>
              <a:t> Personalized V.A.</a:t>
            </a:r>
            <a:endParaRPr lang="en-US" dirty="0"/>
          </a:p>
        </p:txBody>
      </p:sp>
      <p:sp>
        <p:nvSpPr>
          <p:cNvPr id="3" name="Segnaposto numero diapositiva 2"/>
          <p:cNvSpPr>
            <a:spLocks noGrp="1"/>
          </p:cNvSpPr>
          <p:nvPr>
            <p:ph type="sldNum" sz="quarter" idx="4"/>
          </p:nvPr>
        </p:nvSpPr>
        <p:spPr/>
        <p:txBody>
          <a:bodyPr/>
          <a:lstStyle/>
          <a:p>
            <a:fld id="{936C95AE-7298-45E1-9514-94AFF5BED89B}" type="slidenum">
              <a:rPr lang="en-US" smtClean="0"/>
              <a:pPr/>
              <a:t>18</a:t>
            </a:fld>
            <a:endParaRPr lang="en-US" dirty="0"/>
          </a:p>
        </p:txBody>
      </p:sp>
      <p:grpSp>
        <p:nvGrpSpPr>
          <p:cNvPr id="8" name="Gruppo 7"/>
          <p:cNvGrpSpPr/>
          <p:nvPr/>
        </p:nvGrpSpPr>
        <p:grpSpPr>
          <a:xfrm>
            <a:off x="526941" y="3769895"/>
            <a:ext cx="10358827" cy="2711479"/>
            <a:chOff x="526941" y="3769895"/>
            <a:chExt cx="10358827" cy="2711479"/>
          </a:xfrm>
        </p:grpSpPr>
        <p:sp>
          <p:nvSpPr>
            <p:cNvPr id="4" name="Rettangolo 3"/>
            <p:cNvSpPr/>
            <p:nvPr/>
          </p:nvSpPr>
          <p:spPr>
            <a:xfrm>
              <a:off x="526941" y="3769895"/>
              <a:ext cx="10358826" cy="2695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sellaDiTesto 4"/>
            <p:cNvSpPr txBox="1"/>
            <p:nvPr/>
          </p:nvSpPr>
          <p:spPr>
            <a:xfrm>
              <a:off x="526942" y="6112042"/>
              <a:ext cx="10358826" cy="369332"/>
            </a:xfrm>
            <a:prstGeom prst="rect">
              <a:avLst/>
            </a:prstGeom>
            <a:noFill/>
          </p:spPr>
          <p:txBody>
            <a:bodyPr wrap="square" rtlCol="0">
              <a:spAutoFit/>
            </a:bodyPr>
            <a:lstStyle/>
            <a:p>
              <a:pPr marR="0" algn="ctr" defTabSz="914400" eaLnBrk="1" fontAlgn="auto" latinLnBrk="0" hangingPunct="1">
                <a:lnSpc>
                  <a:spcPct val="100000"/>
                </a:lnSpc>
                <a:spcBef>
                  <a:spcPts val="0"/>
                </a:spcBef>
                <a:spcAft>
                  <a:spcPts val="0"/>
                </a:spcAft>
                <a:buClrTx/>
                <a:buSzTx/>
                <a:tabLst/>
              </a:pPr>
              <a:r>
                <a:rPr lang="en-US" dirty="0" smtClean="0">
                  <a:solidFill>
                    <a:schemeClr val="bg1"/>
                  </a:solidFill>
                  <a:latin typeface="Roboto" charset="0"/>
                  <a:ea typeface="Roboto" charset="0"/>
                  <a:cs typeface="Roboto" charset="0"/>
                </a:rPr>
                <a:t>Ubuntu  14.04 LTS</a:t>
              </a:r>
            </a:p>
          </p:txBody>
        </p:sp>
      </p:grpSp>
      <p:grpSp>
        <p:nvGrpSpPr>
          <p:cNvPr id="9" name="Gruppo 8"/>
          <p:cNvGrpSpPr/>
          <p:nvPr/>
        </p:nvGrpSpPr>
        <p:grpSpPr>
          <a:xfrm>
            <a:off x="689812" y="5117431"/>
            <a:ext cx="10073096" cy="834190"/>
            <a:chOff x="689812" y="5117431"/>
            <a:chExt cx="10073096" cy="834190"/>
          </a:xfrm>
        </p:grpSpPr>
        <p:sp>
          <p:nvSpPr>
            <p:cNvPr id="6" name="Rettangolo arrotondato 5"/>
            <p:cNvSpPr/>
            <p:nvPr/>
          </p:nvSpPr>
          <p:spPr>
            <a:xfrm>
              <a:off x="689812" y="5117431"/>
              <a:ext cx="1299410" cy="834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Library 1</a:t>
              </a:r>
              <a:endParaRPr lang="en-US" dirty="0"/>
            </a:p>
          </p:txBody>
        </p:sp>
        <p:sp>
          <p:nvSpPr>
            <p:cNvPr id="23" name="Rettangolo arrotondato 22"/>
            <p:cNvSpPr/>
            <p:nvPr/>
          </p:nvSpPr>
          <p:spPr>
            <a:xfrm>
              <a:off x="2152093" y="5117431"/>
              <a:ext cx="1299410" cy="834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mtClean="0"/>
                <a:t>Library 2</a:t>
              </a:r>
              <a:endParaRPr lang="en-US" dirty="0"/>
            </a:p>
          </p:txBody>
        </p:sp>
        <p:sp>
          <p:nvSpPr>
            <p:cNvPr id="24" name="Rettangolo arrotondato 23"/>
            <p:cNvSpPr/>
            <p:nvPr/>
          </p:nvSpPr>
          <p:spPr>
            <a:xfrm>
              <a:off x="3614374" y="5117431"/>
              <a:ext cx="1299410" cy="834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mtClean="0"/>
                <a:t>Library 3</a:t>
              </a:r>
              <a:endParaRPr lang="en-US" dirty="0"/>
            </a:p>
          </p:txBody>
        </p:sp>
        <p:sp>
          <p:nvSpPr>
            <p:cNvPr id="26" name="Rettangolo arrotondato 25"/>
            <p:cNvSpPr/>
            <p:nvPr/>
          </p:nvSpPr>
          <p:spPr>
            <a:xfrm>
              <a:off x="5076655" y="5117431"/>
              <a:ext cx="1299410" cy="834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Library 4</a:t>
              </a:r>
              <a:endParaRPr lang="en-US" dirty="0"/>
            </a:p>
          </p:txBody>
        </p:sp>
        <p:sp>
          <p:nvSpPr>
            <p:cNvPr id="27" name="Rettangolo arrotondato 26"/>
            <p:cNvSpPr/>
            <p:nvPr/>
          </p:nvSpPr>
          <p:spPr>
            <a:xfrm>
              <a:off x="6538936" y="5117431"/>
              <a:ext cx="1299410" cy="834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mtClean="0"/>
                <a:t>Library 5</a:t>
              </a:r>
              <a:endParaRPr lang="en-US" dirty="0"/>
            </a:p>
          </p:txBody>
        </p:sp>
        <p:sp>
          <p:nvSpPr>
            <p:cNvPr id="28" name="Rettangolo arrotondato 27"/>
            <p:cNvSpPr/>
            <p:nvPr/>
          </p:nvSpPr>
          <p:spPr>
            <a:xfrm>
              <a:off x="8001217" y="5117431"/>
              <a:ext cx="1299410" cy="834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mtClean="0"/>
                <a:t>Library 6</a:t>
              </a:r>
              <a:endParaRPr lang="en-US" dirty="0"/>
            </a:p>
          </p:txBody>
        </p:sp>
        <p:sp>
          <p:nvSpPr>
            <p:cNvPr id="29" name="Rettangolo arrotondato 28"/>
            <p:cNvSpPr/>
            <p:nvPr/>
          </p:nvSpPr>
          <p:spPr>
            <a:xfrm>
              <a:off x="9463498" y="5117431"/>
              <a:ext cx="1299410" cy="834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Library 7</a:t>
              </a:r>
              <a:endParaRPr lang="en-US" dirty="0"/>
            </a:p>
          </p:txBody>
        </p:sp>
      </p:grpSp>
      <p:grpSp>
        <p:nvGrpSpPr>
          <p:cNvPr id="15" name="Gruppo 14"/>
          <p:cNvGrpSpPr/>
          <p:nvPr/>
        </p:nvGrpSpPr>
        <p:grpSpPr>
          <a:xfrm>
            <a:off x="689812" y="4034589"/>
            <a:ext cx="7549635" cy="818148"/>
            <a:chOff x="689812" y="4034589"/>
            <a:chExt cx="7549635" cy="818148"/>
          </a:xfrm>
        </p:grpSpPr>
        <p:sp>
          <p:nvSpPr>
            <p:cNvPr id="12" name="Rettangolo arrotondato 11"/>
            <p:cNvSpPr/>
            <p:nvPr/>
          </p:nvSpPr>
          <p:spPr>
            <a:xfrm>
              <a:off x="689812" y="4034589"/>
              <a:ext cx="2342148" cy="8181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WP2</a:t>
              </a:r>
              <a:endParaRPr lang="en-US" dirty="0"/>
            </a:p>
          </p:txBody>
        </p:sp>
        <p:sp>
          <p:nvSpPr>
            <p:cNvPr id="30" name="Rettangolo arrotondato 29"/>
            <p:cNvSpPr/>
            <p:nvPr/>
          </p:nvSpPr>
          <p:spPr>
            <a:xfrm>
              <a:off x="3250980" y="4034589"/>
              <a:ext cx="2342148" cy="8181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mtClean="0"/>
                <a:t>WP3</a:t>
              </a:r>
              <a:endParaRPr lang="en-US" dirty="0"/>
            </a:p>
          </p:txBody>
        </p:sp>
        <p:sp>
          <p:nvSpPr>
            <p:cNvPr id="31" name="Rettangolo arrotondato 30"/>
            <p:cNvSpPr/>
            <p:nvPr/>
          </p:nvSpPr>
          <p:spPr>
            <a:xfrm>
              <a:off x="5897299" y="4034589"/>
              <a:ext cx="2342148" cy="8181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WP4</a:t>
              </a:r>
              <a:endParaRPr lang="en-US" dirty="0"/>
            </a:p>
          </p:txBody>
        </p:sp>
      </p:grpSp>
      <p:sp>
        <p:nvSpPr>
          <p:cNvPr id="35" name="Rettangolo 34"/>
          <p:cNvSpPr/>
          <p:nvPr/>
        </p:nvSpPr>
        <p:spPr>
          <a:xfrm>
            <a:off x="4401351" y="4096004"/>
            <a:ext cx="2485014" cy="1834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EXtraS</a:t>
            </a:r>
            <a:endParaRPr lang="en-US" dirty="0" smtClean="0"/>
          </a:p>
          <a:p>
            <a:pPr algn="ctr"/>
            <a:r>
              <a:rPr lang="en-US" dirty="0" smtClean="0"/>
              <a:t>Virtual</a:t>
            </a:r>
          </a:p>
          <a:p>
            <a:pPr algn="ctr"/>
            <a:r>
              <a:rPr lang="en-US" dirty="0" smtClean="0"/>
              <a:t>Appliance</a:t>
            </a:r>
            <a:endParaRPr lang="en-US" dirty="0"/>
          </a:p>
        </p:txBody>
      </p:sp>
      <p:grpSp>
        <p:nvGrpSpPr>
          <p:cNvPr id="41" name="Gruppo 40"/>
          <p:cNvGrpSpPr/>
          <p:nvPr/>
        </p:nvGrpSpPr>
        <p:grpSpPr>
          <a:xfrm>
            <a:off x="526362" y="1399435"/>
            <a:ext cx="10359405" cy="1947049"/>
            <a:chOff x="526362" y="1399435"/>
            <a:chExt cx="10359405" cy="1947049"/>
          </a:xfrm>
        </p:grpSpPr>
        <p:sp>
          <p:nvSpPr>
            <p:cNvPr id="38" name="Rettangolo 37"/>
            <p:cNvSpPr/>
            <p:nvPr/>
          </p:nvSpPr>
          <p:spPr>
            <a:xfrm>
              <a:off x="526941" y="1399435"/>
              <a:ext cx="10358826" cy="1947049"/>
            </a:xfrm>
            <a:prstGeom prst="rect">
              <a:avLst/>
            </a:prstGeom>
            <a:noFill/>
            <a:ln w="38100" cmpd="sng"/>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Immagin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62" y="1679949"/>
              <a:ext cx="1462860" cy="1386020"/>
            </a:xfrm>
            <a:prstGeom prst="rect">
              <a:avLst/>
            </a:prstGeom>
          </p:spPr>
        </p:pic>
        <p:sp>
          <p:nvSpPr>
            <p:cNvPr id="40" name="CasellaDiTesto 39"/>
            <p:cNvSpPr txBox="1"/>
            <p:nvPr/>
          </p:nvSpPr>
          <p:spPr>
            <a:xfrm>
              <a:off x="1935529" y="2013318"/>
              <a:ext cx="2659702" cy="707886"/>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sz="4000" dirty="0" smtClean="0">
                  <a:latin typeface="Roboto" charset="0"/>
                  <a:ea typeface="Roboto" charset="0"/>
                  <a:cs typeface="Roboto" charset="0"/>
                </a:rPr>
                <a:t>EGI </a:t>
              </a:r>
              <a:r>
                <a:rPr lang="en-US" sz="4000" dirty="0" err="1" smtClean="0">
                  <a:latin typeface="Roboto" charset="0"/>
                  <a:ea typeface="Roboto" charset="0"/>
                  <a:cs typeface="Roboto" charset="0"/>
                </a:rPr>
                <a:t>AppDB</a:t>
              </a:r>
              <a:endParaRPr lang="en-US" sz="4000" dirty="0" smtClean="0">
                <a:latin typeface="Roboto" charset="0"/>
                <a:ea typeface="Roboto" charset="0"/>
                <a:cs typeface="Roboto" charset="0"/>
              </a:endParaRPr>
            </a:p>
          </p:txBody>
        </p:sp>
      </p:grpSp>
    </p:spTree>
    <p:extLst>
      <p:ext uri="{BB962C8B-B14F-4D97-AF65-F5344CB8AC3E}">
        <p14:creationId xmlns:p14="http://schemas.microsoft.com/office/powerpoint/2010/main" val="1518136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xit" presetSubtype="0" fill="hold" nodeType="clickEffect">
                                  <p:stCondLst>
                                    <p:cond delay="0"/>
                                  </p:stCondLst>
                                  <p:childTnLst>
                                    <p:anim calcmode="lin" valueType="num">
                                      <p:cBhvr>
                                        <p:cTn id="18" dur="1000"/>
                                        <p:tgtEl>
                                          <p:spTgt spid="8"/>
                                        </p:tgtEl>
                                        <p:attrNameLst>
                                          <p:attrName>ppt_w</p:attrName>
                                        </p:attrNameLst>
                                      </p:cBhvr>
                                      <p:tavLst>
                                        <p:tav tm="0">
                                          <p:val>
                                            <p:strVal val="ppt_w"/>
                                          </p:val>
                                        </p:tav>
                                        <p:tav tm="100000">
                                          <p:val>
                                            <p:strVal val="ppt_w*0.70"/>
                                          </p:val>
                                        </p:tav>
                                      </p:tavLst>
                                    </p:anim>
                                    <p:anim calcmode="lin" valueType="num">
                                      <p:cBhvr>
                                        <p:cTn id="19" dur="1000"/>
                                        <p:tgtEl>
                                          <p:spTgt spid="8"/>
                                        </p:tgtEl>
                                        <p:attrNameLst>
                                          <p:attrName>ppt_h</p:attrName>
                                        </p:attrNameLst>
                                      </p:cBhvr>
                                      <p:tavLst>
                                        <p:tav tm="0">
                                          <p:val>
                                            <p:strVal val="ppt_h"/>
                                          </p:val>
                                        </p:tav>
                                        <p:tav tm="100000">
                                          <p:val>
                                            <p:strVal val="ppt_h"/>
                                          </p:val>
                                        </p:tav>
                                      </p:tavLst>
                                    </p:anim>
                                    <p:animEffect transition="out" filter="fade">
                                      <p:cBhvr>
                                        <p:cTn id="20" dur="1000"/>
                                        <p:tgtEl>
                                          <p:spTgt spid="8"/>
                                        </p:tgtEl>
                                      </p:cBhvr>
                                    </p:animEffect>
                                    <p:set>
                                      <p:cBhvr>
                                        <p:cTn id="21" dur="1" fill="hold">
                                          <p:stCondLst>
                                            <p:cond delay="999"/>
                                          </p:stCondLst>
                                        </p:cTn>
                                        <p:tgtEl>
                                          <p:spTgt spid="8"/>
                                        </p:tgtEl>
                                        <p:attrNameLst>
                                          <p:attrName>style.visibility</p:attrName>
                                        </p:attrNameLst>
                                      </p:cBhvr>
                                      <p:to>
                                        <p:strVal val="hidden"/>
                                      </p:to>
                                    </p:set>
                                  </p:childTnLst>
                                </p:cTn>
                              </p:par>
                              <p:par>
                                <p:cTn id="22" presetID="55" presetClass="exit" presetSubtype="0" fill="hold" nodeType="withEffect">
                                  <p:stCondLst>
                                    <p:cond delay="0"/>
                                  </p:stCondLst>
                                  <p:childTnLst>
                                    <p:anim calcmode="lin" valueType="num">
                                      <p:cBhvr>
                                        <p:cTn id="23" dur="1000"/>
                                        <p:tgtEl>
                                          <p:spTgt spid="15"/>
                                        </p:tgtEl>
                                        <p:attrNameLst>
                                          <p:attrName>ppt_w</p:attrName>
                                        </p:attrNameLst>
                                      </p:cBhvr>
                                      <p:tavLst>
                                        <p:tav tm="0">
                                          <p:val>
                                            <p:strVal val="ppt_w"/>
                                          </p:val>
                                        </p:tav>
                                        <p:tav tm="100000">
                                          <p:val>
                                            <p:strVal val="ppt_w*0.70"/>
                                          </p:val>
                                        </p:tav>
                                      </p:tavLst>
                                    </p:anim>
                                    <p:anim calcmode="lin" valueType="num">
                                      <p:cBhvr>
                                        <p:cTn id="24" dur="1000"/>
                                        <p:tgtEl>
                                          <p:spTgt spid="15"/>
                                        </p:tgtEl>
                                        <p:attrNameLst>
                                          <p:attrName>ppt_h</p:attrName>
                                        </p:attrNameLst>
                                      </p:cBhvr>
                                      <p:tavLst>
                                        <p:tav tm="0">
                                          <p:val>
                                            <p:strVal val="ppt_h"/>
                                          </p:val>
                                        </p:tav>
                                        <p:tav tm="100000">
                                          <p:val>
                                            <p:strVal val="ppt_h"/>
                                          </p:val>
                                        </p:tav>
                                      </p:tavLst>
                                    </p:anim>
                                    <p:animEffect transition="out" filter="fade">
                                      <p:cBhvr>
                                        <p:cTn id="25" dur="1000"/>
                                        <p:tgtEl>
                                          <p:spTgt spid="15"/>
                                        </p:tgtEl>
                                      </p:cBhvr>
                                    </p:animEffect>
                                    <p:set>
                                      <p:cBhvr>
                                        <p:cTn id="26" dur="1" fill="hold">
                                          <p:stCondLst>
                                            <p:cond delay="999"/>
                                          </p:stCondLst>
                                        </p:cTn>
                                        <p:tgtEl>
                                          <p:spTgt spid="15"/>
                                        </p:tgtEl>
                                        <p:attrNameLst>
                                          <p:attrName>style.visibility</p:attrName>
                                        </p:attrNameLst>
                                      </p:cBhvr>
                                      <p:to>
                                        <p:strVal val="hidden"/>
                                      </p:to>
                                    </p:set>
                                  </p:childTnLst>
                                </p:cTn>
                              </p:par>
                              <p:par>
                                <p:cTn id="27" presetID="55" presetClass="exit" presetSubtype="0" fill="hold" nodeType="withEffect">
                                  <p:stCondLst>
                                    <p:cond delay="0"/>
                                  </p:stCondLst>
                                  <p:childTnLst>
                                    <p:anim calcmode="lin" valueType="num">
                                      <p:cBhvr>
                                        <p:cTn id="28" dur="300"/>
                                        <p:tgtEl>
                                          <p:spTgt spid="9"/>
                                        </p:tgtEl>
                                        <p:attrNameLst>
                                          <p:attrName>ppt_w</p:attrName>
                                        </p:attrNameLst>
                                      </p:cBhvr>
                                      <p:tavLst>
                                        <p:tav tm="0">
                                          <p:val>
                                            <p:strVal val="ppt_w"/>
                                          </p:val>
                                        </p:tav>
                                        <p:tav tm="100000">
                                          <p:val>
                                            <p:strVal val="ppt_w*0.70"/>
                                          </p:val>
                                        </p:tav>
                                      </p:tavLst>
                                    </p:anim>
                                    <p:anim calcmode="lin" valueType="num">
                                      <p:cBhvr>
                                        <p:cTn id="29" dur="300"/>
                                        <p:tgtEl>
                                          <p:spTgt spid="9"/>
                                        </p:tgtEl>
                                        <p:attrNameLst>
                                          <p:attrName>ppt_h</p:attrName>
                                        </p:attrNameLst>
                                      </p:cBhvr>
                                      <p:tavLst>
                                        <p:tav tm="0">
                                          <p:val>
                                            <p:strVal val="ppt_h"/>
                                          </p:val>
                                        </p:tav>
                                        <p:tav tm="100000">
                                          <p:val>
                                            <p:strVal val="ppt_h"/>
                                          </p:val>
                                        </p:tav>
                                      </p:tavLst>
                                    </p:anim>
                                    <p:animEffect transition="out" filter="fade">
                                      <p:cBhvr>
                                        <p:cTn id="30" dur="300"/>
                                        <p:tgtEl>
                                          <p:spTgt spid="9"/>
                                        </p:tgtEl>
                                      </p:cBhvr>
                                    </p:animEffect>
                                    <p:set>
                                      <p:cBhvr>
                                        <p:cTn id="31" dur="1" fill="hold">
                                          <p:stCondLst>
                                            <p:cond delay="299"/>
                                          </p:stCondLst>
                                        </p:cTn>
                                        <p:tgtEl>
                                          <p:spTgt spid="9"/>
                                        </p:tgtEl>
                                        <p:attrNameLst>
                                          <p:attrName>style.visibility</p:attrName>
                                        </p:attrNameLst>
                                      </p:cBhvr>
                                      <p:to>
                                        <p:strVal val="hidden"/>
                                      </p:to>
                                    </p:set>
                                  </p:childTnLst>
                                </p:cTn>
                              </p:par>
                            </p:childTnLst>
                          </p:cTn>
                        </p:par>
                        <p:par>
                          <p:cTn id="32" fill="hold">
                            <p:stCondLst>
                              <p:cond delay="1000"/>
                            </p:stCondLst>
                            <p:childTnLst>
                              <p:par>
                                <p:cTn id="33" presetID="55"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300" fill="hold"/>
                                        <p:tgtEl>
                                          <p:spTgt spid="35"/>
                                        </p:tgtEl>
                                        <p:attrNameLst>
                                          <p:attrName>ppt_w</p:attrName>
                                        </p:attrNameLst>
                                      </p:cBhvr>
                                      <p:tavLst>
                                        <p:tav tm="0">
                                          <p:val>
                                            <p:strVal val="#ppt_w*0.70"/>
                                          </p:val>
                                        </p:tav>
                                        <p:tav tm="100000">
                                          <p:val>
                                            <p:strVal val="#ppt_w"/>
                                          </p:val>
                                        </p:tav>
                                      </p:tavLst>
                                    </p:anim>
                                    <p:anim calcmode="lin" valueType="num">
                                      <p:cBhvr>
                                        <p:cTn id="36" dur="300" fill="hold"/>
                                        <p:tgtEl>
                                          <p:spTgt spid="35"/>
                                        </p:tgtEl>
                                        <p:attrNameLst>
                                          <p:attrName>ppt_h</p:attrName>
                                        </p:attrNameLst>
                                      </p:cBhvr>
                                      <p:tavLst>
                                        <p:tav tm="0">
                                          <p:val>
                                            <p:strVal val="#ppt_h"/>
                                          </p:val>
                                        </p:tav>
                                        <p:tav tm="100000">
                                          <p:val>
                                            <p:strVal val="#ppt_h"/>
                                          </p:val>
                                        </p:tav>
                                      </p:tavLst>
                                    </p:anim>
                                    <p:animEffect transition="in" filter="fade">
                                      <p:cBhvr>
                                        <p:cTn id="37" dur="3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3.95833E-6 3.33333E-6 L 0.31589 -0.38426 " pathEditMode="relative" rAng="0" ptsTypes="AA">
                                      <p:cBhvr>
                                        <p:cTn id="45" dur="2000" fill="hold"/>
                                        <p:tgtEl>
                                          <p:spTgt spid="35"/>
                                        </p:tgtEl>
                                        <p:attrNameLst>
                                          <p:attrName>ppt_x</p:attrName>
                                          <p:attrName>ppt_y</p:attrName>
                                        </p:attrNameLst>
                                      </p:cBhvr>
                                      <p:rCtr x="16003" y="-18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EXTraS</a:t>
            </a:r>
            <a:r>
              <a:rPr lang="it-IT" dirty="0"/>
              <a:t> Project - EGI </a:t>
            </a:r>
            <a:r>
              <a:rPr lang="it-IT" dirty="0" err="1" smtClean="0"/>
              <a:t>FedCloud</a:t>
            </a:r>
            <a:endParaRPr lang="it-IT" dirty="0"/>
          </a:p>
        </p:txBody>
      </p:sp>
      <p:sp>
        <p:nvSpPr>
          <p:cNvPr id="3" name="Segnaposto numero diapositiva 2"/>
          <p:cNvSpPr>
            <a:spLocks noGrp="1"/>
          </p:cNvSpPr>
          <p:nvPr>
            <p:ph type="sldNum" sz="quarter" idx="4"/>
          </p:nvPr>
        </p:nvSpPr>
        <p:spPr/>
        <p:txBody>
          <a:bodyPr/>
          <a:lstStyle/>
          <a:p>
            <a:fld id="{936C95AE-7298-45E1-9514-94AFF5BED89B}" type="slidenum">
              <a:rPr lang="en-US" smtClean="0"/>
              <a:pPr/>
              <a:t>19</a:t>
            </a:fld>
            <a:endParaRPr lang="en-US" dirty="0"/>
          </a:p>
        </p:txBody>
      </p:sp>
      <p:sp>
        <p:nvSpPr>
          <p:cNvPr id="5" name="CasellaDiTesto 4"/>
          <p:cNvSpPr txBox="1"/>
          <p:nvPr/>
        </p:nvSpPr>
        <p:spPr>
          <a:xfrm>
            <a:off x="526941" y="1700732"/>
            <a:ext cx="11084122" cy="646331"/>
          </a:xfrm>
          <a:prstGeom prst="rect">
            <a:avLst/>
          </a:prstGeom>
          <a:noFill/>
        </p:spPr>
        <p:txBody>
          <a:bodyPr wrap="square" rtlCol="0">
            <a:spAutoFit/>
          </a:bodyPr>
          <a:lstStyle/>
          <a:p>
            <a:pPr marR="0" defTabSz="914400" eaLnBrk="1" fontAlgn="auto" latinLnBrk="0" hangingPunct="1">
              <a:lnSpc>
                <a:spcPct val="100000"/>
              </a:lnSpc>
              <a:spcBef>
                <a:spcPts val="0"/>
              </a:spcBef>
              <a:spcAft>
                <a:spcPts val="0"/>
              </a:spcAft>
              <a:buClrTx/>
              <a:buSzTx/>
              <a:tabLst/>
            </a:pPr>
            <a:r>
              <a:rPr lang="en-US" sz="3600" b="1" dirty="0" smtClean="0">
                <a:latin typeface="Avenir Heavy" charset="0"/>
                <a:ea typeface="Avenir Heavy" charset="0"/>
                <a:cs typeface="Avenir Heavy" charset="0"/>
              </a:rPr>
              <a:t>Accessing </a:t>
            </a:r>
            <a:r>
              <a:rPr lang="en-US" sz="3600" b="1" dirty="0" err="1" smtClean="0">
                <a:latin typeface="Avenir Heavy" charset="0"/>
                <a:ea typeface="Avenir Heavy" charset="0"/>
                <a:cs typeface="Avenir Heavy" charset="0"/>
              </a:rPr>
              <a:t>FedCloud</a:t>
            </a:r>
            <a:r>
              <a:rPr lang="en-US" sz="3600" b="1" dirty="0">
                <a:latin typeface="Avenir Heavy" charset="0"/>
                <a:ea typeface="Avenir Heavy" charset="0"/>
                <a:cs typeface="Avenir Heavy" charset="0"/>
              </a:rPr>
              <a:t>?</a:t>
            </a:r>
          </a:p>
        </p:txBody>
      </p:sp>
      <p:grpSp>
        <p:nvGrpSpPr>
          <p:cNvPr id="4" name="Gruppo 3"/>
          <p:cNvGrpSpPr/>
          <p:nvPr/>
        </p:nvGrpSpPr>
        <p:grpSpPr>
          <a:xfrm>
            <a:off x="526941" y="3279841"/>
            <a:ext cx="11084122" cy="1864707"/>
            <a:chOff x="526941" y="3279841"/>
            <a:chExt cx="11084122" cy="1864707"/>
          </a:xfrm>
        </p:grpSpPr>
        <p:sp>
          <p:nvSpPr>
            <p:cNvPr id="6" name="Rectangle 2"/>
            <p:cNvSpPr/>
            <p:nvPr/>
          </p:nvSpPr>
          <p:spPr>
            <a:xfrm>
              <a:off x="526941" y="3279841"/>
              <a:ext cx="11084122" cy="1864707"/>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691466" y="3950583"/>
              <a:ext cx="2876108" cy="523220"/>
            </a:xfrm>
            <a:prstGeom prst="rect">
              <a:avLst/>
            </a:prstGeom>
          </p:spPr>
          <p:txBody>
            <a:bodyPr wrap="none">
              <a:spAutoFit/>
            </a:bodyPr>
            <a:lstStyle/>
            <a:p>
              <a:r>
                <a:rPr lang="en-US" sz="2800" dirty="0" smtClean="0">
                  <a:latin typeface="Roboto" charset="0"/>
                  <a:ea typeface="Roboto" charset="0"/>
                  <a:cs typeface="Roboto" charset="0"/>
                </a:rPr>
                <a:t>Robot Certificate</a:t>
              </a:r>
              <a:endParaRPr lang="en-US" sz="2800" dirty="0">
                <a:latin typeface="Roboto" charset="0"/>
                <a:ea typeface="Roboto" charset="0"/>
                <a:cs typeface="Roboto" charset="0"/>
              </a:endParaRPr>
            </a:p>
          </p:txBody>
        </p:sp>
      </p:grpSp>
    </p:spTree>
    <p:extLst>
      <p:ext uri="{BB962C8B-B14F-4D97-AF65-F5344CB8AC3E}">
        <p14:creationId xmlns:p14="http://schemas.microsoft.com/office/powerpoint/2010/main" val="832573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V="1">
            <a:off x="-1" y="2977200"/>
            <a:ext cx="86400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smtClean="0">
                <a:latin typeface="Avenir Next LT Pro Demi" charset="0"/>
                <a:ea typeface="Avenir Next LT Pro Demi" charset="0"/>
                <a:cs typeface="Avenir Next LT Pro Demi" charset="0"/>
              </a:rPr>
              <a:t>Outline</a:t>
            </a:r>
            <a:endParaRPr lang="en-US" b="1" dirty="0">
              <a:latin typeface="Avenir Next LT Pro Demi" charset="0"/>
              <a:ea typeface="Avenir Next LT Pro Demi" charset="0"/>
              <a:cs typeface="Avenir Next LT Pro Demi" charset="0"/>
            </a:endParaRPr>
          </a:p>
        </p:txBody>
      </p:sp>
      <p:sp>
        <p:nvSpPr>
          <p:cNvPr id="4" name="Slide Number Placeholder 3"/>
          <p:cNvSpPr>
            <a:spLocks noGrp="1"/>
          </p:cNvSpPr>
          <p:nvPr>
            <p:ph type="sldNum" sz="quarter" idx="4"/>
          </p:nvPr>
        </p:nvSpPr>
        <p:spPr/>
        <p:txBody>
          <a:bodyPr/>
          <a:lstStyle/>
          <a:p>
            <a:fld id="{936C95AE-7298-45E1-9514-94AFF5BED89B}" type="slidenum">
              <a:rPr lang="en-US" smtClean="0">
                <a:latin typeface="AvenirNext LT Pro" charset="0"/>
                <a:ea typeface="AvenirNext LT Pro" charset="0"/>
                <a:cs typeface="AvenirNext LT Pro" charset="0"/>
              </a:rPr>
              <a:pPr/>
              <a:t>2</a:t>
            </a:fld>
            <a:endParaRPr lang="en-US" dirty="0">
              <a:latin typeface="AvenirNext LT Pro" charset="0"/>
              <a:ea typeface="AvenirNext LT Pro" charset="0"/>
              <a:cs typeface="AvenirNext LT Pro" charset="0"/>
            </a:endParaRPr>
          </a:p>
        </p:txBody>
      </p:sp>
      <p:grpSp>
        <p:nvGrpSpPr>
          <p:cNvPr id="33" name="Group 32"/>
          <p:cNvGrpSpPr/>
          <p:nvPr/>
        </p:nvGrpSpPr>
        <p:grpSpPr>
          <a:xfrm>
            <a:off x="4567192" y="2436951"/>
            <a:ext cx="2792924" cy="2012184"/>
            <a:chOff x="661394" y="2497150"/>
            <a:chExt cx="2792924" cy="2012184"/>
          </a:xfrm>
        </p:grpSpPr>
        <p:sp>
          <p:nvSpPr>
            <p:cNvPr id="10" name="Oval 9"/>
            <p:cNvSpPr>
              <a:spLocks noChangeAspect="1"/>
            </p:cNvSpPr>
            <p:nvPr/>
          </p:nvSpPr>
          <p:spPr>
            <a:xfrm>
              <a:off x="736801" y="2497150"/>
              <a:ext cx="1080003" cy="1080000"/>
            </a:xfrm>
            <a:prstGeom prst="ellipse">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Medium" charset="0"/>
                  <a:ea typeface="Roboto Medium" charset="0"/>
                  <a:cs typeface="Roboto Medium" charset="0"/>
                </a:rPr>
                <a:t>2</a:t>
              </a:r>
            </a:p>
          </p:txBody>
        </p:sp>
        <p:sp>
          <p:nvSpPr>
            <p:cNvPr id="19" name="Rectangle 18"/>
            <p:cNvSpPr/>
            <p:nvPr/>
          </p:nvSpPr>
          <p:spPr>
            <a:xfrm>
              <a:off x="661394" y="3679648"/>
              <a:ext cx="2683748" cy="461665"/>
            </a:xfrm>
            <a:prstGeom prst="rect">
              <a:avLst/>
            </a:prstGeom>
          </p:spPr>
          <p:txBody>
            <a:bodyPr wrap="none" lIns="91440">
              <a:spAutoFit/>
            </a:bodyPr>
            <a:lstStyle/>
            <a:p>
              <a:r>
                <a:rPr lang="en-US" sz="2400" dirty="0" smtClean="0">
                  <a:solidFill>
                    <a:schemeClr val="accent3"/>
                  </a:solidFill>
                  <a:latin typeface="Roboto Medium" charset="0"/>
                  <a:ea typeface="Roboto Medium" charset="0"/>
                  <a:cs typeface="Roboto Medium" charset="0"/>
                </a:rPr>
                <a:t>The </a:t>
              </a:r>
              <a:r>
                <a:rPr lang="en-US" sz="2400" dirty="0" err="1" smtClean="0">
                  <a:solidFill>
                    <a:schemeClr val="accent3"/>
                  </a:solidFill>
                  <a:latin typeface="Roboto Medium" charset="0"/>
                  <a:ea typeface="Roboto Medium" charset="0"/>
                  <a:cs typeface="Roboto Medium" charset="0"/>
                </a:rPr>
                <a:t>EXTras</a:t>
              </a:r>
              <a:r>
                <a:rPr lang="en-US" sz="2400" dirty="0" smtClean="0">
                  <a:solidFill>
                    <a:schemeClr val="accent3"/>
                  </a:solidFill>
                  <a:latin typeface="Roboto Medium" charset="0"/>
                  <a:ea typeface="Roboto Medium" charset="0"/>
                  <a:cs typeface="Roboto Medium" charset="0"/>
                </a:rPr>
                <a:t> Portal</a:t>
              </a:r>
              <a:endParaRPr lang="en-US" sz="2400" dirty="0">
                <a:solidFill>
                  <a:schemeClr val="accent3"/>
                </a:solidFill>
                <a:latin typeface="Roboto Medium" charset="0"/>
                <a:ea typeface="Roboto Medium" charset="0"/>
                <a:cs typeface="Roboto Medium" charset="0"/>
              </a:endParaRPr>
            </a:p>
          </p:txBody>
        </p:sp>
        <p:sp>
          <p:nvSpPr>
            <p:cNvPr id="20" name="Rectangle 19"/>
            <p:cNvSpPr/>
            <p:nvPr/>
          </p:nvSpPr>
          <p:spPr>
            <a:xfrm>
              <a:off x="736802" y="4232335"/>
              <a:ext cx="2717516" cy="276999"/>
            </a:xfrm>
            <a:prstGeom prst="rect">
              <a:avLst/>
            </a:prstGeom>
          </p:spPr>
          <p:txBody>
            <a:bodyPr wrap="square">
              <a:spAutoFit/>
            </a:bodyPr>
            <a:lstStyle/>
            <a:p>
              <a:pPr>
                <a:buClr>
                  <a:schemeClr val="accent2"/>
                </a:buClr>
              </a:pPr>
              <a:endParaRPr lang="en-US" sz="1200" dirty="0">
                <a:solidFill>
                  <a:schemeClr val="tx1">
                    <a:lumMod val="50000"/>
                    <a:lumOff val="50000"/>
                  </a:schemeClr>
                </a:solidFill>
                <a:latin typeface="Roboto Light" charset="0"/>
                <a:ea typeface="Roboto Light" charset="0"/>
                <a:cs typeface="Roboto Light" charset="0"/>
              </a:endParaRPr>
            </a:p>
          </p:txBody>
        </p:sp>
      </p:grpSp>
      <p:sp>
        <p:nvSpPr>
          <p:cNvPr id="37" name="Oval 9"/>
          <p:cNvSpPr>
            <a:spLocks noChangeAspect="1"/>
          </p:cNvSpPr>
          <p:nvPr/>
        </p:nvSpPr>
        <p:spPr>
          <a:xfrm>
            <a:off x="7553268" y="2437200"/>
            <a:ext cx="1080003" cy="1080000"/>
          </a:xfrm>
          <a:prstGeom prst="ellipse">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Medium" charset="0"/>
                <a:ea typeface="Roboto Medium" charset="0"/>
                <a:cs typeface="Roboto Medium" charset="0"/>
              </a:rPr>
              <a:t>3</a:t>
            </a:r>
          </a:p>
        </p:txBody>
      </p:sp>
      <p:sp>
        <p:nvSpPr>
          <p:cNvPr id="38" name="Rectangle 18"/>
          <p:cNvSpPr/>
          <p:nvPr/>
        </p:nvSpPr>
        <p:spPr>
          <a:xfrm>
            <a:off x="7553268" y="3619449"/>
            <a:ext cx="2037737" cy="461665"/>
          </a:xfrm>
          <a:prstGeom prst="rect">
            <a:avLst/>
          </a:prstGeom>
        </p:spPr>
        <p:txBody>
          <a:bodyPr wrap="none" lIns="91440">
            <a:spAutoFit/>
          </a:bodyPr>
          <a:lstStyle/>
          <a:p>
            <a:r>
              <a:rPr lang="en-US" sz="2400" dirty="0" smtClean="0">
                <a:solidFill>
                  <a:schemeClr val="accent3"/>
                </a:solidFill>
                <a:latin typeface="Roboto Medium" charset="0"/>
                <a:ea typeface="Roboto Medium" charset="0"/>
                <a:cs typeface="Roboto Medium" charset="0"/>
              </a:rPr>
              <a:t>EGI </a:t>
            </a:r>
            <a:r>
              <a:rPr lang="en-US" sz="2400" dirty="0" err="1" smtClean="0">
                <a:solidFill>
                  <a:schemeClr val="accent3"/>
                </a:solidFill>
                <a:latin typeface="Roboto Medium" charset="0"/>
                <a:ea typeface="Roboto Medium" charset="0"/>
                <a:cs typeface="Roboto Medium" charset="0"/>
              </a:rPr>
              <a:t>FedCloud</a:t>
            </a:r>
            <a:endParaRPr lang="en-US" sz="2400" dirty="0">
              <a:solidFill>
                <a:schemeClr val="accent3"/>
              </a:solidFill>
              <a:latin typeface="Roboto Medium" charset="0"/>
              <a:ea typeface="Roboto Medium" charset="0"/>
              <a:cs typeface="Roboto Medium" charset="0"/>
            </a:endParaRPr>
          </a:p>
        </p:txBody>
      </p:sp>
      <p:sp>
        <p:nvSpPr>
          <p:cNvPr id="39" name="Rectangle 19"/>
          <p:cNvSpPr/>
          <p:nvPr/>
        </p:nvSpPr>
        <p:spPr>
          <a:xfrm>
            <a:off x="4567192" y="4056951"/>
            <a:ext cx="2717516" cy="1384995"/>
          </a:xfrm>
          <a:prstGeom prst="rect">
            <a:avLst/>
          </a:prstGeom>
        </p:spPr>
        <p:txBody>
          <a:bodyPr wrap="square">
            <a:spAutoFit/>
          </a:bodyPr>
          <a:lstStyle/>
          <a:p>
            <a:pPr marL="380990" indent="-380990">
              <a:buClr>
                <a:schemeClr val="accent2"/>
              </a:buClr>
              <a:buFont typeface="+mj-lt"/>
              <a:buAutoNum type="arabicPeriod"/>
            </a:pPr>
            <a:r>
              <a:rPr lang="en-US" sz="2000" dirty="0" err="1">
                <a:solidFill>
                  <a:schemeClr val="tx1">
                    <a:lumMod val="50000"/>
                    <a:lumOff val="50000"/>
                  </a:schemeClr>
                </a:solidFill>
                <a:latin typeface="Roboto Light" charset="0"/>
                <a:ea typeface="Roboto Light" charset="0"/>
                <a:cs typeface="Roboto Light" charset="0"/>
              </a:rPr>
              <a:t>PortalTS</a:t>
            </a:r>
            <a:endParaRPr lang="en-US" sz="2000" dirty="0">
              <a:solidFill>
                <a:schemeClr val="tx1">
                  <a:lumMod val="50000"/>
                  <a:lumOff val="50000"/>
                </a:schemeClr>
              </a:solidFill>
              <a:latin typeface="Roboto Light" charset="0"/>
              <a:ea typeface="Roboto Light" charset="0"/>
              <a:cs typeface="Roboto Light" charset="0"/>
            </a:endParaRPr>
          </a:p>
          <a:p>
            <a:pPr marL="380990" indent="-380990">
              <a:buClr>
                <a:schemeClr val="accent2"/>
              </a:buClr>
              <a:buFont typeface="+mj-lt"/>
              <a:buAutoNum type="arabicPeriod"/>
            </a:pPr>
            <a:r>
              <a:rPr lang="en-US" sz="2000" dirty="0" err="1">
                <a:solidFill>
                  <a:schemeClr val="tx1">
                    <a:lumMod val="50000"/>
                    <a:lumOff val="50000"/>
                  </a:schemeClr>
                </a:solidFill>
                <a:latin typeface="Roboto Light" charset="0"/>
                <a:ea typeface="Roboto Light" charset="0"/>
                <a:cs typeface="Roboto Light" charset="0"/>
              </a:rPr>
              <a:t>Json</a:t>
            </a:r>
            <a:r>
              <a:rPr lang="en-US" sz="2000" dirty="0">
                <a:solidFill>
                  <a:schemeClr val="tx1">
                    <a:lumMod val="50000"/>
                    <a:lumOff val="50000"/>
                  </a:schemeClr>
                </a:solidFill>
                <a:latin typeface="Roboto Light" charset="0"/>
                <a:ea typeface="Roboto Light" charset="0"/>
                <a:cs typeface="Roboto Light" charset="0"/>
              </a:rPr>
              <a:t>-GUI</a:t>
            </a:r>
          </a:p>
          <a:p>
            <a:pPr marL="380990" indent="-380990">
              <a:buClr>
                <a:schemeClr val="accent2"/>
              </a:buClr>
              <a:buFont typeface="+mj-lt"/>
              <a:buAutoNum type="arabicPeriod"/>
            </a:pPr>
            <a:r>
              <a:rPr lang="en-US" sz="2000" dirty="0">
                <a:solidFill>
                  <a:schemeClr val="tx1">
                    <a:lumMod val="50000"/>
                    <a:lumOff val="50000"/>
                  </a:schemeClr>
                </a:solidFill>
                <a:latin typeface="Roboto Light" charset="0"/>
                <a:ea typeface="Roboto Light" charset="0"/>
                <a:cs typeface="Roboto Light" charset="0"/>
              </a:rPr>
              <a:t>Architecture</a:t>
            </a:r>
          </a:p>
          <a:p>
            <a:pPr>
              <a:buClr>
                <a:schemeClr val="accent2"/>
              </a:buClr>
            </a:pPr>
            <a:endParaRPr lang="en-US" sz="2400" dirty="0">
              <a:solidFill>
                <a:schemeClr val="tx1">
                  <a:lumMod val="50000"/>
                  <a:lumOff val="50000"/>
                </a:schemeClr>
              </a:solidFill>
              <a:latin typeface="Roboto Light" charset="0"/>
              <a:ea typeface="Roboto Light" charset="0"/>
              <a:cs typeface="Roboto Light" charset="0"/>
            </a:endParaRPr>
          </a:p>
        </p:txBody>
      </p:sp>
      <p:grpSp>
        <p:nvGrpSpPr>
          <p:cNvPr id="18" name="Group 32"/>
          <p:cNvGrpSpPr/>
          <p:nvPr/>
        </p:nvGrpSpPr>
        <p:grpSpPr>
          <a:xfrm>
            <a:off x="1627047" y="2437200"/>
            <a:ext cx="2792924" cy="2013495"/>
            <a:chOff x="661394" y="2497150"/>
            <a:chExt cx="2792924" cy="2013495"/>
          </a:xfrm>
        </p:grpSpPr>
        <p:sp>
          <p:nvSpPr>
            <p:cNvPr id="21" name="Oval 9"/>
            <p:cNvSpPr>
              <a:spLocks noChangeAspect="1"/>
            </p:cNvSpPr>
            <p:nvPr/>
          </p:nvSpPr>
          <p:spPr>
            <a:xfrm>
              <a:off x="736801" y="2497150"/>
              <a:ext cx="1080003" cy="1080000"/>
            </a:xfrm>
            <a:prstGeom prst="ellipse">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Medium" charset="0"/>
                  <a:ea typeface="Roboto Medium" charset="0"/>
                  <a:cs typeface="Roboto Medium" charset="0"/>
                </a:rPr>
                <a:t>1</a:t>
              </a:r>
            </a:p>
          </p:txBody>
        </p:sp>
        <p:sp>
          <p:nvSpPr>
            <p:cNvPr id="22" name="Rectangle 18"/>
            <p:cNvSpPr/>
            <p:nvPr/>
          </p:nvSpPr>
          <p:spPr>
            <a:xfrm>
              <a:off x="661394" y="3679648"/>
              <a:ext cx="1204176" cy="830997"/>
            </a:xfrm>
            <a:prstGeom prst="rect">
              <a:avLst/>
            </a:prstGeom>
          </p:spPr>
          <p:txBody>
            <a:bodyPr wrap="none" lIns="91440">
              <a:spAutoFit/>
            </a:bodyPr>
            <a:lstStyle/>
            <a:p>
              <a:r>
                <a:rPr lang="en-US" sz="2400" dirty="0" err="1" smtClean="0">
                  <a:solidFill>
                    <a:schemeClr val="accent3"/>
                  </a:solidFill>
                  <a:latin typeface="Roboto Medium" charset="0"/>
                  <a:ea typeface="Roboto Medium" charset="0"/>
                  <a:cs typeface="Roboto Medium" charset="0"/>
                </a:rPr>
                <a:t>EXTraS</a:t>
              </a:r>
              <a:endParaRPr lang="en-US" sz="2400" dirty="0" smtClean="0">
                <a:solidFill>
                  <a:schemeClr val="accent3"/>
                </a:solidFill>
                <a:latin typeface="Roboto Medium" charset="0"/>
                <a:ea typeface="Roboto Medium" charset="0"/>
                <a:cs typeface="Roboto Medium" charset="0"/>
              </a:endParaRPr>
            </a:p>
            <a:p>
              <a:r>
                <a:rPr lang="en-US" sz="2400" dirty="0" smtClean="0">
                  <a:solidFill>
                    <a:schemeClr val="accent3"/>
                  </a:solidFill>
                  <a:latin typeface="Roboto Medium" charset="0"/>
                  <a:ea typeface="Roboto Medium" charset="0"/>
                  <a:cs typeface="Roboto Medium" charset="0"/>
                </a:rPr>
                <a:t>Intro</a:t>
              </a:r>
              <a:endParaRPr lang="en-US" sz="2400" dirty="0">
                <a:solidFill>
                  <a:schemeClr val="accent3"/>
                </a:solidFill>
                <a:latin typeface="Roboto Medium" charset="0"/>
                <a:ea typeface="Roboto Medium" charset="0"/>
                <a:cs typeface="Roboto Medium" charset="0"/>
              </a:endParaRPr>
            </a:p>
          </p:txBody>
        </p:sp>
        <p:sp>
          <p:nvSpPr>
            <p:cNvPr id="23" name="Rectangle 19"/>
            <p:cNvSpPr/>
            <p:nvPr/>
          </p:nvSpPr>
          <p:spPr>
            <a:xfrm>
              <a:off x="736802" y="4232335"/>
              <a:ext cx="2717516" cy="276999"/>
            </a:xfrm>
            <a:prstGeom prst="rect">
              <a:avLst/>
            </a:prstGeom>
          </p:spPr>
          <p:txBody>
            <a:bodyPr wrap="square">
              <a:spAutoFit/>
            </a:bodyPr>
            <a:lstStyle/>
            <a:p>
              <a:pPr>
                <a:buClr>
                  <a:schemeClr val="accent2"/>
                </a:buClr>
              </a:pPr>
              <a:endParaRPr lang="en-US" sz="1200" dirty="0">
                <a:solidFill>
                  <a:schemeClr val="tx1">
                    <a:lumMod val="50000"/>
                    <a:lumOff val="50000"/>
                  </a:schemeClr>
                </a:solidFill>
                <a:latin typeface="Roboto Light" charset="0"/>
                <a:ea typeface="Roboto Light" charset="0"/>
                <a:cs typeface="Roboto Light" charset="0"/>
              </a:endParaRPr>
            </a:p>
          </p:txBody>
        </p:sp>
      </p:grpSp>
      <p:sp>
        <p:nvSpPr>
          <p:cNvPr id="16" name="Rectangle 19"/>
          <p:cNvSpPr/>
          <p:nvPr/>
        </p:nvSpPr>
        <p:spPr>
          <a:xfrm>
            <a:off x="7628151" y="4056951"/>
            <a:ext cx="2927554" cy="1692771"/>
          </a:xfrm>
          <a:prstGeom prst="rect">
            <a:avLst/>
          </a:prstGeom>
        </p:spPr>
        <p:txBody>
          <a:bodyPr wrap="square">
            <a:spAutoFit/>
          </a:bodyPr>
          <a:lstStyle/>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Virtual Appliance</a:t>
            </a:r>
          </a:p>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Accessing </a:t>
            </a:r>
            <a:r>
              <a:rPr lang="en-US" sz="2000" dirty="0" err="1" smtClean="0">
                <a:solidFill>
                  <a:schemeClr val="tx1">
                    <a:lumMod val="50000"/>
                    <a:lumOff val="50000"/>
                  </a:schemeClr>
                </a:solidFill>
                <a:latin typeface="Roboto Light" charset="0"/>
                <a:ea typeface="Roboto Light" charset="0"/>
                <a:cs typeface="Roboto Light" charset="0"/>
              </a:rPr>
              <a:t>FedCloud</a:t>
            </a:r>
            <a:endParaRPr lang="en-US" sz="2000" dirty="0">
              <a:solidFill>
                <a:schemeClr val="tx1">
                  <a:lumMod val="50000"/>
                  <a:lumOff val="50000"/>
                </a:schemeClr>
              </a:solidFill>
              <a:latin typeface="Roboto Light" charset="0"/>
              <a:ea typeface="Roboto Light" charset="0"/>
              <a:cs typeface="Roboto Light" charset="0"/>
            </a:endParaRPr>
          </a:p>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Contextualization</a:t>
            </a:r>
          </a:p>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µServices</a:t>
            </a:r>
            <a:endParaRPr lang="en-US" sz="2000" dirty="0">
              <a:solidFill>
                <a:schemeClr val="tx1">
                  <a:lumMod val="50000"/>
                  <a:lumOff val="50000"/>
                </a:schemeClr>
              </a:solidFill>
              <a:latin typeface="Roboto Light" charset="0"/>
              <a:ea typeface="Roboto Light" charset="0"/>
              <a:cs typeface="Roboto Light" charset="0"/>
            </a:endParaRPr>
          </a:p>
          <a:p>
            <a:pPr>
              <a:buClr>
                <a:schemeClr val="accent2"/>
              </a:buClr>
            </a:pPr>
            <a:endParaRPr lang="en-US" sz="2400" dirty="0">
              <a:solidFill>
                <a:schemeClr val="tx1">
                  <a:lumMod val="50000"/>
                  <a:lumOff val="50000"/>
                </a:schemeClr>
              </a:solidFill>
              <a:latin typeface="Roboto Light" charset="0"/>
              <a:ea typeface="Roboto Light" charset="0"/>
              <a:cs typeface="Roboto Light" charset="0"/>
            </a:endParaRPr>
          </a:p>
        </p:txBody>
      </p:sp>
    </p:spTree>
    <p:extLst>
      <p:ext uri="{BB962C8B-B14F-4D97-AF65-F5344CB8AC3E}">
        <p14:creationId xmlns:p14="http://schemas.microsoft.com/office/powerpoint/2010/main" val="134954372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EXTraS</a:t>
            </a:r>
            <a:r>
              <a:rPr lang="it-IT" dirty="0"/>
              <a:t> Project - EGI </a:t>
            </a:r>
            <a:r>
              <a:rPr lang="it-IT" dirty="0" err="1" smtClean="0"/>
              <a:t>FedCloud</a:t>
            </a:r>
            <a:endParaRPr lang="it-IT" dirty="0"/>
          </a:p>
        </p:txBody>
      </p:sp>
      <p:sp>
        <p:nvSpPr>
          <p:cNvPr id="3" name="Segnaposto numero diapositiva 2"/>
          <p:cNvSpPr>
            <a:spLocks noGrp="1"/>
          </p:cNvSpPr>
          <p:nvPr>
            <p:ph type="sldNum" sz="quarter" idx="4"/>
          </p:nvPr>
        </p:nvSpPr>
        <p:spPr/>
        <p:txBody>
          <a:bodyPr/>
          <a:lstStyle/>
          <a:p>
            <a:fld id="{936C95AE-7298-45E1-9514-94AFF5BED89B}" type="slidenum">
              <a:rPr lang="en-US" smtClean="0"/>
              <a:pPr/>
              <a:t>20</a:t>
            </a:fld>
            <a:endParaRPr lang="en-US" dirty="0"/>
          </a:p>
        </p:txBody>
      </p:sp>
      <p:sp>
        <p:nvSpPr>
          <p:cNvPr id="5" name="CasellaDiTesto 4"/>
          <p:cNvSpPr txBox="1"/>
          <p:nvPr/>
        </p:nvSpPr>
        <p:spPr>
          <a:xfrm>
            <a:off x="526941" y="1700732"/>
            <a:ext cx="11084122" cy="646331"/>
          </a:xfrm>
          <a:prstGeom prst="rect">
            <a:avLst/>
          </a:prstGeom>
          <a:noFill/>
        </p:spPr>
        <p:txBody>
          <a:bodyPr wrap="square" rtlCol="0">
            <a:spAutoFit/>
          </a:bodyPr>
          <a:lstStyle/>
          <a:p>
            <a:pPr marR="0" defTabSz="914400" eaLnBrk="1" fontAlgn="auto" latinLnBrk="0" hangingPunct="1">
              <a:lnSpc>
                <a:spcPct val="100000"/>
              </a:lnSpc>
              <a:spcBef>
                <a:spcPts val="0"/>
              </a:spcBef>
              <a:spcAft>
                <a:spcPts val="0"/>
              </a:spcAft>
              <a:buClrTx/>
              <a:buSzTx/>
              <a:tabLst/>
            </a:pPr>
            <a:r>
              <a:rPr lang="en-US" sz="3600" b="1" dirty="0" smtClean="0">
                <a:latin typeface="Avenir Heavy" charset="0"/>
                <a:ea typeface="Avenir Heavy" charset="0"/>
                <a:cs typeface="Avenir Heavy" charset="0"/>
              </a:rPr>
              <a:t>Accessing </a:t>
            </a:r>
            <a:r>
              <a:rPr lang="en-US" sz="3600" b="1" dirty="0" err="1" smtClean="0">
                <a:latin typeface="Avenir Heavy" charset="0"/>
                <a:ea typeface="Avenir Heavy" charset="0"/>
                <a:cs typeface="Avenir Heavy" charset="0"/>
              </a:rPr>
              <a:t>FedCloud</a:t>
            </a:r>
            <a:r>
              <a:rPr lang="en-US" sz="3600" b="1" dirty="0" smtClean="0">
                <a:latin typeface="Avenir Heavy" charset="0"/>
                <a:ea typeface="Avenir Heavy" charset="0"/>
                <a:cs typeface="Avenir Heavy" charset="0"/>
              </a:rPr>
              <a:t>: Robot Certificate</a:t>
            </a:r>
            <a:endParaRPr lang="en-US" sz="3600" b="1" dirty="0">
              <a:latin typeface="Avenir Heavy" charset="0"/>
              <a:ea typeface="Avenir Heavy" charset="0"/>
              <a:cs typeface="Avenir Heavy" charset="0"/>
            </a:endParaRPr>
          </a:p>
        </p:txBody>
      </p:sp>
      <p:grpSp>
        <p:nvGrpSpPr>
          <p:cNvPr id="4" name="Gruppo 3"/>
          <p:cNvGrpSpPr/>
          <p:nvPr/>
        </p:nvGrpSpPr>
        <p:grpSpPr>
          <a:xfrm>
            <a:off x="526941" y="3279841"/>
            <a:ext cx="11084122" cy="1864707"/>
            <a:chOff x="526941" y="3279841"/>
            <a:chExt cx="11084122" cy="1864707"/>
          </a:xfrm>
        </p:grpSpPr>
        <p:sp>
          <p:nvSpPr>
            <p:cNvPr id="6" name="Rectangle 2"/>
            <p:cNvSpPr/>
            <p:nvPr/>
          </p:nvSpPr>
          <p:spPr>
            <a:xfrm>
              <a:off x="526941" y="3279841"/>
              <a:ext cx="11084122" cy="1864707"/>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691466" y="3950583"/>
              <a:ext cx="7394973" cy="523220"/>
            </a:xfrm>
            <a:prstGeom prst="rect">
              <a:avLst/>
            </a:prstGeom>
          </p:spPr>
          <p:txBody>
            <a:bodyPr wrap="none">
              <a:spAutoFit/>
            </a:bodyPr>
            <a:lstStyle/>
            <a:p>
              <a:r>
                <a:rPr lang="en-US" sz="2800" dirty="0" smtClean="0">
                  <a:latin typeface="Roboto" charset="0"/>
                  <a:ea typeface="Roboto" charset="0"/>
                  <a:cs typeface="Roboto" charset="0"/>
                </a:rPr>
                <a:t>Associated with a specific set of applications</a:t>
              </a:r>
              <a:endParaRPr lang="en-US" sz="2800" dirty="0">
                <a:latin typeface="Roboto" charset="0"/>
                <a:ea typeface="Roboto" charset="0"/>
                <a:cs typeface="Roboto" charset="0"/>
              </a:endParaRPr>
            </a:p>
          </p:txBody>
        </p:sp>
      </p:grpSp>
    </p:spTree>
    <p:extLst>
      <p:ext uri="{BB962C8B-B14F-4D97-AF65-F5344CB8AC3E}">
        <p14:creationId xmlns:p14="http://schemas.microsoft.com/office/powerpoint/2010/main" val="199518568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EXTraS</a:t>
            </a:r>
            <a:r>
              <a:rPr lang="it-IT" dirty="0"/>
              <a:t> Project - EGI </a:t>
            </a:r>
            <a:r>
              <a:rPr lang="it-IT" dirty="0" err="1" smtClean="0"/>
              <a:t>FedCloud</a:t>
            </a:r>
            <a:endParaRPr lang="it-IT" dirty="0"/>
          </a:p>
        </p:txBody>
      </p:sp>
      <p:sp>
        <p:nvSpPr>
          <p:cNvPr id="3" name="Segnaposto numero diapositiva 2"/>
          <p:cNvSpPr>
            <a:spLocks noGrp="1"/>
          </p:cNvSpPr>
          <p:nvPr>
            <p:ph type="sldNum" sz="quarter" idx="4"/>
          </p:nvPr>
        </p:nvSpPr>
        <p:spPr/>
        <p:txBody>
          <a:bodyPr/>
          <a:lstStyle/>
          <a:p>
            <a:fld id="{936C95AE-7298-45E1-9514-94AFF5BED89B}" type="slidenum">
              <a:rPr lang="en-US" smtClean="0"/>
              <a:pPr/>
              <a:t>21</a:t>
            </a:fld>
            <a:endParaRPr lang="en-US" dirty="0"/>
          </a:p>
        </p:txBody>
      </p:sp>
      <p:sp>
        <p:nvSpPr>
          <p:cNvPr id="5" name="CasellaDiTesto 4"/>
          <p:cNvSpPr txBox="1"/>
          <p:nvPr/>
        </p:nvSpPr>
        <p:spPr>
          <a:xfrm>
            <a:off x="526941" y="1700732"/>
            <a:ext cx="11084122" cy="646331"/>
          </a:xfrm>
          <a:prstGeom prst="rect">
            <a:avLst/>
          </a:prstGeom>
          <a:noFill/>
        </p:spPr>
        <p:txBody>
          <a:bodyPr wrap="square" rtlCol="0">
            <a:spAutoFit/>
          </a:bodyPr>
          <a:lstStyle/>
          <a:p>
            <a:pPr marR="0" defTabSz="914400" eaLnBrk="1" fontAlgn="auto" latinLnBrk="0" hangingPunct="1">
              <a:lnSpc>
                <a:spcPct val="100000"/>
              </a:lnSpc>
              <a:spcBef>
                <a:spcPts val="0"/>
              </a:spcBef>
              <a:spcAft>
                <a:spcPts val="0"/>
              </a:spcAft>
              <a:buClrTx/>
              <a:buSzTx/>
              <a:tabLst/>
            </a:pPr>
            <a:r>
              <a:rPr lang="en-US" sz="3600" b="1" dirty="0" smtClean="0">
                <a:latin typeface="Avenir Heavy" charset="0"/>
                <a:ea typeface="Avenir Heavy" charset="0"/>
                <a:cs typeface="Avenir Heavy" charset="0"/>
              </a:rPr>
              <a:t>Accessing </a:t>
            </a:r>
            <a:r>
              <a:rPr lang="en-US" sz="3600" b="1" dirty="0" err="1" smtClean="0">
                <a:latin typeface="Avenir Heavy" charset="0"/>
                <a:ea typeface="Avenir Heavy" charset="0"/>
                <a:cs typeface="Avenir Heavy" charset="0"/>
              </a:rPr>
              <a:t>FedCloud</a:t>
            </a:r>
            <a:r>
              <a:rPr lang="en-US" sz="3600" b="1" dirty="0" smtClean="0">
                <a:latin typeface="Avenir Heavy" charset="0"/>
                <a:ea typeface="Avenir Heavy" charset="0"/>
                <a:cs typeface="Avenir Heavy" charset="0"/>
              </a:rPr>
              <a:t>: Robot Certificate</a:t>
            </a:r>
            <a:endParaRPr lang="en-US" sz="3600" b="1" dirty="0">
              <a:latin typeface="Avenir Heavy" charset="0"/>
              <a:ea typeface="Avenir Heavy" charset="0"/>
              <a:cs typeface="Avenir Heavy" charset="0"/>
            </a:endParaRPr>
          </a:p>
        </p:txBody>
      </p:sp>
      <p:grpSp>
        <p:nvGrpSpPr>
          <p:cNvPr id="4" name="Gruppo 3"/>
          <p:cNvGrpSpPr/>
          <p:nvPr/>
        </p:nvGrpSpPr>
        <p:grpSpPr>
          <a:xfrm>
            <a:off x="526941" y="3279841"/>
            <a:ext cx="11084122" cy="1864707"/>
            <a:chOff x="526941" y="3279841"/>
            <a:chExt cx="11084122" cy="1864707"/>
          </a:xfrm>
        </p:grpSpPr>
        <p:sp>
          <p:nvSpPr>
            <p:cNvPr id="6" name="Rectangle 2"/>
            <p:cNvSpPr/>
            <p:nvPr/>
          </p:nvSpPr>
          <p:spPr>
            <a:xfrm>
              <a:off x="526941" y="3279841"/>
              <a:ext cx="11084122" cy="1864707"/>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691466" y="3950583"/>
              <a:ext cx="4987263" cy="523220"/>
            </a:xfrm>
            <a:prstGeom prst="rect">
              <a:avLst/>
            </a:prstGeom>
          </p:spPr>
          <p:txBody>
            <a:bodyPr wrap="none">
              <a:spAutoFit/>
            </a:bodyPr>
            <a:lstStyle/>
            <a:p>
              <a:r>
                <a:rPr lang="en-US" sz="2800" dirty="0" smtClean="0">
                  <a:latin typeface="Roboto" charset="0"/>
                  <a:ea typeface="Roboto" charset="0"/>
                  <a:cs typeface="Roboto" charset="0"/>
                </a:rPr>
                <a:t>Shared by the all VO members</a:t>
              </a:r>
              <a:endParaRPr lang="en-US" sz="2800" dirty="0">
                <a:latin typeface="Roboto" charset="0"/>
                <a:ea typeface="Roboto" charset="0"/>
                <a:cs typeface="Roboto" charset="0"/>
              </a:endParaRPr>
            </a:p>
          </p:txBody>
        </p:sp>
      </p:grpSp>
    </p:spTree>
    <p:extLst>
      <p:ext uri="{BB962C8B-B14F-4D97-AF65-F5344CB8AC3E}">
        <p14:creationId xmlns:p14="http://schemas.microsoft.com/office/powerpoint/2010/main" val="7822359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EXTraS</a:t>
            </a:r>
            <a:r>
              <a:rPr lang="en-US" dirty="0" smtClean="0"/>
              <a:t> Project - V.A. Contextualization</a:t>
            </a:r>
            <a:endParaRPr lang="en-US" dirty="0"/>
          </a:p>
        </p:txBody>
      </p:sp>
      <p:sp>
        <p:nvSpPr>
          <p:cNvPr id="3" name="Segnaposto numero diapositiva 2"/>
          <p:cNvSpPr>
            <a:spLocks noGrp="1"/>
          </p:cNvSpPr>
          <p:nvPr>
            <p:ph type="sldNum" sz="quarter" idx="4"/>
          </p:nvPr>
        </p:nvSpPr>
        <p:spPr/>
        <p:txBody>
          <a:bodyPr/>
          <a:lstStyle/>
          <a:p>
            <a:fld id="{936C95AE-7298-45E1-9514-94AFF5BED89B}" type="slidenum">
              <a:rPr lang="en-US" smtClean="0"/>
              <a:pPr/>
              <a:t>22</a:t>
            </a:fld>
            <a:endParaRPr lang="en-US" dirty="0"/>
          </a:p>
        </p:txBody>
      </p:sp>
      <p:grpSp>
        <p:nvGrpSpPr>
          <p:cNvPr id="4" name="Gruppo 3"/>
          <p:cNvGrpSpPr/>
          <p:nvPr/>
        </p:nvGrpSpPr>
        <p:grpSpPr>
          <a:xfrm>
            <a:off x="526941" y="2149908"/>
            <a:ext cx="11084122" cy="778811"/>
            <a:chOff x="526941" y="2846705"/>
            <a:chExt cx="11084122" cy="778811"/>
          </a:xfrm>
        </p:grpSpPr>
        <p:sp>
          <p:nvSpPr>
            <p:cNvPr id="6" name="Rectangle 2"/>
            <p:cNvSpPr/>
            <p:nvPr/>
          </p:nvSpPr>
          <p:spPr>
            <a:xfrm>
              <a:off x="526941" y="2846705"/>
              <a:ext cx="11084122" cy="778811"/>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607151" y="2974500"/>
              <a:ext cx="6227987" cy="523220"/>
            </a:xfrm>
            <a:prstGeom prst="rect">
              <a:avLst/>
            </a:prstGeom>
          </p:spPr>
          <p:txBody>
            <a:bodyPr wrap="none">
              <a:spAutoFit/>
            </a:bodyPr>
            <a:lstStyle/>
            <a:p>
              <a:pPr marL="514350" indent="-514350">
                <a:buFont typeface="+mj-lt"/>
                <a:buAutoNum type="arabicPeriod"/>
              </a:pPr>
              <a:r>
                <a:rPr lang="en-US" sz="2800" dirty="0" smtClean="0">
                  <a:latin typeface="Roboto" charset="0"/>
                  <a:ea typeface="Roboto" charset="0"/>
                  <a:cs typeface="Roboto" charset="0"/>
                </a:rPr>
                <a:t>Download SW Tool specific script  </a:t>
              </a:r>
              <a:endParaRPr lang="en-US" sz="2800" dirty="0">
                <a:latin typeface="Roboto" charset="0"/>
                <a:ea typeface="Roboto" charset="0"/>
                <a:cs typeface="Roboto" charset="0"/>
              </a:endParaRPr>
            </a:p>
          </p:txBody>
        </p:sp>
      </p:grpSp>
      <p:grpSp>
        <p:nvGrpSpPr>
          <p:cNvPr id="10" name="Gruppo 9"/>
          <p:cNvGrpSpPr/>
          <p:nvPr/>
        </p:nvGrpSpPr>
        <p:grpSpPr>
          <a:xfrm>
            <a:off x="526941" y="3114240"/>
            <a:ext cx="11084122" cy="778811"/>
            <a:chOff x="526941" y="2846705"/>
            <a:chExt cx="11084122" cy="778811"/>
          </a:xfrm>
        </p:grpSpPr>
        <p:sp>
          <p:nvSpPr>
            <p:cNvPr id="11" name="Rectangle 2"/>
            <p:cNvSpPr/>
            <p:nvPr/>
          </p:nvSpPr>
          <p:spPr>
            <a:xfrm>
              <a:off x="526941" y="2846705"/>
              <a:ext cx="11084122" cy="778811"/>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p:cNvSpPr/>
            <p:nvPr/>
          </p:nvSpPr>
          <p:spPr>
            <a:xfrm>
              <a:off x="607151" y="2974500"/>
              <a:ext cx="6311343" cy="523220"/>
            </a:xfrm>
            <a:prstGeom prst="rect">
              <a:avLst/>
            </a:prstGeom>
          </p:spPr>
          <p:txBody>
            <a:bodyPr wrap="none">
              <a:spAutoFit/>
            </a:bodyPr>
            <a:lstStyle/>
            <a:p>
              <a:pPr marL="514350" indent="-514350">
                <a:buFont typeface="+mj-lt"/>
                <a:buAutoNum type="arabicPeriod" startAt="2"/>
              </a:pPr>
              <a:r>
                <a:rPr lang="en-US" sz="2800" dirty="0" smtClean="0">
                  <a:latin typeface="Roboto" charset="0"/>
                  <a:ea typeface="Roboto" charset="0"/>
                  <a:cs typeface="Roboto" charset="0"/>
                </a:rPr>
                <a:t>Execute the SW Tool specific script</a:t>
              </a:r>
              <a:endParaRPr lang="en-US" sz="2800" dirty="0">
                <a:latin typeface="Roboto" charset="0"/>
                <a:ea typeface="Roboto" charset="0"/>
                <a:cs typeface="Roboto" charset="0"/>
              </a:endParaRPr>
            </a:p>
          </p:txBody>
        </p:sp>
      </p:grpSp>
      <p:grpSp>
        <p:nvGrpSpPr>
          <p:cNvPr id="13" name="Gruppo 12"/>
          <p:cNvGrpSpPr/>
          <p:nvPr/>
        </p:nvGrpSpPr>
        <p:grpSpPr>
          <a:xfrm>
            <a:off x="526941" y="4078572"/>
            <a:ext cx="11084122" cy="778811"/>
            <a:chOff x="526941" y="2846705"/>
            <a:chExt cx="11084122" cy="778811"/>
          </a:xfrm>
        </p:grpSpPr>
        <p:sp>
          <p:nvSpPr>
            <p:cNvPr id="14" name="Rectangle 2"/>
            <p:cNvSpPr/>
            <p:nvPr/>
          </p:nvSpPr>
          <p:spPr>
            <a:xfrm>
              <a:off x="526941" y="2846705"/>
              <a:ext cx="11084122" cy="778811"/>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4"/>
            <p:cNvSpPr/>
            <p:nvPr/>
          </p:nvSpPr>
          <p:spPr>
            <a:xfrm>
              <a:off x="607151" y="2974500"/>
              <a:ext cx="6377067" cy="523220"/>
            </a:xfrm>
            <a:prstGeom prst="rect">
              <a:avLst/>
            </a:prstGeom>
          </p:spPr>
          <p:txBody>
            <a:bodyPr wrap="none">
              <a:spAutoFit/>
            </a:bodyPr>
            <a:lstStyle/>
            <a:p>
              <a:pPr marL="514350" indent="-514350">
                <a:buFont typeface="+mj-lt"/>
                <a:buAutoNum type="arabicPeriod" startAt="3"/>
              </a:pPr>
              <a:r>
                <a:rPr lang="en-US" sz="2800" dirty="0" smtClean="0">
                  <a:latin typeface="Roboto" charset="0"/>
                  <a:ea typeface="Roboto" charset="0"/>
                  <a:cs typeface="Roboto" charset="0"/>
                </a:rPr>
                <a:t>Send to µService the execution logs</a:t>
              </a:r>
              <a:endParaRPr lang="en-US" sz="2800" dirty="0">
                <a:latin typeface="Roboto" charset="0"/>
                <a:ea typeface="Roboto" charset="0"/>
                <a:cs typeface="Roboto" charset="0"/>
              </a:endParaRPr>
            </a:p>
          </p:txBody>
        </p:sp>
      </p:grpSp>
      <p:grpSp>
        <p:nvGrpSpPr>
          <p:cNvPr id="16" name="Gruppo 15"/>
          <p:cNvGrpSpPr/>
          <p:nvPr/>
        </p:nvGrpSpPr>
        <p:grpSpPr>
          <a:xfrm>
            <a:off x="526941" y="5042904"/>
            <a:ext cx="11084122" cy="778811"/>
            <a:chOff x="526941" y="2846705"/>
            <a:chExt cx="11084122" cy="778811"/>
          </a:xfrm>
        </p:grpSpPr>
        <p:sp>
          <p:nvSpPr>
            <p:cNvPr id="17" name="Rectangle 2"/>
            <p:cNvSpPr/>
            <p:nvPr/>
          </p:nvSpPr>
          <p:spPr>
            <a:xfrm>
              <a:off x="526941" y="2846705"/>
              <a:ext cx="11084122" cy="778811"/>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p:cNvSpPr/>
            <p:nvPr/>
          </p:nvSpPr>
          <p:spPr>
            <a:xfrm>
              <a:off x="607151" y="2974500"/>
              <a:ext cx="6094938" cy="523220"/>
            </a:xfrm>
            <a:prstGeom prst="rect">
              <a:avLst/>
            </a:prstGeom>
          </p:spPr>
          <p:txBody>
            <a:bodyPr wrap="none">
              <a:spAutoFit/>
            </a:bodyPr>
            <a:lstStyle/>
            <a:p>
              <a:pPr marL="514350" indent="-514350">
                <a:buFont typeface="+mj-lt"/>
                <a:buAutoNum type="arabicPeriod" startAt="4"/>
              </a:pPr>
              <a:r>
                <a:rPr lang="en-US" sz="2800" dirty="0" smtClean="0">
                  <a:latin typeface="Roboto" charset="0"/>
                  <a:ea typeface="Roboto" charset="0"/>
                  <a:cs typeface="Roboto" charset="0"/>
                </a:rPr>
                <a:t>Notify completion to the µService </a:t>
              </a:r>
              <a:endParaRPr lang="en-US" sz="2800" dirty="0">
                <a:latin typeface="Roboto" charset="0"/>
                <a:ea typeface="Roboto" charset="0"/>
                <a:cs typeface="Roboto" charset="0"/>
              </a:endParaRPr>
            </a:p>
          </p:txBody>
        </p:sp>
      </p:grpSp>
    </p:spTree>
    <p:extLst>
      <p:ext uri="{BB962C8B-B14F-4D97-AF65-F5344CB8AC3E}">
        <p14:creationId xmlns:p14="http://schemas.microsoft.com/office/powerpoint/2010/main" val="1050415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EXTraS</a:t>
            </a:r>
            <a:r>
              <a:rPr lang="it-IT" dirty="0"/>
              <a:t> Project - </a:t>
            </a:r>
            <a:r>
              <a:rPr lang="it-IT" dirty="0" err="1" smtClean="0"/>
              <a:t>Microservice</a:t>
            </a:r>
            <a:endParaRPr lang="en-US" dirty="0"/>
          </a:p>
        </p:txBody>
      </p:sp>
      <p:sp>
        <p:nvSpPr>
          <p:cNvPr id="3" name="Segnaposto numero diapositiva 2"/>
          <p:cNvSpPr>
            <a:spLocks noGrp="1"/>
          </p:cNvSpPr>
          <p:nvPr>
            <p:ph type="sldNum" sz="quarter" idx="4"/>
          </p:nvPr>
        </p:nvSpPr>
        <p:spPr/>
        <p:txBody>
          <a:bodyPr/>
          <a:lstStyle/>
          <a:p>
            <a:fld id="{936C95AE-7298-45E1-9514-94AFF5BED89B}" type="slidenum">
              <a:rPr lang="en-US" smtClean="0"/>
              <a:pPr/>
              <a:t>23</a:t>
            </a:fld>
            <a:endParaRPr lang="en-US" dirty="0"/>
          </a:p>
        </p:txBody>
      </p:sp>
      <p:sp>
        <p:nvSpPr>
          <p:cNvPr id="32" name="Rettangolo 31"/>
          <p:cNvSpPr/>
          <p:nvPr/>
        </p:nvSpPr>
        <p:spPr>
          <a:xfrm>
            <a:off x="526941" y="1703805"/>
            <a:ext cx="1670827" cy="1488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µ</a:t>
            </a:r>
            <a:r>
              <a:rPr lang="it-IT" sz="2400" dirty="0" err="1"/>
              <a:t>S</a:t>
            </a:r>
            <a:endParaRPr lang="en-US" sz="2400" dirty="0"/>
          </a:p>
          <a:p>
            <a:pPr algn="ctr"/>
            <a:r>
              <a:rPr lang="en-US" sz="2400" dirty="0"/>
              <a:t>WP2</a:t>
            </a:r>
          </a:p>
        </p:txBody>
      </p:sp>
      <p:grpSp>
        <p:nvGrpSpPr>
          <p:cNvPr id="11" name="Gruppo 10"/>
          <p:cNvGrpSpPr/>
          <p:nvPr/>
        </p:nvGrpSpPr>
        <p:grpSpPr>
          <a:xfrm>
            <a:off x="416421" y="3336758"/>
            <a:ext cx="1891865" cy="1267689"/>
            <a:chOff x="416421" y="3336758"/>
            <a:chExt cx="1891865" cy="1267689"/>
          </a:xfrm>
        </p:grpSpPr>
        <p:sp>
          <p:nvSpPr>
            <p:cNvPr id="7" name="Freccia su 6"/>
            <p:cNvSpPr/>
            <p:nvPr/>
          </p:nvSpPr>
          <p:spPr>
            <a:xfrm>
              <a:off x="1018652" y="3336758"/>
              <a:ext cx="687404" cy="7539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416421" y="4235115"/>
              <a:ext cx="1891865"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smtClean="0">
                  <a:latin typeface="Roboto" charset="0"/>
                  <a:ea typeface="Roboto" charset="0"/>
                  <a:cs typeface="Roboto" charset="0"/>
                </a:rPr>
                <a:t>Job Submission!</a:t>
              </a:r>
              <a:endParaRPr lang="en-US" dirty="0" smtClean="0">
                <a:latin typeface="Roboto" charset="0"/>
                <a:ea typeface="Roboto" charset="0"/>
                <a:cs typeface="Roboto" charset="0"/>
              </a:endParaRPr>
            </a:p>
          </p:txBody>
        </p:sp>
      </p:grpSp>
      <p:sp>
        <p:nvSpPr>
          <p:cNvPr id="13" name="Rettangolo 12"/>
          <p:cNvSpPr/>
          <p:nvPr/>
        </p:nvSpPr>
        <p:spPr>
          <a:xfrm>
            <a:off x="6689558" y="1703805"/>
            <a:ext cx="4921505" cy="1488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ttangolo 36"/>
          <p:cNvSpPr/>
          <p:nvPr/>
        </p:nvSpPr>
        <p:spPr>
          <a:xfrm>
            <a:off x="6689557" y="3336758"/>
            <a:ext cx="4921505" cy="1488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CasellaDiTesto 13"/>
          <p:cNvSpPr txBox="1"/>
          <p:nvPr/>
        </p:nvSpPr>
        <p:spPr>
          <a:xfrm>
            <a:off x="6689557" y="1801215"/>
            <a:ext cx="1871025"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smtClean="0">
                <a:latin typeface="Roboto" charset="0"/>
                <a:ea typeface="Roboto" charset="0"/>
                <a:cs typeface="Roboto" charset="0"/>
              </a:rPr>
              <a:t>CloudResource1</a:t>
            </a:r>
            <a:endParaRPr lang="en-US" dirty="0" smtClean="0">
              <a:latin typeface="Roboto" charset="0"/>
              <a:ea typeface="Roboto" charset="0"/>
              <a:cs typeface="Roboto" charset="0"/>
            </a:endParaRPr>
          </a:p>
        </p:txBody>
      </p:sp>
      <p:sp>
        <p:nvSpPr>
          <p:cNvPr id="42" name="CasellaDiTesto 41"/>
          <p:cNvSpPr txBox="1"/>
          <p:nvPr/>
        </p:nvSpPr>
        <p:spPr>
          <a:xfrm>
            <a:off x="6689557" y="3391931"/>
            <a:ext cx="1871025"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dirty="0" smtClean="0">
                <a:latin typeface="Roboto" charset="0"/>
                <a:ea typeface="Roboto" charset="0"/>
                <a:cs typeface="Roboto" charset="0"/>
              </a:rPr>
              <a:t>CloudResource2</a:t>
            </a:r>
          </a:p>
        </p:txBody>
      </p:sp>
      <p:grpSp>
        <p:nvGrpSpPr>
          <p:cNvPr id="20" name="Gruppo 19"/>
          <p:cNvGrpSpPr/>
          <p:nvPr/>
        </p:nvGrpSpPr>
        <p:grpSpPr>
          <a:xfrm>
            <a:off x="2197768" y="2448092"/>
            <a:ext cx="4491789" cy="1632953"/>
            <a:chOff x="2197768" y="2448092"/>
            <a:chExt cx="4491789" cy="1632953"/>
          </a:xfrm>
        </p:grpSpPr>
        <p:cxnSp>
          <p:nvCxnSpPr>
            <p:cNvPr id="18" name="Connettore 2 17"/>
            <p:cNvCxnSpPr>
              <a:stCxn id="32" idx="3"/>
              <a:endCxn id="37" idx="1"/>
            </p:cNvCxnSpPr>
            <p:nvPr/>
          </p:nvCxnSpPr>
          <p:spPr>
            <a:xfrm>
              <a:off x="2197768" y="2448092"/>
              <a:ext cx="4491789" cy="1632953"/>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3954641" y="2823047"/>
              <a:ext cx="1407758"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dirty="0" smtClean="0">
                  <a:latin typeface="Roboto" charset="0"/>
                  <a:ea typeface="Roboto" charset="0"/>
                  <a:cs typeface="Roboto" charset="0"/>
                </a:rPr>
                <a:t>OCCI create</a:t>
              </a:r>
            </a:p>
          </p:txBody>
        </p:sp>
      </p:grpSp>
      <p:sp>
        <p:nvSpPr>
          <p:cNvPr id="21" name="Rettangolo arrotondato 20"/>
          <p:cNvSpPr/>
          <p:nvPr/>
        </p:nvSpPr>
        <p:spPr>
          <a:xfrm>
            <a:off x="6930190" y="3848964"/>
            <a:ext cx="1090864" cy="8886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accent1"/>
                </a:solidFill>
              </a:rPr>
              <a:t>Inst.1</a:t>
            </a:r>
            <a:endParaRPr lang="en-US" dirty="0">
              <a:solidFill>
                <a:schemeClr val="accent1"/>
              </a:solidFill>
            </a:endParaRPr>
          </a:p>
        </p:txBody>
      </p:sp>
      <p:grpSp>
        <p:nvGrpSpPr>
          <p:cNvPr id="45" name="Gruppo 44"/>
          <p:cNvGrpSpPr/>
          <p:nvPr/>
        </p:nvGrpSpPr>
        <p:grpSpPr>
          <a:xfrm>
            <a:off x="2197768" y="2448092"/>
            <a:ext cx="4732422" cy="1845205"/>
            <a:chOff x="2197768" y="2448092"/>
            <a:chExt cx="4732422" cy="1845205"/>
          </a:xfrm>
        </p:grpSpPr>
        <p:cxnSp>
          <p:nvCxnSpPr>
            <p:cNvPr id="43" name="Connettore 2 42"/>
            <p:cNvCxnSpPr>
              <a:stCxn id="21" idx="1"/>
              <a:endCxn id="32" idx="3"/>
            </p:cNvCxnSpPr>
            <p:nvPr/>
          </p:nvCxnSpPr>
          <p:spPr>
            <a:xfrm flipH="1" flipV="1">
              <a:off x="2197768" y="2448092"/>
              <a:ext cx="4732422" cy="1845205"/>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3881650" y="3443414"/>
              <a:ext cx="1124026"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smtClean="0">
                  <a:latin typeface="Roboto" charset="0"/>
                  <a:ea typeface="Roboto" charset="0"/>
                  <a:cs typeface="Roboto" charset="0"/>
                </a:rPr>
                <a:t>Callback!</a:t>
              </a:r>
              <a:endParaRPr lang="en-US" dirty="0" smtClean="0">
                <a:latin typeface="Roboto" charset="0"/>
                <a:ea typeface="Roboto" charset="0"/>
                <a:cs typeface="Roboto" charset="0"/>
              </a:endParaRPr>
            </a:p>
          </p:txBody>
        </p:sp>
      </p:grpSp>
      <p:cxnSp>
        <p:nvCxnSpPr>
          <p:cNvPr id="50" name="Connettore 2 49"/>
          <p:cNvCxnSpPr>
            <a:stCxn id="32" idx="3"/>
            <a:endCxn id="37" idx="1"/>
          </p:cNvCxnSpPr>
          <p:nvPr/>
        </p:nvCxnSpPr>
        <p:spPr>
          <a:xfrm>
            <a:off x="2197768" y="2448092"/>
            <a:ext cx="4491789" cy="1632953"/>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1" name="CasellaDiTesto 50"/>
          <p:cNvSpPr txBox="1"/>
          <p:nvPr/>
        </p:nvSpPr>
        <p:spPr>
          <a:xfrm>
            <a:off x="3954641" y="2845278"/>
            <a:ext cx="1529586"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smtClean="0">
                <a:latin typeface="Roboto" charset="0"/>
                <a:ea typeface="Roboto" charset="0"/>
                <a:cs typeface="Roboto" charset="0"/>
              </a:rPr>
              <a:t>OCCI destroy</a:t>
            </a:r>
            <a:endParaRPr lang="en-US" dirty="0" smtClean="0">
              <a:latin typeface="Roboto" charset="0"/>
              <a:ea typeface="Roboto" charset="0"/>
              <a:cs typeface="Roboto" charset="0"/>
            </a:endParaRPr>
          </a:p>
        </p:txBody>
      </p:sp>
    </p:spTree>
    <p:extLst>
      <p:ext uri="{BB962C8B-B14F-4D97-AF65-F5344CB8AC3E}">
        <p14:creationId xmlns:p14="http://schemas.microsoft.com/office/powerpoint/2010/main" val="1791153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xit" presetSubtype="4" fill="hold" grpId="1" nodeType="clickEffect">
                                  <p:stCondLst>
                                    <p:cond delay="0"/>
                                  </p:stCondLst>
                                  <p:childTnLst>
                                    <p:anim calcmode="lin" valueType="num">
                                      <p:cBhvr additive="base">
                                        <p:cTn id="40" dur="500"/>
                                        <p:tgtEl>
                                          <p:spTgt spid="21"/>
                                        </p:tgtEl>
                                        <p:attrNameLst>
                                          <p:attrName>ppt_y</p:attrName>
                                        </p:attrNameLst>
                                      </p:cBhvr>
                                      <p:tavLst>
                                        <p:tav tm="0">
                                          <p:val>
                                            <p:strVal val="#ppt_y"/>
                                          </p:val>
                                        </p:tav>
                                        <p:tav tm="100000">
                                          <p:val>
                                            <p:strVal val="#ppt_y+#ppt_h*1.125000"/>
                                          </p:val>
                                        </p:tav>
                                      </p:tavLst>
                                    </p:anim>
                                    <p:animEffect transition="out" filter="wipe(down)">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EXTraS</a:t>
            </a:r>
            <a:r>
              <a:rPr lang="en-US" dirty="0" smtClean="0"/>
              <a:t> Project - </a:t>
            </a:r>
            <a:r>
              <a:rPr lang="en-US" dirty="0" err="1" smtClean="0"/>
              <a:t>Microservices</a:t>
            </a:r>
            <a:endParaRPr lang="en-US" dirty="0"/>
          </a:p>
        </p:txBody>
      </p:sp>
      <p:sp>
        <p:nvSpPr>
          <p:cNvPr id="3" name="Segnaposto numero diapositiva 2"/>
          <p:cNvSpPr>
            <a:spLocks noGrp="1"/>
          </p:cNvSpPr>
          <p:nvPr>
            <p:ph type="sldNum" sz="quarter" idx="4"/>
          </p:nvPr>
        </p:nvSpPr>
        <p:spPr/>
        <p:txBody>
          <a:bodyPr/>
          <a:lstStyle/>
          <a:p>
            <a:fld id="{936C95AE-7298-45E1-9514-94AFF5BED89B}" type="slidenum">
              <a:rPr lang="en-US" smtClean="0"/>
              <a:pPr/>
              <a:t>24</a:t>
            </a:fld>
            <a:endParaRPr lang="en-US" dirty="0"/>
          </a:p>
        </p:txBody>
      </p:sp>
      <p:grpSp>
        <p:nvGrpSpPr>
          <p:cNvPr id="5" name="Gruppo 4"/>
          <p:cNvGrpSpPr/>
          <p:nvPr/>
        </p:nvGrpSpPr>
        <p:grpSpPr>
          <a:xfrm>
            <a:off x="526941" y="3279841"/>
            <a:ext cx="11084122" cy="1864707"/>
            <a:chOff x="526941" y="3279841"/>
            <a:chExt cx="11084122" cy="1864707"/>
          </a:xfrm>
        </p:grpSpPr>
        <p:sp>
          <p:nvSpPr>
            <p:cNvPr id="6" name="Rectangle 2"/>
            <p:cNvSpPr/>
            <p:nvPr/>
          </p:nvSpPr>
          <p:spPr>
            <a:xfrm>
              <a:off x="526941" y="3279841"/>
              <a:ext cx="11084122" cy="1864707"/>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691466" y="3950583"/>
              <a:ext cx="2948243" cy="523220"/>
            </a:xfrm>
            <a:prstGeom prst="rect">
              <a:avLst/>
            </a:prstGeom>
          </p:spPr>
          <p:txBody>
            <a:bodyPr wrap="none">
              <a:spAutoFit/>
            </a:bodyPr>
            <a:lstStyle/>
            <a:p>
              <a:r>
                <a:rPr lang="en-US" sz="2800" dirty="0" smtClean="0">
                  <a:latin typeface="Roboto" charset="0"/>
                  <a:ea typeface="Roboto" charset="0"/>
                  <a:cs typeface="Roboto" charset="0"/>
                </a:rPr>
                <a:t>REALTIME LOGS!</a:t>
              </a:r>
              <a:endParaRPr lang="en-US" sz="2800" dirty="0">
                <a:latin typeface="Roboto" charset="0"/>
                <a:ea typeface="Roboto" charset="0"/>
                <a:cs typeface="Roboto" charset="0"/>
              </a:endParaRPr>
            </a:p>
          </p:txBody>
        </p:sp>
      </p:grpSp>
      <p:sp>
        <p:nvSpPr>
          <p:cNvPr id="8" name="CasellaDiTesto 7"/>
          <p:cNvSpPr txBox="1"/>
          <p:nvPr/>
        </p:nvSpPr>
        <p:spPr>
          <a:xfrm>
            <a:off x="526941" y="1700732"/>
            <a:ext cx="11084122" cy="646331"/>
          </a:xfrm>
          <a:prstGeom prst="rect">
            <a:avLst/>
          </a:prstGeom>
          <a:noFill/>
        </p:spPr>
        <p:txBody>
          <a:bodyPr wrap="square" rtlCol="0">
            <a:spAutoFit/>
          </a:bodyPr>
          <a:lstStyle/>
          <a:p>
            <a:pPr marR="0" defTabSz="914400" eaLnBrk="1" fontAlgn="auto" latinLnBrk="0" hangingPunct="1">
              <a:lnSpc>
                <a:spcPct val="100000"/>
              </a:lnSpc>
              <a:spcBef>
                <a:spcPts val="0"/>
              </a:spcBef>
              <a:spcAft>
                <a:spcPts val="0"/>
              </a:spcAft>
              <a:buClrTx/>
              <a:buSzTx/>
              <a:tabLst/>
            </a:pPr>
            <a:r>
              <a:rPr lang="en-US" sz="3600" b="1" dirty="0" smtClean="0">
                <a:latin typeface="Avenir Heavy" charset="0"/>
                <a:ea typeface="Avenir Heavy" charset="0"/>
                <a:cs typeface="Avenir Heavy" charset="0"/>
              </a:rPr>
              <a:t>What we need?</a:t>
            </a:r>
            <a:endParaRPr lang="en-US" sz="3600" b="1" dirty="0">
              <a:latin typeface="Avenir Heavy" charset="0"/>
              <a:ea typeface="Avenir Heavy" charset="0"/>
              <a:cs typeface="Avenir Heavy" charset="0"/>
            </a:endParaRPr>
          </a:p>
        </p:txBody>
      </p:sp>
    </p:spTree>
    <p:extLst>
      <p:ext uri="{BB962C8B-B14F-4D97-AF65-F5344CB8AC3E}">
        <p14:creationId xmlns:p14="http://schemas.microsoft.com/office/powerpoint/2010/main" val="1663407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89" y="5045011"/>
            <a:ext cx="1879374" cy="1693252"/>
          </a:xfrm>
          <a:prstGeom prst="rect">
            <a:avLst/>
          </a:prstGeom>
        </p:spPr>
      </p:pic>
      <p:sp>
        <p:nvSpPr>
          <p:cNvPr id="2" name="Titolo 1"/>
          <p:cNvSpPr>
            <a:spLocks noGrp="1"/>
          </p:cNvSpPr>
          <p:nvPr>
            <p:ph type="title"/>
          </p:nvPr>
        </p:nvSpPr>
        <p:spPr/>
        <p:txBody>
          <a:bodyPr/>
          <a:lstStyle/>
          <a:p>
            <a:r>
              <a:rPr lang="it-IT" dirty="0" err="1"/>
              <a:t>EXTraS</a:t>
            </a:r>
            <a:r>
              <a:rPr lang="it-IT" dirty="0"/>
              <a:t> Project - </a:t>
            </a:r>
            <a:r>
              <a:rPr lang="it-IT" dirty="0" err="1" smtClean="0"/>
              <a:t>Microservices</a:t>
            </a:r>
            <a:endParaRPr lang="en-US" dirty="0"/>
          </a:p>
        </p:txBody>
      </p:sp>
      <p:sp>
        <p:nvSpPr>
          <p:cNvPr id="3" name="Segnaposto numero diapositiva 2"/>
          <p:cNvSpPr>
            <a:spLocks noGrp="1"/>
          </p:cNvSpPr>
          <p:nvPr>
            <p:ph type="sldNum" sz="quarter" idx="4"/>
          </p:nvPr>
        </p:nvSpPr>
        <p:spPr/>
        <p:txBody>
          <a:bodyPr/>
          <a:lstStyle/>
          <a:p>
            <a:fld id="{936C95AE-7298-45E1-9514-94AFF5BED89B}" type="slidenum">
              <a:rPr lang="en-US" smtClean="0"/>
              <a:pPr/>
              <a:t>25</a:t>
            </a:fld>
            <a:endParaRPr lang="en-US" dirty="0"/>
          </a:p>
        </p:txBody>
      </p:sp>
      <p:sp>
        <p:nvSpPr>
          <p:cNvPr id="32" name="Rettangolo 31"/>
          <p:cNvSpPr/>
          <p:nvPr/>
        </p:nvSpPr>
        <p:spPr>
          <a:xfrm>
            <a:off x="526941" y="1703805"/>
            <a:ext cx="1670827" cy="1488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µ</a:t>
            </a:r>
            <a:r>
              <a:rPr lang="it-IT" sz="2400" dirty="0" err="1"/>
              <a:t>S</a:t>
            </a:r>
            <a:endParaRPr lang="en-US" sz="2400" dirty="0"/>
          </a:p>
          <a:p>
            <a:pPr algn="ctr"/>
            <a:r>
              <a:rPr lang="en-US" sz="2400" dirty="0"/>
              <a:t>WP2</a:t>
            </a:r>
          </a:p>
        </p:txBody>
      </p:sp>
      <p:sp>
        <p:nvSpPr>
          <p:cNvPr id="13" name="Rettangolo 12"/>
          <p:cNvSpPr/>
          <p:nvPr/>
        </p:nvSpPr>
        <p:spPr>
          <a:xfrm>
            <a:off x="6689558" y="1703805"/>
            <a:ext cx="4921505" cy="1488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ttangolo 36"/>
          <p:cNvSpPr/>
          <p:nvPr/>
        </p:nvSpPr>
        <p:spPr>
          <a:xfrm>
            <a:off x="6689557" y="3336758"/>
            <a:ext cx="4921505" cy="1488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CasellaDiTesto 13"/>
          <p:cNvSpPr txBox="1"/>
          <p:nvPr/>
        </p:nvSpPr>
        <p:spPr>
          <a:xfrm>
            <a:off x="6689557" y="1801215"/>
            <a:ext cx="1871025"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smtClean="0">
                <a:latin typeface="Roboto" charset="0"/>
                <a:ea typeface="Roboto" charset="0"/>
                <a:cs typeface="Roboto" charset="0"/>
              </a:rPr>
              <a:t>CloudResource1</a:t>
            </a:r>
            <a:endParaRPr lang="en-US" dirty="0" smtClean="0">
              <a:latin typeface="Roboto" charset="0"/>
              <a:ea typeface="Roboto" charset="0"/>
              <a:cs typeface="Roboto" charset="0"/>
            </a:endParaRPr>
          </a:p>
        </p:txBody>
      </p:sp>
      <p:sp>
        <p:nvSpPr>
          <p:cNvPr id="42" name="CasellaDiTesto 41"/>
          <p:cNvSpPr txBox="1"/>
          <p:nvPr/>
        </p:nvSpPr>
        <p:spPr>
          <a:xfrm>
            <a:off x="6689557" y="3391931"/>
            <a:ext cx="1871025"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dirty="0" smtClean="0">
                <a:latin typeface="Roboto" charset="0"/>
                <a:ea typeface="Roboto" charset="0"/>
                <a:cs typeface="Roboto" charset="0"/>
              </a:rPr>
              <a:t>CloudResource2</a:t>
            </a:r>
          </a:p>
        </p:txBody>
      </p:sp>
      <p:sp>
        <p:nvSpPr>
          <p:cNvPr id="21" name="Rettangolo arrotondato 20"/>
          <p:cNvSpPr/>
          <p:nvPr/>
        </p:nvSpPr>
        <p:spPr>
          <a:xfrm>
            <a:off x="6930190" y="3848964"/>
            <a:ext cx="1090864" cy="88866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accent1"/>
                </a:solidFill>
              </a:rPr>
              <a:t>Inst.1</a:t>
            </a:r>
            <a:endParaRPr lang="en-US" dirty="0">
              <a:solidFill>
                <a:schemeClr val="accent1"/>
              </a:solidFill>
            </a:endParaRPr>
          </a:p>
        </p:txBody>
      </p:sp>
      <p:cxnSp>
        <p:nvCxnSpPr>
          <p:cNvPr id="5" name="Connettore 2 4"/>
          <p:cNvCxnSpPr>
            <a:stCxn id="21" idx="1"/>
            <a:endCxn id="32" idx="3"/>
          </p:cNvCxnSpPr>
          <p:nvPr/>
        </p:nvCxnSpPr>
        <p:spPr>
          <a:xfrm flipH="1" flipV="1">
            <a:off x="2197768" y="2448092"/>
            <a:ext cx="4732422" cy="1845205"/>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251158" y="2871537"/>
            <a:ext cx="683200"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dirty="0" smtClean="0">
                <a:latin typeface="Roboto" charset="0"/>
                <a:ea typeface="Roboto" charset="0"/>
                <a:cs typeface="Roboto" charset="0"/>
              </a:rPr>
              <a:t>LOG!</a:t>
            </a:r>
          </a:p>
        </p:txBody>
      </p:sp>
      <p:cxnSp>
        <p:nvCxnSpPr>
          <p:cNvPr id="12" name="Connettore 2 11"/>
          <p:cNvCxnSpPr>
            <a:stCxn id="32" idx="2"/>
            <a:endCxn id="4" idx="0"/>
          </p:cNvCxnSpPr>
          <p:nvPr/>
        </p:nvCxnSpPr>
        <p:spPr>
          <a:xfrm>
            <a:off x="1362355" y="3192379"/>
            <a:ext cx="7149" cy="184520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1369504" y="4058437"/>
            <a:ext cx="683200"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smtClean="0">
                <a:latin typeface="Roboto" charset="0"/>
                <a:ea typeface="Roboto" charset="0"/>
                <a:cs typeface="Roboto" charset="0"/>
              </a:rPr>
              <a:t>LOG!</a:t>
            </a:r>
            <a:endParaRPr lang="en-US" dirty="0" smtClean="0">
              <a:latin typeface="Roboto" charset="0"/>
              <a:ea typeface="Roboto" charset="0"/>
              <a:cs typeface="Roboto" charset="0"/>
            </a:endParaRPr>
          </a:p>
        </p:txBody>
      </p:sp>
      <p:pic>
        <p:nvPicPr>
          <p:cNvPr id="4" name="Immagine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4511"/>
          <a:stretch/>
        </p:blipFill>
        <p:spPr>
          <a:xfrm>
            <a:off x="535088" y="5037584"/>
            <a:ext cx="1668831" cy="1673223"/>
          </a:xfrm>
          <a:prstGeom prst="rect">
            <a:avLst/>
          </a:prstGeom>
        </p:spPr>
      </p:pic>
    </p:spTree>
    <p:extLst>
      <p:ext uri="{BB962C8B-B14F-4D97-AF65-F5344CB8AC3E}">
        <p14:creationId xmlns:p14="http://schemas.microsoft.com/office/powerpoint/2010/main" val="1052404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
                                        <p:tgtEl>
                                          <p:spTgt spid="4"/>
                                        </p:tgtEl>
                                      </p:cBhvr>
                                    </p:animEffect>
                                    <p:set>
                                      <p:cBhvr>
                                        <p:cTn id="19" dur="1" fill="hold">
                                          <p:stCondLst>
                                            <p:cond delay="9"/>
                                          </p:stCondLst>
                                        </p:cTn>
                                        <p:tgtEl>
                                          <p:spTgt spid="4"/>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
          </p:nvPr>
        </p:nvSpPr>
        <p:spPr/>
        <p:txBody>
          <a:bodyPr/>
          <a:lstStyle/>
          <a:p>
            <a:fld id="{936C95AE-7298-45E1-9514-94AFF5BED89B}" type="slidenum">
              <a:rPr lang="en-US" smtClean="0"/>
              <a:pPr/>
              <a:t>26</a:t>
            </a:fld>
            <a:endParaRPr lang="en-US" dirty="0"/>
          </a:p>
        </p:txBody>
      </p:sp>
      <p:sp>
        <p:nvSpPr>
          <p:cNvPr id="10" name="Rectangle 41"/>
          <p:cNvSpPr/>
          <p:nvPr/>
        </p:nvSpPr>
        <p:spPr>
          <a:xfrm>
            <a:off x="0" y="5651073"/>
            <a:ext cx="12192000" cy="707886"/>
          </a:xfrm>
          <a:prstGeom prst="rect">
            <a:avLst/>
          </a:prstGeom>
        </p:spPr>
        <p:txBody>
          <a:bodyPr wrap="square">
            <a:spAutoFit/>
          </a:bodyPr>
          <a:lstStyle/>
          <a:p>
            <a:pPr algn="ctr"/>
            <a:r>
              <a:rPr lang="en-US" sz="4000" dirty="0">
                <a:latin typeface="Avenir Medium" charset="0"/>
                <a:ea typeface="Avenir Medium" charset="0"/>
                <a:cs typeface="Avenir Medium" charset="0"/>
              </a:rPr>
              <a:t>Questions?</a:t>
            </a:r>
          </a:p>
        </p:txBody>
      </p:sp>
      <p:pic>
        <p:nvPicPr>
          <p:cNvPr id="15" name="Immagine 14"/>
          <p:cNvPicPr>
            <a:picLocks noChangeAspect="1"/>
          </p:cNvPicPr>
          <p:nvPr/>
        </p:nvPicPr>
        <p:blipFill rotWithShape="1">
          <a:blip r:embed="rId2" cstate="print">
            <a:extLst>
              <a:ext uri="{28A0092B-C50C-407E-A947-70E740481C1C}">
                <a14:useLocalDpi xmlns:a14="http://schemas.microsoft.com/office/drawing/2010/main" val="0"/>
              </a:ext>
            </a:extLst>
          </a:blip>
          <a:srcRect l="20932" r="16378" b="39713"/>
          <a:stretch/>
        </p:blipFill>
        <p:spPr>
          <a:xfrm>
            <a:off x="613648" y="1919388"/>
            <a:ext cx="3264223" cy="1027184"/>
          </a:xfrm>
          <a:prstGeom prst="rect">
            <a:avLst/>
          </a:prstGeom>
        </p:spPr>
      </p:pic>
      <p:sp>
        <p:nvSpPr>
          <p:cNvPr id="2" name="CasellaDiTesto 1"/>
          <p:cNvSpPr txBox="1"/>
          <p:nvPr/>
        </p:nvSpPr>
        <p:spPr>
          <a:xfrm>
            <a:off x="1490825" y="2831867"/>
            <a:ext cx="1499128" cy="461665"/>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sz="2400" dirty="0" err="1">
                <a:latin typeface="Roboto" charset="0"/>
                <a:ea typeface="Roboto" charset="0"/>
                <a:cs typeface="Roboto" charset="0"/>
              </a:rPr>
              <a:t>portalts.it</a:t>
            </a:r>
            <a:endParaRPr lang="en-US" sz="2400" dirty="0">
              <a:latin typeface="Roboto" charset="0"/>
              <a:ea typeface="Roboto" charset="0"/>
              <a:cs typeface="Roboto" charset="0"/>
            </a:endParaRPr>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734" y="1947433"/>
            <a:ext cx="4609329" cy="971093"/>
          </a:xfrm>
          <a:prstGeom prst="rect">
            <a:avLst/>
          </a:prstGeom>
        </p:spPr>
      </p:pic>
      <p:sp>
        <p:nvSpPr>
          <p:cNvPr id="17" name="CasellaDiTesto 16"/>
          <p:cNvSpPr txBox="1"/>
          <p:nvPr/>
        </p:nvSpPr>
        <p:spPr>
          <a:xfrm>
            <a:off x="8022483" y="2914488"/>
            <a:ext cx="2863284" cy="461665"/>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sz="2400" dirty="0">
                <a:latin typeface="Roboto" charset="0"/>
                <a:ea typeface="Roboto" charset="0"/>
                <a:cs typeface="Roboto" charset="0"/>
              </a:rPr>
              <a:t>portal.extras-fp7.eu</a:t>
            </a:r>
          </a:p>
        </p:txBody>
      </p:sp>
    </p:spTree>
    <p:extLst>
      <p:ext uri="{BB962C8B-B14F-4D97-AF65-F5344CB8AC3E}">
        <p14:creationId xmlns:p14="http://schemas.microsoft.com/office/powerpoint/2010/main" val="115122326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V="1">
            <a:off x="-1" y="2977200"/>
            <a:ext cx="86400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smtClean="0">
                <a:latin typeface="Avenir Next LT Pro Demi" charset="0"/>
                <a:ea typeface="Avenir Next LT Pro Demi" charset="0"/>
                <a:cs typeface="Avenir Next LT Pro Demi" charset="0"/>
              </a:rPr>
              <a:t>Outline</a:t>
            </a:r>
            <a:endParaRPr lang="en-US" b="1" dirty="0">
              <a:latin typeface="Avenir Next LT Pro Demi" charset="0"/>
              <a:ea typeface="Avenir Next LT Pro Demi" charset="0"/>
              <a:cs typeface="Avenir Next LT Pro Demi" charset="0"/>
            </a:endParaRPr>
          </a:p>
        </p:txBody>
      </p:sp>
      <p:sp>
        <p:nvSpPr>
          <p:cNvPr id="4" name="Slide Number Placeholder 3"/>
          <p:cNvSpPr>
            <a:spLocks noGrp="1"/>
          </p:cNvSpPr>
          <p:nvPr>
            <p:ph type="sldNum" sz="quarter" idx="4"/>
          </p:nvPr>
        </p:nvSpPr>
        <p:spPr/>
        <p:txBody>
          <a:bodyPr/>
          <a:lstStyle/>
          <a:p>
            <a:fld id="{936C95AE-7298-45E1-9514-94AFF5BED89B}" type="slidenum">
              <a:rPr lang="en-US" smtClean="0">
                <a:latin typeface="AvenirNext LT Pro" charset="0"/>
                <a:ea typeface="AvenirNext LT Pro" charset="0"/>
                <a:cs typeface="AvenirNext LT Pro" charset="0"/>
              </a:rPr>
              <a:pPr/>
              <a:t>3</a:t>
            </a:fld>
            <a:endParaRPr lang="en-US" dirty="0">
              <a:latin typeface="AvenirNext LT Pro" charset="0"/>
              <a:ea typeface="AvenirNext LT Pro" charset="0"/>
              <a:cs typeface="AvenirNext LT Pro" charset="0"/>
            </a:endParaRPr>
          </a:p>
        </p:txBody>
      </p:sp>
      <p:grpSp>
        <p:nvGrpSpPr>
          <p:cNvPr id="33" name="Group 32"/>
          <p:cNvGrpSpPr/>
          <p:nvPr/>
        </p:nvGrpSpPr>
        <p:grpSpPr>
          <a:xfrm>
            <a:off x="4567192" y="2436951"/>
            <a:ext cx="2792924" cy="2012184"/>
            <a:chOff x="661394" y="2497150"/>
            <a:chExt cx="2792924" cy="2012184"/>
          </a:xfrm>
        </p:grpSpPr>
        <p:sp>
          <p:nvSpPr>
            <p:cNvPr id="10" name="Oval 9"/>
            <p:cNvSpPr>
              <a:spLocks noChangeAspect="1"/>
            </p:cNvSpPr>
            <p:nvPr/>
          </p:nvSpPr>
          <p:spPr>
            <a:xfrm>
              <a:off x="736801" y="2497150"/>
              <a:ext cx="1080003" cy="1080000"/>
            </a:xfrm>
            <a:prstGeom prst="ellipse">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Medium" charset="0"/>
                  <a:ea typeface="Roboto Medium" charset="0"/>
                  <a:cs typeface="Roboto Medium" charset="0"/>
                </a:rPr>
                <a:t>2</a:t>
              </a:r>
            </a:p>
          </p:txBody>
        </p:sp>
        <p:sp>
          <p:nvSpPr>
            <p:cNvPr id="19" name="Rectangle 18"/>
            <p:cNvSpPr/>
            <p:nvPr/>
          </p:nvSpPr>
          <p:spPr>
            <a:xfrm>
              <a:off x="661394" y="3679648"/>
              <a:ext cx="2683748" cy="461665"/>
            </a:xfrm>
            <a:prstGeom prst="rect">
              <a:avLst/>
            </a:prstGeom>
          </p:spPr>
          <p:txBody>
            <a:bodyPr wrap="none" lIns="91440">
              <a:spAutoFit/>
            </a:bodyPr>
            <a:lstStyle/>
            <a:p>
              <a:r>
                <a:rPr lang="en-US" sz="2400" dirty="0" smtClean="0">
                  <a:solidFill>
                    <a:schemeClr val="accent3"/>
                  </a:solidFill>
                  <a:latin typeface="Roboto Medium" charset="0"/>
                  <a:ea typeface="Roboto Medium" charset="0"/>
                  <a:cs typeface="Roboto Medium" charset="0"/>
                </a:rPr>
                <a:t>The </a:t>
              </a:r>
              <a:r>
                <a:rPr lang="en-US" sz="2400" dirty="0" err="1" smtClean="0">
                  <a:solidFill>
                    <a:schemeClr val="accent3"/>
                  </a:solidFill>
                  <a:latin typeface="Roboto Medium" charset="0"/>
                  <a:ea typeface="Roboto Medium" charset="0"/>
                  <a:cs typeface="Roboto Medium" charset="0"/>
                </a:rPr>
                <a:t>EXTras</a:t>
              </a:r>
              <a:r>
                <a:rPr lang="en-US" sz="2400" dirty="0" smtClean="0">
                  <a:solidFill>
                    <a:schemeClr val="accent3"/>
                  </a:solidFill>
                  <a:latin typeface="Roboto Medium" charset="0"/>
                  <a:ea typeface="Roboto Medium" charset="0"/>
                  <a:cs typeface="Roboto Medium" charset="0"/>
                </a:rPr>
                <a:t> Portal</a:t>
              </a:r>
              <a:endParaRPr lang="en-US" sz="2400" dirty="0">
                <a:solidFill>
                  <a:schemeClr val="accent3"/>
                </a:solidFill>
                <a:latin typeface="Roboto Medium" charset="0"/>
                <a:ea typeface="Roboto Medium" charset="0"/>
                <a:cs typeface="Roboto Medium" charset="0"/>
              </a:endParaRPr>
            </a:p>
          </p:txBody>
        </p:sp>
        <p:sp>
          <p:nvSpPr>
            <p:cNvPr id="20" name="Rectangle 19"/>
            <p:cNvSpPr/>
            <p:nvPr/>
          </p:nvSpPr>
          <p:spPr>
            <a:xfrm>
              <a:off x="736802" y="4232335"/>
              <a:ext cx="2717516" cy="276999"/>
            </a:xfrm>
            <a:prstGeom prst="rect">
              <a:avLst/>
            </a:prstGeom>
          </p:spPr>
          <p:txBody>
            <a:bodyPr wrap="square">
              <a:spAutoFit/>
            </a:bodyPr>
            <a:lstStyle/>
            <a:p>
              <a:pPr>
                <a:buClr>
                  <a:schemeClr val="accent2"/>
                </a:buClr>
              </a:pPr>
              <a:endParaRPr lang="en-US" sz="1200" dirty="0">
                <a:solidFill>
                  <a:schemeClr val="tx1">
                    <a:lumMod val="50000"/>
                    <a:lumOff val="50000"/>
                  </a:schemeClr>
                </a:solidFill>
                <a:latin typeface="Roboto Light" charset="0"/>
                <a:ea typeface="Roboto Light" charset="0"/>
                <a:cs typeface="Roboto Light" charset="0"/>
              </a:endParaRPr>
            </a:p>
          </p:txBody>
        </p:sp>
      </p:grpSp>
      <p:sp>
        <p:nvSpPr>
          <p:cNvPr id="37" name="Oval 9"/>
          <p:cNvSpPr>
            <a:spLocks noChangeAspect="1"/>
          </p:cNvSpPr>
          <p:nvPr/>
        </p:nvSpPr>
        <p:spPr>
          <a:xfrm>
            <a:off x="7553268" y="2437200"/>
            <a:ext cx="1080003" cy="1080000"/>
          </a:xfrm>
          <a:prstGeom prst="ellipse">
            <a:avLst/>
          </a:prstGeom>
          <a:solidFill>
            <a:schemeClr val="accent3"/>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Medium" charset="0"/>
                <a:ea typeface="Roboto Medium" charset="0"/>
                <a:cs typeface="Roboto Medium" charset="0"/>
              </a:rPr>
              <a:t>3</a:t>
            </a:r>
          </a:p>
        </p:txBody>
      </p:sp>
      <p:sp>
        <p:nvSpPr>
          <p:cNvPr id="38" name="Rectangle 18"/>
          <p:cNvSpPr/>
          <p:nvPr/>
        </p:nvSpPr>
        <p:spPr>
          <a:xfrm>
            <a:off x="7553268" y="3619449"/>
            <a:ext cx="2037737" cy="461665"/>
          </a:xfrm>
          <a:prstGeom prst="rect">
            <a:avLst/>
          </a:prstGeom>
        </p:spPr>
        <p:txBody>
          <a:bodyPr wrap="none" lIns="91440">
            <a:spAutoFit/>
          </a:bodyPr>
          <a:lstStyle/>
          <a:p>
            <a:r>
              <a:rPr lang="en-US" sz="2400" dirty="0" smtClean="0">
                <a:solidFill>
                  <a:schemeClr val="accent3"/>
                </a:solidFill>
                <a:latin typeface="Roboto Medium" charset="0"/>
                <a:ea typeface="Roboto Medium" charset="0"/>
                <a:cs typeface="Roboto Medium" charset="0"/>
              </a:rPr>
              <a:t>EGI </a:t>
            </a:r>
            <a:r>
              <a:rPr lang="en-US" sz="2400" dirty="0" err="1" smtClean="0">
                <a:solidFill>
                  <a:schemeClr val="accent3"/>
                </a:solidFill>
                <a:latin typeface="Roboto Medium" charset="0"/>
                <a:ea typeface="Roboto Medium" charset="0"/>
                <a:cs typeface="Roboto Medium" charset="0"/>
              </a:rPr>
              <a:t>FedCloud</a:t>
            </a:r>
            <a:endParaRPr lang="en-US" sz="2400" dirty="0">
              <a:solidFill>
                <a:schemeClr val="accent3"/>
              </a:solidFill>
              <a:latin typeface="Roboto Medium" charset="0"/>
              <a:ea typeface="Roboto Medium" charset="0"/>
              <a:cs typeface="Roboto Medium" charset="0"/>
            </a:endParaRPr>
          </a:p>
        </p:txBody>
      </p:sp>
      <p:sp>
        <p:nvSpPr>
          <p:cNvPr id="39" name="Rectangle 19"/>
          <p:cNvSpPr/>
          <p:nvPr/>
        </p:nvSpPr>
        <p:spPr>
          <a:xfrm>
            <a:off x="4567192" y="4056951"/>
            <a:ext cx="2717516" cy="1384995"/>
          </a:xfrm>
          <a:prstGeom prst="rect">
            <a:avLst/>
          </a:prstGeom>
        </p:spPr>
        <p:txBody>
          <a:bodyPr wrap="square">
            <a:spAutoFit/>
          </a:bodyPr>
          <a:lstStyle/>
          <a:p>
            <a:pPr marL="380990" indent="-380990">
              <a:buClr>
                <a:schemeClr val="accent2"/>
              </a:buClr>
              <a:buFont typeface="+mj-lt"/>
              <a:buAutoNum type="arabicPeriod"/>
            </a:pPr>
            <a:r>
              <a:rPr lang="en-US" sz="2000" dirty="0" err="1">
                <a:solidFill>
                  <a:schemeClr val="tx1">
                    <a:lumMod val="50000"/>
                    <a:lumOff val="50000"/>
                  </a:schemeClr>
                </a:solidFill>
                <a:latin typeface="Roboto Light" charset="0"/>
                <a:ea typeface="Roboto Light" charset="0"/>
                <a:cs typeface="Roboto Light" charset="0"/>
              </a:rPr>
              <a:t>PortalTS</a:t>
            </a:r>
            <a:endParaRPr lang="en-US" sz="2000" dirty="0">
              <a:solidFill>
                <a:schemeClr val="tx1">
                  <a:lumMod val="50000"/>
                  <a:lumOff val="50000"/>
                </a:schemeClr>
              </a:solidFill>
              <a:latin typeface="Roboto Light" charset="0"/>
              <a:ea typeface="Roboto Light" charset="0"/>
              <a:cs typeface="Roboto Light" charset="0"/>
            </a:endParaRPr>
          </a:p>
          <a:p>
            <a:pPr marL="380990" indent="-380990">
              <a:buClr>
                <a:schemeClr val="accent2"/>
              </a:buClr>
              <a:buFont typeface="+mj-lt"/>
              <a:buAutoNum type="arabicPeriod"/>
            </a:pPr>
            <a:r>
              <a:rPr lang="en-US" sz="2000" dirty="0" err="1">
                <a:solidFill>
                  <a:schemeClr val="tx1">
                    <a:lumMod val="50000"/>
                    <a:lumOff val="50000"/>
                  </a:schemeClr>
                </a:solidFill>
                <a:latin typeface="Roboto Light" charset="0"/>
                <a:ea typeface="Roboto Light" charset="0"/>
                <a:cs typeface="Roboto Light" charset="0"/>
              </a:rPr>
              <a:t>Json</a:t>
            </a:r>
            <a:r>
              <a:rPr lang="en-US" sz="2000" dirty="0">
                <a:solidFill>
                  <a:schemeClr val="tx1">
                    <a:lumMod val="50000"/>
                    <a:lumOff val="50000"/>
                  </a:schemeClr>
                </a:solidFill>
                <a:latin typeface="Roboto Light" charset="0"/>
                <a:ea typeface="Roboto Light" charset="0"/>
                <a:cs typeface="Roboto Light" charset="0"/>
              </a:rPr>
              <a:t>-GUI</a:t>
            </a:r>
          </a:p>
          <a:p>
            <a:pPr marL="380990" indent="-380990">
              <a:buClr>
                <a:schemeClr val="accent2"/>
              </a:buClr>
              <a:buFont typeface="+mj-lt"/>
              <a:buAutoNum type="arabicPeriod"/>
            </a:pPr>
            <a:r>
              <a:rPr lang="en-US" sz="2000" dirty="0">
                <a:solidFill>
                  <a:schemeClr val="tx1">
                    <a:lumMod val="50000"/>
                    <a:lumOff val="50000"/>
                  </a:schemeClr>
                </a:solidFill>
                <a:latin typeface="Roboto Light" charset="0"/>
                <a:ea typeface="Roboto Light" charset="0"/>
                <a:cs typeface="Roboto Light" charset="0"/>
              </a:rPr>
              <a:t>Architecture</a:t>
            </a:r>
          </a:p>
          <a:p>
            <a:pPr>
              <a:buClr>
                <a:schemeClr val="accent2"/>
              </a:buClr>
            </a:pPr>
            <a:endParaRPr lang="en-US" sz="2400" dirty="0">
              <a:solidFill>
                <a:schemeClr val="tx1">
                  <a:lumMod val="50000"/>
                  <a:lumOff val="50000"/>
                </a:schemeClr>
              </a:solidFill>
              <a:latin typeface="Roboto Light" charset="0"/>
              <a:ea typeface="Roboto Light" charset="0"/>
              <a:cs typeface="Roboto Light" charset="0"/>
            </a:endParaRPr>
          </a:p>
        </p:txBody>
      </p:sp>
      <p:grpSp>
        <p:nvGrpSpPr>
          <p:cNvPr id="18" name="Group 32"/>
          <p:cNvGrpSpPr/>
          <p:nvPr/>
        </p:nvGrpSpPr>
        <p:grpSpPr>
          <a:xfrm>
            <a:off x="1627047" y="2437200"/>
            <a:ext cx="2792924" cy="2013495"/>
            <a:chOff x="661394" y="2497150"/>
            <a:chExt cx="2792924" cy="2013495"/>
          </a:xfrm>
        </p:grpSpPr>
        <p:sp>
          <p:nvSpPr>
            <p:cNvPr id="21" name="Oval 9"/>
            <p:cNvSpPr>
              <a:spLocks noChangeAspect="1"/>
            </p:cNvSpPr>
            <p:nvPr/>
          </p:nvSpPr>
          <p:spPr>
            <a:xfrm>
              <a:off x="736801" y="2497150"/>
              <a:ext cx="1080003" cy="1080000"/>
            </a:xfrm>
            <a:prstGeom prst="ellipse">
              <a:avLst/>
            </a:prstGeom>
            <a:solidFill>
              <a:schemeClr val="accent6"/>
            </a:solidFill>
            <a:ln>
              <a:noFill/>
            </a:ln>
            <a:effectLst>
              <a:outerShdw blurRad="38100" dist="127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Roboto Medium" charset="0"/>
                  <a:ea typeface="Roboto Medium" charset="0"/>
                  <a:cs typeface="Roboto Medium" charset="0"/>
                </a:rPr>
                <a:t>1</a:t>
              </a:r>
            </a:p>
          </p:txBody>
        </p:sp>
        <p:sp>
          <p:nvSpPr>
            <p:cNvPr id="22" name="Rectangle 18"/>
            <p:cNvSpPr/>
            <p:nvPr/>
          </p:nvSpPr>
          <p:spPr>
            <a:xfrm>
              <a:off x="661394" y="3679648"/>
              <a:ext cx="1204176" cy="830997"/>
            </a:xfrm>
            <a:prstGeom prst="rect">
              <a:avLst/>
            </a:prstGeom>
          </p:spPr>
          <p:txBody>
            <a:bodyPr wrap="none" lIns="91440">
              <a:spAutoFit/>
            </a:bodyPr>
            <a:lstStyle/>
            <a:p>
              <a:r>
                <a:rPr lang="en-US" sz="2400" dirty="0" err="1" smtClean="0">
                  <a:solidFill>
                    <a:schemeClr val="accent3"/>
                  </a:solidFill>
                  <a:latin typeface="Roboto Medium" charset="0"/>
                  <a:ea typeface="Roboto Medium" charset="0"/>
                  <a:cs typeface="Roboto Medium" charset="0"/>
                </a:rPr>
                <a:t>EXTraS</a:t>
              </a:r>
              <a:endParaRPr lang="en-US" sz="2400" dirty="0" smtClean="0">
                <a:solidFill>
                  <a:schemeClr val="accent3"/>
                </a:solidFill>
                <a:latin typeface="Roboto Medium" charset="0"/>
                <a:ea typeface="Roboto Medium" charset="0"/>
                <a:cs typeface="Roboto Medium" charset="0"/>
              </a:endParaRPr>
            </a:p>
            <a:p>
              <a:r>
                <a:rPr lang="en-US" sz="2400" dirty="0" smtClean="0">
                  <a:solidFill>
                    <a:schemeClr val="accent3"/>
                  </a:solidFill>
                  <a:latin typeface="Roboto Medium" charset="0"/>
                  <a:ea typeface="Roboto Medium" charset="0"/>
                  <a:cs typeface="Roboto Medium" charset="0"/>
                </a:rPr>
                <a:t>Intro</a:t>
              </a:r>
              <a:endParaRPr lang="en-US" sz="2400" dirty="0">
                <a:solidFill>
                  <a:schemeClr val="accent3"/>
                </a:solidFill>
                <a:latin typeface="Roboto Medium" charset="0"/>
                <a:ea typeface="Roboto Medium" charset="0"/>
                <a:cs typeface="Roboto Medium" charset="0"/>
              </a:endParaRPr>
            </a:p>
          </p:txBody>
        </p:sp>
        <p:sp>
          <p:nvSpPr>
            <p:cNvPr id="23" name="Rectangle 19"/>
            <p:cNvSpPr/>
            <p:nvPr/>
          </p:nvSpPr>
          <p:spPr>
            <a:xfrm>
              <a:off x="736802" y="4232335"/>
              <a:ext cx="2717516" cy="276999"/>
            </a:xfrm>
            <a:prstGeom prst="rect">
              <a:avLst/>
            </a:prstGeom>
          </p:spPr>
          <p:txBody>
            <a:bodyPr wrap="square">
              <a:spAutoFit/>
            </a:bodyPr>
            <a:lstStyle/>
            <a:p>
              <a:pPr>
                <a:buClr>
                  <a:schemeClr val="accent2"/>
                </a:buClr>
              </a:pPr>
              <a:endParaRPr lang="en-US" sz="1200" dirty="0">
                <a:solidFill>
                  <a:schemeClr val="tx1">
                    <a:lumMod val="50000"/>
                    <a:lumOff val="50000"/>
                  </a:schemeClr>
                </a:solidFill>
                <a:latin typeface="Roboto Light" charset="0"/>
                <a:ea typeface="Roboto Light" charset="0"/>
                <a:cs typeface="Roboto Light" charset="0"/>
              </a:endParaRPr>
            </a:p>
          </p:txBody>
        </p:sp>
      </p:grpSp>
      <p:sp>
        <p:nvSpPr>
          <p:cNvPr id="16" name="Rectangle 19"/>
          <p:cNvSpPr/>
          <p:nvPr/>
        </p:nvSpPr>
        <p:spPr>
          <a:xfrm>
            <a:off x="7628151" y="4056951"/>
            <a:ext cx="2895470" cy="1692771"/>
          </a:xfrm>
          <a:prstGeom prst="rect">
            <a:avLst/>
          </a:prstGeom>
        </p:spPr>
        <p:txBody>
          <a:bodyPr wrap="square">
            <a:spAutoFit/>
          </a:bodyPr>
          <a:lstStyle/>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Virtual Appliance</a:t>
            </a:r>
          </a:p>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Accessing </a:t>
            </a:r>
            <a:r>
              <a:rPr lang="en-US" sz="2000" dirty="0" err="1" smtClean="0">
                <a:solidFill>
                  <a:schemeClr val="tx1">
                    <a:lumMod val="50000"/>
                    <a:lumOff val="50000"/>
                  </a:schemeClr>
                </a:solidFill>
                <a:latin typeface="Roboto Light" charset="0"/>
                <a:ea typeface="Roboto Light" charset="0"/>
                <a:cs typeface="Roboto Light" charset="0"/>
              </a:rPr>
              <a:t>FedCloud</a:t>
            </a:r>
            <a:endParaRPr lang="en-US" sz="2000" dirty="0">
              <a:solidFill>
                <a:schemeClr val="tx1">
                  <a:lumMod val="50000"/>
                  <a:lumOff val="50000"/>
                </a:schemeClr>
              </a:solidFill>
              <a:latin typeface="Roboto Light" charset="0"/>
              <a:ea typeface="Roboto Light" charset="0"/>
              <a:cs typeface="Roboto Light" charset="0"/>
            </a:endParaRPr>
          </a:p>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Contextualization</a:t>
            </a:r>
          </a:p>
          <a:p>
            <a:pPr marL="380990" indent="-380990">
              <a:buClr>
                <a:schemeClr val="accent2"/>
              </a:buClr>
              <a:buFont typeface="+mj-lt"/>
              <a:buAutoNum type="arabicPeriod"/>
            </a:pPr>
            <a:r>
              <a:rPr lang="en-US" sz="2000" dirty="0" smtClean="0">
                <a:solidFill>
                  <a:schemeClr val="tx1">
                    <a:lumMod val="50000"/>
                    <a:lumOff val="50000"/>
                  </a:schemeClr>
                </a:solidFill>
                <a:latin typeface="Roboto Light" charset="0"/>
                <a:ea typeface="Roboto Light" charset="0"/>
                <a:cs typeface="Roboto Light" charset="0"/>
              </a:rPr>
              <a:t>µServices</a:t>
            </a:r>
            <a:endParaRPr lang="en-US" sz="2000" dirty="0">
              <a:solidFill>
                <a:schemeClr val="tx1">
                  <a:lumMod val="50000"/>
                  <a:lumOff val="50000"/>
                </a:schemeClr>
              </a:solidFill>
              <a:latin typeface="Roboto Light" charset="0"/>
              <a:ea typeface="Roboto Light" charset="0"/>
              <a:cs typeface="Roboto Light" charset="0"/>
            </a:endParaRPr>
          </a:p>
          <a:p>
            <a:pPr>
              <a:buClr>
                <a:schemeClr val="accent2"/>
              </a:buClr>
            </a:pPr>
            <a:endParaRPr lang="en-US" sz="2400" dirty="0">
              <a:solidFill>
                <a:schemeClr val="tx1">
                  <a:lumMod val="50000"/>
                  <a:lumOff val="50000"/>
                </a:schemeClr>
              </a:solidFill>
              <a:latin typeface="Roboto Light" charset="0"/>
              <a:ea typeface="Roboto Light" charset="0"/>
              <a:cs typeface="Roboto Light" charset="0"/>
            </a:endParaRPr>
          </a:p>
        </p:txBody>
      </p:sp>
      <p:sp>
        <p:nvSpPr>
          <p:cNvPr id="17" name="Rettangolo 16"/>
          <p:cNvSpPr/>
          <p:nvPr/>
        </p:nvSpPr>
        <p:spPr>
          <a:xfrm>
            <a:off x="2782457" y="1991117"/>
            <a:ext cx="8676118" cy="3771900"/>
          </a:xfrm>
          <a:prstGeom prst="rect">
            <a:avLst/>
          </a:prstGeom>
          <a:solidFill>
            <a:schemeClr val="bg1">
              <a:alpha val="65000"/>
            </a:schemeClr>
          </a:solidFill>
          <a:ln>
            <a:noFill/>
          </a:ln>
          <a:effectLst>
            <a:outerShdw blurRad="50800" dist="50800" dir="5400000" algn="ctr" rotWithShape="0">
              <a:schemeClr val="bg1">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6244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latin typeface="Avenir Next LT Pro Demi" charset="0"/>
                <a:ea typeface="Avenir Next LT Pro Demi" charset="0"/>
                <a:cs typeface="Avenir Next LT Pro Demi" charset="0"/>
              </a:rPr>
              <a:t>The </a:t>
            </a:r>
            <a:r>
              <a:rPr lang="it-IT" b="1" dirty="0" err="1">
                <a:latin typeface="Avenir Next LT Pro Demi" charset="0"/>
                <a:ea typeface="Avenir Next LT Pro Demi" charset="0"/>
                <a:cs typeface="Avenir Next LT Pro Demi" charset="0"/>
              </a:rPr>
              <a:t>EXTraS</a:t>
            </a:r>
            <a:r>
              <a:rPr lang="it-IT" b="1" dirty="0">
                <a:latin typeface="Avenir Next LT Pro Demi" charset="0"/>
                <a:ea typeface="Avenir Next LT Pro Demi" charset="0"/>
                <a:cs typeface="Avenir Next LT Pro Demi" charset="0"/>
              </a:rPr>
              <a:t> Project</a:t>
            </a:r>
          </a:p>
        </p:txBody>
      </p:sp>
      <p:sp>
        <p:nvSpPr>
          <p:cNvPr id="3" name="Segnaposto numero diapositiva 2"/>
          <p:cNvSpPr>
            <a:spLocks noGrp="1"/>
          </p:cNvSpPr>
          <p:nvPr>
            <p:ph type="sldNum" sz="quarter" idx="4"/>
          </p:nvPr>
        </p:nvSpPr>
        <p:spPr/>
        <p:txBody>
          <a:bodyPr/>
          <a:lstStyle/>
          <a:p>
            <a:fld id="{936C95AE-7298-45E1-9514-94AFF5BED89B}" type="slidenum">
              <a:rPr lang="en-US" smtClean="0"/>
              <a:pPr/>
              <a:t>4</a:t>
            </a:fld>
            <a:endParaRPr lang="en-US"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249" y="2707200"/>
            <a:ext cx="4734113" cy="3506400"/>
          </a:xfrm>
          <a:prstGeom prst="rect">
            <a:avLst/>
          </a:prstGeom>
        </p:spPr>
      </p:pic>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526941" y="2707200"/>
            <a:ext cx="3627964" cy="3506015"/>
          </a:xfrm>
          <a:prstGeom prst="rect">
            <a:avLst/>
          </a:prstGeom>
        </p:spPr>
      </p:pic>
      <p:pic>
        <p:nvPicPr>
          <p:cNvPr id="8" name="Immagin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2471" y="1479604"/>
            <a:ext cx="6737684" cy="1089213"/>
          </a:xfrm>
          <a:prstGeom prst="rect">
            <a:avLst/>
          </a:prstGeom>
        </p:spPr>
      </p:pic>
      <p:sp>
        <p:nvSpPr>
          <p:cNvPr id="9" name="CasellaDiTesto 8"/>
          <p:cNvSpPr txBox="1"/>
          <p:nvPr/>
        </p:nvSpPr>
        <p:spPr>
          <a:xfrm>
            <a:off x="7023248" y="6213215"/>
            <a:ext cx="4734113" cy="380090"/>
          </a:xfrm>
          <a:prstGeom prst="rect">
            <a:avLst/>
          </a:prstGeom>
          <a:noFill/>
        </p:spPr>
        <p:txBody>
          <a:bodyPr wrap="square" rtlCol="0">
            <a:spAutoFit/>
          </a:bodyPr>
          <a:lstStyle/>
          <a:p>
            <a:pPr marR="0" algn="ctr" defTabSz="914400" eaLnBrk="1" fontAlgn="auto" latinLnBrk="0" hangingPunct="1">
              <a:lnSpc>
                <a:spcPct val="100000"/>
              </a:lnSpc>
              <a:spcBef>
                <a:spcPts val="0"/>
              </a:spcBef>
              <a:spcAft>
                <a:spcPts val="0"/>
              </a:spcAft>
              <a:buClrTx/>
              <a:buSzTx/>
              <a:tabLst/>
            </a:pPr>
            <a:r>
              <a:rPr lang="en-US" smtClean="0">
                <a:latin typeface="Roboto" charset="0"/>
                <a:ea typeface="Roboto" charset="0"/>
                <a:cs typeface="Roboto" charset="0"/>
              </a:rPr>
              <a:t>XMM-Newton</a:t>
            </a:r>
            <a:endParaRPr lang="en-US" dirty="0" smtClean="0">
              <a:latin typeface="Roboto" charset="0"/>
              <a:ea typeface="Roboto" charset="0"/>
              <a:cs typeface="Roboto" charset="0"/>
            </a:endParaRPr>
          </a:p>
        </p:txBody>
      </p:sp>
      <p:sp>
        <p:nvSpPr>
          <p:cNvPr id="10" name="CasellaDiTesto 9"/>
          <p:cNvSpPr txBox="1"/>
          <p:nvPr/>
        </p:nvSpPr>
        <p:spPr>
          <a:xfrm>
            <a:off x="526942" y="6213215"/>
            <a:ext cx="3627964" cy="380090"/>
          </a:xfrm>
          <a:prstGeom prst="rect">
            <a:avLst/>
          </a:prstGeom>
          <a:noFill/>
        </p:spPr>
        <p:txBody>
          <a:bodyPr wrap="square" rtlCol="0">
            <a:spAutoFit/>
          </a:bodyPr>
          <a:lstStyle/>
          <a:p>
            <a:pPr marR="0" algn="ctr" defTabSz="914400" eaLnBrk="1" fontAlgn="auto" latinLnBrk="0" hangingPunct="1">
              <a:lnSpc>
                <a:spcPct val="100000"/>
              </a:lnSpc>
              <a:spcBef>
                <a:spcPts val="0"/>
              </a:spcBef>
              <a:spcAft>
                <a:spcPts val="0"/>
              </a:spcAft>
              <a:buClrTx/>
              <a:buSzTx/>
              <a:tabLst/>
            </a:pPr>
            <a:r>
              <a:rPr lang="en-US" dirty="0" smtClean="0">
                <a:latin typeface="Roboto" charset="0"/>
                <a:ea typeface="Roboto" charset="0"/>
                <a:cs typeface="Roboto" charset="0"/>
              </a:rPr>
              <a:t>EPIC camera</a:t>
            </a:r>
          </a:p>
        </p:txBody>
      </p:sp>
    </p:spTree>
    <p:extLst>
      <p:ext uri="{BB962C8B-B14F-4D97-AF65-F5344CB8AC3E}">
        <p14:creationId xmlns:p14="http://schemas.microsoft.com/office/powerpoint/2010/main" val="142955760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latin typeface="Avenir Next LT Pro Demi" charset="0"/>
                <a:ea typeface="Avenir Next LT Pro Demi" charset="0"/>
                <a:cs typeface="Avenir Next LT Pro Demi" charset="0"/>
              </a:rPr>
              <a:t>The </a:t>
            </a:r>
            <a:r>
              <a:rPr lang="it-IT" b="1" dirty="0" err="1">
                <a:latin typeface="Avenir Next LT Pro Demi" charset="0"/>
                <a:ea typeface="Avenir Next LT Pro Demi" charset="0"/>
                <a:cs typeface="Avenir Next LT Pro Demi" charset="0"/>
              </a:rPr>
              <a:t>EXTraS</a:t>
            </a:r>
            <a:r>
              <a:rPr lang="it-IT" b="1" dirty="0">
                <a:latin typeface="Avenir Next LT Pro Demi" charset="0"/>
                <a:ea typeface="Avenir Next LT Pro Demi" charset="0"/>
                <a:cs typeface="Avenir Next LT Pro Demi" charset="0"/>
              </a:rPr>
              <a:t> Project</a:t>
            </a:r>
          </a:p>
        </p:txBody>
      </p:sp>
      <p:sp>
        <p:nvSpPr>
          <p:cNvPr id="3" name="Segnaposto numero diapositiva 2"/>
          <p:cNvSpPr>
            <a:spLocks noGrp="1"/>
          </p:cNvSpPr>
          <p:nvPr>
            <p:ph type="sldNum" sz="quarter" idx="4"/>
          </p:nvPr>
        </p:nvSpPr>
        <p:spPr/>
        <p:txBody>
          <a:bodyPr/>
          <a:lstStyle/>
          <a:p>
            <a:fld id="{936C95AE-7298-45E1-9514-94AFF5BED89B}" type="slidenum">
              <a:rPr lang="en-US" smtClean="0"/>
              <a:pPr/>
              <a:t>5</a:t>
            </a:fld>
            <a:endParaRPr lang="en-US" dirty="0"/>
          </a:p>
        </p:txBody>
      </p:sp>
      <p:sp>
        <p:nvSpPr>
          <p:cNvPr id="4" name="Rettangolo 3"/>
          <p:cNvSpPr/>
          <p:nvPr/>
        </p:nvSpPr>
        <p:spPr>
          <a:xfrm>
            <a:off x="526941" y="1830490"/>
            <a:ext cx="11084122" cy="3693319"/>
          </a:xfrm>
          <a:prstGeom prst="rect">
            <a:avLst/>
          </a:prstGeom>
        </p:spPr>
        <p:txBody>
          <a:bodyPr wrap="square">
            <a:spAutoFit/>
          </a:bodyPr>
          <a:lstStyle/>
          <a:p>
            <a:pPr>
              <a:spcAft>
                <a:spcPts val="1200"/>
              </a:spcAft>
              <a:buNone/>
            </a:pPr>
            <a:r>
              <a:rPr lang="en-US" sz="3600" b="1" dirty="0">
                <a:latin typeface="Avenir Heavy" charset="0"/>
                <a:ea typeface="Avenir Heavy" charset="0"/>
                <a:cs typeface="Avenir Heavy" charset="0"/>
              </a:rPr>
              <a:t>Systematic analysis of European Photon Imaging Camera archival data to:</a:t>
            </a:r>
          </a:p>
          <a:p>
            <a:pPr>
              <a:spcAft>
                <a:spcPts val="1200"/>
              </a:spcAft>
              <a:buNone/>
            </a:pPr>
            <a:endParaRPr lang="en-US" sz="1600" dirty="0"/>
          </a:p>
          <a:p>
            <a:pPr marL="285750" indent="-285750">
              <a:spcAft>
                <a:spcPts val="1200"/>
              </a:spcAft>
              <a:buFont typeface="Arial" charset="0"/>
              <a:buChar char="•"/>
            </a:pPr>
            <a:r>
              <a:rPr lang="en-US" sz="2400" dirty="0">
                <a:latin typeface="Roboto" charset="0"/>
                <a:ea typeface="Roboto" charset="0"/>
                <a:cs typeface="Roboto" charset="0"/>
              </a:rPr>
              <a:t>Detect new X-ray </a:t>
            </a:r>
            <a:r>
              <a:rPr lang="en-US" sz="2400" dirty="0" smtClean="0">
                <a:latin typeface="Roboto" charset="0"/>
                <a:ea typeface="Roboto" charset="0"/>
                <a:cs typeface="Roboto" charset="0"/>
              </a:rPr>
              <a:t>transients</a:t>
            </a:r>
          </a:p>
          <a:p>
            <a:pPr marL="285750" indent="-285750">
              <a:spcAft>
                <a:spcPts val="1200"/>
              </a:spcAft>
              <a:buFont typeface="Arial" charset="0"/>
              <a:buChar char="•"/>
            </a:pPr>
            <a:r>
              <a:rPr lang="en-US" sz="2400" dirty="0" smtClean="0">
                <a:latin typeface="Roboto" charset="0"/>
                <a:ea typeface="Roboto" charset="0"/>
                <a:cs typeface="Roboto" charset="0"/>
              </a:rPr>
              <a:t>Detect </a:t>
            </a:r>
            <a:r>
              <a:rPr lang="en-US" sz="2400" dirty="0">
                <a:latin typeface="Roboto" charset="0"/>
                <a:ea typeface="Roboto" charset="0"/>
                <a:cs typeface="Roboto" charset="0"/>
              </a:rPr>
              <a:t>new X-ray </a:t>
            </a:r>
            <a:r>
              <a:rPr lang="en-US" sz="2400" dirty="0" err="1">
                <a:latin typeface="Roboto" charset="0"/>
                <a:ea typeface="Roboto" charset="0"/>
                <a:cs typeface="Roboto" charset="0"/>
              </a:rPr>
              <a:t>pulsators</a:t>
            </a:r>
            <a:endParaRPr lang="en-US" sz="2400" dirty="0">
              <a:latin typeface="Roboto" charset="0"/>
              <a:ea typeface="Roboto" charset="0"/>
              <a:cs typeface="Roboto" charset="0"/>
            </a:endParaRPr>
          </a:p>
          <a:p>
            <a:pPr marL="285750" indent="-285750">
              <a:spcAft>
                <a:spcPts val="1200"/>
              </a:spcAft>
              <a:buFont typeface="Arial" charset="0"/>
              <a:buChar char="•"/>
            </a:pPr>
            <a:r>
              <a:rPr lang="en-US" sz="2400" dirty="0" smtClean="0">
                <a:latin typeface="Roboto" charset="0"/>
                <a:ea typeface="Roboto" charset="0"/>
                <a:cs typeface="Roboto" charset="0"/>
              </a:rPr>
              <a:t>Characterize their </a:t>
            </a:r>
            <a:r>
              <a:rPr lang="en-US" sz="2400" dirty="0">
                <a:latin typeface="Roboto" charset="0"/>
                <a:ea typeface="Roboto" charset="0"/>
                <a:cs typeface="Roboto" charset="0"/>
              </a:rPr>
              <a:t>long-term variability</a:t>
            </a:r>
          </a:p>
          <a:p>
            <a:pPr marL="285750" indent="-285750">
              <a:spcAft>
                <a:spcPts val="1200"/>
              </a:spcAft>
              <a:buFont typeface="Arial" charset="0"/>
              <a:buChar char="•"/>
            </a:pPr>
            <a:r>
              <a:rPr lang="en-US" sz="2400" dirty="0">
                <a:latin typeface="Roboto" charset="0"/>
                <a:ea typeface="Roboto" charset="0"/>
                <a:cs typeface="Roboto" charset="0"/>
              </a:rPr>
              <a:t>Compile and public release of </a:t>
            </a:r>
            <a:r>
              <a:rPr lang="en-US" sz="2400" dirty="0" smtClean="0">
                <a:latin typeface="Roboto" charset="0"/>
                <a:ea typeface="Roboto" charset="0"/>
                <a:cs typeface="Roboto" charset="0"/>
              </a:rPr>
              <a:t>the </a:t>
            </a:r>
            <a:r>
              <a:rPr lang="en-US" sz="2400" dirty="0">
                <a:latin typeface="Roboto" charset="0"/>
                <a:ea typeface="Roboto" charset="0"/>
                <a:cs typeface="Roboto" charset="0"/>
              </a:rPr>
              <a:t>variable </a:t>
            </a:r>
            <a:r>
              <a:rPr lang="en-US" sz="2400" dirty="0" smtClean="0">
                <a:latin typeface="Roboto" charset="0"/>
                <a:ea typeface="Roboto" charset="0"/>
                <a:cs typeface="Roboto" charset="0"/>
              </a:rPr>
              <a:t>source catalogue</a:t>
            </a:r>
            <a:endParaRPr lang="en-US" dirty="0"/>
          </a:p>
        </p:txBody>
      </p:sp>
    </p:spTree>
    <p:extLst>
      <p:ext uri="{BB962C8B-B14F-4D97-AF65-F5344CB8AC3E}">
        <p14:creationId xmlns:p14="http://schemas.microsoft.com/office/powerpoint/2010/main" val="154136349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92100" y="2819400"/>
            <a:ext cx="6502400" cy="2654300"/>
          </a:xfrm>
          <a:prstGeom prst="rect">
            <a:avLst/>
          </a:prstGeom>
          <a:solidFill>
            <a:srgbClr val="E5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p:txBody>
          <a:bodyPr/>
          <a:lstStyle/>
          <a:p>
            <a:r>
              <a:rPr lang="it-IT" b="1" dirty="0">
                <a:latin typeface="Avenir Next LT Pro Demi" charset="0"/>
                <a:ea typeface="Avenir Next LT Pro Demi" charset="0"/>
                <a:cs typeface="Avenir Next LT Pro Demi" charset="0"/>
              </a:rPr>
              <a:t>The </a:t>
            </a:r>
            <a:r>
              <a:rPr lang="it-IT" b="1" dirty="0" err="1">
                <a:latin typeface="Avenir Next LT Pro Demi" charset="0"/>
                <a:ea typeface="Avenir Next LT Pro Demi" charset="0"/>
                <a:cs typeface="Avenir Next LT Pro Demi" charset="0"/>
              </a:rPr>
              <a:t>EXTraS</a:t>
            </a:r>
            <a:r>
              <a:rPr lang="it-IT" b="1" dirty="0">
                <a:latin typeface="Avenir Next LT Pro Demi" charset="0"/>
                <a:ea typeface="Avenir Next LT Pro Demi" charset="0"/>
                <a:cs typeface="Avenir Next LT Pro Demi" charset="0"/>
              </a:rPr>
              <a:t> Project</a:t>
            </a:r>
          </a:p>
        </p:txBody>
      </p:sp>
      <p:sp>
        <p:nvSpPr>
          <p:cNvPr id="3" name="Segnaposto numero diapositiva 2"/>
          <p:cNvSpPr>
            <a:spLocks noGrp="1"/>
          </p:cNvSpPr>
          <p:nvPr>
            <p:ph type="sldNum" sz="quarter" idx="4"/>
          </p:nvPr>
        </p:nvSpPr>
        <p:spPr/>
        <p:txBody>
          <a:bodyPr/>
          <a:lstStyle/>
          <a:p>
            <a:fld id="{936C95AE-7298-45E1-9514-94AFF5BED89B}" type="slidenum">
              <a:rPr lang="en-US" smtClean="0"/>
              <a:pPr/>
              <a:t>6</a:t>
            </a:fld>
            <a:endParaRPr lang="en-US" dirty="0"/>
          </a:p>
        </p:txBody>
      </p:sp>
      <p:pic>
        <p:nvPicPr>
          <p:cNvPr id="4" name="Immagine 3"/>
          <p:cNvPicPr>
            <a:picLocks noChangeAspect="1"/>
          </p:cNvPicPr>
          <p:nvPr/>
        </p:nvPicPr>
        <p:blipFill rotWithShape="1">
          <a:blip r:embed="rId3"/>
          <a:srcRect r="49690"/>
          <a:stretch/>
        </p:blipFill>
        <p:spPr>
          <a:xfrm>
            <a:off x="7200182" y="1652606"/>
            <a:ext cx="4557180" cy="4953000"/>
          </a:xfrm>
          <a:prstGeom prst="rect">
            <a:avLst/>
          </a:prstGeom>
        </p:spPr>
      </p:pic>
      <p:sp>
        <p:nvSpPr>
          <p:cNvPr id="5" name="Rettangolo 4"/>
          <p:cNvSpPr/>
          <p:nvPr/>
        </p:nvSpPr>
        <p:spPr>
          <a:xfrm>
            <a:off x="526941" y="2974944"/>
            <a:ext cx="6096000" cy="2308324"/>
          </a:xfrm>
          <a:prstGeom prst="rect">
            <a:avLst/>
          </a:prstGeom>
        </p:spPr>
        <p:txBody>
          <a:bodyPr>
            <a:spAutoFit/>
          </a:bodyPr>
          <a:lstStyle/>
          <a:p>
            <a:pPr algn="just"/>
            <a:r>
              <a:rPr lang="en-US" sz="2400" dirty="0">
                <a:latin typeface="Roboto" charset="0"/>
                <a:ea typeface="Roboto" charset="0"/>
                <a:cs typeface="Roboto" charset="0"/>
              </a:rPr>
              <a:t>For each observation, </a:t>
            </a:r>
            <a:r>
              <a:rPr lang="en-US" sz="2400" b="1" dirty="0">
                <a:latin typeface="Roboto" charset="0"/>
                <a:ea typeface="Roboto" charset="0"/>
                <a:cs typeface="Roboto" charset="0"/>
              </a:rPr>
              <a:t>source detection </a:t>
            </a:r>
            <a:r>
              <a:rPr lang="en-US" sz="2400" dirty="0">
                <a:latin typeface="Roboto" charset="0"/>
                <a:ea typeface="Roboto" charset="0"/>
                <a:cs typeface="Roboto" charset="0"/>
              </a:rPr>
              <a:t>is performed on images integrated on short (e.g. 1,000 s) </a:t>
            </a:r>
            <a:r>
              <a:rPr lang="en-US" sz="2400" b="1" dirty="0">
                <a:latin typeface="Roboto" charset="0"/>
                <a:ea typeface="Roboto" charset="0"/>
                <a:cs typeface="Roboto" charset="0"/>
              </a:rPr>
              <a:t>time intervals </a:t>
            </a:r>
            <a:r>
              <a:rPr lang="en-US" sz="2400" dirty="0">
                <a:latin typeface="Roboto" charset="0"/>
                <a:ea typeface="Roboto" charset="0"/>
                <a:cs typeface="Roboto" charset="0"/>
              </a:rPr>
              <a:t>and results compared with the list of sources detected in the </a:t>
            </a:r>
            <a:r>
              <a:rPr lang="en-US" sz="2400" b="1" dirty="0">
                <a:latin typeface="Roboto" charset="0"/>
                <a:ea typeface="Roboto" charset="0"/>
                <a:cs typeface="Roboto" charset="0"/>
              </a:rPr>
              <a:t>full observation </a:t>
            </a:r>
            <a:r>
              <a:rPr lang="en-US" sz="2400" dirty="0">
                <a:latin typeface="Roboto" charset="0"/>
                <a:ea typeface="Roboto" charset="0"/>
                <a:cs typeface="Roboto" charset="0"/>
              </a:rPr>
              <a:t>(5,000 – 130,000 s), searching for </a:t>
            </a:r>
            <a:r>
              <a:rPr lang="en-US" sz="2400" b="1" dirty="0">
                <a:latin typeface="Roboto" charset="0"/>
                <a:ea typeface="Roboto" charset="0"/>
                <a:cs typeface="Roboto" charset="0"/>
              </a:rPr>
              <a:t>new point sources</a:t>
            </a:r>
          </a:p>
        </p:txBody>
      </p:sp>
      <p:sp>
        <p:nvSpPr>
          <p:cNvPr id="6" name="CasellaDiTesto 5"/>
          <p:cNvSpPr txBox="1"/>
          <p:nvPr/>
        </p:nvSpPr>
        <p:spPr>
          <a:xfrm>
            <a:off x="10814642" y="1783190"/>
            <a:ext cx="822661"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dirty="0">
                <a:solidFill>
                  <a:schemeClr val="bg1"/>
                </a:solidFill>
                <a:latin typeface="Roboto" charset="0"/>
                <a:ea typeface="Roboto" charset="0"/>
                <a:cs typeface="Roboto" charset="0"/>
              </a:rPr>
              <a:t>1000s</a:t>
            </a:r>
          </a:p>
        </p:txBody>
      </p:sp>
      <p:sp>
        <p:nvSpPr>
          <p:cNvPr id="7" name="CasellaDiTesto 6"/>
          <p:cNvSpPr txBox="1"/>
          <p:nvPr/>
        </p:nvSpPr>
        <p:spPr>
          <a:xfrm>
            <a:off x="9793529" y="4194398"/>
            <a:ext cx="1843774" cy="369332"/>
          </a:xfrm>
          <a:prstGeom prst="rect">
            <a:avLst/>
          </a:prstGeom>
          <a:noFill/>
        </p:spPr>
        <p:txBody>
          <a:bodyPr wrap="none" rtlCol="0">
            <a:spAutoFit/>
          </a:bodyPr>
          <a:lstStyle/>
          <a:p>
            <a:pPr marR="0" defTabSz="914400" eaLnBrk="1" fontAlgn="auto" latinLnBrk="0" hangingPunct="1">
              <a:lnSpc>
                <a:spcPct val="100000"/>
              </a:lnSpc>
              <a:spcBef>
                <a:spcPts val="0"/>
              </a:spcBef>
              <a:spcAft>
                <a:spcPts val="0"/>
              </a:spcAft>
              <a:buClrTx/>
              <a:buSzTx/>
              <a:tabLst/>
            </a:pPr>
            <a:r>
              <a:rPr lang="en-US" dirty="0">
                <a:solidFill>
                  <a:schemeClr val="bg1"/>
                </a:solidFill>
                <a:latin typeface="Roboto" charset="0"/>
                <a:ea typeface="Roboto" charset="0"/>
                <a:cs typeface="Roboto" charset="0"/>
              </a:rPr>
              <a:t>Full Observation</a:t>
            </a:r>
          </a:p>
        </p:txBody>
      </p:sp>
    </p:spTree>
    <p:extLst>
      <p:ext uri="{BB962C8B-B14F-4D97-AF65-F5344CB8AC3E}">
        <p14:creationId xmlns:p14="http://schemas.microsoft.com/office/powerpoint/2010/main" val="114333393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latin typeface="Avenir Next LT Pro Demi" charset="0"/>
                <a:ea typeface="Avenir Next LT Pro Demi" charset="0"/>
                <a:cs typeface="Avenir Next LT Pro Demi" charset="0"/>
              </a:rPr>
              <a:t>The </a:t>
            </a:r>
            <a:r>
              <a:rPr lang="it-IT" b="1" dirty="0" err="1">
                <a:latin typeface="Avenir Next LT Pro Demi" charset="0"/>
                <a:ea typeface="Avenir Next LT Pro Demi" charset="0"/>
                <a:cs typeface="Avenir Next LT Pro Demi" charset="0"/>
              </a:rPr>
              <a:t>EXTraS</a:t>
            </a:r>
            <a:r>
              <a:rPr lang="it-IT" b="1" dirty="0">
                <a:latin typeface="Avenir Next LT Pro Demi" charset="0"/>
                <a:ea typeface="Avenir Next LT Pro Demi" charset="0"/>
                <a:cs typeface="Avenir Next LT Pro Demi" charset="0"/>
              </a:rPr>
              <a:t> Project</a:t>
            </a:r>
          </a:p>
        </p:txBody>
      </p:sp>
      <p:sp>
        <p:nvSpPr>
          <p:cNvPr id="3" name="Segnaposto numero diapositiva 2"/>
          <p:cNvSpPr>
            <a:spLocks noGrp="1"/>
          </p:cNvSpPr>
          <p:nvPr>
            <p:ph type="sldNum" sz="quarter" idx="4"/>
          </p:nvPr>
        </p:nvSpPr>
        <p:spPr/>
        <p:txBody>
          <a:bodyPr/>
          <a:lstStyle/>
          <a:p>
            <a:fld id="{936C95AE-7298-45E1-9514-94AFF5BED89B}" type="slidenum">
              <a:rPr lang="en-US" smtClean="0"/>
              <a:pPr/>
              <a:t>7</a:t>
            </a:fld>
            <a:endParaRPr lang="en-US" dirty="0"/>
          </a:p>
        </p:txBody>
      </p:sp>
      <p:sp>
        <p:nvSpPr>
          <p:cNvPr id="5" name="CasellaDiTesto 4"/>
          <p:cNvSpPr txBox="1"/>
          <p:nvPr/>
        </p:nvSpPr>
        <p:spPr>
          <a:xfrm>
            <a:off x="526941" y="1700732"/>
            <a:ext cx="11084122" cy="646331"/>
          </a:xfrm>
          <a:prstGeom prst="rect">
            <a:avLst/>
          </a:prstGeom>
          <a:noFill/>
        </p:spPr>
        <p:txBody>
          <a:bodyPr wrap="square" rtlCol="0">
            <a:spAutoFit/>
          </a:bodyPr>
          <a:lstStyle/>
          <a:p>
            <a:pPr marR="0" defTabSz="914400" eaLnBrk="1" fontAlgn="auto" latinLnBrk="0" hangingPunct="1">
              <a:lnSpc>
                <a:spcPct val="100000"/>
              </a:lnSpc>
              <a:spcBef>
                <a:spcPts val="0"/>
              </a:spcBef>
              <a:spcAft>
                <a:spcPts val="0"/>
              </a:spcAft>
              <a:buClrTx/>
              <a:buSzTx/>
              <a:tabLst/>
            </a:pPr>
            <a:r>
              <a:rPr lang="en-US" sz="3600" b="1" dirty="0" smtClean="0">
                <a:latin typeface="Avenir Heavy" charset="0"/>
                <a:ea typeface="Avenir Heavy" charset="0"/>
                <a:cs typeface="Avenir Heavy" charset="0"/>
              </a:rPr>
              <a:t>SW Characteristics and requirements:</a:t>
            </a:r>
            <a:endParaRPr lang="en-US" sz="3600" b="1" dirty="0">
              <a:latin typeface="Avenir Heavy" charset="0"/>
              <a:ea typeface="Avenir Heavy" charset="0"/>
              <a:cs typeface="Avenir Heavy" charset="0"/>
            </a:endParaRPr>
          </a:p>
        </p:txBody>
      </p:sp>
      <p:grpSp>
        <p:nvGrpSpPr>
          <p:cNvPr id="4" name="Gruppo 3"/>
          <p:cNvGrpSpPr/>
          <p:nvPr/>
        </p:nvGrpSpPr>
        <p:grpSpPr>
          <a:xfrm>
            <a:off x="526941" y="3279841"/>
            <a:ext cx="11084122" cy="1864707"/>
            <a:chOff x="526941" y="3279841"/>
            <a:chExt cx="11084122" cy="1864707"/>
          </a:xfrm>
        </p:grpSpPr>
        <p:sp>
          <p:nvSpPr>
            <p:cNvPr id="6" name="Rectangle 2"/>
            <p:cNvSpPr/>
            <p:nvPr/>
          </p:nvSpPr>
          <p:spPr>
            <a:xfrm>
              <a:off x="526941" y="3279841"/>
              <a:ext cx="11084122" cy="1864707"/>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691466" y="3950583"/>
              <a:ext cx="4455066" cy="523220"/>
            </a:xfrm>
            <a:prstGeom prst="rect">
              <a:avLst/>
            </a:prstGeom>
          </p:spPr>
          <p:txBody>
            <a:bodyPr wrap="none">
              <a:spAutoFit/>
            </a:bodyPr>
            <a:lstStyle/>
            <a:p>
              <a:r>
                <a:rPr lang="en-US" sz="2800" dirty="0" smtClean="0">
                  <a:latin typeface="Roboto" charset="0"/>
                  <a:ea typeface="Roboto" charset="0"/>
                  <a:cs typeface="Roboto" charset="0"/>
                </a:rPr>
                <a:t>Independent analysis tools</a:t>
              </a:r>
              <a:endParaRPr lang="en-US" sz="2800" dirty="0">
                <a:latin typeface="Roboto" charset="0"/>
                <a:ea typeface="Roboto" charset="0"/>
                <a:cs typeface="Roboto" charset="0"/>
              </a:endParaRPr>
            </a:p>
          </p:txBody>
        </p:sp>
      </p:grpSp>
    </p:spTree>
    <p:extLst>
      <p:ext uri="{BB962C8B-B14F-4D97-AF65-F5344CB8AC3E}">
        <p14:creationId xmlns:p14="http://schemas.microsoft.com/office/powerpoint/2010/main" val="1476521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p:nvPr/>
        </p:nvSpPr>
        <p:spPr>
          <a:xfrm>
            <a:off x="526941" y="3279841"/>
            <a:ext cx="11084122" cy="1864707"/>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p:txBody>
          <a:bodyPr/>
          <a:lstStyle/>
          <a:p>
            <a:r>
              <a:rPr lang="it-IT" b="1" dirty="0">
                <a:latin typeface="Avenir Next LT Pro Demi" charset="0"/>
                <a:ea typeface="Avenir Next LT Pro Demi" charset="0"/>
                <a:cs typeface="Avenir Next LT Pro Demi" charset="0"/>
              </a:rPr>
              <a:t>The </a:t>
            </a:r>
            <a:r>
              <a:rPr lang="it-IT" b="1" dirty="0" err="1">
                <a:latin typeface="Avenir Next LT Pro Demi" charset="0"/>
                <a:ea typeface="Avenir Next LT Pro Demi" charset="0"/>
                <a:cs typeface="Avenir Next LT Pro Demi" charset="0"/>
              </a:rPr>
              <a:t>EXTraS</a:t>
            </a:r>
            <a:r>
              <a:rPr lang="it-IT" b="1" dirty="0">
                <a:latin typeface="Avenir Next LT Pro Demi" charset="0"/>
                <a:ea typeface="Avenir Next LT Pro Demi" charset="0"/>
                <a:cs typeface="Avenir Next LT Pro Demi" charset="0"/>
              </a:rPr>
              <a:t> Project</a:t>
            </a:r>
          </a:p>
        </p:txBody>
      </p:sp>
      <p:sp>
        <p:nvSpPr>
          <p:cNvPr id="3" name="Segnaposto numero diapositiva 2"/>
          <p:cNvSpPr>
            <a:spLocks noGrp="1"/>
          </p:cNvSpPr>
          <p:nvPr>
            <p:ph type="sldNum" sz="quarter" idx="4"/>
          </p:nvPr>
        </p:nvSpPr>
        <p:spPr/>
        <p:txBody>
          <a:bodyPr/>
          <a:lstStyle/>
          <a:p>
            <a:fld id="{936C95AE-7298-45E1-9514-94AFF5BED89B}" type="slidenum">
              <a:rPr lang="en-US" smtClean="0"/>
              <a:pPr/>
              <a:t>8</a:t>
            </a:fld>
            <a:endParaRPr lang="en-US" dirty="0"/>
          </a:p>
        </p:txBody>
      </p:sp>
      <p:sp>
        <p:nvSpPr>
          <p:cNvPr id="5" name="CasellaDiTesto 4"/>
          <p:cNvSpPr txBox="1"/>
          <p:nvPr/>
        </p:nvSpPr>
        <p:spPr>
          <a:xfrm>
            <a:off x="526941" y="1700732"/>
            <a:ext cx="11084122" cy="646331"/>
          </a:xfrm>
          <a:prstGeom prst="rect">
            <a:avLst/>
          </a:prstGeom>
          <a:noFill/>
        </p:spPr>
        <p:txBody>
          <a:bodyPr wrap="square" rtlCol="0">
            <a:spAutoFit/>
          </a:bodyPr>
          <a:lstStyle/>
          <a:p>
            <a:r>
              <a:rPr lang="en-US" sz="3600" b="1" dirty="0">
                <a:latin typeface="Avenir Heavy" charset="0"/>
                <a:ea typeface="Avenir Heavy" charset="0"/>
                <a:cs typeface="Avenir Heavy" charset="0"/>
              </a:rPr>
              <a:t>SW Characteristics and requirements:</a:t>
            </a:r>
          </a:p>
        </p:txBody>
      </p:sp>
      <p:sp>
        <p:nvSpPr>
          <p:cNvPr id="9" name="Rettangolo 8"/>
          <p:cNvSpPr/>
          <p:nvPr/>
        </p:nvSpPr>
        <p:spPr>
          <a:xfrm>
            <a:off x="691466" y="3950583"/>
            <a:ext cx="3054041" cy="523220"/>
          </a:xfrm>
          <a:prstGeom prst="rect">
            <a:avLst/>
          </a:prstGeom>
        </p:spPr>
        <p:txBody>
          <a:bodyPr wrap="none">
            <a:spAutoFit/>
          </a:bodyPr>
          <a:lstStyle/>
          <a:p>
            <a:r>
              <a:rPr lang="en-US" sz="2800" dirty="0" smtClean="0">
                <a:latin typeface="Roboto" charset="0"/>
                <a:ea typeface="Roboto" charset="0"/>
                <a:cs typeface="Roboto" charset="0"/>
              </a:rPr>
              <a:t>Complex libraries!</a:t>
            </a:r>
            <a:endParaRPr lang="en-US" sz="2800" dirty="0">
              <a:latin typeface="Roboto" charset="0"/>
              <a:ea typeface="Roboto" charset="0"/>
              <a:cs typeface="Roboto" charset="0"/>
            </a:endParaRPr>
          </a:p>
        </p:txBody>
      </p:sp>
    </p:spTree>
    <p:extLst>
      <p:ext uri="{BB962C8B-B14F-4D97-AF65-F5344CB8AC3E}">
        <p14:creationId xmlns:p14="http://schemas.microsoft.com/office/powerpoint/2010/main" val="44092296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p:nvPr/>
        </p:nvSpPr>
        <p:spPr>
          <a:xfrm>
            <a:off x="526941" y="3279841"/>
            <a:ext cx="11084122" cy="1864707"/>
          </a:xfrm>
          <a:prstGeom prst="rect">
            <a:avLst/>
          </a:prstGeom>
          <a:solidFill>
            <a:schemeClr val="accent5">
              <a:lumMod val="20000"/>
              <a:lumOff val="80000"/>
            </a:schemeClr>
          </a:solidFill>
          <a:ln>
            <a:noFill/>
          </a:ln>
          <a:effectLst>
            <a:outerShdw blurRad="38100" dist="12700" dir="54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p:txBody>
          <a:bodyPr/>
          <a:lstStyle/>
          <a:p>
            <a:r>
              <a:rPr lang="it-IT" b="1" dirty="0">
                <a:latin typeface="Avenir Next LT Pro Demi" charset="0"/>
                <a:ea typeface="Avenir Next LT Pro Demi" charset="0"/>
                <a:cs typeface="Avenir Next LT Pro Demi" charset="0"/>
              </a:rPr>
              <a:t>The </a:t>
            </a:r>
            <a:r>
              <a:rPr lang="it-IT" b="1" dirty="0" err="1">
                <a:latin typeface="Avenir Next LT Pro Demi" charset="0"/>
                <a:ea typeface="Avenir Next LT Pro Demi" charset="0"/>
                <a:cs typeface="Avenir Next LT Pro Demi" charset="0"/>
              </a:rPr>
              <a:t>EXTraS</a:t>
            </a:r>
            <a:r>
              <a:rPr lang="it-IT" b="1" dirty="0">
                <a:latin typeface="Avenir Next LT Pro Demi" charset="0"/>
                <a:ea typeface="Avenir Next LT Pro Demi" charset="0"/>
                <a:cs typeface="Avenir Next LT Pro Demi" charset="0"/>
              </a:rPr>
              <a:t> Project</a:t>
            </a:r>
          </a:p>
        </p:txBody>
      </p:sp>
      <p:sp>
        <p:nvSpPr>
          <p:cNvPr id="3" name="Segnaposto numero diapositiva 2"/>
          <p:cNvSpPr>
            <a:spLocks noGrp="1"/>
          </p:cNvSpPr>
          <p:nvPr>
            <p:ph type="sldNum" sz="quarter" idx="4"/>
          </p:nvPr>
        </p:nvSpPr>
        <p:spPr/>
        <p:txBody>
          <a:bodyPr/>
          <a:lstStyle/>
          <a:p>
            <a:fld id="{936C95AE-7298-45E1-9514-94AFF5BED89B}" type="slidenum">
              <a:rPr lang="en-US" smtClean="0"/>
              <a:pPr/>
              <a:t>9</a:t>
            </a:fld>
            <a:endParaRPr lang="en-US" dirty="0"/>
          </a:p>
        </p:txBody>
      </p:sp>
      <p:sp>
        <p:nvSpPr>
          <p:cNvPr id="5" name="CasellaDiTesto 4"/>
          <p:cNvSpPr txBox="1"/>
          <p:nvPr/>
        </p:nvSpPr>
        <p:spPr>
          <a:xfrm>
            <a:off x="526941" y="1700732"/>
            <a:ext cx="11084122" cy="646331"/>
          </a:xfrm>
          <a:prstGeom prst="rect">
            <a:avLst/>
          </a:prstGeom>
          <a:noFill/>
        </p:spPr>
        <p:txBody>
          <a:bodyPr wrap="square" rtlCol="0">
            <a:spAutoFit/>
          </a:bodyPr>
          <a:lstStyle/>
          <a:p>
            <a:r>
              <a:rPr lang="en-US" sz="3600" b="1" dirty="0">
                <a:latin typeface="Avenir Heavy" charset="0"/>
                <a:ea typeface="Avenir Heavy" charset="0"/>
                <a:cs typeface="Avenir Heavy" charset="0"/>
              </a:rPr>
              <a:t>SW Characteristics and requirements:</a:t>
            </a:r>
          </a:p>
        </p:txBody>
      </p:sp>
      <p:sp>
        <p:nvSpPr>
          <p:cNvPr id="9" name="Rettangolo 8"/>
          <p:cNvSpPr/>
          <p:nvPr/>
        </p:nvSpPr>
        <p:spPr>
          <a:xfrm>
            <a:off x="691466" y="3950583"/>
            <a:ext cx="5678157" cy="523220"/>
          </a:xfrm>
          <a:prstGeom prst="rect">
            <a:avLst/>
          </a:prstGeom>
        </p:spPr>
        <p:txBody>
          <a:bodyPr wrap="none">
            <a:spAutoFit/>
          </a:bodyPr>
          <a:lstStyle/>
          <a:p>
            <a:r>
              <a:rPr lang="en-US" sz="2800" dirty="0" smtClean="0">
                <a:latin typeface="Roboto" charset="0"/>
                <a:ea typeface="Roboto" charset="0"/>
                <a:cs typeface="Roboto" charset="0"/>
              </a:rPr>
              <a:t>Configurations and results sharing</a:t>
            </a:r>
            <a:endParaRPr lang="en-US" sz="2800" dirty="0">
              <a:latin typeface="Roboto" charset="0"/>
              <a:ea typeface="Roboto" charset="0"/>
              <a:cs typeface="Roboto" charset="0"/>
            </a:endParaRPr>
          </a:p>
        </p:txBody>
      </p:sp>
    </p:spTree>
    <p:extLst>
      <p:ext uri="{BB962C8B-B14F-4D97-AF65-F5344CB8AC3E}">
        <p14:creationId xmlns:p14="http://schemas.microsoft.com/office/powerpoint/2010/main" val="174444250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000000"/>
      </a:dk1>
      <a:lt1>
        <a:srgbClr val="FFFFFF"/>
      </a:lt1>
      <a:dk2>
        <a:srgbClr val="263238"/>
      </a:dk2>
      <a:lt2>
        <a:srgbClr val="ECEFF1"/>
      </a:lt2>
      <a:accent1>
        <a:srgbClr val="37474F"/>
      </a:accent1>
      <a:accent2>
        <a:srgbClr val="455A64"/>
      </a:accent2>
      <a:accent3>
        <a:srgbClr val="546E7A"/>
      </a:accent3>
      <a:accent4>
        <a:srgbClr val="607D8B"/>
      </a:accent4>
      <a:accent5>
        <a:srgbClr val="78909C"/>
      </a:accent5>
      <a:accent6>
        <a:srgbClr val="00E676"/>
      </a:accent6>
      <a:hlink>
        <a:srgbClr val="546E7A"/>
      </a:hlink>
      <a:folHlink>
        <a:srgbClr val="37474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effectLst>
          <a:outerShdw blurRad="50800" dist="25400" dir="5400000" algn="t" rotWithShape="0">
            <a:prstClr val="black">
              <a:alpha val="30000"/>
            </a:prstClr>
          </a:outerShdw>
          <a:softEdge rad="0"/>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 with Circle">
  <a:themeElements>
    <a:clrScheme name="Custom 2">
      <a:dk1>
        <a:srgbClr val="000000"/>
      </a:dk1>
      <a:lt1>
        <a:srgbClr val="FFFFFF"/>
      </a:lt1>
      <a:dk2>
        <a:srgbClr val="263238"/>
      </a:dk2>
      <a:lt2>
        <a:srgbClr val="ECEFF1"/>
      </a:lt2>
      <a:accent1>
        <a:srgbClr val="37474F"/>
      </a:accent1>
      <a:accent2>
        <a:srgbClr val="455A64"/>
      </a:accent2>
      <a:accent3>
        <a:srgbClr val="546E7A"/>
      </a:accent3>
      <a:accent4>
        <a:srgbClr val="607D8B"/>
      </a:accent4>
      <a:accent5>
        <a:srgbClr val="78909C"/>
      </a:accent5>
      <a:accent6>
        <a:srgbClr val="00E676"/>
      </a:accent6>
      <a:hlink>
        <a:srgbClr val="546E7A"/>
      </a:hlink>
      <a:folHlink>
        <a:srgbClr val="37474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asic with Circle">
  <a:themeElements>
    <a:clrScheme name="Custom 2">
      <a:dk1>
        <a:srgbClr val="000000"/>
      </a:dk1>
      <a:lt1>
        <a:srgbClr val="FFFFFF"/>
      </a:lt1>
      <a:dk2>
        <a:srgbClr val="263238"/>
      </a:dk2>
      <a:lt2>
        <a:srgbClr val="ECEFF1"/>
      </a:lt2>
      <a:accent1>
        <a:srgbClr val="37474F"/>
      </a:accent1>
      <a:accent2>
        <a:srgbClr val="455A64"/>
      </a:accent2>
      <a:accent3>
        <a:srgbClr val="546E7A"/>
      </a:accent3>
      <a:accent4>
        <a:srgbClr val="607D8B"/>
      </a:accent4>
      <a:accent5>
        <a:srgbClr val="78909C"/>
      </a:accent5>
      <a:accent6>
        <a:srgbClr val="00E676"/>
      </a:accent6>
      <a:hlink>
        <a:srgbClr val="546E7A"/>
      </a:hlink>
      <a:folHlink>
        <a:srgbClr val="37474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marR="0" indent="-285750" defTabSz="914400" eaLnBrk="1" fontAlgn="auto" latinLnBrk="0" hangingPunct="1">
          <a:lnSpc>
            <a:spcPct val="100000"/>
          </a:lnSpc>
          <a:spcBef>
            <a:spcPts val="0"/>
          </a:spcBef>
          <a:spcAft>
            <a:spcPts val="0"/>
          </a:spcAft>
          <a:buClrTx/>
          <a:buSzTx/>
          <a:buFont typeface="Arial" charset="0"/>
          <a:buChar char="•"/>
          <a:tabLst/>
          <a:defRPr dirty="0" smtClean="0">
            <a:latin typeface="Roboto" charset="0"/>
            <a:ea typeface="Roboto" charset="0"/>
            <a:cs typeface="Roboto"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eaderline">
  <a:themeElements>
    <a:clrScheme name="Custom 2">
      <a:dk1>
        <a:srgbClr val="000000"/>
      </a:dk1>
      <a:lt1>
        <a:srgbClr val="FFFFFF"/>
      </a:lt1>
      <a:dk2>
        <a:srgbClr val="263238"/>
      </a:dk2>
      <a:lt2>
        <a:srgbClr val="ECEFF1"/>
      </a:lt2>
      <a:accent1>
        <a:srgbClr val="37474F"/>
      </a:accent1>
      <a:accent2>
        <a:srgbClr val="455A64"/>
      </a:accent2>
      <a:accent3>
        <a:srgbClr val="546E7A"/>
      </a:accent3>
      <a:accent4>
        <a:srgbClr val="607D8B"/>
      </a:accent4>
      <a:accent5>
        <a:srgbClr val="78909C"/>
      </a:accent5>
      <a:accent6>
        <a:srgbClr val="00E676"/>
      </a:accent6>
      <a:hlink>
        <a:srgbClr val="546E7A"/>
      </a:hlink>
      <a:folHlink>
        <a:srgbClr val="37474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effectLst>
          <a:outerShdw blurRad="50800" dist="25400" dir="5400000" algn="t" rotWithShape="0">
            <a:prstClr val="black">
              <a:alpha val="30000"/>
            </a:prstClr>
          </a:outerShdw>
          <a:softEdge rad="0"/>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62548</TotalTime>
  <Words>1763</Words>
  <Application>Microsoft Office PowerPoint</Application>
  <PresentationFormat>Widescreen</PresentationFormat>
  <Paragraphs>310</Paragraphs>
  <Slides>26</Slides>
  <Notes>25</Notes>
  <HiddenSlides>0</HiddenSlides>
  <MMClips>0</MMClips>
  <ScaleCrop>false</ScaleCrop>
  <HeadingPairs>
    <vt:vector size="6" baseType="variant">
      <vt:variant>
        <vt:lpstr>Caratteri utilizzati</vt:lpstr>
      </vt:variant>
      <vt:variant>
        <vt:i4>13</vt:i4>
      </vt:variant>
      <vt:variant>
        <vt:lpstr>Tema</vt:lpstr>
      </vt:variant>
      <vt:variant>
        <vt:i4>4</vt:i4>
      </vt:variant>
      <vt:variant>
        <vt:lpstr>Titoli diapositive</vt:lpstr>
      </vt:variant>
      <vt:variant>
        <vt:i4>26</vt:i4>
      </vt:variant>
    </vt:vector>
  </HeadingPairs>
  <TitlesOfParts>
    <vt:vector size="43" baseType="lpstr">
      <vt:lpstr>Arial</vt:lpstr>
      <vt:lpstr>Avenir Heavy</vt:lpstr>
      <vt:lpstr>Avenir Medium</vt:lpstr>
      <vt:lpstr>Avenir Next LT Pro Demi</vt:lpstr>
      <vt:lpstr>AvenirNext LT Pro</vt:lpstr>
      <vt:lpstr>Calibri</vt:lpstr>
      <vt:lpstr>Courier New</vt:lpstr>
      <vt:lpstr>Noto Sans</vt:lpstr>
      <vt:lpstr>Roboto</vt:lpstr>
      <vt:lpstr>Roboto Light</vt:lpstr>
      <vt:lpstr>Roboto Medium</vt:lpstr>
      <vt:lpstr>Roboto Thin</vt:lpstr>
      <vt:lpstr>Times New Roman</vt:lpstr>
      <vt:lpstr>Blank</vt:lpstr>
      <vt:lpstr>Basic with Circle</vt:lpstr>
      <vt:lpstr>1_Basic with Circle</vt:lpstr>
      <vt:lpstr>Headerline</vt:lpstr>
      <vt:lpstr>Presentazione standard di PowerPoint</vt:lpstr>
      <vt:lpstr>Outline</vt:lpstr>
      <vt:lpstr>Outline</vt:lpstr>
      <vt:lpstr>The EXTraS Project</vt:lpstr>
      <vt:lpstr>The EXTraS Project</vt:lpstr>
      <vt:lpstr>The EXTraS Project</vt:lpstr>
      <vt:lpstr>The EXTraS Project</vt:lpstr>
      <vt:lpstr>The EXTraS Project</vt:lpstr>
      <vt:lpstr>The EXTraS Project</vt:lpstr>
      <vt:lpstr>The EXTraS Project</vt:lpstr>
      <vt:lpstr>The EXTraS Project</vt:lpstr>
      <vt:lpstr>Outline</vt:lpstr>
      <vt:lpstr>PortalTS</vt:lpstr>
      <vt:lpstr>PortalTS - Internal Architecture</vt:lpstr>
      <vt:lpstr>Json-GUI</vt:lpstr>
      <vt:lpstr>EXTraS Project - Architecture</vt:lpstr>
      <vt:lpstr>Outline</vt:lpstr>
      <vt:lpstr>EXTraS Project - EGI FedCloud: Personalized V.A.</vt:lpstr>
      <vt:lpstr>EXTraS Project - EGI FedCloud</vt:lpstr>
      <vt:lpstr>EXTraS Project - EGI FedCloud</vt:lpstr>
      <vt:lpstr>EXTraS Project - EGI FedCloud</vt:lpstr>
      <vt:lpstr>EXTraS Project - V.A. Contextualization</vt:lpstr>
      <vt:lpstr>EXTraS Project - Microservice</vt:lpstr>
      <vt:lpstr>EXTraS Project - Microservices</vt:lpstr>
      <vt:lpstr>EXTraS Project - Microservices</vt:lpstr>
      <vt:lpstr>Presentazione standard di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Luca Roverelli</dc:creator>
  <cp:keywords/>
  <dc:description/>
  <cp:lastModifiedBy>dscardaci</cp:lastModifiedBy>
  <cp:revision>809</cp:revision>
  <dcterms:created xsi:type="dcterms:W3CDTF">2015-05-30T00:46:15Z</dcterms:created>
  <dcterms:modified xsi:type="dcterms:W3CDTF">2016-04-05T07:34:40Z</dcterms:modified>
  <cp:category/>
</cp:coreProperties>
</file>