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48" r:id="rId2"/>
    <p:sldMasterId id="2147483685" r:id="rId3"/>
  </p:sldMasterIdLst>
  <p:notesMasterIdLst>
    <p:notesMasterId r:id="rId21"/>
  </p:notesMasterIdLst>
  <p:handoutMasterIdLst>
    <p:handoutMasterId r:id="rId22"/>
  </p:handoutMasterIdLst>
  <p:sldIdLst>
    <p:sldId id="294" r:id="rId4"/>
    <p:sldId id="313" r:id="rId5"/>
    <p:sldId id="314" r:id="rId6"/>
    <p:sldId id="308" r:id="rId7"/>
    <p:sldId id="295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03" r:id="rId19"/>
    <p:sldId id="28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4707" autoAdjust="0"/>
  </p:normalViewPr>
  <p:slideViewPr>
    <p:cSldViewPr showGuides="1">
      <p:cViewPr varScale="1">
        <p:scale>
          <a:sx n="98" d="100"/>
          <a:sy n="98" d="100"/>
        </p:scale>
        <p:origin x="-5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DBC83-5427-8346-9FB2-DB31132F3F1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5D14F0-5817-3B4B-9D52-DBA036F20AB5}">
      <dgm:prSet phldrT="[Text]"/>
      <dgm:spPr/>
      <dgm:t>
        <a:bodyPr/>
        <a:lstStyle/>
        <a:p>
          <a:r>
            <a:rPr lang="en-GB" dirty="0" smtClean="0"/>
            <a:t>Context</a:t>
          </a:r>
        </a:p>
      </dgm:t>
    </dgm:pt>
    <dgm:pt modelId="{2F0E73E0-8B04-B64D-A115-24DC4B7F7AA2}" type="parTrans" cxnId="{850DC9BF-0A2D-6D4D-82CD-40814391AD86}">
      <dgm:prSet/>
      <dgm:spPr/>
      <dgm:t>
        <a:bodyPr/>
        <a:lstStyle/>
        <a:p>
          <a:endParaRPr lang="en-GB"/>
        </a:p>
      </dgm:t>
    </dgm:pt>
    <dgm:pt modelId="{EC26DA1D-D942-FF47-BEB8-BD24C26A59FF}" type="sibTrans" cxnId="{850DC9BF-0A2D-6D4D-82CD-40814391AD86}">
      <dgm:prSet/>
      <dgm:spPr/>
      <dgm:t>
        <a:bodyPr/>
        <a:lstStyle/>
        <a:p>
          <a:endParaRPr lang="en-GB"/>
        </a:p>
      </dgm:t>
    </dgm:pt>
    <dgm:pt modelId="{0F37D64F-5052-814B-9BF1-1DE64334DA3C}">
      <dgm:prSet phldrT="[Text]"/>
      <dgm:spPr/>
      <dgm:t>
        <a:bodyPr/>
        <a:lstStyle/>
        <a:p>
          <a:r>
            <a:rPr lang="en-GB" dirty="0" smtClean="0"/>
            <a:t>VA Creation and Publication</a:t>
          </a:r>
        </a:p>
      </dgm:t>
    </dgm:pt>
    <dgm:pt modelId="{06F71798-A660-9B45-9928-0719AA4BCDA0}" type="parTrans" cxnId="{CBF9872F-6126-6D49-A93A-95FA4423C8A8}">
      <dgm:prSet/>
      <dgm:spPr/>
      <dgm:t>
        <a:bodyPr/>
        <a:lstStyle/>
        <a:p>
          <a:endParaRPr lang="en-GB"/>
        </a:p>
      </dgm:t>
    </dgm:pt>
    <dgm:pt modelId="{AC1D0BCD-29D8-A348-B3D1-ADD8E88A3F98}" type="sibTrans" cxnId="{CBF9872F-6126-6D49-A93A-95FA4423C8A8}">
      <dgm:prSet/>
      <dgm:spPr/>
      <dgm:t>
        <a:bodyPr/>
        <a:lstStyle/>
        <a:p>
          <a:endParaRPr lang="en-GB"/>
        </a:p>
      </dgm:t>
    </dgm:pt>
    <dgm:pt modelId="{2E7D22B3-E992-BD44-8DCD-C975B1C24AF1}">
      <dgm:prSet phldrT="[Text]"/>
      <dgm:spPr/>
      <dgm:t>
        <a:bodyPr/>
        <a:lstStyle/>
        <a:p>
          <a:r>
            <a:rPr lang="en-GB" dirty="0" smtClean="0"/>
            <a:t>New gCube Service (backend)</a:t>
          </a:r>
        </a:p>
      </dgm:t>
    </dgm:pt>
    <dgm:pt modelId="{88D6786A-7C39-CB43-ABC8-5D6F145E592D}" type="parTrans" cxnId="{789D644A-3234-6E4F-92D6-1EEF20F66839}">
      <dgm:prSet/>
      <dgm:spPr/>
      <dgm:t>
        <a:bodyPr/>
        <a:lstStyle/>
        <a:p>
          <a:endParaRPr lang="en-GB"/>
        </a:p>
      </dgm:t>
    </dgm:pt>
    <dgm:pt modelId="{3A65ED65-7FFA-BF4F-9EA4-7E344B2117B4}" type="sibTrans" cxnId="{789D644A-3234-6E4F-92D6-1EEF20F66839}">
      <dgm:prSet/>
      <dgm:spPr/>
      <dgm:t>
        <a:bodyPr/>
        <a:lstStyle/>
        <a:p>
          <a:endParaRPr lang="en-GB"/>
        </a:p>
      </dgm:t>
    </dgm:pt>
    <dgm:pt modelId="{A3D07438-5EFC-834B-971C-CF092CBDE4ED}">
      <dgm:prSet phldrT="[Text]"/>
      <dgm:spPr/>
      <dgm:t>
        <a:bodyPr/>
        <a:lstStyle/>
        <a:p>
          <a:r>
            <a:rPr lang="en-GB" dirty="0" smtClean="0"/>
            <a:t>New gCube Interface (frontend)</a:t>
          </a:r>
        </a:p>
      </dgm:t>
    </dgm:pt>
    <dgm:pt modelId="{D77B0827-C52F-AC47-BDA0-780B62AF0102}" type="parTrans" cxnId="{0C529A6A-7DA5-0E41-A01B-B848067F1153}">
      <dgm:prSet/>
      <dgm:spPr/>
      <dgm:t>
        <a:bodyPr/>
        <a:lstStyle/>
        <a:p>
          <a:endParaRPr lang="en-GB"/>
        </a:p>
      </dgm:t>
    </dgm:pt>
    <dgm:pt modelId="{B4D68BB7-66B4-5849-A948-9EB7B22743F7}" type="sibTrans" cxnId="{0C529A6A-7DA5-0E41-A01B-B848067F1153}">
      <dgm:prSet/>
      <dgm:spPr/>
      <dgm:t>
        <a:bodyPr/>
        <a:lstStyle/>
        <a:p>
          <a:endParaRPr lang="en-GB"/>
        </a:p>
      </dgm:t>
    </dgm:pt>
    <dgm:pt modelId="{B377171B-C7AB-614F-B8B7-522286D0F846}">
      <dgm:prSet phldrT="[Text]"/>
      <dgm:spPr/>
      <dgm:t>
        <a:bodyPr/>
        <a:lstStyle/>
        <a:p>
          <a:endParaRPr lang="en-GB" dirty="0" smtClean="0"/>
        </a:p>
      </dgm:t>
    </dgm:pt>
    <dgm:pt modelId="{70BAF366-87B4-2F4B-9400-7853508DA1C2}" type="parTrans" cxnId="{9F98C4B4-A628-BF4B-BC21-634DE94D0374}">
      <dgm:prSet/>
      <dgm:spPr/>
      <dgm:t>
        <a:bodyPr/>
        <a:lstStyle/>
        <a:p>
          <a:endParaRPr lang="en-GB"/>
        </a:p>
      </dgm:t>
    </dgm:pt>
    <dgm:pt modelId="{376D6534-5B57-454F-8CDB-DCE30C6B5559}" type="sibTrans" cxnId="{9F98C4B4-A628-BF4B-BC21-634DE94D0374}">
      <dgm:prSet/>
      <dgm:spPr/>
      <dgm:t>
        <a:bodyPr/>
        <a:lstStyle/>
        <a:p>
          <a:endParaRPr lang="en-GB"/>
        </a:p>
      </dgm:t>
    </dgm:pt>
    <dgm:pt modelId="{7C8A49C8-CA13-8C4D-94DA-8C0C7FC4D8F0}" type="pres">
      <dgm:prSet presAssocID="{877DBC83-5427-8346-9FB2-DB31132F3F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464E533-C6D3-754B-B5C4-58E992721DFD}" type="pres">
      <dgm:prSet presAssocID="{3E5D14F0-5817-3B4B-9D52-DBA036F20AB5}" presName="thickLine" presStyleLbl="alignNode1" presStyleIdx="0" presStyleCnt="5"/>
      <dgm:spPr/>
    </dgm:pt>
    <dgm:pt modelId="{D619A460-A45D-D647-91EF-4058ADF6C4F1}" type="pres">
      <dgm:prSet presAssocID="{3E5D14F0-5817-3B4B-9D52-DBA036F20AB5}" presName="horz1" presStyleCnt="0"/>
      <dgm:spPr/>
    </dgm:pt>
    <dgm:pt modelId="{F9E092A6-02EE-4649-BCA7-4274B0E12B42}" type="pres">
      <dgm:prSet presAssocID="{3E5D14F0-5817-3B4B-9D52-DBA036F20AB5}" presName="tx1" presStyleLbl="revTx" presStyleIdx="0" presStyleCnt="5"/>
      <dgm:spPr/>
      <dgm:t>
        <a:bodyPr/>
        <a:lstStyle/>
        <a:p>
          <a:endParaRPr lang="en-GB"/>
        </a:p>
      </dgm:t>
    </dgm:pt>
    <dgm:pt modelId="{4A931223-EAE9-874D-9445-345003F425B1}" type="pres">
      <dgm:prSet presAssocID="{3E5D14F0-5817-3B4B-9D52-DBA036F20AB5}" presName="vert1" presStyleCnt="0"/>
      <dgm:spPr/>
    </dgm:pt>
    <dgm:pt modelId="{0E19DE3E-81E6-444E-98EB-1B504D50F285}" type="pres">
      <dgm:prSet presAssocID="{0F37D64F-5052-814B-9BF1-1DE64334DA3C}" presName="thickLine" presStyleLbl="alignNode1" presStyleIdx="1" presStyleCnt="5"/>
      <dgm:spPr/>
    </dgm:pt>
    <dgm:pt modelId="{55100069-85D2-4140-A466-298948B6E238}" type="pres">
      <dgm:prSet presAssocID="{0F37D64F-5052-814B-9BF1-1DE64334DA3C}" presName="horz1" presStyleCnt="0"/>
      <dgm:spPr/>
    </dgm:pt>
    <dgm:pt modelId="{842C7E69-CAFE-2040-9846-8FDD14400206}" type="pres">
      <dgm:prSet presAssocID="{0F37D64F-5052-814B-9BF1-1DE64334DA3C}" presName="tx1" presStyleLbl="revTx" presStyleIdx="1" presStyleCnt="5"/>
      <dgm:spPr/>
      <dgm:t>
        <a:bodyPr/>
        <a:lstStyle/>
        <a:p>
          <a:endParaRPr lang="en-GB"/>
        </a:p>
      </dgm:t>
    </dgm:pt>
    <dgm:pt modelId="{BAA37E13-9A19-EA48-A29C-47D3B865DF73}" type="pres">
      <dgm:prSet presAssocID="{0F37D64F-5052-814B-9BF1-1DE64334DA3C}" presName="vert1" presStyleCnt="0"/>
      <dgm:spPr/>
    </dgm:pt>
    <dgm:pt modelId="{8F98077D-11BA-BF46-8F9B-BEB7DB428807}" type="pres">
      <dgm:prSet presAssocID="{2E7D22B3-E992-BD44-8DCD-C975B1C24AF1}" presName="thickLine" presStyleLbl="alignNode1" presStyleIdx="2" presStyleCnt="5"/>
      <dgm:spPr/>
    </dgm:pt>
    <dgm:pt modelId="{46DE619A-07EC-3846-BC72-5B27740FCB31}" type="pres">
      <dgm:prSet presAssocID="{2E7D22B3-E992-BD44-8DCD-C975B1C24AF1}" presName="horz1" presStyleCnt="0"/>
      <dgm:spPr/>
    </dgm:pt>
    <dgm:pt modelId="{136AF5FD-BC83-C64A-A302-9E45C1735AD6}" type="pres">
      <dgm:prSet presAssocID="{2E7D22B3-E992-BD44-8DCD-C975B1C24AF1}" presName="tx1" presStyleLbl="revTx" presStyleIdx="2" presStyleCnt="5"/>
      <dgm:spPr/>
      <dgm:t>
        <a:bodyPr/>
        <a:lstStyle/>
        <a:p>
          <a:endParaRPr lang="en-GB"/>
        </a:p>
      </dgm:t>
    </dgm:pt>
    <dgm:pt modelId="{B5FF8284-0020-D045-8085-A2342132F8C0}" type="pres">
      <dgm:prSet presAssocID="{2E7D22B3-E992-BD44-8DCD-C975B1C24AF1}" presName="vert1" presStyleCnt="0"/>
      <dgm:spPr/>
    </dgm:pt>
    <dgm:pt modelId="{C6B0CC7C-7EF3-7142-BA00-E8E7605ECEF3}" type="pres">
      <dgm:prSet presAssocID="{A3D07438-5EFC-834B-971C-CF092CBDE4ED}" presName="thickLine" presStyleLbl="alignNode1" presStyleIdx="3" presStyleCnt="5"/>
      <dgm:spPr/>
    </dgm:pt>
    <dgm:pt modelId="{9DF7B56D-49A2-2F4B-B40E-EAE7E48875AD}" type="pres">
      <dgm:prSet presAssocID="{A3D07438-5EFC-834B-971C-CF092CBDE4ED}" presName="horz1" presStyleCnt="0"/>
      <dgm:spPr/>
    </dgm:pt>
    <dgm:pt modelId="{E1F5E502-A4A8-844B-9C5A-A322DF0E54B9}" type="pres">
      <dgm:prSet presAssocID="{A3D07438-5EFC-834B-971C-CF092CBDE4ED}" presName="tx1" presStyleLbl="revTx" presStyleIdx="3" presStyleCnt="5"/>
      <dgm:spPr/>
      <dgm:t>
        <a:bodyPr/>
        <a:lstStyle/>
        <a:p>
          <a:endParaRPr lang="en-GB"/>
        </a:p>
      </dgm:t>
    </dgm:pt>
    <dgm:pt modelId="{6D3552FA-5839-3C4D-A4C6-A0BCCDF59E68}" type="pres">
      <dgm:prSet presAssocID="{A3D07438-5EFC-834B-971C-CF092CBDE4ED}" presName="vert1" presStyleCnt="0"/>
      <dgm:spPr/>
    </dgm:pt>
    <dgm:pt modelId="{B417A5DB-8462-E24D-BBF7-97EAD1756453}" type="pres">
      <dgm:prSet presAssocID="{B377171B-C7AB-614F-B8B7-522286D0F846}" presName="thickLine" presStyleLbl="alignNode1" presStyleIdx="4" presStyleCnt="5"/>
      <dgm:spPr/>
    </dgm:pt>
    <dgm:pt modelId="{A3DE525A-D055-7443-A4F0-14D0C3193AFF}" type="pres">
      <dgm:prSet presAssocID="{B377171B-C7AB-614F-B8B7-522286D0F846}" presName="horz1" presStyleCnt="0"/>
      <dgm:spPr/>
    </dgm:pt>
    <dgm:pt modelId="{31D1AA67-0236-BA47-8AC2-1E7A7AEBC412}" type="pres">
      <dgm:prSet presAssocID="{B377171B-C7AB-614F-B8B7-522286D0F846}" presName="tx1" presStyleLbl="revTx" presStyleIdx="4" presStyleCnt="5"/>
      <dgm:spPr/>
      <dgm:t>
        <a:bodyPr/>
        <a:lstStyle/>
        <a:p>
          <a:endParaRPr lang="en-GB"/>
        </a:p>
      </dgm:t>
    </dgm:pt>
    <dgm:pt modelId="{E6EFD37A-2316-814C-B887-A457166F2F0C}" type="pres">
      <dgm:prSet presAssocID="{B377171B-C7AB-614F-B8B7-522286D0F846}" presName="vert1" presStyleCnt="0"/>
      <dgm:spPr/>
    </dgm:pt>
  </dgm:ptLst>
  <dgm:cxnLst>
    <dgm:cxn modelId="{17DA1BE6-04DF-1946-8454-58B6CC924AB6}" type="presOf" srcId="{A3D07438-5EFC-834B-971C-CF092CBDE4ED}" destId="{E1F5E502-A4A8-844B-9C5A-A322DF0E54B9}" srcOrd="0" destOrd="0" presId="urn:microsoft.com/office/officeart/2008/layout/LinedList"/>
    <dgm:cxn modelId="{CBF9872F-6126-6D49-A93A-95FA4423C8A8}" srcId="{877DBC83-5427-8346-9FB2-DB31132F3F15}" destId="{0F37D64F-5052-814B-9BF1-1DE64334DA3C}" srcOrd="1" destOrd="0" parTransId="{06F71798-A660-9B45-9928-0719AA4BCDA0}" sibTransId="{AC1D0BCD-29D8-A348-B3D1-ADD8E88A3F98}"/>
    <dgm:cxn modelId="{D0008993-0586-9B4A-9641-445E5278EE25}" type="presOf" srcId="{3E5D14F0-5817-3B4B-9D52-DBA036F20AB5}" destId="{F9E092A6-02EE-4649-BCA7-4274B0E12B42}" srcOrd="0" destOrd="0" presId="urn:microsoft.com/office/officeart/2008/layout/LinedList"/>
    <dgm:cxn modelId="{789D644A-3234-6E4F-92D6-1EEF20F66839}" srcId="{877DBC83-5427-8346-9FB2-DB31132F3F15}" destId="{2E7D22B3-E992-BD44-8DCD-C975B1C24AF1}" srcOrd="2" destOrd="0" parTransId="{88D6786A-7C39-CB43-ABC8-5D6F145E592D}" sibTransId="{3A65ED65-7FFA-BF4F-9EA4-7E344B2117B4}"/>
    <dgm:cxn modelId="{8E4A5755-2CFD-7B4A-BB18-E26CADFC4DC1}" type="presOf" srcId="{877DBC83-5427-8346-9FB2-DB31132F3F15}" destId="{7C8A49C8-CA13-8C4D-94DA-8C0C7FC4D8F0}" srcOrd="0" destOrd="0" presId="urn:microsoft.com/office/officeart/2008/layout/LinedList"/>
    <dgm:cxn modelId="{3C2DB0F2-B8D0-534F-962B-D63B6C6F72EA}" type="presOf" srcId="{B377171B-C7AB-614F-B8B7-522286D0F846}" destId="{31D1AA67-0236-BA47-8AC2-1E7A7AEBC412}" srcOrd="0" destOrd="0" presId="urn:microsoft.com/office/officeart/2008/layout/LinedList"/>
    <dgm:cxn modelId="{850DC9BF-0A2D-6D4D-82CD-40814391AD86}" srcId="{877DBC83-5427-8346-9FB2-DB31132F3F15}" destId="{3E5D14F0-5817-3B4B-9D52-DBA036F20AB5}" srcOrd="0" destOrd="0" parTransId="{2F0E73E0-8B04-B64D-A115-24DC4B7F7AA2}" sibTransId="{EC26DA1D-D942-FF47-BEB8-BD24C26A59FF}"/>
    <dgm:cxn modelId="{9F98C4B4-A628-BF4B-BC21-634DE94D0374}" srcId="{877DBC83-5427-8346-9FB2-DB31132F3F15}" destId="{B377171B-C7AB-614F-B8B7-522286D0F846}" srcOrd="4" destOrd="0" parTransId="{70BAF366-87B4-2F4B-9400-7853508DA1C2}" sibTransId="{376D6534-5B57-454F-8CDB-DCE30C6B5559}"/>
    <dgm:cxn modelId="{0C529A6A-7DA5-0E41-A01B-B848067F1153}" srcId="{877DBC83-5427-8346-9FB2-DB31132F3F15}" destId="{A3D07438-5EFC-834B-971C-CF092CBDE4ED}" srcOrd="3" destOrd="0" parTransId="{D77B0827-C52F-AC47-BDA0-780B62AF0102}" sibTransId="{B4D68BB7-66B4-5849-A948-9EB7B22743F7}"/>
    <dgm:cxn modelId="{A164403A-0882-0F41-9661-056B376051E1}" type="presOf" srcId="{0F37D64F-5052-814B-9BF1-1DE64334DA3C}" destId="{842C7E69-CAFE-2040-9846-8FDD14400206}" srcOrd="0" destOrd="0" presId="urn:microsoft.com/office/officeart/2008/layout/LinedList"/>
    <dgm:cxn modelId="{78E4F489-B4ED-1F43-950C-D5504A1F1434}" type="presOf" srcId="{2E7D22B3-E992-BD44-8DCD-C975B1C24AF1}" destId="{136AF5FD-BC83-C64A-A302-9E45C1735AD6}" srcOrd="0" destOrd="0" presId="urn:microsoft.com/office/officeart/2008/layout/LinedList"/>
    <dgm:cxn modelId="{F56775C9-7298-CF47-B8DD-2CFB431717BE}" type="presParOf" srcId="{7C8A49C8-CA13-8C4D-94DA-8C0C7FC4D8F0}" destId="{D464E533-C6D3-754B-B5C4-58E992721DFD}" srcOrd="0" destOrd="0" presId="urn:microsoft.com/office/officeart/2008/layout/LinedList"/>
    <dgm:cxn modelId="{D18337D7-1FBA-904E-A59B-33C3B222B857}" type="presParOf" srcId="{7C8A49C8-CA13-8C4D-94DA-8C0C7FC4D8F0}" destId="{D619A460-A45D-D647-91EF-4058ADF6C4F1}" srcOrd="1" destOrd="0" presId="urn:microsoft.com/office/officeart/2008/layout/LinedList"/>
    <dgm:cxn modelId="{A6D77C94-8B6D-B242-98E1-B65BD9C0A860}" type="presParOf" srcId="{D619A460-A45D-D647-91EF-4058ADF6C4F1}" destId="{F9E092A6-02EE-4649-BCA7-4274B0E12B42}" srcOrd="0" destOrd="0" presId="urn:microsoft.com/office/officeart/2008/layout/LinedList"/>
    <dgm:cxn modelId="{A422A352-B980-E840-BA68-FD01C72CCB3A}" type="presParOf" srcId="{D619A460-A45D-D647-91EF-4058ADF6C4F1}" destId="{4A931223-EAE9-874D-9445-345003F425B1}" srcOrd="1" destOrd="0" presId="urn:microsoft.com/office/officeart/2008/layout/LinedList"/>
    <dgm:cxn modelId="{CAEF65AA-B423-DC4B-971C-2359A99F0E7E}" type="presParOf" srcId="{7C8A49C8-CA13-8C4D-94DA-8C0C7FC4D8F0}" destId="{0E19DE3E-81E6-444E-98EB-1B504D50F285}" srcOrd="2" destOrd="0" presId="urn:microsoft.com/office/officeart/2008/layout/LinedList"/>
    <dgm:cxn modelId="{B50AE5B8-F68D-DA41-A51A-1FBB2B42580E}" type="presParOf" srcId="{7C8A49C8-CA13-8C4D-94DA-8C0C7FC4D8F0}" destId="{55100069-85D2-4140-A466-298948B6E238}" srcOrd="3" destOrd="0" presId="urn:microsoft.com/office/officeart/2008/layout/LinedList"/>
    <dgm:cxn modelId="{B6FBB5C5-B746-5A4A-8D45-380926D1CD47}" type="presParOf" srcId="{55100069-85D2-4140-A466-298948B6E238}" destId="{842C7E69-CAFE-2040-9846-8FDD14400206}" srcOrd="0" destOrd="0" presId="urn:microsoft.com/office/officeart/2008/layout/LinedList"/>
    <dgm:cxn modelId="{873AC5BB-5748-8C4C-AC5A-ABD1DD4BFA90}" type="presParOf" srcId="{55100069-85D2-4140-A466-298948B6E238}" destId="{BAA37E13-9A19-EA48-A29C-47D3B865DF73}" srcOrd="1" destOrd="0" presId="urn:microsoft.com/office/officeart/2008/layout/LinedList"/>
    <dgm:cxn modelId="{84763134-94FE-0547-8A24-61573455571C}" type="presParOf" srcId="{7C8A49C8-CA13-8C4D-94DA-8C0C7FC4D8F0}" destId="{8F98077D-11BA-BF46-8F9B-BEB7DB428807}" srcOrd="4" destOrd="0" presId="urn:microsoft.com/office/officeart/2008/layout/LinedList"/>
    <dgm:cxn modelId="{0C94841E-8C70-9546-995B-CD650D10D568}" type="presParOf" srcId="{7C8A49C8-CA13-8C4D-94DA-8C0C7FC4D8F0}" destId="{46DE619A-07EC-3846-BC72-5B27740FCB31}" srcOrd="5" destOrd="0" presId="urn:microsoft.com/office/officeart/2008/layout/LinedList"/>
    <dgm:cxn modelId="{EEF445B9-0482-E547-B222-0E8D7880C467}" type="presParOf" srcId="{46DE619A-07EC-3846-BC72-5B27740FCB31}" destId="{136AF5FD-BC83-C64A-A302-9E45C1735AD6}" srcOrd="0" destOrd="0" presId="urn:microsoft.com/office/officeart/2008/layout/LinedList"/>
    <dgm:cxn modelId="{31251D80-313B-C84A-AE74-4DE2C93E7530}" type="presParOf" srcId="{46DE619A-07EC-3846-BC72-5B27740FCB31}" destId="{B5FF8284-0020-D045-8085-A2342132F8C0}" srcOrd="1" destOrd="0" presId="urn:microsoft.com/office/officeart/2008/layout/LinedList"/>
    <dgm:cxn modelId="{8EB7BF4D-43D3-A04A-96CD-26C664875D83}" type="presParOf" srcId="{7C8A49C8-CA13-8C4D-94DA-8C0C7FC4D8F0}" destId="{C6B0CC7C-7EF3-7142-BA00-E8E7605ECEF3}" srcOrd="6" destOrd="0" presId="urn:microsoft.com/office/officeart/2008/layout/LinedList"/>
    <dgm:cxn modelId="{853C226C-89BD-E247-9017-7146BA4C874E}" type="presParOf" srcId="{7C8A49C8-CA13-8C4D-94DA-8C0C7FC4D8F0}" destId="{9DF7B56D-49A2-2F4B-B40E-EAE7E48875AD}" srcOrd="7" destOrd="0" presId="urn:microsoft.com/office/officeart/2008/layout/LinedList"/>
    <dgm:cxn modelId="{7FE93E32-D1A9-7D4F-AA54-2707DE141359}" type="presParOf" srcId="{9DF7B56D-49A2-2F4B-B40E-EAE7E48875AD}" destId="{E1F5E502-A4A8-844B-9C5A-A322DF0E54B9}" srcOrd="0" destOrd="0" presId="urn:microsoft.com/office/officeart/2008/layout/LinedList"/>
    <dgm:cxn modelId="{FE39C0F7-D0D1-B143-9EDF-3AE42CA5724A}" type="presParOf" srcId="{9DF7B56D-49A2-2F4B-B40E-EAE7E48875AD}" destId="{6D3552FA-5839-3C4D-A4C6-A0BCCDF59E68}" srcOrd="1" destOrd="0" presId="urn:microsoft.com/office/officeart/2008/layout/LinedList"/>
    <dgm:cxn modelId="{910F18F9-8B66-6948-A5B7-DF02D60D3147}" type="presParOf" srcId="{7C8A49C8-CA13-8C4D-94DA-8C0C7FC4D8F0}" destId="{B417A5DB-8462-E24D-BBF7-97EAD1756453}" srcOrd="8" destOrd="0" presId="urn:microsoft.com/office/officeart/2008/layout/LinedList"/>
    <dgm:cxn modelId="{EC2D2FF0-9301-5145-8E31-592EEBB562F9}" type="presParOf" srcId="{7C8A49C8-CA13-8C4D-94DA-8C0C7FC4D8F0}" destId="{A3DE525A-D055-7443-A4F0-14D0C3193AFF}" srcOrd="9" destOrd="0" presId="urn:microsoft.com/office/officeart/2008/layout/LinedList"/>
    <dgm:cxn modelId="{CCE657E2-F543-5641-9898-2BCCB9F60E57}" type="presParOf" srcId="{A3DE525A-D055-7443-A4F0-14D0C3193AFF}" destId="{31D1AA67-0236-BA47-8AC2-1E7A7AEBC412}" srcOrd="0" destOrd="0" presId="urn:microsoft.com/office/officeart/2008/layout/LinedList"/>
    <dgm:cxn modelId="{0040DAFE-22B7-5342-B483-7329DE103F9A}" type="presParOf" srcId="{A3DE525A-D055-7443-A4F0-14D0C3193AFF}" destId="{E6EFD37A-2316-814C-B887-A457166F2F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0724F-1C38-C34C-A7D7-3BEDF5AC838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F44D0B-83BD-154A-9D7D-30217226A68B}">
      <dgm:prSet/>
      <dgm:spPr/>
      <dgm:t>
        <a:bodyPr/>
        <a:lstStyle/>
        <a:p>
          <a:pPr rtl="0"/>
          <a:r>
            <a:rPr lang="en-GB" dirty="0" smtClean="0"/>
            <a:t>Packer</a:t>
          </a:r>
          <a:endParaRPr lang="en-GB" dirty="0"/>
        </a:p>
      </dgm:t>
    </dgm:pt>
    <dgm:pt modelId="{5DD217AD-34F0-1A45-AE6D-6E25C9A05ED1}" type="parTrans" cxnId="{322D43AE-B315-7449-B741-F5091671D572}">
      <dgm:prSet/>
      <dgm:spPr/>
      <dgm:t>
        <a:bodyPr/>
        <a:lstStyle/>
        <a:p>
          <a:endParaRPr lang="en-GB"/>
        </a:p>
      </dgm:t>
    </dgm:pt>
    <dgm:pt modelId="{F7D7F37B-9DAD-954A-87F3-5F9B932DA0F0}" type="sibTrans" cxnId="{322D43AE-B315-7449-B741-F5091671D572}">
      <dgm:prSet/>
      <dgm:spPr/>
      <dgm:t>
        <a:bodyPr/>
        <a:lstStyle/>
        <a:p>
          <a:endParaRPr lang="en-GB"/>
        </a:p>
      </dgm:t>
    </dgm:pt>
    <dgm:pt modelId="{F871206A-2450-2849-A2AD-AE20DBD9F4DA}">
      <dgm:prSet/>
      <dgm:spPr/>
      <dgm:t>
        <a:bodyPr/>
        <a:lstStyle/>
        <a:p>
          <a:pPr rtl="0"/>
          <a:r>
            <a:rPr lang="en-GB" dirty="0" err="1" smtClean="0"/>
            <a:t>VirtualBox</a:t>
          </a:r>
          <a:endParaRPr lang="en-GB" dirty="0" smtClean="0"/>
        </a:p>
      </dgm:t>
    </dgm:pt>
    <dgm:pt modelId="{80BDFCC1-384F-134F-8C59-58304EED88AD}" type="parTrans" cxnId="{4B7A55DF-7C17-F94F-85AE-5BFAAC4F1C1F}">
      <dgm:prSet/>
      <dgm:spPr/>
      <dgm:t>
        <a:bodyPr/>
        <a:lstStyle/>
        <a:p>
          <a:endParaRPr lang="en-GB"/>
        </a:p>
      </dgm:t>
    </dgm:pt>
    <dgm:pt modelId="{C6522B77-2F12-8645-A887-E3B3F7AD3940}" type="sibTrans" cxnId="{4B7A55DF-7C17-F94F-85AE-5BFAAC4F1C1F}">
      <dgm:prSet/>
      <dgm:spPr/>
      <dgm:t>
        <a:bodyPr/>
        <a:lstStyle/>
        <a:p>
          <a:endParaRPr lang="en-GB"/>
        </a:p>
      </dgm:t>
    </dgm:pt>
    <dgm:pt modelId="{2BF28C08-F769-DF41-A62E-121A5E4BEF60}">
      <dgm:prSet/>
      <dgm:spPr/>
      <dgm:t>
        <a:bodyPr/>
        <a:lstStyle/>
        <a:p>
          <a:pPr rtl="0"/>
          <a:r>
            <a:rPr lang="en-GB" dirty="0" err="1" smtClean="0"/>
            <a:t>Ansible</a:t>
          </a:r>
          <a:r>
            <a:rPr lang="en-GB" dirty="0" smtClean="0"/>
            <a:t> </a:t>
          </a:r>
          <a:endParaRPr lang="en-GB" dirty="0"/>
        </a:p>
      </dgm:t>
    </dgm:pt>
    <dgm:pt modelId="{1D1601B2-6813-0249-B6DE-D722C6766E5D}" type="parTrans" cxnId="{5E74096B-533F-A849-9595-2490685391E4}">
      <dgm:prSet/>
      <dgm:spPr/>
      <dgm:t>
        <a:bodyPr/>
        <a:lstStyle/>
        <a:p>
          <a:endParaRPr lang="en-GB"/>
        </a:p>
      </dgm:t>
    </dgm:pt>
    <dgm:pt modelId="{99D5D8CF-0AC1-DE4F-B06D-2DE57E98EAFC}" type="sibTrans" cxnId="{5E74096B-533F-A849-9595-2490685391E4}">
      <dgm:prSet/>
      <dgm:spPr/>
      <dgm:t>
        <a:bodyPr/>
        <a:lstStyle/>
        <a:p>
          <a:endParaRPr lang="en-GB"/>
        </a:p>
      </dgm:t>
    </dgm:pt>
    <dgm:pt modelId="{E6600C5E-F465-5E42-B3EC-C6FE5893D67B}">
      <dgm:prSet/>
      <dgm:spPr/>
      <dgm:t>
        <a:bodyPr/>
        <a:lstStyle/>
        <a:p>
          <a:pPr rtl="0"/>
          <a:r>
            <a:rPr lang="en-GB" dirty="0" smtClean="0"/>
            <a:t>Shell scripting</a:t>
          </a:r>
        </a:p>
      </dgm:t>
    </dgm:pt>
    <dgm:pt modelId="{CCCDA871-37A7-9742-BA05-BD4A938FCACC}" type="parTrans" cxnId="{F31E7B07-F39C-B24C-B5C9-40ACE98D1DF1}">
      <dgm:prSet/>
      <dgm:spPr/>
      <dgm:t>
        <a:bodyPr/>
        <a:lstStyle/>
        <a:p>
          <a:endParaRPr lang="en-GB"/>
        </a:p>
      </dgm:t>
    </dgm:pt>
    <dgm:pt modelId="{B84117EC-41F1-2441-9276-B31FD9030101}" type="sibTrans" cxnId="{F31E7B07-F39C-B24C-B5C9-40ACE98D1DF1}">
      <dgm:prSet/>
      <dgm:spPr/>
      <dgm:t>
        <a:bodyPr/>
        <a:lstStyle/>
        <a:p>
          <a:endParaRPr lang="en-GB"/>
        </a:p>
      </dgm:t>
    </dgm:pt>
    <dgm:pt modelId="{4DFF19ED-1D2C-114A-95E0-D7693475CD4D}">
      <dgm:prSet/>
      <dgm:spPr/>
      <dgm:t>
        <a:bodyPr/>
        <a:lstStyle/>
        <a:p>
          <a:pPr rtl="0"/>
          <a:r>
            <a:rPr lang="en-GB" dirty="0" smtClean="0"/>
            <a:t>the same playbook used to provision the running instances on the CNR data </a:t>
          </a:r>
          <a:r>
            <a:rPr lang="en-GB" dirty="0" err="1" smtClean="0"/>
            <a:t>center</a:t>
          </a:r>
          <a:r>
            <a:rPr lang="en-GB" dirty="0" smtClean="0"/>
            <a:t> runs from packer inside the VM</a:t>
          </a:r>
          <a:endParaRPr lang="en-GB" dirty="0"/>
        </a:p>
      </dgm:t>
    </dgm:pt>
    <dgm:pt modelId="{8FE98CE6-788E-A441-8D68-6FA65EAF538B}" type="parTrans" cxnId="{C76069DB-9780-1A4A-B069-66ABB68609A1}">
      <dgm:prSet/>
      <dgm:spPr/>
      <dgm:t>
        <a:bodyPr/>
        <a:lstStyle/>
        <a:p>
          <a:endParaRPr lang="en-GB"/>
        </a:p>
      </dgm:t>
    </dgm:pt>
    <dgm:pt modelId="{E13BE2A0-D9DF-584B-B4B1-C112D13A56AD}" type="sibTrans" cxnId="{C76069DB-9780-1A4A-B069-66ABB68609A1}">
      <dgm:prSet/>
      <dgm:spPr/>
      <dgm:t>
        <a:bodyPr/>
        <a:lstStyle/>
        <a:p>
          <a:endParaRPr lang="en-GB"/>
        </a:p>
      </dgm:t>
    </dgm:pt>
    <dgm:pt modelId="{5E900430-9328-4B4B-8D5E-B770A4E1BDF9}">
      <dgm:prSet/>
      <dgm:spPr/>
      <dgm:t>
        <a:bodyPr/>
        <a:lstStyle/>
        <a:p>
          <a:pPr rtl="0"/>
          <a:r>
            <a:rPr lang="en-GB" dirty="0" smtClean="0"/>
            <a:t>build different images from the same tools</a:t>
          </a:r>
        </a:p>
      </dgm:t>
    </dgm:pt>
    <dgm:pt modelId="{7279D33E-2FDB-E94A-8979-99C20AE40098}" type="parTrans" cxnId="{E6D3B809-1BCF-DE43-8749-054CADAE8AD8}">
      <dgm:prSet/>
      <dgm:spPr/>
      <dgm:t>
        <a:bodyPr/>
        <a:lstStyle/>
        <a:p>
          <a:endParaRPr lang="en-GB"/>
        </a:p>
      </dgm:t>
    </dgm:pt>
    <dgm:pt modelId="{3B6DAB5A-4304-844A-A5C0-42C6764C6409}" type="sibTrans" cxnId="{E6D3B809-1BCF-DE43-8749-054CADAE8AD8}">
      <dgm:prSet/>
      <dgm:spPr/>
      <dgm:t>
        <a:bodyPr/>
        <a:lstStyle/>
        <a:p>
          <a:endParaRPr lang="en-GB"/>
        </a:p>
      </dgm:t>
    </dgm:pt>
    <dgm:pt modelId="{02FEC24F-6365-F24A-A15E-5025F1C45BB8}">
      <dgm:prSet/>
      <dgm:spPr/>
      <dgm:t>
        <a:bodyPr/>
        <a:lstStyle/>
        <a:p>
          <a:pPr rtl="0"/>
          <a:r>
            <a:rPr lang="en-GB" dirty="0" smtClean="0"/>
            <a:t>tool for creating machine and container images for multiple platforms from a single source configuration</a:t>
          </a:r>
          <a:endParaRPr lang="en-GB" dirty="0"/>
        </a:p>
      </dgm:t>
    </dgm:pt>
    <dgm:pt modelId="{33C08264-2E20-3342-BA52-EFF1D363D447}" type="parTrans" cxnId="{7D8E5A88-7C12-2D46-886D-922D62EB35B8}">
      <dgm:prSet/>
      <dgm:spPr/>
      <dgm:t>
        <a:bodyPr/>
        <a:lstStyle/>
        <a:p>
          <a:endParaRPr lang="en-GB"/>
        </a:p>
      </dgm:t>
    </dgm:pt>
    <dgm:pt modelId="{5CC14467-B62F-064E-B613-ED4A0F090806}" type="sibTrans" cxnId="{7D8E5A88-7C12-2D46-886D-922D62EB35B8}">
      <dgm:prSet/>
      <dgm:spPr/>
      <dgm:t>
        <a:bodyPr/>
        <a:lstStyle/>
        <a:p>
          <a:endParaRPr lang="en-GB"/>
        </a:p>
      </dgm:t>
    </dgm:pt>
    <dgm:pt modelId="{BDDA0166-7C5F-534F-A83D-4E10664D8675}">
      <dgm:prSet/>
      <dgm:spPr/>
      <dgm:t>
        <a:bodyPr/>
        <a:lstStyle/>
        <a:p>
          <a:pPr rtl="0"/>
          <a:r>
            <a:rPr lang="en-GB" dirty="0" smtClean="0"/>
            <a:t>supports the creation and management of guest virtual machines running Linux</a:t>
          </a:r>
        </a:p>
      </dgm:t>
    </dgm:pt>
    <dgm:pt modelId="{4237011F-51BE-414B-ACFB-1D3E4F93E53D}" type="parTrans" cxnId="{FC731230-823E-8549-BAFD-E454D39DBEC3}">
      <dgm:prSet/>
      <dgm:spPr/>
      <dgm:t>
        <a:bodyPr/>
        <a:lstStyle/>
        <a:p>
          <a:endParaRPr lang="en-GB"/>
        </a:p>
      </dgm:t>
    </dgm:pt>
    <dgm:pt modelId="{FCC66B7C-8308-3142-9983-F58C275BB8E1}" type="sibTrans" cxnId="{FC731230-823E-8549-BAFD-E454D39DBEC3}">
      <dgm:prSet/>
      <dgm:spPr/>
      <dgm:t>
        <a:bodyPr/>
        <a:lstStyle/>
        <a:p>
          <a:endParaRPr lang="en-GB"/>
        </a:p>
      </dgm:t>
    </dgm:pt>
    <dgm:pt modelId="{FF7B7B8B-6434-F64F-98A1-051A4BD881B8}" type="pres">
      <dgm:prSet presAssocID="{3920724F-1C38-C34C-A7D7-3BEDF5AC8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10CAB8-20E1-044F-A4EC-A6E7724209CE}" type="pres">
      <dgm:prSet presAssocID="{E3F44D0B-83BD-154A-9D7D-30217226A68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52553-4160-9F4D-9894-ADAB97490E4C}" type="pres">
      <dgm:prSet presAssocID="{E3F44D0B-83BD-154A-9D7D-30217226A68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A1018C-46AA-0045-B312-F969D62C045C}" type="pres">
      <dgm:prSet presAssocID="{F871206A-2450-2849-A2AD-AE20DBD9F4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3CD0A7-CA7A-3E49-9AE0-6250E4BC463A}" type="pres">
      <dgm:prSet presAssocID="{F871206A-2450-2849-A2AD-AE20DBD9F4D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6C8615-DCBD-3244-9899-98528BB34212}" type="pres">
      <dgm:prSet presAssocID="{2BF28C08-F769-DF41-A62E-121A5E4BEF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DBB8DC-24F9-364A-89BD-5765C3644069}" type="pres">
      <dgm:prSet presAssocID="{2BF28C08-F769-DF41-A62E-121A5E4BEF6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C682BB-E9E6-1545-88B2-688D21691CEA}" type="pres">
      <dgm:prSet presAssocID="{E6600C5E-F465-5E42-B3EC-C6FE5893D6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888CD7-581C-104A-B1A6-EEB813AC2854}" type="pres">
      <dgm:prSet presAssocID="{E6600C5E-F465-5E42-B3EC-C6FE5893D67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880CC9-11F4-7B4F-83DE-DD6FEF899BC8}" type="presOf" srcId="{4DFF19ED-1D2C-114A-95E0-D7693475CD4D}" destId="{87DBB8DC-24F9-364A-89BD-5765C3644069}" srcOrd="0" destOrd="0" presId="urn:microsoft.com/office/officeart/2005/8/layout/vList2"/>
    <dgm:cxn modelId="{C5B573CA-A63A-2847-8D30-D514184E5DB2}" type="presOf" srcId="{F871206A-2450-2849-A2AD-AE20DBD9F4DA}" destId="{75A1018C-46AA-0045-B312-F969D62C045C}" srcOrd="0" destOrd="0" presId="urn:microsoft.com/office/officeart/2005/8/layout/vList2"/>
    <dgm:cxn modelId="{4C90AD9A-F269-6943-B95E-B9A0B9235E0D}" type="presOf" srcId="{02FEC24F-6365-F24A-A15E-5025F1C45BB8}" destId="{83E52553-4160-9F4D-9894-ADAB97490E4C}" srcOrd="0" destOrd="0" presId="urn:microsoft.com/office/officeart/2005/8/layout/vList2"/>
    <dgm:cxn modelId="{FC731230-823E-8549-BAFD-E454D39DBEC3}" srcId="{F871206A-2450-2849-A2AD-AE20DBD9F4DA}" destId="{BDDA0166-7C5F-534F-A83D-4E10664D8675}" srcOrd="0" destOrd="0" parTransId="{4237011F-51BE-414B-ACFB-1D3E4F93E53D}" sibTransId="{FCC66B7C-8308-3142-9983-F58C275BB8E1}"/>
    <dgm:cxn modelId="{31AE4F2F-BFD0-0D4A-9C82-754BC345E7BB}" type="presOf" srcId="{3920724F-1C38-C34C-A7D7-3BEDF5AC8386}" destId="{FF7B7B8B-6434-F64F-98A1-051A4BD881B8}" srcOrd="0" destOrd="0" presId="urn:microsoft.com/office/officeart/2005/8/layout/vList2"/>
    <dgm:cxn modelId="{FC66A55D-3033-F74F-953C-E5DD3203599B}" type="presOf" srcId="{2BF28C08-F769-DF41-A62E-121A5E4BEF60}" destId="{E86C8615-DCBD-3244-9899-98528BB34212}" srcOrd="0" destOrd="0" presId="urn:microsoft.com/office/officeart/2005/8/layout/vList2"/>
    <dgm:cxn modelId="{6E051266-E104-8D44-AD98-204F59B82557}" type="presOf" srcId="{E6600C5E-F465-5E42-B3EC-C6FE5893D67B}" destId="{46C682BB-E9E6-1545-88B2-688D21691CEA}" srcOrd="0" destOrd="0" presId="urn:microsoft.com/office/officeart/2005/8/layout/vList2"/>
    <dgm:cxn modelId="{4B7A55DF-7C17-F94F-85AE-5BFAAC4F1C1F}" srcId="{3920724F-1C38-C34C-A7D7-3BEDF5AC8386}" destId="{F871206A-2450-2849-A2AD-AE20DBD9F4DA}" srcOrd="1" destOrd="0" parTransId="{80BDFCC1-384F-134F-8C59-58304EED88AD}" sibTransId="{C6522B77-2F12-8645-A887-E3B3F7AD3940}"/>
    <dgm:cxn modelId="{F31E7B07-F39C-B24C-B5C9-40ACE98D1DF1}" srcId="{3920724F-1C38-C34C-A7D7-3BEDF5AC8386}" destId="{E6600C5E-F465-5E42-B3EC-C6FE5893D67B}" srcOrd="3" destOrd="0" parTransId="{CCCDA871-37A7-9742-BA05-BD4A938FCACC}" sibTransId="{B84117EC-41F1-2441-9276-B31FD9030101}"/>
    <dgm:cxn modelId="{E6D3B809-1BCF-DE43-8749-054CADAE8AD8}" srcId="{E6600C5E-F465-5E42-B3EC-C6FE5893D67B}" destId="{5E900430-9328-4B4B-8D5E-B770A4E1BDF9}" srcOrd="0" destOrd="0" parTransId="{7279D33E-2FDB-E94A-8979-99C20AE40098}" sibTransId="{3B6DAB5A-4304-844A-A5C0-42C6764C6409}"/>
    <dgm:cxn modelId="{C76069DB-9780-1A4A-B069-66ABB68609A1}" srcId="{2BF28C08-F769-DF41-A62E-121A5E4BEF60}" destId="{4DFF19ED-1D2C-114A-95E0-D7693475CD4D}" srcOrd="0" destOrd="0" parTransId="{8FE98CE6-788E-A441-8D68-6FA65EAF538B}" sibTransId="{E13BE2A0-D9DF-584B-B4B1-C112D13A56AD}"/>
    <dgm:cxn modelId="{5E74096B-533F-A849-9595-2490685391E4}" srcId="{3920724F-1C38-C34C-A7D7-3BEDF5AC8386}" destId="{2BF28C08-F769-DF41-A62E-121A5E4BEF60}" srcOrd="2" destOrd="0" parTransId="{1D1601B2-6813-0249-B6DE-D722C6766E5D}" sibTransId="{99D5D8CF-0AC1-DE4F-B06D-2DE57E98EAFC}"/>
    <dgm:cxn modelId="{3CD56C9C-AD44-724A-88AB-004873D0CA14}" type="presOf" srcId="{5E900430-9328-4B4B-8D5E-B770A4E1BDF9}" destId="{83888CD7-581C-104A-B1A6-EEB813AC2854}" srcOrd="0" destOrd="0" presId="urn:microsoft.com/office/officeart/2005/8/layout/vList2"/>
    <dgm:cxn modelId="{FA4DEAF4-5E8D-6B46-9AB2-2C553BFC36E2}" type="presOf" srcId="{E3F44D0B-83BD-154A-9D7D-30217226A68B}" destId="{A410CAB8-20E1-044F-A4EC-A6E7724209CE}" srcOrd="0" destOrd="0" presId="urn:microsoft.com/office/officeart/2005/8/layout/vList2"/>
    <dgm:cxn modelId="{322D43AE-B315-7449-B741-F5091671D572}" srcId="{3920724F-1C38-C34C-A7D7-3BEDF5AC8386}" destId="{E3F44D0B-83BD-154A-9D7D-30217226A68B}" srcOrd="0" destOrd="0" parTransId="{5DD217AD-34F0-1A45-AE6D-6E25C9A05ED1}" sibTransId="{F7D7F37B-9DAD-954A-87F3-5F9B932DA0F0}"/>
    <dgm:cxn modelId="{7D8E5A88-7C12-2D46-886D-922D62EB35B8}" srcId="{E3F44D0B-83BD-154A-9D7D-30217226A68B}" destId="{02FEC24F-6365-F24A-A15E-5025F1C45BB8}" srcOrd="0" destOrd="0" parTransId="{33C08264-2E20-3342-BA52-EFF1D363D447}" sibTransId="{5CC14467-B62F-064E-B613-ED4A0F090806}"/>
    <dgm:cxn modelId="{028C6BF9-C43A-DC40-881D-2DF282C7BBD4}" type="presOf" srcId="{BDDA0166-7C5F-534F-A83D-4E10664D8675}" destId="{B03CD0A7-CA7A-3E49-9AE0-6250E4BC463A}" srcOrd="0" destOrd="0" presId="urn:microsoft.com/office/officeart/2005/8/layout/vList2"/>
    <dgm:cxn modelId="{703043CB-5F33-9841-89BB-9A66A4F039DC}" type="presParOf" srcId="{FF7B7B8B-6434-F64F-98A1-051A4BD881B8}" destId="{A410CAB8-20E1-044F-A4EC-A6E7724209CE}" srcOrd="0" destOrd="0" presId="urn:microsoft.com/office/officeart/2005/8/layout/vList2"/>
    <dgm:cxn modelId="{24D50A05-70E5-B649-9819-8F640E518589}" type="presParOf" srcId="{FF7B7B8B-6434-F64F-98A1-051A4BD881B8}" destId="{83E52553-4160-9F4D-9894-ADAB97490E4C}" srcOrd="1" destOrd="0" presId="urn:microsoft.com/office/officeart/2005/8/layout/vList2"/>
    <dgm:cxn modelId="{2611C1A4-9E53-2B4B-A7AB-ABE45CCF5216}" type="presParOf" srcId="{FF7B7B8B-6434-F64F-98A1-051A4BD881B8}" destId="{75A1018C-46AA-0045-B312-F969D62C045C}" srcOrd="2" destOrd="0" presId="urn:microsoft.com/office/officeart/2005/8/layout/vList2"/>
    <dgm:cxn modelId="{E47387B9-3A05-9841-94E1-30629B4745C8}" type="presParOf" srcId="{FF7B7B8B-6434-F64F-98A1-051A4BD881B8}" destId="{B03CD0A7-CA7A-3E49-9AE0-6250E4BC463A}" srcOrd="3" destOrd="0" presId="urn:microsoft.com/office/officeart/2005/8/layout/vList2"/>
    <dgm:cxn modelId="{86AB908F-7ABA-454F-9D51-5C4DE1322E9A}" type="presParOf" srcId="{FF7B7B8B-6434-F64F-98A1-051A4BD881B8}" destId="{E86C8615-DCBD-3244-9899-98528BB34212}" srcOrd="4" destOrd="0" presId="urn:microsoft.com/office/officeart/2005/8/layout/vList2"/>
    <dgm:cxn modelId="{B9785397-4C44-2F49-A089-D8D46682959E}" type="presParOf" srcId="{FF7B7B8B-6434-F64F-98A1-051A4BD881B8}" destId="{87DBB8DC-24F9-364A-89BD-5765C3644069}" srcOrd="5" destOrd="0" presId="urn:microsoft.com/office/officeart/2005/8/layout/vList2"/>
    <dgm:cxn modelId="{34DEC415-62E6-D949-9862-EED931369915}" type="presParOf" srcId="{FF7B7B8B-6434-F64F-98A1-051A4BD881B8}" destId="{46C682BB-E9E6-1545-88B2-688D21691CEA}" srcOrd="6" destOrd="0" presId="urn:microsoft.com/office/officeart/2005/8/layout/vList2"/>
    <dgm:cxn modelId="{8FBEBCA6-1ABC-5145-A60D-E05D0F46C3DB}" type="presParOf" srcId="{FF7B7B8B-6434-F64F-98A1-051A4BD881B8}" destId="{83888CD7-581C-104A-B1A6-EEB813AC285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3A8E2-D63F-5744-B3DF-D1A161BDEB80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2EC4F8-523A-A047-BD11-ED5CED0657F7}">
      <dgm:prSet/>
      <dgm:spPr/>
      <dgm:t>
        <a:bodyPr/>
        <a:lstStyle/>
        <a:p>
          <a:pPr rtl="0"/>
          <a:r>
            <a:rPr lang="en-GB" dirty="0" smtClean="0"/>
            <a:t>Cloud Libraries</a:t>
          </a:r>
          <a:endParaRPr lang="en-GB" dirty="0"/>
        </a:p>
      </dgm:t>
    </dgm:pt>
    <dgm:pt modelId="{E2807A3E-1E0B-514E-92AE-278020505295}" type="parTrans" cxnId="{E699B069-4B60-994B-A374-6F59999030EA}">
      <dgm:prSet/>
      <dgm:spPr/>
      <dgm:t>
        <a:bodyPr/>
        <a:lstStyle/>
        <a:p>
          <a:endParaRPr lang="en-GB"/>
        </a:p>
      </dgm:t>
    </dgm:pt>
    <dgm:pt modelId="{291009B5-5018-7644-9E73-A0A2D43F98FA}" type="sibTrans" cxnId="{E699B069-4B60-994B-A374-6F59999030EA}">
      <dgm:prSet/>
      <dgm:spPr/>
      <dgm:t>
        <a:bodyPr/>
        <a:lstStyle/>
        <a:p>
          <a:endParaRPr lang="en-GB"/>
        </a:p>
      </dgm:t>
    </dgm:pt>
    <dgm:pt modelId="{E75F5BE5-6DB1-9D48-90B4-628B3006BABF}">
      <dgm:prSet/>
      <dgm:spPr/>
      <dgm:t>
        <a:bodyPr/>
        <a:lstStyle/>
        <a:p>
          <a:pPr rtl="0"/>
          <a:r>
            <a:rPr lang="en-GB" dirty="0" smtClean="0"/>
            <a:t>Connectors</a:t>
          </a:r>
          <a:endParaRPr lang="en-GB" dirty="0"/>
        </a:p>
      </dgm:t>
    </dgm:pt>
    <dgm:pt modelId="{EDEE798B-F607-2F4C-A3AA-EA58CA8214F6}" type="parTrans" cxnId="{E3B62A26-4423-8844-91BA-C0F5E3F63F19}">
      <dgm:prSet/>
      <dgm:spPr/>
      <dgm:t>
        <a:bodyPr/>
        <a:lstStyle/>
        <a:p>
          <a:endParaRPr lang="en-GB"/>
        </a:p>
      </dgm:t>
    </dgm:pt>
    <dgm:pt modelId="{4878887C-12E3-9B4C-9B87-5F63C7563270}" type="sibTrans" cxnId="{E3B62A26-4423-8844-91BA-C0F5E3F63F19}">
      <dgm:prSet/>
      <dgm:spPr/>
      <dgm:t>
        <a:bodyPr/>
        <a:lstStyle/>
        <a:p>
          <a:endParaRPr lang="en-GB"/>
        </a:p>
      </dgm:t>
    </dgm:pt>
    <dgm:pt modelId="{3D325589-57F7-3749-A5AA-2854F5465E5F}">
      <dgm:prSet/>
      <dgm:spPr/>
      <dgm:t>
        <a:bodyPr/>
        <a:lstStyle/>
        <a:p>
          <a:pPr rtl="0"/>
          <a:r>
            <a:rPr lang="en-GB" dirty="0" smtClean="0"/>
            <a:t>Federated Hosting Node Manager Service</a:t>
          </a:r>
          <a:endParaRPr lang="en-GB" dirty="0"/>
        </a:p>
      </dgm:t>
    </dgm:pt>
    <dgm:pt modelId="{F2F53B6F-B666-EE45-A7F1-4201A4B8F142}" type="parTrans" cxnId="{2ECD4758-F5BF-D74D-95CE-A2B0869C1AC7}">
      <dgm:prSet/>
      <dgm:spPr/>
      <dgm:t>
        <a:bodyPr/>
        <a:lstStyle/>
        <a:p>
          <a:endParaRPr lang="en-GB"/>
        </a:p>
      </dgm:t>
    </dgm:pt>
    <dgm:pt modelId="{2AB39463-6041-C947-9E64-9B052766F38E}" type="sibTrans" cxnId="{2ECD4758-F5BF-D74D-95CE-A2B0869C1AC7}">
      <dgm:prSet/>
      <dgm:spPr/>
      <dgm:t>
        <a:bodyPr/>
        <a:lstStyle/>
        <a:p>
          <a:endParaRPr lang="en-GB"/>
        </a:p>
      </dgm:t>
    </dgm:pt>
    <dgm:pt modelId="{2A59C1CF-DA06-5344-A0E0-C044B6857757}">
      <dgm:prSet/>
      <dgm:spPr/>
      <dgm:t>
        <a:bodyPr/>
        <a:lstStyle/>
        <a:p>
          <a:pPr rtl="0"/>
          <a:r>
            <a:rPr lang="en-GB" dirty="0" smtClean="0"/>
            <a:t>Federated Hosting Node Manager </a:t>
          </a:r>
          <a:r>
            <a:rPr lang="en-GB" dirty="0" err="1" smtClean="0"/>
            <a:t>Portlet</a:t>
          </a:r>
          <a:r>
            <a:rPr lang="en-GB" dirty="0" smtClean="0"/>
            <a:t>:</a:t>
          </a:r>
          <a:endParaRPr lang="en-GB" dirty="0"/>
        </a:p>
      </dgm:t>
    </dgm:pt>
    <dgm:pt modelId="{64C44C06-11E4-5845-A0F1-5473B7F6129C}" type="parTrans" cxnId="{1FD2C753-3916-8B4A-88A9-3B219BF3413B}">
      <dgm:prSet/>
      <dgm:spPr/>
      <dgm:t>
        <a:bodyPr/>
        <a:lstStyle/>
        <a:p>
          <a:endParaRPr lang="en-GB"/>
        </a:p>
      </dgm:t>
    </dgm:pt>
    <dgm:pt modelId="{90B08873-83A3-F94C-A1BA-912595662BC8}" type="sibTrans" cxnId="{1FD2C753-3916-8B4A-88A9-3B219BF3413B}">
      <dgm:prSet/>
      <dgm:spPr/>
      <dgm:t>
        <a:bodyPr/>
        <a:lstStyle/>
        <a:p>
          <a:endParaRPr lang="en-GB"/>
        </a:p>
      </dgm:t>
    </dgm:pt>
    <dgm:pt modelId="{07AD17FA-0300-6F40-99FF-63E6A0E27DF6}">
      <dgm:prSet/>
      <dgm:spPr/>
      <dgm:t>
        <a:bodyPr/>
        <a:lstStyle/>
        <a:p>
          <a:pPr rtl="0"/>
          <a:r>
            <a:rPr lang="en-GB" dirty="0" smtClean="0"/>
            <a:t>third-party software  providing language-specific APIs and data model to easily interact with clouds from within applications</a:t>
          </a:r>
          <a:endParaRPr lang="en-GB" dirty="0"/>
        </a:p>
      </dgm:t>
    </dgm:pt>
    <dgm:pt modelId="{4B7DD544-D272-FE49-BC7B-B96FBB274733}" type="parTrans" cxnId="{9DF0A2DA-50E0-2A4C-A19F-87C56CBA459E}">
      <dgm:prSet/>
      <dgm:spPr/>
      <dgm:t>
        <a:bodyPr/>
        <a:lstStyle/>
        <a:p>
          <a:endParaRPr lang="en-GB"/>
        </a:p>
      </dgm:t>
    </dgm:pt>
    <dgm:pt modelId="{E1D73FC3-F6F5-D84B-B6CA-B0A3321D2EA8}" type="sibTrans" cxnId="{9DF0A2DA-50E0-2A4C-A19F-87C56CBA459E}">
      <dgm:prSet/>
      <dgm:spPr/>
      <dgm:t>
        <a:bodyPr/>
        <a:lstStyle/>
        <a:p>
          <a:endParaRPr lang="en-GB"/>
        </a:p>
      </dgm:t>
    </dgm:pt>
    <dgm:pt modelId="{3C245F2E-983E-524C-A640-049359A88DB2}">
      <dgm:prSet/>
      <dgm:spPr/>
      <dgm:t>
        <a:bodyPr/>
        <a:lstStyle/>
        <a:p>
          <a:pPr rtl="0"/>
          <a:r>
            <a:rPr lang="en-GB" dirty="0" smtClean="0"/>
            <a:t>built on top of cloud libraries in order to abstract the specifics of their APIs and data models and expose a uniform interface to the upper layers.</a:t>
          </a:r>
          <a:endParaRPr lang="en-GB" dirty="0"/>
        </a:p>
      </dgm:t>
    </dgm:pt>
    <dgm:pt modelId="{C785F690-BE56-494E-B757-17F5B9ECC707}" type="parTrans" cxnId="{BBA5F4E4-2A4A-FD49-91F6-A921232B43D4}">
      <dgm:prSet/>
      <dgm:spPr/>
      <dgm:t>
        <a:bodyPr/>
        <a:lstStyle/>
        <a:p>
          <a:endParaRPr lang="en-GB"/>
        </a:p>
      </dgm:t>
    </dgm:pt>
    <dgm:pt modelId="{9DCA4194-19BD-3E42-B9CE-EFE0A139881C}" type="sibTrans" cxnId="{BBA5F4E4-2A4A-FD49-91F6-A921232B43D4}">
      <dgm:prSet/>
      <dgm:spPr/>
      <dgm:t>
        <a:bodyPr/>
        <a:lstStyle/>
        <a:p>
          <a:endParaRPr lang="en-GB"/>
        </a:p>
      </dgm:t>
    </dgm:pt>
    <dgm:pt modelId="{7FB0F644-4E01-304A-9515-E4A692057446}">
      <dgm:prSet/>
      <dgm:spPr/>
      <dgm:t>
        <a:bodyPr/>
        <a:lstStyle/>
        <a:p>
          <a:pPr rtl="0"/>
          <a:r>
            <a:rPr lang="en-GB" dirty="0" smtClean="0"/>
            <a:t>core part of the integration and is the place where all the business logic resides</a:t>
          </a:r>
          <a:endParaRPr lang="en-GB" dirty="0"/>
        </a:p>
      </dgm:t>
    </dgm:pt>
    <dgm:pt modelId="{BF4F81A5-CEBE-B24C-9E8D-1584185EF3B6}" type="parTrans" cxnId="{8A027589-21E5-9B41-8756-B4459286E5DB}">
      <dgm:prSet/>
      <dgm:spPr/>
      <dgm:t>
        <a:bodyPr/>
        <a:lstStyle/>
        <a:p>
          <a:endParaRPr lang="en-GB"/>
        </a:p>
      </dgm:t>
    </dgm:pt>
    <dgm:pt modelId="{2A0DB9A1-B4DE-2340-AC6D-A97452E1A124}" type="sibTrans" cxnId="{8A027589-21E5-9B41-8756-B4459286E5DB}">
      <dgm:prSet/>
      <dgm:spPr/>
      <dgm:t>
        <a:bodyPr/>
        <a:lstStyle/>
        <a:p>
          <a:endParaRPr lang="en-GB"/>
        </a:p>
      </dgm:t>
    </dgm:pt>
    <dgm:pt modelId="{080A3F14-5789-754E-A419-950BE7894B50}">
      <dgm:prSet/>
      <dgm:spPr/>
      <dgm:t>
        <a:bodyPr/>
        <a:lstStyle/>
        <a:p>
          <a:pPr rtl="0"/>
          <a:r>
            <a:rPr lang="en-GB" dirty="0" smtClean="0"/>
            <a:t>provides infrastructure and VRE administrators with a dashboard and a control panel to easily monitor and manage resources in external infrastructures</a:t>
          </a:r>
          <a:endParaRPr lang="en-GB" dirty="0"/>
        </a:p>
      </dgm:t>
    </dgm:pt>
    <dgm:pt modelId="{535CEE0E-82A0-3D40-917C-F32E80C2B033}" type="parTrans" cxnId="{0652FB7D-FBD9-1D49-8BDD-9F00F895834B}">
      <dgm:prSet/>
      <dgm:spPr/>
      <dgm:t>
        <a:bodyPr/>
        <a:lstStyle/>
        <a:p>
          <a:endParaRPr lang="en-GB"/>
        </a:p>
      </dgm:t>
    </dgm:pt>
    <dgm:pt modelId="{07A381C5-FC49-A544-9AC3-BE507E7E1FD2}" type="sibTrans" cxnId="{0652FB7D-FBD9-1D49-8BDD-9F00F895834B}">
      <dgm:prSet/>
      <dgm:spPr/>
      <dgm:t>
        <a:bodyPr/>
        <a:lstStyle/>
        <a:p>
          <a:endParaRPr lang="en-GB"/>
        </a:p>
      </dgm:t>
    </dgm:pt>
    <dgm:pt modelId="{BCE8FD26-0DD0-E240-A3A5-AB9AC36AA65E}" type="pres">
      <dgm:prSet presAssocID="{77B3A8E2-D63F-5744-B3DF-D1A161BDEB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80FB00-A9E4-3743-809D-543E0DF80299}" type="pres">
      <dgm:prSet presAssocID="{312EC4F8-523A-A047-BD11-ED5CED0657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63B53-8074-4D4C-B5D6-A04B8FB3B2B3}" type="pres">
      <dgm:prSet presAssocID="{312EC4F8-523A-A047-BD11-ED5CED0657F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62A7C-BFEE-CD41-95EF-3A723C0FC0E2}" type="pres">
      <dgm:prSet presAssocID="{E75F5BE5-6DB1-9D48-90B4-628B3006BA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6C7B9A-4CF3-AE4D-9EF1-D4E73AD105DC}" type="pres">
      <dgm:prSet presAssocID="{E75F5BE5-6DB1-9D48-90B4-628B3006BAB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08EC53-3877-5947-8748-5FA598E96B8E}" type="pres">
      <dgm:prSet presAssocID="{3D325589-57F7-3749-A5AA-2854F5465E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51F26C-C858-6D4D-9284-242FF4C6684D}" type="pres">
      <dgm:prSet presAssocID="{3D325589-57F7-3749-A5AA-2854F5465E5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F94EBF-9B63-1C48-B4C3-7DFC481BB170}" type="pres">
      <dgm:prSet presAssocID="{2A59C1CF-DA06-5344-A0E0-C044B68577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CC405D-D15D-8045-B144-4CEAC2B3F66D}" type="pres">
      <dgm:prSet presAssocID="{2A59C1CF-DA06-5344-A0E0-C044B685775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40020C-2241-C946-91BE-BA3C01733B7C}" type="presOf" srcId="{07AD17FA-0300-6F40-99FF-63E6A0E27DF6}" destId="{B6263B53-8074-4D4C-B5D6-A04B8FB3B2B3}" srcOrd="0" destOrd="0" presId="urn:microsoft.com/office/officeart/2005/8/layout/vList2"/>
    <dgm:cxn modelId="{2ECD4758-F5BF-D74D-95CE-A2B0869C1AC7}" srcId="{77B3A8E2-D63F-5744-B3DF-D1A161BDEB80}" destId="{3D325589-57F7-3749-A5AA-2854F5465E5F}" srcOrd="2" destOrd="0" parTransId="{F2F53B6F-B666-EE45-A7F1-4201A4B8F142}" sibTransId="{2AB39463-6041-C947-9E64-9B052766F38E}"/>
    <dgm:cxn modelId="{37CE9612-8E8E-1A4C-8F55-AAB0DD4171F3}" type="presOf" srcId="{080A3F14-5789-754E-A419-950BE7894B50}" destId="{9CCC405D-D15D-8045-B144-4CEAC2B3F66D}" srcOrd="0" destOrd="0" presId="urn:microsoft.com/office/officeart/2005/8/layout/vList2"/>
    <dgm:cxn modelId="{E6A549D7-8DA5-6141-B3D2-C64D4E4F1638}" type="presOf" srcId="{3D325589-57F7-3749-A5AA-2854F5465E5F}" destId="{0208EC53-3877-5947-8748-5FA598E96B8E}" srcOrd="0" destOrd="0" presId="urn:microsoft.com/office/officeart/2005/8/layout/vList2"/>
    <dgm:cxn modelId="{1FD2C753-3916-8B4A-88A9-3B219BF3413B}" srcId="{77B3A8E2-D63F-5744-B3DF-D1A161BDEB80}" destId="{2A59C1CF-DA06-5344-A0E0-C044B6857757}" srcOrd="3" destOrd="0" parTransId="{64C44C06-11E4-5845-A0F1-5473B7F6129C}" sibTransId="{90B08873-83A3-F94C-A1BA-912595662BC8}"/>
    <dgm:cxn modelId="{E699B069-4B60-994B-A374-6F59999030EA}" srcId="{77B3A8E2-D63F-5744-B3DF-D1A161BDEB80}" destId="{312EC4F8-523A-A047-BD11-ED5CED0657F7}" srcOrd="0" destOrd="0" parTransId="{E2807A3E-1E0B-514E-92AE-278020505295}" sibTransId="{291009B5-5018-7644-9E73-A0A2D43F98FA}"/>
    <dgm:cxn modelId="{E3B62A26-4423-8844-91BA-C0F5E3F63F19}" srcId="{77B3A8E2-D63F-5744-B3DF-D1A161BDEB80}" destId="{E75F5BE5-6DB1-9D48-90B4-628B3006BABF}" srcOrd="1" destOrd="0" parTransId="{EDEE798B-F607-2F4C-A3AA-EA58CA8214F6}" sibTransId="{4878887C-12E3-9B4C-9B87-5F63C7563270}"/>
    <dgm:cxn modelId="{7B6F6245-E0BC-694B-B508-6B5E8D581593}" type="presOf" srcId="{77B3A8E2-D63F-5744-B3DF-D1A161BDEB80}" destId="{BCE8FD26-0DD0-E240-A3A5-AB9AC36AA65E}" srcOrd="0" destOrd="0" presId="urn:microsoft.com/office/officeart/2005/8/layout/vList2"/>
    <dgm:cxn modelId="{96E1AC38-0D45-F444-9969-C4541E24EF63}" type="presOf" srcId="{3C245F2E-983E-524C-A640-049359A88DB2}" destId="{EF6C7B9A-4CF3-AE4D-9EF1-D4E73AD105DC}" srcOrd="0" destOrd="0" presId="urn:microsoft.com/office/officeart/2005/8/layout/vList2"/>
    <dgm:cxn modelId="{0652FB7D-FBD9-1D49-8BDD-9F00F895834B}" srcId="{2A59C1CF-DA06-5344-A0E0-C044B6857757}" destId="{080A3F14-5789-754E-A419-950BE7894B50}" srcOrd="0" destOrd="0" parTransId="{535CEE0E-82A0-3D40-917C-F32E80C2B033}" sibTransId="{07A381C5-FC49-A544-9AC3-BE507E7E1FD2}"/>
    <dgm:cxn modelId="{8A027589-21E5-9B41-8756-B4459286E5DB}" srcId="{3D325589-57F7-3749-A5AA-2854F5465E5F}" destId="{7FB0F644-4E01-304A-9515-E4A692057446}" srcOrd="0" destOrd="0" parTransId="{BF4F81A5-CEBE-B24C-9E8D-1584185EF3B6}" sibTransId="{2A0DB9A1-B4DE-2340-AC6D-A97452E1A124}"/>
    <dgm:cxn modelId="{1E05FFD2-C248-9F4E-8FCB-89AE239B1D36}" type="presOf" srcId="{312EC4F8-523A-A047-BD11-ED5CED0657F7}" destId="{1280FB00-A9E4-3743-809D-543E0DF80299}" srcOrd="0" destOrd="0" presId="urn:microsoft.com/office/officeart/2005/8/layout/vList2"/>
    <dgm:cxn modelId="{030E4C23-C788-444C-BFEE-2985A06410F8}" type="presOf" srcId="{7FB0F644-4E01-304A-9515-E4A692057446}" destId="{2751F26C-C858-6D4D-9284-242FF4C6684D}" srcOrd="0" destOrd="0" presId="urn:microsoft.com/office/officeart/2005/8/layout/vList2"/>
    <dgm:cxn modelId="{BBA5F4E4-2A4A-FD49-91F6-A921232B43D4}" srcId="{E75F5BE5-6DB1-9D48-90B4-628B3006BABF}" destId="{3C245F2E-983E-524C-A640-049359A88DB2}" srcOrd="0" destOrd="0" parTransId="{C785F690-BE56-494E-B757-17F5B9ECC707}" sibTransId="{9DCA4194-19BD-3E42-B9CE-EFE0A139881C}"/>
    <dgm:cxn modelId="{BC10FDAF-F0FE-E046-850C-6DB9983107D7}" type="presOf" srcId="{E75F5BE5-6DB1-9D48-90B4-628B3006BABF}" destId="{1FB62A7C-BFEE-CD41-95EF-3A723C0FC0E2}" srcOrd="0" destOrd="0" presId="urn:microsoft.com/office/officeart/2005/8/layout/vList2"/>
    <dgm:cxn modelId="{9DF0A2DA-50E0-2A4C-A19F-87C56CBA459E}" srcId="{312EC4F8-523A-A047-BD11-ED5CED0657F7}" destId="{07AD17FA-0300-6F40-99FF-63E6A0E27DF6}" srcOrd="0" destOrd="0" parTransId="{4B7DD544-D272-FE49-BC7B-B96FBB274733}" sibTransId="{E1D73FC3-F6F5-D84B-B6CA-B0A3321D2EA8}"/>
    <dgm:cxn modelId="{21D0709E-F6DA-9343-B027-349B9EAE8F9C}" type="presOf" srcId="{2A59C1CF-DA06-5344-A0E0-C044B6857757}" destId="{10F94EBF-9B63-1C48-B4C3-7DFC481BB170}" srcOrd="0" destOrd="0" presId="urn:microsoft.com/office/officeart/2005/8/layout/vList2"/>
    <dgm:cxn modelId="{49E2BEFB-33FC-8B49-BDD5-597F1E4FF2BB}" type="presParOf" srcId="{BCE8FD26-0DD0-E240-A3A5-AB9AC36AA65E}" destId="{1280FB00-A9E4-3743-809D-543E0DF80299}" srcOrd="0" destOrd="0" presId="urn:microsoft.com/office/officeart/2005/8/layout/vList2"/>
    <dgm:cxn modelId="{9F4293E9-A427-AA46-A3FF-5D48330E8449}" type="presParOf" srcId="{BCE8FD26-0DD0-E240-A3A5-AB9AC36AA65E}" destId="{B6263B53-8074-4D4C-B5D6-A04B8FB3B2B3}" srcOrd="1" destOrd="0" presId="urn:microsoft.com/office/officeart/2005/8/layout/vList2"/>
    <dgm:cxn modelId="{5043058A-39FE-2D4E-8644-BB80D82D836F}" type="presParOf" srcId="{BCE8FD26-0DD0-E240-A3A5-AB9AC36AA65E}" destId="{1FB62A7C-BFEE-CD41-95EF-3A723C0FC0E2}" srcOrd="2" destOrd="0" presId="urn:microsoft.com/office/officeart/2005/8/layout/vList2"/>
    <dgm:cxn modelId="{76FE72A4-1D1F-FE4F-A5BC-5188A38665A5}" type="presParOf" srcId="{BCE8FD26-0DD0-E240-A3A5-AB9AC36AA65E}" destId="{EF6C7B9A-4CF3-AE4D-9EF1-D4E73AD105DC}" srcOrd="3" destOrd="0" presId="urn:microsoft.com/office/officeart/2005/8/layout/vList2"/>
    <dgm:cxn modelId="{DEF51CED-D46A-9643-B6D0-9A75AEFBEF6A}" type="presParOf" srcId="{BCE8FD26-0DD0-E240-A3A5-AB9AC36AA65E}" destId="{0208EC53-3877-5947-8748-5FA598E96B8E}" srcOrd="4" destOrd="0" presId="urn:microsoft.com/office/officeart/2005/8/layout/vList2"/>
    <dgm:cxn modelId="{BE3BECF3-E119-5A45-B302-A2660E4DD418}" type="presParOf" srcId="{BCE8FD26-0DD0-E240-A3A5-AB9AC36AA65E}" destId="{2751F26C-C858-6D4D-9284-242FF4C6684D}" srcOrd="5" destOrd="0" presId="urn:microsoft.com/office/officeart/2005/8/layout/vList2"/>
    <dgm:cxn modelId="{66658851-0AE7-CA43-BE6C-10203152D6A6}" type="presParOf" srcId="{BCE8FD26-0DD0-E240-A3A5-AB9AC36AA65E}" destId="{10F94EBF-9B63-1C48-B4C3-7DFC481BB170}" srcOrd="6" destOrd="0" presId="urn:microsoft.com/office/officeart/2005/8/layout/vList2"/>
    <dgm:cxn modelId="{55F62937-040C-3347-B887-853F144914E9}" type="presParOf" srcId="{BCE8FD26-0DD0-E240-A3A5-AB9AC36AA65E}" destId="{9CCC405D-D15D-8045-B144-4CEAC2B3F66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4E533-C6D3-754B-B5C4-58E992721DFD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092A6-02EE-4649-BCA7-4274B0E12B42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Context</a:t>
          </a:r>
        </a:p>
      </dsp:txBody>
      <dsp:txXfrm>
        <a:off x="0" y="552"/>
        <a:ext cx="8229600" cy="904971"/>
      </dsp:txXfrm>
    </dsp:sp>
    <dsp:sp modelId="{0E19DE3E-81E6-444E-98EB-1B504D50F285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C7E69-CAFE-2040-9846-8FDD14400206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VA Creation and Publication</a:t>
          </a:r>
        </a:p>
      </dsp:txBody>
      <dsp:txXfrm>
        <a:off x="0" y="905524"/>
        <a:ext cx="8229600" cy="904971"/>
      </dsp:txXfrm>
    </dsp:sp>
    <dsp:sp modelId="{8F98077D-11BA-BF46-8F9B-BEB7DB428807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6AF5FD-BC83-C64A-A302-9E45C1735AD6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New gCube Service (backend)</a:t>
          </a:r>
        </a:p>
      </dsp:txBody>
      <dsp:txXfrm>
        <a:off x="0" y="1810495"/>
        <a:ext cx="8229600" cy="904971"/>
      </dsp:txXfrm>
    </dsp:sp>
    <dsp:sp modelId="{C6B0CC7C-7EF3-7142-BA00-E8E7605ECEF3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5E502-A4A8-844B-9C5A-A322DF0E54B9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New gCube Interface (frontend)</a:t>
          </a:r>
        </a:p>
      </dsp:txBody>
      <dsp:txXfrm>
        <a:off x="0" y="2715467"/>
        <a:ext cx="8229600" cy="904971"/>
      </dsp:txXfrm>
    </dsp:sp>
    <dsp:sp modelId="{B417A5DB-8462-E24D-BBF7-97EAD1756453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D1AA67-0236-BA47-8AC2-1E7A7AEBC412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100" kern="1200" dirty="0" smtClean="0"/>
        </a:p>
      </dsp:txBody>
      <dsp:txXfrm>
        <a:off x="0" y="3620438"/>
        <a:ext cx="8229600" cy="904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CAB8-20E1-044F-A4EC-A6E7724209CE}">
      <dsp:nvSpPr>
        <dsp:cNvPr id="0" name=""/>
        <dsp:cNvSpPr/>
      </dsp:nvSpPr>
      <dsp:spPr>
        <a:xfrm>
          <a:off x="0" y="16838"/>
          <a:ext cx="842493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Packer</a:t>
          </a:r>
          <a:endParaRPr lang="en-GB" sz="2100" kern="1200" dirty="0"/>
        </a:p>
      </dsp:txBody>
      <dsp:txXfrm>
        <a:off x="24588" y="41426"/>
        <a:ext cx="8375760" cy="454509"/>
      </dsp:txXfrm>
    </dsp:sp>
    <dsp:sp modelId="{83E52553-4160-9F4D-9894-ADAB97490E4C}">
      <dsp:nvSpPr>
        <dsp:cNvPr id="0" name=""/>
        <dsp:cNvSpPr/>
      </dsp:nvSpPr>
      <dsp:spPr>
        <a:xfrm>
          <a:off x="0" y="520523"/>
          <a:ext cx="8424936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tool for creating machine and container images for multiple platforms from a single source configuration</a:t>
          </a:r>
          <a:endParaRPr lang="en-GB" sz="1600" kern="1200" dirty="0"/>
        </a:p>
      </dsp:txBody>
      <dsp:txXfrm>
        <a:off x="0" y="520523"/>
        <a:ext cx="8424936" cy="499904"/>
      </dsp:txXfrm>
    </dsp:sp>
    <dsp:sp modelId="{75A1018C-46AA-0045-B312-F969D62C045C}">
      <dsp:nvSpPr>
        <dsp:cNvPr id="0" name=""/>
        <dsp:cNvSpPr/>
      </dsp:nvSpPr>
      <dsp:spPr>
        <a:xfrm>
          <a:off x="0" y="1020428"/>
          <a:ext cx="842493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err="1" smtClean="0"/>
            <a:t>VirtualBox</a:t>
          </a:r>
          <a:endParaRPr lang="en-GB" sz="2100" kern="1200" dirty="0" smtClean="0"/>
        </a:p>
      </dsp:txBody>
      <dsp:txXfrm>
        <a:off x="24588" y="1045016"/>
        <a:ext cx="8375760" cy="454509"/>
      </dsp:txXfrm>
    </dsp:sp>
    <dsp:sp modelId="{B03CD0A7-CA7A-3E49-9AE0-6250E4BC463A}">
      <dsp:nvSpPr>
        <dsp:cNvPr id="0" name=""/>
        <dsp:cNvSpPr/>
      </dsp:nvSpPr>
      <dsp:spPr>
        <a:xfrm>
          <a:off x="0" y="1524113"/>
          <a:ext cx="842493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supports the creation and management of guest virtual machines running Linux</a:t>
          </a:r>
        </a:p>
      </dsp:txBody>
      <dsp:txXfrm>
        <a:off x="0" y="1524113"/>
        <a:ext cx="8424936" cy="347760"/>
      </dsp:txXfrm>
    </dsp:sp>
    <dsp:sp modelId="{E86C8615-DCBD-3244-9899-98528BB34212}">
      <dsp:nvSpPr>
        <dsp:cNvPr id="0" name=""/>
        <dsp:cNvSpPr/>
      </dsp:nvSpPr>
      <dsp:spPr>
        <a:xfrm>
          <a:off x="0" y="1871873"/>
          <a:ext cx="842493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err="1" smtClean="0"/>
            <a:t>Ansible</a:t>
          </a:r>
          <a:r>
            <a:rPr lang="en-GB" sz="2100" kern="1200" dirty="0" smtClean="0"/>
            <a:t> </a:t>
          </a:r>
          <a:endParaRPr lang="en-GB" sz="2100" kern="1200" dirty="0"/>
        </a:p>
      </dsp:txBody>
      <dsp:txXfrm>
        <a:off x="24588" y="1896461"/>
        <a:ext cx="8375760" cy="454509"/>
      </dsp:txXfrm>
    </dsp:sp>
    <dsp:sp modelId="{87DBB8DC-24F9-364A-89BD-5765C3644069}">
      <dsp:nvSpPr>
        <dsp:cNvPr id="0" name=""/>
        <dsp:cNvSpPr/>
      </dsp:nvSpPr>
      <dsp:spPr>
        <a:xfrm>
          <a:off x="0" y="2375558"/>
          <a:ext cx="8424936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the same playbook used to provision the running instances on the CNR data </a:t>
          </a:r>
          <a:r>
            <a:rPr lang="en-GB" sz="1600" kern="1200" dirty="0" err="1" smtClean="0"/>
            <a:t>center</a:t>
          </a:r>
          <a:r>
            <a:rPr lang="en-GB" sz="1600" kern="1200" dirty="0" smtClean="0"/>
            <a:t> runs from packer inside the VM</a:t>
          </a:r>
          <a:endParaRPr lang="en-GB" sz="1600" kern="1200" dirty="0"/>
        </a:p>
      </dsp:txBody>
      <dsp:txXfrm>
        <a:off x="0" y="2375558"/>
        <a:ext cx="8424936" cy="499904"/>
      </dsp:txXfrm>
    </dsp:sp>
    <dsp:sp modelId="{46C682BB-E9E6-1545-88B2-688D21691CEA}">
      <dsp:nvSpPr>
        <dsp:cNvPr id="0" name=""/>
        <dsp:cNvSpPr/>
      </dsp:nvSpPr>
      <dsp:spPr>
        <a:xfrm>
          <a:off x="0" y="2875463"/>
          <a:ext cx="842493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Shell scripting</a:t>
          </a:r>
        </a:p>
      </dsp:txBody>
      <dsp:txXfrm>
        <a:off x="24588" y="2900051"/>
        <a:ext cx="8375760" cy="454509"/>
      </dsp:txXfrm>
    </dsp:sp>
    <dsp:sp modelId="{83888CD7-581C-104A-B1A6-EEB813AC2854}">
      <dsp:nvSpPr>
        <dsp:cNvPr id="0" name=""/>
        <dsp:cNvSpPr/>
      </dsp:nvSpPr>
      <dsp:spPr>
        <a:xfrm>
          <a:off x="0" y="3379148"/>
          <a:ext cx="842493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build different images from the same tools</a:t>
          </a:r>
        </a:p>
      </dsp:txBody>
      <dsp:txXfrm>
        <a:off x="0" y="3379148"/>
        <a:ext cx="8424936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0FB00-A9E4-3743-809D-543E0DF80299}">
      <dsp:nvSpPr>
        <dsp:cNvPr id="0" name=""/>
        <dsp:cNvSpPr/>
      </dsp:nvSpPr>
      <dsp:spPr>
        <a:xfrm>
          <a:off x="0" y="212377"/>
          <a:ext cx="46085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Cloud Libraries</a:t>
          </a:r>
          <a:endParaRPr lang="en-GB" sz="1900" kern="1200" dirty="0"/>
        </a:p>
      </dsp:txBody>
      <dsp:txXfrm>
        <a:off x="22246" y="234623"/>
        <a:ext cx="4564020" cy="411223"/>
      </dsp:txXfrm>
    </dsp:sp>
    <dsp:sp modelId="{B6263B53-8074-4D4C-B5D6-A04B8FB3B2B3}">
      <dsp:nvSpPr>
        <dsp:cNvPr id="0" name=""/>
        <dsp:cNvSpPr/>
      </dsp:nvSpPr>
      <dsp:spPr>
        <a:xfrm>
          <a:off x="0" y="668092"/>
          <a:ext cx="4608512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smtClean="0"/>
            <a:t>third-party software  providing language-specific APIs and data model to easily interact with clouds from within applications</a:t>
          </a:r>
          <a:endParaRPr lang="en-GB" sz="1500" kern="1200" dirty="0"/>
        </a:p>
      </dsp:txBody>
      <dsp:txXfrm>
        <a:off x="0" y="668092"/>
        <a:ext cx="4608512" cy="688274"/>
      </dsp:txXfrm>
    </dsp:sp>
    <dsp:sp modelId="{1FB62A7C-BFEE-CD41-95EF-3A723C0FC0E2}">
      <dsp:nvSpPr>
        <dsp:cNvPr id="0" name=""/>
        <dsp:cNvSpPr/>
      </dsp:nvSpPr>
      <dsp:spPr>
        <a:xfrm>
          <a:off x="0" y="1356367"/>
          <a:ext cx="46085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Connectors</a:t>
          </a:r>
          <a:endParaRPr lang="en-GB" sz="1900" kern="1200" dirty="0"/>
        </a:p>
      </dsp:txBody>
      <dsp:txXfrm>
        <a:off x="22246" y="1378613"/>
        <a:ext cx="4564020" cy="411223"/>
      </dsp:txXfrm>
    </dsp:sp>
    <dsp:sp modelId="{EF6C7B9A-4CF3-AE4D-9EF1-D4E73AD105DC}">
      <dsp:nvSpPr>
        <dsp:cNvPr id="0" name=""/>
        <dsp:cNvSpPr/>
      </dsp:nvSpPr>
      <dsp:spPr>
        <a:xfrm>
          <a:off x="0" y="1812082"/>
          <a:ext cx="4608512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smtClean="0"/>
            <a:t>built on top of cloud libraries in order to abstract the specifics of their APIs and data models and expose a uniform interface to the upper layers.</a:t>
          </a:r>
          <a:endParaRPr lang="en-GB" sz="1500" kern="1200" dirty="0"/>
        </a:p>
      </dsp:txBody>
      <dsp:txXfrm>
        <a:off x="0" y="1812082"/>
        <a:ext cx="4608512" cy="688274"/>
      </dsp:txXfrm>
    </dsp:sp>
    <dsp:sp modelId="{0208EC53-3877-5947-8748-5FA598E96B8E}">
      <dsp:nvSpPr>
        <dsp:cNvPr id="0" name=""/>
        <dsp:cNvSpPr/>
      </dsp:nvSpPr>
      <dsp:spPr>
        <a:xfrm>
          <a:off x="0" y="2500357"/>
          <a:ext cx="46085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Federated Hosting Node Manager Service</a:t>
          </a:r>
          <a:endParaRPr lang="en-GB" sz="1900" kern="1200" dirty="0"/>
        </a:p>
      </dsp:txBody>
      <dsp:txXfrm>
        <a:off x="22246" y="2522603"/>
        <a:ext cx="4564020" cy="411223"/>
      </dsp:txXfrm>
    </dsp:sp>
    <dsp:sp modelId="{2751F26C-C858-6D4D-9284-242FF4C6684D}">
      <dsp:nvSpPr>
        <dsp:cNvPr id="0" name=""/>
        <dsp:cNvSpPr/>
      </dsp:nvSpPr>
      <dsp:spPr>
        <a:xfrm>
          <a:off x="0" y="2956072"/>
          <a:ext cx="4608512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smtClean="0"/>
            <a:t>core part of the integration and is the place where all the business logic resides</a:t>
          </a:r>
          <a:endParaRPr lang="en-GB" sz="1500" kern="1200" dirty="0"/>
        </a:p>
      </dsp:txBody>
      <dsp:txXfrm>
        <a:off x="0" y="2956072"/>
        <a:ext cx="4608512" cy="471960"/>
      </dsp:txXfrm>
    </dsp:sp>
    <dsp:sp modelId="{10F94EBF-9B63-1C48-B4C3-7DFC481BB170}">
      <dsp:nvSpPr>
        <dsp:cNvPr id="0" name=""/>
        <dsp:cNvSpPr/>
      </dsp:nvSpPr>
      <dsp:spPr>
        <a:xfrm>
          <a:off x="0" y="3428032"/>
          <a:ext cx="4608512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Federated Hosting Node Manager </a:t>
          </a:r>
          <a:r>
            <a:rPr lang="en-GB" sz="1900" kern="1200" dirty="0" err="1" smtClean="0"/>
            <a:t>Portlet</a:t>
          </a:r>
          <a:r>
            <a:rPr lang="en-GB" sz="1900" kern="1200" dirty="0" smtClean="0"/>
            <a:t>:</a:t>
          </a:r>
          <a:endParaRPr lang="en-GB" sz="1900" kern="1200" dirty="0"/>
        </a:p>
      </dsp:txBody>
      <dsp:txXfrm>
        <a:off x="22246" y="3450278"/>
        <a:ext cx="4564020" cy="411223"/>
      </dsp:txXfrm>
    </dsp:sp>
    <dsp:sp modelId="{9CCC405D-D15D-8045-B144-4CEAC2B3F66D}">
      <dsp:nvSpPr>
        <dsp:cNvPr id="0" name=""/>
        <dsp:cNvSpPr/>
      </dsp:nvSpPr>
      <dsp:spPr>
        <a:xfrm>
          <a:off x="0" y="3883747"/>
          <a:ext cx="4608512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smtClean="0"/>
            <a:t>provides infrastructure and VRE administrators with a dashboard and a control panel to easily monitor and manage resources in external infrastructures</a:t>
          </a:r>
          <a:endParaRPr lang="en-GB" sz="1500" kern="1200" dirty="0"/>
        </a:p>
      </dsp:txBody>
      <dsp:txXfrm>
        <a:off x="0" y="3883747"/>
        <a:ext cx="4608512" cy="68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06/04/16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06/04/16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E2A3-ADD3-9940-B40F-AD6395E3E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9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2263775"/>
            <a:ext cx="5364088" cy="1470025"/>
          </a:xfrm>
        </p:spPr>
        <p:txBody>
          <a:bodyPr/>
          <a:lstStyle>
            <a:lvl1pPr algn="l">
              <a:defRPr b="1"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488" y="3886200"/>
            <a:ext cx="5379624" cy="9906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your name and affiliation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6024" y="4953000"/>
            <a:ext cx="5364088" cy="492224"/>
          </a:xfrm>
        </p:spPr>
        <p:txBody>
          <a:bodyPr>
            <a:noAutofit/>
          </a:bodyPr>
          <a:lstStyle>
            <a:lvl1pPr marL="0" indent="0">
              <a:buNone/>
              <a:defRPr lang="it-IT" sz="24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your email address</a:t>
            </a:r>
            <a:endParaRPr lang="it-I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09086" y="5232476"/>
            <a:ext cx="3200400" cy="101304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F39223"/>
                </a:solidFill>
              </a:defRPr>
            </a:lvl1pPr>
          </a:lstStyle>
          <a:p>
            <a:pPr lvl="0"/>
            <a:r>
              <a:rPr lang="en-US" dirty="0" smtClean="0"/>
              <a:t>Click to edit the name of the event, the date and the location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" y="6280784"/>
            <a:ext cx="826363" cy="57019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200" y="65303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BlueBRIDGE </a:t>
            </a:r>
            <a:r>
              <a:rPr lang="en-US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receives funding from the European Union’s Horizon 2020 research and innovation p</a:t>
            </a:r>
            <a:r>
              <a:rPr lang="it-IT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rogramme</a:t>
            </a:r>
            <a:r>
              <a:rPr lang="en-US" sz="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grant agreement No. 675680</a:t>
            </a:r>
          </a:p>
        </p:txBody>
      </p:sp>
      <p:sp>
        <p:nvSpPr>
          <p:cNvPr id="14" name="Subtitle 8"/>
          <p:cNvSpPr txBox="1">
            <a:spLocks/>
          </p:cNvSpPr>
          <p:nvPr userDrawn="1"/>
        </p:nvSpPr>
        <p:spPr>
          <a:xfrm>
            <a:off x="4975992" y="6503734"/>
            <a:ext cx="4168008" cy="32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2000" b="1" dirty="0">
                <a:solidFill>
                  <a:schemeClr val="bg1"/>
                </a:solidFill>
              </a:rPr>
              <a:t>www.bluebridge-vres.eu</a:t>
            </a:r>
          </a:p>
        </p:txBody>
      </p:sp>
    </p:spTree>
    <p:extLst>
      <p:ext uri="{BB962C8B-B14F-4D97-AF65-F5344CB8AC3E}">
        <p14:creationId xmlns:p14="http://schemas.microsoft.com/office/powerpoint/2010/main" val="129870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849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06/04/2016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18457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9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 algn="r">
              <a:defRPr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849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06/04/2016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18457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 algn="r">
              <a:defRPr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849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06/04/2016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8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849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06/04/2016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  <p:sldLayoutId id="2147483689" r:id="rId3"/>
    <p:sldLayoutId id="214748369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06/04/16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1" r:id="rId4"/>
    <p:sldLayoutId id="2147483692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ube-system.org" TargetMode="External"/><Relationship Id="rId4" Type="http://schemas.openxmlformats.org/officeDocument/2006/relationships/hyperlink" Target="mailto:Pasquale.pagano@isti.cnr.it" TargetMode="External"/><Relationship Id="rId5" Type="http://schemas.openxmlformats.org/officeDocument/2006/relationships/hyperlink" Target="mailto:info@d4science.org" TargetMode="External"/><Relationship Id="rId6" Type="http://schemas.openxmlformats.org/officeDocument/2006/relationships/hyperlink" Target="mailto:info@gcube-system.org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d4science.or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mtClean="0"/>
              <a:t>pasquale.pagano@cnr.it</a:t>
            </a:r>
          </a:p>
          <a:p>
            <a:endParaRPr lang="it-IT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Integration </a:t>
            </a:r>
            <a:r>
              <a:rPr lang="en-GB" sz="3600" dirty="0"/>
              <a:t>of gCube and the D4Science infrastructure with the EGI </a:t>
            </a:r>
            <a:r>
              <a:rPr lang="en-GB" sz="3600" dirty="0" err="1"/>
              <a:t>FedCloud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Pasquale Pagano, CNR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152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8715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representing the information related to </a:t>
            </a:r>
            <a:r>
              <a:rPr lang="en-GB" b="1" dirty="0"/>
              <a:t>cloud</a:t>
            </a:r>
            <a:r>
              <a:rPr lang="en-GB" dirty="0"/>
              <a:t> </a:t>
            </a:r>
            <a:r>
              <a:rPr lang="en-GB" b="1" dirty="0"/>
              <a:t>providers</a:t>
            </a:r>
            <a:r>
              <a:rPr lang="en-GB" dirty="0"/>
              <a:t>, </a:t>
            </a:r>
            <a:r>
              <a:rPr lang="en-GB" b="1" dirty="0"/>
              <a:t>nodes</a:t>
            </a:r>
            <a:r>
              <a:rPr lang="en-GB" dirty="0"/>
              <a:t>, </a:t>
            </a:r>
            <a:r>
              <a:rPr lang="en-GB" b="1" dirty="0"/>
              <a:t>templates</a:t>
            </a:r>
            <a:r>
              <a:rPr lang="en-GB" dirty="0"/>
              <a:t>, </a:t>
            </a:r>
            <a:r>
              <a:rPr lang="en-GB" b="1" dirty="0"/>
              <a:t>accounting</a:t>
            </a:r>
            <a:r>
              <a:rPr lang="en-GB" dirty="0"/>
              <a:t> and </a:t>
            </a:r>
            <a:r>
              <a:rPr lang="en-GB" b="1" dirty="0"/>
              <a:t>monitoring</a:t>
            </a:r>
            <a:r>
              <a:rPr lang="en-GB" dirty="0"/>
              <a:t> in a homogenous way </a:t>
            </a:r>
            <a:r>
              <a:rPr lang="en-GB" b="1" i="1" dirty="0"/>
              <a:t>independently from the cloud provider exposed API and technology</a:t>
            </a:r>
            <a:r>
              <a:rPr lang="it-IT" b="1" i="1" dirty="0"/>
              <a:t> </a:t>
            </a:r>
            <a:endParaRPr lang="en-GB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pic>
        <p:nvPicPr>
          <p:cNvPr id="5" name="image0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7584" y="3068960"/>
            <a:ext cx="7632848" cy="324115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6613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FHN Manager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259161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Web Service </a:t>
            </a:r>
            <a:r>
              <a:rPr lang="en-GB" b="1" dirty="0"/>
              <a:t>implemented in Java </a:t>
            </a:r>
            <a:r>
              <a:rPr lang="en-GB" dirty="0"/>
              <a:t>and running in a </a:t>
            </a:r>
            <a:r>
              <a:rPr lang="en-GB" i="1" dirty="0"/>
              <a:t>gCube </a:t>
            </a:r>
            <a:r>
              <a:rPr lang="en-GB" i="1" dirty="0" err="1"/>
              <a:t>SmartGears</a:t>
            </a:r>
            <a:r>
              <a:rPr lang="en-GB" i="1" dirty="0"/>
              <a:t> container</a:t>
            </a:r>
            <a:r>
              <a:rPr lang="it-IT" i="1" dirty="0"/>
              <a:t> </a:t>
            </a:r>
            <a:endParaRPr lang="it-IT" i="1" dirty="0" smtClean="0"/>
          </a:p>
          <a:p>
            <a:pPr marL="0" indent="0">
              <a:buNone/>
            </a:pPr>
            <a:r>
              <a:rPr lang="en-GB" dirty="0" smtClean="0"/>
              <a:t>REST </a:t>
            </a:r>
            <a:r>
              <a:rPr lang="en-GB" dirty="0"/>
              <a:t>API </a:t>
            </a:r>
            <a:r>
              <a:rPr lang="en-GB" dirty="0" smtClean="0"/>
              <a:t>allowing </a:t>
            </a:r>
          </a:p>
          <a:p>
            <a:pPr lvl="1"/>
            <a:r>
              <a:rPr lang="en-GB" dirty="0" smtClean="0"/>
              <a:t>access </a:t>
            </a:r>
            <a:r>
              <a:rPr lang="en-GB" dirty="0"/>
              <a:t>data on nodes and cloud providers </a:t>
            </a:r>
            <a:endParaRPr lang="en-GB" dirty="0" smtClean="0"/>
          </a:p>
          <a:p>
            <a:pPr lvl="1"/>
            <a:r>
              <a:rPr lang="en-GB" dirty="0" smtClean="0"/>
              <a:t>execute create</a:t>
            </a:r>
            <a:r>
              <a:rPr lang="en-GB" dirty="0"/>
              <a:t>, destroy, start and stop </a:t>
            </a:r>
            <a:r>
              <a:rPr lang="en-GB" dirty="0" smtClean="0"/>
              <a:t>nodes</a:t>
            </a:r>
            <a:endParaRPr lang="it-IT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3837235"/>
            <a:ext cx="78488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/>
              <a:t>GET /</a:t>
            </a:r>
            <a:r>
              <a:rPr lang="en-GB" sz="1600" dirty="0" err="1"/>
              <a:t>nodes?vmProvider</a:t>
            </a:r>
            <a:r>
              <a:rPr lang="en-GB" sz="1600" dirty="0"/>
              <a:t>={</a:t>
            </a:r>
            <a:r>
              <a:rPr lang="en-GB" sz="1600" dirty="0" err="1"/>
              <a:t>vmProviderId</a:t>
            </a:r>
            <a:r>
              <a:rPr lang="en-GB" sz="1600" dirty="0"/>
              <a:t>}&amp;</a:t>
            </a:r>
            <a:r>
              <a:rPr lang="en-GB" sz="1600" dirty="0" err="1"/>
              <a:t>serviceProfile</a:t>
            </a:r>
            <a:r>
              <a:rPr lang="en-GB" sz="1600" dirty="0"/>
              <a:t>={</a:t>
            </a:r>
            <a:r>
              <a:rPr lang="en-GB" sz="1600" dirty="0" err="1"/>
              <a:t>serviceProfileId</a:t>
            </a:r>
            <a:r>
              <a:rPr lang="en-GB" sz="1600" dirty="0"/>
              <a:t>}</a:t>
            </a:r>
            <a:endParaRPr lang="it-IT" sz="1600" dirty="0"/>
          </a:p>
          <a:p>
            <a:pPr lvl="0"/>
            <a:r>
              <a:rPr lang="en-GB" sz="1600" dirty="0"/>
              <a:t>GET /nodes/{id}</a:t>
            </a:r>
            <a:endParaRPr lang="it-IT" sz="1600" dirty="0"/>
          </a:p>
          <a:p>
            <a:pPr lvl="0"/>
            <a:r>
              <a:rPr lang="en-GB" sz="1600" dirty="0"/>
              <a:t>POST /</a:t>
            </a:r>
            <a:r>
              <a:rPr lang="en-GB" sz="1600" dirty="0" err="1"/>
              <a:t>nodes?cloneFrom</a:t>
            </a:r>
            <a:r>
              <a:rPr lang="en-GB" sz="1600" dirty="0"/>
              <a:t>={id}</a:t>
            </a:r>
            <a:endParaRPr lang="it-IT" sz="1600" dirty="0"/>
          </a:p>
          <a:p>
            <a:pPr lvl="0"/>
            <a:r>
              <a:rPr lang="en-GB" sz="1600" dirty="0"/>
              <a:t>UPDATE /nodes/{id}/start</a:t>
            </a:r>
            <a:endParaRPr lang="it-IT" sz="1600" dirty="0"/>
          </a:p>
          <a:p>
            <a:pPr lvl="0"/>
            <a:r>
              <a:rPr lang="en-GB" sz="1600" dirty="0"/>
              <a:t>UPDATE /nodes/{id}/stop</a:t>
            </a:r>
            <a:endParaRPr lang="it-IT" sz="1600" dirty="0"/>
          </a:p>
          <a:p>
            <a:pPr lvl="0"/>
            <a:r>
              <a:rPr lang="en-GB" sz="1600" dirty="0"/>
              <a:t>DEL /nodes/{id}</a:t>
            </a:r>
            <a:endParaRPr lang="it-IT" sz="1600" dirty="0"/>
          </a:p>
          <a:p>
            <a:pPr lvl="0"/>
            <a:r>
              <a:rPr lang="en-GB" sz="1600" dirty="0"/>
              <a:t>GET /</a:t>
            </a:r>
            <a:r>
              <a:rPr lang="en-GB" sz="1600" dirty="0" err="1"/>
              <a:t>vmproviders?serviceProfile</a:t>
            </a:r>
            <a:r>
              <a:rPr lang="en-GB" sz="1600" dirty="0"/>
              <a:t>={</a:t>
            </a:r>
            <a:r>
              <a:rPr lang="en-GB" sz="1600" dirty="0" err="1"/>
              <a:t>serviceProfileId</a:t>
            </a:r>
            <a:r>
              <a:rPr lang="en-GB" sz="1600" dirty="0"/>
              <a:t>}&amp;</a:t>
            </a:r>
            <a:r>
              <a:rPr lang="en-GB" sz="1600" dirty="0" err="1"/>
              <a:t>vmTemplate</a:t>
            </a:r>
            <a:r>
              <a:rPr lang="en-GB" sz="1600" dirty="0"/>
              <a:t>={</a:t>
            </a:r>
            <a:r>
              <a:rPr lang="en-GB" sz="1600" dirty="0" err="1"/>
              <a:t>vmTemplateId</a:t>
            </a:r>
            <a:r>
              <a:rPr lang="en-GB" sz="1600" dirty="0"/>
              <a:t>}</a:t>
            </a:r>
            <a:endParaRPr lang="it-IT" sz="1600" dirty="0"/>
          </a:p>
          <a:p>
            <a:pPr lvl="0"/>
            <a:r>
              <a:rPr lang="en-GB" sz="1600" dirty="0"/>
              <a:t>GET /</a:t>
            </a:r>
            <a:r>
              <a:rPr lang="en-GB" sz="1600" dirty="0" err="1"/>
              <a:t>vmproviders</a:t>
            </a:r>
            <a:r>
              <a:rPr lang="en-GB" sz="1600" dirty="0"/>
              <a:t>/{id}</a:t>
            </a:r>
            <a:endParaRPr lang="it-IT" sz="1600" dirty="0"/>
          </a:p>
          <a:p>
            <a:pPr lvl="0"/>
            <a:r>
              <a:rPr lang="en-GB" sz="1600" dirty="0"/>
              <a:t>GET /</a:t>
            </a:r>
            <a:r>
              <a:rPr lang="en-GB" sz="1600" dirty="0" err="1"/>
              <a:t>vmtemplates?serviceProfile</a:t>
            </a:r>
            <a:r>
              <a:rPr lang="en-GB" sz="1600" dirty="0"/>
              <a:t>={</a:t>
            </a:r>
            <a:r>
              <a:rPr lang="en-GB" sz="1600" dirty="0" err="1"/>
              <a:t>serviceProfileId</a:t>
            </a:r>
            <a:r>
              <a:rPr lang="en-GB" sz="1600" dirty="0"/>
              <a:t>}&amp;</a:t>
            </a:r>
            <a:r>
              <a:rPr lang="en-GB" sz="1600" dirty="0" err="1"/>
              <a:t>vmProvider</a:t>
            </a:r>
            <a:r>
              <a:rPr lang="en-GB" sz="1600" dirty="0"/>
              <a:t>={</a:t>
            </a:r>
            <a:r>
              <a:rPr lang="en-GB" sz="1600" dirty="0" err="1"/>
              <a:t>vmProviderId</a:t>
            </a:r>
            <a:r>
              <a:rPr lang="en-GB" sz="1600" dirty="0"/>
              <a:t>}</a:t>
            </a:r>
            <a:endParaRPr lang="it-IT" sz="1600" dirty="0"/>
          </a:p>
          <a:p>
            <a:r>
              <a:rPr lang="en-GB" sz="1600" dirty="0"/>
              <a:t>GET /</a:t>
            </a:r>
            <a:r>
              <a:rPr lang="en-GB" sz="1600" dirty="0" err="1"/>
              <a:t>serviceprofiles</a:t>
            </a:r>
            <a:r>
              <a:rPr lang="it-IT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365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4869160"/>
            <a:ext cx="8712968" cy="1440160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GB" dirty="0"/>
              <a:t>First </a:t>
            </a:r>
            <a:r>
              <a:rPr lang="en-GB" dirty="0" smtClean="0"/>
              <a:t>production version: </a:t>
            </a:r>
            <a:r>
              <a:rPr lang="en-GB" dirty="0"/>
              <a:t>gCube </a:t>
            </a:r>
            <a:r>
              <a:rPr lang="en-GB" dirty="0" smtClean="0"/>
              <a:t>3.11 (end of April)</a:t>
            </a:r>
          </a:p>
          <a:p>
            <a:pPr marL="57150" indent="0">
              <a:buNone/>
            </a:pPr>
            <a:r>
              <a:rPr lang="en-GB" dirty="0" smtClean="0"/>
              <a:t>Next steps</a:t>
            </a:r>
            <a:endParaRPr lang="it-IT" dirty="0"/>
          </a:p>
          <a:p>
            <a:pPr lvl="1"/>
            <a:r>
              <a:rPr lang="en-GB" dirty="0" smtClean="0"/>
              <a:t>Support other computing infrastructures</a:t>
            </a:r>
          </a:p>
          <a:p>
            <a:pPr lvl="1"/>
            <a:r>
              <a:rPr lang="en-GB" dirty="0" smtClean="0"/>
              <a:t>Support some of the OCCUPUS capabilities 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pic>
        <p:nvPicPr>
          <p:cNvPr id="5" name="image07.png"/>
          <p:cNvPicPr/>
          <p:nvPr/>
        </p:nvPicPr>
        <p:blipFill rotWithShape="1">
          <a:blip r:embed="rId2"/>
          <a:srcRect t="10548" r="2327"/>
          <a:stretch/>
        </p:blipFill>
        <p:spPr>
          <a:xfrm>
            <a:off x="107504" y="1124744"/>
            <a:ext cx="5805286" cy="3714841"/>
          </a:xfrm>
          <a:prstGeom prst="rect">
            <a:avLst/>
          </a:prstGeom>
          <a:ln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12160" y="1124744"/>
            <a:ext cx="3131840" cy="36724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b="1" dirty="0" smtClean="0"/>
              <a:t>D4Science users </a:t>
            </a:r>
            <a:r>
              <a:rPr lang="en-GB" b="1" dirty="0"/>
              <a:t>do not own a x509 certificate</a:t>
            </a:r>
            <a:r>
              <a:rPr lang="en-GB" dirty="0"/>
              <a:t>; </a:t>
            </a:r>
            <a:r>
              <a:rPr lang="en-GB" dirty="0" smtClean="0"/>
              <a:t>the </a:t>
            </a:r>
            <a:r>
              <a:rPr lang="en-GB" dirty="0"/>
              <a:t>usage of </a:t>
            </a:r>
            <a:r>
              <a:rPr lang="en-GB" dirty="0" smtClean="0"/>
              <a:t>any resource is </a:t>
            </a:r>
            <a:r>
              <a:rPr lang="en-GB" dirty="0"/>
              <a:t>completely transparent to </a:t>
            </a:r>
            <a:r>
              <a:rPr lang="en-GB" dirty="0" smtClean="0"/>
              <a:t>them</a:t>
            </a:r>
          </a:p>
          <a:p>
            <a:pPr marL="5715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Second</a:t>
            </a:r>
            <a:r>
              <a:rPr lang="en-GB" b="1" dirty="0"/>
              <a:t>-level proxy of the manager's </a:t>
            </a:r>
            <a:r>
              <a:rPr lang="en-GB" b="1" dirty="0" smtClean="0"/>
              <a:t>cert to access </a:t>
            </a:r>
            <a:r>
              <a:rPr lang="en-GB" b="1" dirty="0" err="1" smtClean="0"/>
              <a:t>FedCloud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D4Science Key Store contains </a:t>
            </a:r>
            <a:r>
              <a:rPr lang="en-GB" dirty="0"/>
              <a:t>the </a:t>
            </a:r>
            <a:r>
              <a:rPr lang="en-GB" dirty="0" smtClean="0"/>
              <a:t>encrypted .</a:t>
            </a:r>
            <a:r>
              <a:rPr lang="en-GB" dirty="0" err="1" smtClean="0"/>
              <a:t>pem</a:t>
            </a:r>
            <a:r>
              <a:rPr lang="en-GB" dirty="0" smtClean="0"/>
              <a:t> </a:t>
            </a:r>
            <a:r>
              <a:rPr lang="en-GB" dirty="0"/>
              <a:t>certificated associated to each VRE or Infrastructure Manager.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FHNM is authorized to access the Key Store and it uses such certificate to </a:t>
            </a:r>
            <a:r>
              <a:rPr lang="en-GB" dirty="0"/>
              <a:t>create a runtime </a:t>
            </a:r>
            <a:r>
              <a:rPr lang="en-GB" dirty="0" smtClean="0"/>
              <a:t>short-</a:t>
            </a:r>
            <a:r>
              <a:rPr lang="en-GB" dirty="0" smtClean="0"/>
              <a:t>lived </a:t>
            </a:r>
            <a:r>
              <a:rPr lang="en-GB" dirty="0" smtClean="0"/>
              <a:t>VOMS </a:t>
            </a:r>
            <a:r>
              <a:rPr lang="en-GB" dirty="0"/>
              <a:t>proxy </a:t>
            </a:r>
            <a:r>
              <a:rPr lang="en-GB" dirty="0" smtClean="0"/>
              <a:t>to </a:t>
            </a:r>
            <a:r>
              <a:rPr lang="en-GB" dirty="0"/>
              <a:t>interact with </a:t>
            </a:r>
            <a:r>
              <a:rPr lang="en-GB" dirty="0" err="1"/>
              <a:t>FedCloud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61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FHN Manager </a:t>
            </a:r>
            <a:r>
              <a:rPr lang="en-GB" dirty="0" err="1" smtClean="0"/>
              <a:t>Portlet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58350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GWT </a:t>
            </a:r>
            <a:r>
              <a:rPr lang="en-GB" b="1" dirty="0" err="1" smtClean="0"/>
              <a:t>portlet</a:t>
            </a:r>
            <a:r>
              <a:rPr lang="en-GB" b="1" dirty="0" smtClean="0"/>
              <a:t> using Bootstrap </a:t>
            </a:r>
            <a:r>
              <a:rPr lang="en-GB" dirty="0" smtClean="0"/>
              <a:t>and deployed in </a:t>
            </a:r>
            <a:r>
              <a:rPr lang="en-GB" dirty="0" err="1" smtClean="0"/>
              <a:t>Liferay</a:t>
            </a:r>
            <a:r>
              <a:rPr lang="en-GB" dirty="0" smtClean="0"/>
              <a:t>. Interact with the service via the </a:t>
            </a:r>
            <a:r>
              <a:rPr lang="en-GB" dirty="0" err="1" smtClean="0"/>
              <a:t>fhn</a:t>
            </a:r>
            <a:r>
              <a:rPr lang="en-GB" dirty="0" smtClean="0"/>
              <a:t>-manager-client Java library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48603"/>
              </p:ext>
            </p:extLst>
          </p:nvPr>
        </p:nvGraphicFramePr>
        <p:xfrm>
          <a:off x="504825" y="2852936"/>
          <a:ext cx="8513763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007100" imgH="1397000" progId="Word.Document.12">
                  <p:embed/>
                </p:oleObj>
              </mc:Choice>
              <mc:Fallback>
                <p:oleObj name="Document" r:id="rId4" imgW="6007100" imgH="139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825" y="2852936"/>
                        <a:ext cx="8513763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725144"/>
            <a:ext cx="842493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GB" dirty="0" smtClean="0"/>
              <a:t>First production version: gCube 3.11 (end of April)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GB" dirty="0" smtClean="0"/>
              <a:t>Next steps</a:t>
            </a:r>
            <a:endParaRPr lang="it-IT" dirty="0" smtClean="0"/>
          </a:p>
          <a:p>
            <a:pPr lvl="1"/>
            <a:r>
              <a:rPr lang="en-GB" dirty="0"/>
              <a:t>gCube Social Integration</a:t>
            </a:r>
            <a:endParaRPr lang="it-IT" dirty="0"/>
          </a:p>
          <a:p>
            <a:pPr lvl="1"/>
            <a:r>
              <a:rPr lang="en-GB" dirty="0" smtClean="0"/>
              <a:t>Create </a:t>
            </a:r>
            <a:r>
              <a:rPr lang="en-GB" dirty="0"/>
              <a:t>/ Destroy for : Service Profiles, VM Templates, VM Providers</a:t>
            </a:r>
            <a:endParaRPr lang="it-IT" dirty="0"/>
          </a:p>
          <a:p>
            <a:pPr lvl="1"/>
            <a:r>
              <a:rPr lang="en-GB" dirty="0"/>
              <a:t>Filtering of displayed resources</a:t>
            </a:r>
            <a:endParaRPr lang="it-IT" dirty="0"/>
          </a:p>
          <a:p>
            <a:pPr lvl="1"/>
            <a:r>
              <a:rPr lang="en-GB" dirty="0"/>
              <a:t>Rules definition for automatic node instantiation and start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479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pic>
        <p:nvPicPr>
          <p:cNvPr id="5" name="Shape 55"/>
          <p:cNvPicPr preferRelativeResize="0"/>
          <p:nvPr/>
        </p:nvPicPr>
        <p:blipFill rotWithShape="1">
          <a:blip r:embed="rId2">
            <a:alphaModFix/>
          </a:blip>
          <a:srcRect l="524" r="534" b="55793"/>
          <a:stretch/>
        </p:blipFill>
        <p:spPr>
          <a:xfrm>
            <a:off x="899592" y="1151384"/>
            <a:ext cx="7416824" cy="2592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58"/>
          <p:cNvCxnSpPr>
            <a:stCxn id="7" idx="0"/>
          </p:cNvCxnSpPr>
          <p:nvPr/>
        </p:nvCxnSpPr>
        <p:spPr>
          <a:xfrm flipH="1" flipV="1">
            <a:off x="4932040" y="3068960"/>
            <a:ext cx="298162" cy="64807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Shape 59"/>
          <p:cNvSpPr txBox="1"/>
          <p:nvPr/>
        </p:nvSpPr>
        <p:spPr>
          <a:xfrm>
            <a:off x="4078074" y="3717032"/>
            <a:ext cx="2304256" cy="808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b="1" dirty="0" smtClean="0"/>
              <a:t>Resources grid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dirty="0" smtClean="0"/>
              <a:t>Lists available resources according to selected view</a:t>
            </a:r>
            <a:endParaRPr lang="en-GB" sz="1400" dirty="0"/>
          </a:p>
        </p:txBody>
      </p:sp>
      <p:sp>
        <p:nvSpPr>
          <p:cNvPr id="16" name="Shape 74"/>
          <p:cNvSpPr txBox="1"/>
          <p:nvPr/>
        </p:nvSpPr>
        <p:spPr>
          <a:xfrm>
            <a:off x="7164288" y="3717032"/>
            <a:ext cx="1728192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 b="1" dirty="0" smtClean="0"/>
              <a:t>Pinned Resource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dirty="0" smtClean="0"/>
              <a:t>Detailed resource information </a:t>
            </a:r>
            <a:endParaRPr lang="en-GB" sz="1400" dirty="0"/>
          </a:p>
        </p:txBody>
      </p:sp>
      <p:cxnSp>
        <p:nvCxnSpPr>
          <p:cNvPr id="17" name="Shape 76"/>
          <p:cNvCxnSpPr>
            <a:stCxn id="16" idx="0"/>
          </p:cNvCxnSpPr>
          <p:nvPr/>
        </p:nvCxnSpPr>
        <p:spPr>
          <a:xfrm flipH="1" flipV="1">
            <a:off x="7596336" y="2015480"/>
            <a:ext cx="432048" cy="170155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56"/>
          <p:cNvCxnSpPr>
            <a:stCxn id="24" idx="0"/>
          </p:cNvCxnSpPr>
          <p:nvPr/>
        </p:nvCxnSpPr>
        <p:spPr>
          <a:xfrm flipH="1" flipV="1">
            <a:off x="1331640" y="2564904"/>
            <a:ext cx="328644" cy="115212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57"/>
          <p:cNvSpPr txBox="1"/>
          <p:nvPr/>
        </p:nvSpPr>
        <p:spPr>
          <a:xfrm>
            <a:off x="24452" y="3717032"/>
            <a:ext cx="3271664" cy="909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2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 dirty="0"/>
              <a:t>Resources Panel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- Remote </a:t>
            </a:r>
            <a:r>
              <a:rPr lang="en" sz="1400" dirty="0"/>
              <a:t>Node</a:t>
            </a:r>
            <a:br>
              <a:rPr lang="en" sz="1400" dirty="0"/>
            </a:br>
            <a:r>
              <a:rPr lang="en" sz="1400" dirty="0"/>
              <a:t>- Service Profile</a:t>
            </a:r>
            <a:br>
              <a:rPr lang="en" sz="1400" dirty="0"/>
            </a:br>
            <a:endParaRPr lang="it-IT" sz="1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/>
              <a:t>- </a:t>
            </a:r>
            <a:r>
              <a:rPr lang="en" sz="1400" dirty="0"/>
              <a:t>VM Templates</a:t>
            </a:r>
            <a:br>
              <a:rPr lang="en" sz="1400" dirty="0"/>
            </a:br>
            <a:r>
              <a:rPr lang="en" sz="1400" dirty="0"/>
              <a:t>- VM Providers</a:t>
            </a:r>
          </a:p>
        </p:txBody>
      </p:sp>
      <p:pic>
        <p:nvPicPr>
          <p:cNvPr id="28" name="Shape 55"/>
          <p:cNvPicPr preferRelativeResize="0"/>
          <p:nvPr/>
        </p:nvPicPr>
        <p:blipFill rotWithShape="1">
          <a:blip r:embed="rId2">
            <a:alphaModFix/>
          </a:blip>
          <a:srcRect l="26314" t="-109" r="16668" b="95218"/>
          <a:stretch/>
        </p:blipFill>
        <p:spPr>
          <a:xfrm>
            <a:off x="0" y="4581128"/>
            <a:ext cx="57753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744" y="5157192"/>
            <a:ext cx="1869976" cy="12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82"/>
          <p:cNvPicPr preferRelativeResize="0"/>
          <p:nvPr/>
        </p:nvPicPr>
        <p:blipFill rotWithShape="1">
          <a:blip r:embed="rId4">
            <a:alphaModFix/>
          </a:blip>
          <a:srcRect t="1793" b="1802"/>
          <a:stretch/>
        </p:blipFill>
        <p:spPr>
          <a:xfrm>
            <a:off x="4572000" y="5157192"/>
            <a:ext cx="1869975" cy="121426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85"/>
          <p:cNvSpPr txBox="1"/>
          <p:nvPr/>
        </p:nvSpPr>
        <p:spPr>
          <a:xfrm>
            <a:off x="1835696" y="5877272"/>
            <a:ext cx="1800000" cy="2160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dirty="0" smtClean="0"/>
              <a:t>Select </a:t>
            </a:r>
            <a:r>
              <a:rPr lang="en" sz="1200" dirty="0"/>
              <a:t>Service Profile</a:t>
            </a:r>
          </a:p>
        </p:txBody>
      </p:sp>
      <p:sp>
        <p:nvSpPr>
          <p:cNvPr id="40" name="Shape 86"/>
          <p:cNvSpPr txBox="1"/>
          <p:nvPr/>
        </p:nvSpPr>
        <p:spPr>
          <a:xfrm>
            <a:off x="4932040" y="5864696"/>
            <a:ext cx="1800000" cy="22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 smtClean="0"/>
              <a:t>Select </a:t>
            </a:r>
            <a:r>
              <a:rPr lang="en" sz="1200" dirty="0"/>
              <a:t>VM Template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779912" y="5949280"/>
            <a:ext cx="864096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280" y="5373216"/>
            <a:ext cx="1756793" cy="6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ight Arrow 42"/>
          <p:cNvSpPr/>
          <p:nvPr/>
        </p:nvSpPr>
        <p:spPr>
          <a:xfrm>
            <a:off x="6804248" y="5877272"/>
            <a:ext cx="864096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hape 68"/>
          <p:cNvCxnSpPr>
            <a:stCxn id="45" idx="0"/>
          </p:cNvCxnSpPr>
          <p:nvPr/>
        </p:nvCxnSpPr>
        <p:spPr>
          <a:xfrm flipV="1">
            <a:off x="933357" y="5085184"/>
            <a:ext cx="1406395" cy="28803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" name="Shape 69"/>
          <p:cNvSpPr txBox="1"/>
          <p:nvPr/>
        </p:nvSpPr>
        <p:spPr>
          <a:xfrm>
            <a:off x="31018" y="5373216"/>
            <a:ext cx="1804678" cy="896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 dirty="0"/>
              <a:t>Create New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Opens wizard for resource creation.</a:t>
            </a:r>
          </a:p>
        </p:txBody>
      </p:sp>
    </p:spTree>
    <p:extLst>
      <p:ext uri="{BB962C8B-B14F-4D97-AF65-F5344CB8AC3E}">
        <p14:creationId xmlns:p14="http://schemas.microsoft.com/office/powerpoint/2010/main" val="43587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gCube System </a:t>
            </a:r>
          </a:p>
          <a:p>
            <a:r>
              <a:rPr lang="en-GB" dirty="0" smtClean="0"/>
              <a:t>Software tested in pre-production environment</a:t>
            </a:r>
          </a:p>
          <a:p>
            <a:r>
              <a:rPr lang="en-GB" dirty="0" smtClean="0"/>
              <a:t>Under integration</a:t>
            </a:r>
          </a:p>
          <a:p>
            <a:r>
              <a:rPr lang="en-GB" dirty="0" smtClean="0"/>
              <a:t>Planned release: end of </a:t>
            </a:r>
            <a:r>
              <a:rPr lang="en-GB" dirty="0"/>
              <a:t>A</a:t>
            </a:r>
            <a:r>
              <a:rPr lang="en-GB" dirty="0" smtClean="0"/>
              <a:t>pril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D4Science exploitation </a:t>
            </a:r>
          </a:p>
          <a:p>
            <a:r>
              <a:rPr lang="en-GB" dirty="0" smtClean="0"/>
              <a:t>EGI SLA and EGI OLA to finalize</a:t>
            </a:r>
          </a:p>
          <a:p>
            <a:r>
              <a:rPr lang="en-GB" dirty="0" smtClean="0"/>
              <a:t>D4Science Infrastructure Manager trained</a:t>
            </a:r>
          </a:p>
          <a:p>
            <a:r>
              <a:rPr lang="en-GB" dirty="0" smtClean="0"/>
              <a:t>VRE Managers campaign to promote EGI </a:t>
            </a:r>
            <a:r>
              <a:rPr lang="en-GB" dirty="0" err="1" smtClean="0"/>
              <a:t>FedCloud</a:t>
            </a:r>
            <a:r>
              <a:rPr lang="en-GB" dirty="0" smtClean="0"/>
              <a:t> started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More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1600" b="1" dirty="0"/>
              <a:t>Service</a:t>
            </a:r>
            <a:r>
              <a:rPr lang="en-GB" sz="1600" b="1" u="sng" dirty="0"/>
              <a:t> </a:t>
            </a:r>
            <a:r>
              <a:rPr lang="en-GB" sz="1600" b="1" dirty="0" smtClean="0"/>
              <a:t>Details</a:t>
            </a:r>
          </a:p>
          <a:p>
            <a:pPr marL="0" indent="0">
              <a:buNone/>
            </a:pPr>
            <a:r>
              <a:rPr lang="en-GB" sz="1200" dirty="0" smtClean="0"/>
              <a:t>Maven </a:t>
            </a:r>
            <a:r>
              <a:rPr lang="en-GB" sz="1200" dirty="0"/>
              <a:t>coordinates for each developed component:</a:t>
            </a:r>
            <a:endParaRPr lang="it-IT" sz="1200" dirty="0"/>
          </a:p>
          <a:p>
            <a:pPr marL="0" indent="0">
              <a:buNone/>
            </a:pPr>
            <a:r>
              <a:rPr lang="en-GB" sz="1200" dirty="0"/>
              <a:t> 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r>
              <a:rPr lang="en-GB" sz="1200" dirty="0" err="1"/>
              <a:t>org.gcube.resources.federation</a:t>
            </a:r>
            <a:r>
              <a:rPr lang="en-GB" sz="1200" dirty="0"/>
              <a:t>&lt;/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r>
              <a:rPr lang="en-GB" sz="1200" b="1" dirty="0" err="1"/>
              <a:t>fhn</a:t>
            </a:r>
            <a:r>
              <a:rPr lang="en-GB" sz="1200" b="1" dirty="0"/>
              <a:t>-manager-</a:t>
            </a:r>
            <a:r>
              <a:rPr lang="en-GB" sz="1200" b="1" dirty="0" err="1"/>
              <a:t>api</a:t>
            </a:r>
            <a:r>
              <a:rPr lang="en-GB" sz="1200" dirty="0"/>
              <a:t>&lt;/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/>
              <a:t>version&gt;0.0.1-SNAPSHOT&lt;/version&gt;</a:t>
            </a:r>
            <a:endParaRPr lang="it-IT" sz="1200" dirty="0"/>
          </a:p>
          <a:p>
            <a:pPr marL="0" indent="0">
              <a:buNone/>
            </a:pPr>
            <a:r>
              <a:rPr lang="it-IT" sz="1200" dirty="0" smtClean="0"/>
              <a:t> 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r>
              <a:rPr lang="en-GB" sz="1200" dirty="0" err="1"/>
              <a:t>org.gcube.resources.federation</a:t>
            </a:r>
            <a:r>
              <a:rPr lang="en-GB" sz="1200" dirty="0"/>
              <a:t>&lt;/</a:t>
            </a:r>
            <a:r>
              <a:rPr lang="en-GB" sz="1200" dirty="0" err="1"/>
              <a:t>groupId</a:t>
            </a:r>
            <a:r>
              <a:rPr lang="en-GB" sz="1200" dirty="0" smtClean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r>
              <a:rPr lang="en-GB" sz="1200" b="1" dirty="0" err="1"/>
              <a:t>fhn</a:t>
            </a:r>
            <a:r>
              <a:rPr lang="en-GB" sz="1200" b="1" dirty="0"/>
              <a:t>-manager-service</a:t>
            </a:r>
            <a:r>
              <a:rPr lang="en-GB" sz="1200" dirty="0"/>
              <a:t>&lt;/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/>
              <a:t>version&gt;0.0.1-SNAPSHOT&lt;/version&gt;</a:t>
            </a:r>
            <a:endParaRPr lang="it-IT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r>
              <a:rPr lang="en-GB" sz="1200" dirty="0" err="1"/>
              <a:t>org.gcube.resourcemanagement</a:t>
            </a:r>
            <a:r>
              <a:rPr lang="en-GB" sz="1200" dirty="0"/>
              <a:t>&lt;/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r>
              <a:rPr lang="en-GB" sz="1200" b="1" dirty="0" err="1"/>
              <a:t>fhn</a:t>
            </a:r>
            <a:r>
              <a:rPr lang="en-GB" sz="1200" b="1" dirty="0"/>
              <a:t>-manager-client</a:t>
            </a:r>
            <a:r>
              <a:rPr lang="en-GB" sz="1200" dirty="0"/>
              <a:t>&lt;/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/>
              <a:t>version&gt;0.0.1-SNAPSHOT&lt;/version&gt;</a:t>
            </a:r>
            <a:endParaRPr lang="it-IT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r>
              <a:rPr lang="en-GB" sz="1200" dirty="0" err="1"/>
              <a:t>org.gcube.resources.federation</a:t>
            </a:r>
            <a:r>
              <a:rPr lang="en-GB" sz="1200" dirty="0"/>
              <a:t>&lt;/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r>
              <a:rPr lang="en-GB" sz="1200" b="1" dirty="0" err="1"/>
              <a:t>fhn</a:t>
            </a:r>
            <a:r>
              <a:rPr lang="en-GB" sz="1200" b="1" dirty="0"/>
              <a:t>-</a:t>
            </a:r>
            <a:r>
              <a:rPr lang="en-GB" sz="1200" b="1" dirty="0" err="1"/>
              <a:t>occi</a:t>
            </a:r>
            <a:r>
              <a:rPr lang="en-GB" sz="1200" b="1" dirty="0"/>
              <a:t>-connector</a:t>
            </a:r>
            <a:r>
              <a:rPr lang="en-GB" sz="1200" dirty="0"/>
              <a:t>&lt;/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/>
              <a:t>version&gt;1.0.0-SNAPSHOT&lt;/version&gt;</a:t>
            </a:r>
            <a:endParaRPr lang="it-IT" sz="1200" dirty="0"/>
          </a:p>
          <a:p>
            <a:pPr marL="0" indent="0">
              <a:buNone/>
            </a:pPr>
            <a:endParaRPr lang="it-IT" sz="1200" dirty="0" smtClean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r>
              <a:rPr lang="en-GB" sz="1200" dirty="0" err="1"/>
              <a:t>org.gcube.portlets.admin</a:t>
            </a:r>
            <a:r>
              <a:rPr lang="en-GB" sz="1200" dirty="0"/>
              <a:t>&lt;/</a:t>
            </a:r>
            <a:r>
              <a:rPr lang="en-GB" sz="1200" dirty="0" err="1"/>
              <a:t>groupId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 err="1"/>
              <a:t>artifactId</a:t>
            </a:r>
            <a:r>
              <a:rPr lang="en-GB" sz="1200" b="1" dirty="0"/>
              <a:t>&gt;</a:t>
            </a:r>
            <a:r>
              <a:rPr lang="en-GB" sz="1200" b="1" dirty="0" err="1"/>
              <a:t>fhn</a:t>
            </a:r>
            <a:r>
              <a:rPr lang="en-GB" sz="1200" b="1" dirty="0"/>
              <a:t>-manager-</a:t>
            </a:r>
            <a:r>
              <a:rPr lang="en-GB" sz="1200" b="1" dirty="0" err="1"/>
              <a:t>portlet</a:t>
            </a:r>
            <a:r>
              <a:rPr lang="en-GB" sz="1200" dirty="0"/>
              <a:t>&lt;/</a:t>
            </a:r>
            <a:r>
              <a:rPr lang="en-GB" sz="1200" dirty="0" err="1"/>
              <a:t>artifactId</a:t>
            </a:r>
            <a:r>
              <a:rPr lang="en-GB" sz="1200" dirty="0"/>
              <a:t>&gt;</a:t>
            </a:r>
            <a:endParaRPr lang="it-IT" sz="1200" dirty="0"/>
          </a:p>
          <a:p>
            <a:pPr marL="0" indent="0">
              <a:buNone/>
            </a:pPr>
            <a:r>
              <a:rPr lang="en-GB" sz="1200" dirty="0" smtClean="0"/>
              <a:t>&lt;</a:t>
            </a:r>
            <a:r>
              <a:rPr lang="en-GB" sz="1200" dirty="0"/>
              <a:t>version&gt;1.0.0-SNAPSHOT&lt;/version</a:t>
            </a:r>
            <a:r>
              <a:rPr lang="en-GB" sz="1200" dirty="0" smtClean="0"/>
              <a:t>&gt;</a:t>
            </a:r>
            <a:endParaRPr lang="it-IT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www.d4science.org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wiki.d4science.org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www.gcube-system.org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wiki.gcube-system.org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Contact Points</a:t>
            </a:r>
          </a:p>
          <a:p>
            <a:pPr marL="0" indent="0">
              <a:buNone/>
            </a:pPr>
            <a:r>
              <a:rPr lang="en-GB" sz="1800" dirty="0">
                <a:hlinkClick r:id="rId4"/>
              </a:rPr>
              <a:t>p</a:t>
            </a:r>
            <a:r>
              <a:rPr lang="en-GB" sz="1800" dirty="0" smtClean="0">
                <a:hlinkClick r:id="rId4"/>
              </a:rPr>
              <a:t>asquale.pagano@isti.cnr.it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5"/>
              </a:rPr>
              <a:t>info@d4science.org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err="1" smtClean="0">
                <a:hlinkClick r:id="rId6"/>
              </a:rPr>
              <a:t>info@gcube-system.org</a:t>
            </a:r>
            <a:endParaRPr lang="en-GB" sz="1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8298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>
            <a:off x="1187624" y="4787860"/>
            <a:ext cx="3240360" cy="1523250"/>
            <a:chOff x="1187624" y="4787860"/>
            <a:chExt cx="3240360" cy="1523250"/>
          </a:xfrm>
        </p:grpSpPr>
        <p:pic>
          <p:nvPicPr>
            <p:cNvPr id="13" name="Picture 12" descr="obi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117" y="5661248"/>
              <a:ext cx="1070675" cy="64986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32" y="4869160"/>
              <a:ext cx="3168352" cy="144016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624" y="4787860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Data Infrastructures</a:t>
              </a:r>
              <a:endParaRPr lang="en-GB" dirty="0"/>
            </a:p>
          </p:txBody>
        </p:sp>
        <p:pic>
          <p:nvPicPr>
            <p:cNvPr id="9" name="Picture 8" descr="logo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1270757" cy="529482"/>
            </a:xfrm>
            <a:prstGeom prst="rect">
              <a:avLst/>
            </a:prstGeom>
          </p:spPr>
        </p:pic>
        <p:pic>
          <p:nvPicPr>
            <p:cNvPr id="10" name="Picture 9" descr="images-6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733256"/>
              <a:ext cx="917791" cy="494887"/>
            </a:xfrm>
            <a:prstGeom prst="rect">
              <a:avLst/>
            </a:prstGeom>
          </p:spPr>
        </p:pic>
        <p:pic>
          <p:nvPicPr>
            <p:cNvPr id="11" name="Picture 10" descr="fa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5157192"/>
              <a:ext cx="720080" cy="720080"/>
            </a:xfrm>
            <a:prstGeom prst="rect">
              <a:avLst/>
            </a:prstGeom>
          </p:spPr>
        </p:pic>
        <p:pic>
          <p:nvPicPr>
            <p:cNvPr id="12" name="Picture 11" descr="gbif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4941168"/>
              <a:ext cx="647853" cy="647853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5076056" y="4787860"/>
            <a:ext cx="3240360" cy="1521460"/>
            <a:chOff x="5076056" y="4787860"/>
            <a:chExt cx="3240360" cy="1521460"/>
          </a:xfrm>
        </p:grpSpPr>
        <p:pic>
          <p:nvPicPr>
            <p:cNvPr id="19" name="Picture 18" descr="EGI-LogoRef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50" b="14449"/>
            <a:stretch/>
          </p:blipFill>
          <p:spPr>
            <a:xfrm>
              <a:off x="6012160" y="5157192"/>
              <a:ext cx="1025476" cy="6349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48064" y="4869160"/>
              <a:ext cx="3168352" cy="144016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4787860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Computing Infrastructures</a:t>
              </a:r>
              <a:endParaRPr lang="en-GB" dirty="0"/>
            </a:p>
          </p:txBody>
        </p:sp>
        <p:pic>
          <p:nvPicPr>
            <p:cNvPr id="16" name="Picture 15" descr="privateclou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5661248"/>
              <a:ext cx="933802" cy="576064"/>
            </a:xfrm>
            <a:prstGeom prst="rect">
              <a:avLst/>
            </a:prstGeom>
          </p:spPr>
        </p:pic>
        <p:pic>
          <p:nvPicPr>
            <p:cNvPr id="17" name="Picture 16" descr="Microsoft-Azure_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5733256"/>
              <a:ext cx="1219696" cy="408661"/>
            </a:xfrm>
            <a:prstGeom prst="rect">
              <a:avLst/>
            </a:prstGeom>
          </p:spPr>
        </p:pic>
        <p:pic>
          <p:nvPicPr>
            <p:cNvPr id="18" name="Picture 17" descr="AmazonWebservices_Logo.svg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5157192"/>
              <a:ext cx="1113730" cy="445492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547664" y="4149080"/>
            <a:ext cx="6696744" cy="720080"/>
            <a:chOff x="1547664" y="4149080"/>
            <a:chExt cx="6696744" cy="720080"/>
          </a:xfrm>
        </p:grpSpPr>
        <p:sp>
          <p:nvSpPr>
            <p:cNvPr id="24" name="Rectangle 23"/>
            <p:cNvSpPr/>
            <p:nvPr/>
          </p:nvSpPr>
          <p:spPr>
            <a:xfrm>
              <a:off x="1547664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Mediator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75855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Connector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023828" y="4653136"/>
              <a:ext cx="0" cy="216024"/>
            </a:xfrm>
            <a:prstGeom prst="straightConnector1">
              <a:avLst/>
            </a:prstGeom>
            <a:ln>
              <a:solidFill>
                <a:srgbClr val="C20A6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23728" y="4653136"/>
              <a:ext cx="1800200" cy="0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59732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87923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292080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Mediator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20271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Connector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768244" y="4653136"/>
              <a:ext cx="0" cy="216024"/>
            </a:xfrm>
            <a:prstGeom prst="straightConnector1">
              <a:avLst/>
            </a:prstGeom>
            <a:ln>
              <a:solidFill>
                <a:srgbClr val="C20A6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868144" y="4653136"/>
              <a:ext cx="1800200" cy="0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904148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32339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27583" y="2924944"/>
            <a:ext cx="7776866" cy="2664296"/>
            <a:chOff x="827583" y="2924944"/>
            <a:chExt cx="7776866" cy="2664296"/>
          </a:xfrm>
        </p:grpSpPr>
        <p:sp>
          <p:nvSpPr>
            <p:cNvPr id="20" name="Rectangle 19"/>
            <p:cNvSpPr/>
            <p:nvPr/>
          </p:nvSpPr>
          <p:spPr>
            <a:xfrm>
              <a:off x="827583" y="2924944"/>
              <a:ext cx="7776864" cy="1368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115172"/>
              <a:ext cx="2680503" cy="103390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27583" y="4149080"/>
              <a:ext cx="144017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60432" y="4149080"/>
              <a:ext cx="144017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23928" y="3077344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</a:t>
              </a:r>
              <a:r>
                <a:rPr lang="en-GB" sz="1400" dirty="0" err="1" smtClean="0">
                  <a:solidFill>
                    <a:srgbClr val="125E89"/>
                  </a:solidFill>
                </a:rPr>
                <a:t>Curation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23928" y="3437384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Preparation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23928" y="378904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Analysis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4088" y="306896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Sharing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42900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Publication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64088" y="3780656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Provenance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948264" y="306896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VRE Builder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48264" y="342900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Security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48264" y="3780656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Monitoring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7504" y="1412776"/>
            <a:ext cx="9036496" cy="1672084"/>
            <a:chOff x="107504" y="1412776"/>
            <a:chExt cx="9036496" cy="167208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5576" y="1412776"/>
              <a:ext cx="1641201" cy="65037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43808" y="1484784"/>
              <a:ext cx="1979712" cy="64444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07904" y="2276872"/>
              <a:ext cx="2128664" cy="36215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80112" y="1484784"/>
              <a:ext cx="1099840" cy="54992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28184" y="2060848"/>
              <a:ext cx="1934468" cy="68535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020272" y="1556792"/>
              <a:ext cx="1394003" cy="31306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7504" y="1767631"/>
              <a:ext cx="1663824" cy="58124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59632" y="2276872"/>
              <a:ext cx="2081808" cy="69393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7504" y="2420888"/>
              <a:ext cx="696361" cy="663972"/>
            </a:xfrm>
            <a:prstGeom prst="rect">
              <a:avLst/>
            </a:prstGeom>
          </p:spPr>
        </p:pic>
        <p:pic>
          <p:nvPicPr>
            <p:cNvPr id="75" name="Picture 74" descr="Screen Shot 2016-04-05 at 01.52.29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102" y="1844824"/>
              <a:ext cx="1146898" cy="360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78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D4Science manages heterogeneous communities via </a:t>
            </a:r>
            <a:br>
              <a:rPr lang="en-US" dirty="0" smtClean="0"/>
            </a:br>
            <a:r>
              <a:rPr lang="en-US" dirty="0" smtClean="0"/>
              <a:t>Virtual Research Environment </a:t>
            </a:r>
            <a:endParaRPr lang="en-US" dirty="0"/>
          </a:p>
        </p:txBody>
      </p:sp>
      <p:sp>
        <p:nvSpPr>
          <p:cNvPr id="1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864" y="160020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 distributed and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dynamically created environment 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where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subset of resources (</a:t>
            </a:r>
            <a:r>
              <a:rPr lang="en-GB" dirty="0" smtClean="0"/>
              <a:t>data, services, computational, and storage resources) </a:t>
            </a:r>
          </a:p>
          <a:p>
            <a:pPr>
              <a:lnSpc>
                <a:spcPct val="130000"/>
              </a:lnSpc>
            </a:pPr>
            <a:r>
              <a:rPr lang="en-GB" b="1" dirty="0" smtClean="0">
                <a:solidFill>
                  <a:srgbClr val="234271"/>
                </a:solidFill>
              </a:rPr>
              <a:t>regulated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234271"/>
                </a:solidFill>
              </a:rPr>
              <a:t>by</a:t>
            </a:r>
            <a:r>
              <a:rPr lang="en-GB" dirty="0" smtClean="0"/>
              <a:t> tailored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policies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(e.g. </a:t>
            </a:r>
            <a:r>
              <a:rPr lang="en-GB" dirty="0" smtClean="0"/>
              <a:t>data encryption </a:t>
            </a:r>
            <a:r>
              <a:rPr lang="en-GB" dirty="0"/>
              <a:t>with VRE specific </a:t>
            </a:r>
            <a:r>
              <a:rPr lang="en-GB" dirty="0" smtClean="0"/>
              <a:t>key, quota on service calls and storage usage, </a:t>
            </a:r>
            <a:r>
              <a:rPr lang="is-IS" dirty="0" smtClean="0"/>
              <a:t>…)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GB" dirty="0" smtClean="0"/>
              <a:t>are assigned to a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subset of users </a:t>
            </a:r>
            <a:r>
              <a:rPr lang="en-GB" dirty="0" smtClean="0"/>
              <a:t>via interfaces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for a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limited timeframe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little or no cost </a:t>
            </a:r>
            <a:r>
              <a:rPr lang="en-US" dirty="0" smtClean="0"/>
              <a:t>for the providers of the participatory data e-infrastructures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 smtClean="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7475" y="6067244"/>
            <a:ext cx="8956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cs typeface="Arial" charset="0"/>
              </a:rPr>
              <a:t>L. Candela, D. </a:t>
            </a:r>
            <a:r>
              <a:rPr lang="en-US" sz="1100" dirty="0" err="1">
                <a:cs typeface="Arial" charset="0"/>
              </a:rPr>
              <a:t>Castelli</a:t>
            </a:r>
            <a:r>
              <a:rPr lang="en-US" sz="1100" dirty="0">
                <a:cs typeface="Arial" charset="0"/>
              </a:rPr>
              <a:t>, P. Pagano (2013) Virtual Research Environments: An Overview and a Research Agenda. Data Science Journal, Vol. 12</a:t>
            </a:r>
          </a:p>
        </p:txBody>
      </p:sp>
    </p:spTree>
    <p:extLst>
      <p:ext uri="{BB962C8B-B14F-4D97-AF65-F5344CB8AC3E}">
        <p14:creationId xmlns:p14="http://schemas.microsoft.com/office/powerpoint/2010/main" val="40195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VA Creation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Experience in making the process repeatable without labour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8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125E89"/>
                </a:solidFill>
              </a:rPr>
              <a:t>The images must be identical to the instances working for the CNR data </a:t>
            </a:r>
            <a:r>
              <a:rPr lang="en-GB" dirty="0" err="1" smtClean="0">
                <a:solidFill>
                  <a:srgbClr val="125E89"/>
                </a:solidFill>
              </a:rPr>
              <a:t>center</a:t>
            </a:r>
            <a:endParaRPr lang="en-GB" dirty="0" smtClean="0">
              <a:solidFill>
                <a:srgbClr val="125E89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working images from the standard Ubuntu ISO installation disks without any manual intervention, following the principle of </a:t>
            </a:r>
            <a:r>
              <a:rPr lang="en-GB" i="1" dirty="0" smtClean="0"/>
              <a:t>immutable servers*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dirty="0" smtClean="0"/>
              <a:t>*An </a:t>
            </a:r>
            <a:r>
              <a:rPr lang="en-GB" sz="2400" i="1" dirty="0"/>
              <a:t>i</a:t>
            </a:r>
            <a:r>
              <a:rPr lang="en-GB" sz="2400" i="1" dirty="0" smtClean="0"/>
              <a:t>mmutable server once </a:t>
            </a:r>
            <a:r>
              <a:rPr lang="en-GB" sz="2400" i="1" dirty="0"/>
              <a:t>deployed, is never modified, merely replaced with a new updated instance</a:t>
            </a:r>
            <a:endParaRPr lang="en-GB" sz="24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Integration of gCube and the D4Science infrastructure with the EGI FedCloud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tool chain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0438171"/>
              </p:ext>
            </p:extLst>
          </p:nvPr>
        </p:nvGraphicFramePr>
        <p:xfrm>
          <a:off x="467544" y="1341438"/>
          <a:ext cx="8424936" cy="37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5157192"/>
            <a:ext cx="8424936" cy="12241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The images build procedure is manually started each time an upgrade is needed</a:t>
            </a:r>
            <a:endParaRPr lang="it-IT" dirty="0" smtClean="0"/>
          </a:p>
          <a:p>
            <a:endParaRPr lang="en-GB" sz="1500" dirty="0" smtClean="0"/>
          </a:p>
          <a:p>
            <a:pPr marL="0" indent="0">
              <a:buNone/>
            </a:pPr>
            <a:r>
              <a:rPr lang="en-GB" dirty="0" smtClean="0"/>
              <a:t>Next steps:</a:t>
            </a:r>
            <a:endParaRPr lang="it-IT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build system could start the image creation</a:t>
            </a:r>
            <a:endParaRPr lang="it-IT" dirty="0" smtClean="0"/>
          </a:p>
          <a:p>
            <a:pPr lvl="1"/>
            <a:r>
              <a:rPr lang="en-GB" dirty="0" smtClean="0"/>
              <a:t>the newly created image could be uploaded to the EGI app DB when a new release is needed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296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dirty="0"/>
              <a:t>New gCube </a:t>
            </a:r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Designing a solution capable to meet the D4Science communities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0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gCube Architecture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361459"/>
              </p:ext>
            </p:extLst>
          </p:nvPr>
        </p:nvGraphicFramePr>
        <p:xfrm>
          <a:off x="4283968" y="1341438"/>
          <a:ext cx="4608512" cy="47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Integration of gCube and the D4Science infrastructure with the EGI FedCloud</a:t>
            </a:r>
            <a:endParaRPr lang="en-GB" dirty="0"/>
          </a:p>
        </p:txBody>
      </p:sp>
      <p:pic>
        <p:nvPicPr>
          <p:cNvPr id="8" name="image03.png" descr="FedCloud-BB-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7504" y="1196752"/>
            <a:ext cx="3960440" cy="51125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6952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v3.2.potx</Template>
  <TotalTime>1770</TotalTime>
  <Words>1026</Words>
  <Application>Microsoft Macintosh PowerPoint</Application>
  <PresentationFormat>On-screen Show (4:3)</PresentationFormat>
  <Paragraphs>175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EGI Engage powerpoint presentation v3.2</vt:lpstr>
      <vt:lpstr>EGI Powerpoint Presentation (body)</vt:lpstr>
      <vt:lpstr>EGI Powerpoint Presentation (closing)</vt:lpstr>
      <vt:lpstr>Document</vt:lpstr>
      <vt:lpstr>Integration of gCube and the D4Science infrastructure with the EGI FedCloud</vt:lpstr>
      <vt:lpstr>Outline</vt:lpstr>
      <vt:lpstr>Context</vt:lpstr>
      <vt:lpstr>D4Science manages heterogeneous communities via  Virtual Research Environment </vt:lpstr>
      <vt:lpstr>VA Creation </vt:lpstr>
      <vt:lpstr>Goal</vt:lpstr>
      <vt:lpstr>Solution: tool chain</vt:lpstr>
      <vt:lpstr>New gCube Support</vt:lpstr>
      <vt:lpstr>gCube Architecture</vt:lpstr>
      <vt:lpstr>Data model</vt:lpstr>
      <vt:lpstr>FHN Manager Service</vt:lpstr>
      <vt:lpstr>Status</vt:lpstr>
      <vt:lpstr>FHN Manager Portlet</vt:lpstr>
      <vt:lpstr>Status</vt:lpstr>
      <vt:lpstr>Conclusion</vt:lpstr>
      <vt:lpstr>Read More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gCube and the D4Science infrastructure with the EGI FedCloud</dc:title>
  <dc:subject/>
  <dc:creator>Pasquale Pagano</dc:creator>
  <cp:keywords>D4Science, gCube, FedCloud, EGI</cp:keywords>
  <dc:description/>
  <cp:lastModifiedBy>Pasquale Pagano</cp:lastModifiedBy>
  <cp:revision>33</cp:revision>
  <dcterms:created xsi:type="dcterms:W3CDTF">2015-06-16T10:07:50Z</dcterms:created>
  <dcterms:modified xsi:type="dcterms:W3CDTF">2016-04-06T09:59:38Z</dcterms:modified>
  <cp:category/>
</cp:coreProperties>
</file>