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</p:sldMasterIdLst>
  <p:notesMasterIdLst>
    <p:notesMasterId r:id="rId20"/>
  </p:notesMasterIdLst>
  <p:handoutMasterIdLst>
    <p:handoutMasterId r:id="rId21"/>
  </p:handoutMasterIdLst>
  <p:sldIdLst>
    <p:sldId id="338" r:id="rId4"/>
    <p:sldId id="492" r:id="rId5"/>
    <p:sldId id="493" r:id="rId6"/>
    <p:sldId id="494" r:id="rId7"/>
    <p:sldId id="478" r:id="rId8"/>
    <p:sldId id="479" r:id="rId9"/>
    <p:sldId id="480" r:id="rId10"/>
    <p:sldId id="481" r:id="rId11"/>
    <p:sldId id="482" r:id="rId12"/>
    <p:sldId id="483" r:id="rId13"/>
    <p:sldId id="484" r:id="rId14"/>
    <p:sldId id="486" r:id="rId15"/>
    <p:sldId id="488" r:id="rId16"/>
    <p:sldId id="489" r:id="rId17"/>
    <p:sldId id="490" r:id="rId18"/>
    <p:sldId id="491" r:id="rId19"/>
  </p:sldIdLst>
  <p:sldSz cx="9144000" cy="6858000" type="screen4x3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5C3"/>
    <a:srgbClr val="0066B0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4" autoAdjust="0"/>
    <p:restoredTop sz="82164" autoAdjust="0"/>
  </p:normalViewPr>
  <p:slideViewPr>
    <p:cSldViewPr showGuides="1">
      <p:cViewPr varScale="1">
        <p:scale>
          <a:sx n="94" d="100"/>
          <a:sy n="94" d="100"/>
        </p:scale>
        <p:origin x="-20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8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8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D2C70D-DC1A-F54A-A4DE-46E33913B027}" type="doc">
      <dgm:prSet loTypeId="urn:microsoft.com/office/officeart/2005/8/layout/venn3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DD5EDA7-5357-8B48-A822-D5B162C42736}">
      <dgm:prSet phldrT="[Text]"/>
      <dgm:spPr/>
      <dgm:t>
        <a:bodyPr/>
        <a:lstStyle/>
        <a:p>
          <a:endParaRPr lang="en-US" dirty="0"/>
        </a:p>
      </dgm:t>
    </dgm:pt>
    <dgm:pt modelId="{682D20FF-FDC3-A743-A70C-E8D5A9C4C895}" type="parTrans" cxnId="{5B9ACD9E-8223-8E43-B57C-E5E84115C80A}">
      <dgm:prSet/>
      <dgm:spPr/>
      <dgm:t>
        <a:bodyPr/>
        <a:lstStyle/>
        <a:p>
          <a:endParaRPr lang="en-US"/>
        </a:p>
      </dgm:t>
    </dgm:pt>
    <dgm:pt modelId="{D6AD6723-C9BC-DF4E-B0E7-AA11F02DAC13}" type="sibTrans" cxnId="{5B9ACD9E-8223-8E43-B57C-E5E84115C80A}">
      <dgm:prSet/>
      <dgm:spPr/>
      <dgm:t>
        <a:bodyPr/>
        <a:lstStyle/>
        <a:p>
          <a:endParaRPr lang="en-US"/>
        </a:p>
      </dgm:t>
    </dgm:pt>
    <dgm:pt modelId="{D85037C1-3B71-4C4A-BB3F-C8477188FA26}">
      <dgm:prSet phldrT="[Text]"/>
      <dgm:spPr/>
      <dgm:t>
        <a:bodyPr/>
        <a:lstStyle/>
        <a:p>
          <a:endParaRPr lang="en-US" dirty="0"/>
        </a:p>
      </dgm:t>
    </dgm:pt>
    <dgm:pt modelId="{A5674558-0794-E743-9A40-2BC6B1B105D4}" type="parTrans" cxnId="{1DE83971-DA24-054E-84E5-C6CD51931901}">
      <dgm:prSet/>
      <dgm:spPr/>
      <dgm:t>
        <a:bodyPr/>
        <a:lstStyle/>
        <a:p>
          <a:endParaRPr lang="en-US"/>
        </a:p>
      </dgm:t>
    </dgm:pt>
    <dgm:pt modelId="{5E60E447-A505-3D4E-9594-00B23D42CEC5}" type="sibTrans" cxnId="{1DE83971-DA24-054E-84E5-C6CD51931901}">
      <dgm:prSet/>
      <dgm:spPr/>
      <dgm:t>
        <a:bodyPr/>
        <a:lstStyle/>
        <a:p>
          <a:endParaRPr lang="en-US"/>
        </a:p>
      </dgm:t>
    </dgm:pt>
    <dgm:pt modelId="{BC2C4EA6-FB4C-BB44-98C1-967B3CED5661}">
      <dgm:prSet phldrT="[Text]"/>
      <dgm:spPr/>
      <dgm:t>
        <a:bodyPr/>
        <a:lstStyle/>
        <a:p>
          <a:endParaRPr lang="en-US" dirty="0"/>
        </a:p>
      </dgm:t>
    </dgm:pt>
    <dgm:pt modelId="{25DEE16B-5F3A-5E4A-A943-066BC3B91B3D}" type="parTrans" cxnId="{4A534DA5-6922-6B4D-96B8-CE051C4A66D3}">
      <dgm:prSet/>
      <dgm:spPr/>
      <dgm:t>
        <a:bodyPr/>
        <a:lstStyle/>
        <a:p>
          <a:endParaRPr lang="en-US"/>
        </a:p>
      </dgm:t>
    </dgm:pt>
    <dgm:pt modelId="{BEB33410-22D1-CA46-960D-1B665755EAC4}" type="sibTrans" cxnId="{4A534DA5-6922-6B4D-96B8-CE051C4A66D3}">
      <dgm:prSet/>
      <dgm:spPr/>
      <dgm:t>
        <a:bodyPr/>
        <a:lstStyle/>
        <a:p>
          <a:endParaRPr lang="en-US"/>
        </a:p>
      </dgm:t>
    </dgm:pt>
    <dgm:pt modelId="{E8FD6218-CD90-FC4F-8E27-31DF7C2BC85F}">
      <dgm:prSet phldrT="[Text]"/>
      <dgm:spPr/>
      <dgm:t>
        <a:bodyPr/>
        <a:lstStyle/>
        <a:p>
          <a:endParaRPr lang="en-US" dirty="0"/>
        </a:p>
      </dgm:t>
    </dgm:pt>
    <dgm:pt modelId="{0362C064-A821-404D-8BE5-91A48B54A277}" type="parTrans" cxnId="{3544B76B-17BB-074D-A998-0A45DC6EC2B5}">
      <dgm:prSet/>
      <dgm:spPr/>
      <dgm:t>
        <a:bodyPr/>
        <a:lstStyle/>
        <a:p>
          <a:endParaRPr lang="en-US"/>
        </a:p>
      </dgm:t>
    </dgm:pt>
    <dgm:pt modelId="{8ECA93EF-51CB-5E4E-98A2-D61A55AE5A4C}" type="sibTrans" cxnId="{3544B76B-17BB-074D-A998-0A45DC6EC2B5}">
      <dgm:prSet/>
      <dgm:spPr/>
      <dgm:t>
        <a:bodyPr/>
        <a:lstStyle/>
        <a:p>
          <a:endParaRPr lang="en-US"/>
        </a:p>
      </dgm:t>
    </dgm:pt>
    <dgm:pt modelId="{9CF41761-903D-7D40-9577-257CFA1C4D86}">
      <dgm:prSet phldrT="[Text]"/>
      <dgm:spPr/>
      <dgm:t>
        <a:bodyPr/>
        <a:lstStyle/>
        <a:p>
          <a:endParaRPr lang="en-US" dirty="0"/>
        </a:p>
      </dgm:t>
    </dgm:pt>
    <dgm:pt modelId="{8F4824FD-07D3-2C45-877F-D62F6A7AAC3B}" type="parTrans" cxnId="{25D5B3EF-CF89-124C-96EA-C53EDCCB141E}">
      <dgm:prSet/>
      <dgm:spPr/>
      <dgm:t>
        <a:bodyPr/>
        <a:lstStyle/>
        <a:p>
          <a:endParaRPr lang="en-US"/>
        </a:p>
      </dgm:t>
    </dgm:pt>
    <dgm:pt modelId="{047EDEF1-EDFA-C844-AB53-0D660FAE3EF8}" type="sibTrans" cxnId="{25D5B3EF-CF89-124C-96EA-C53EDCCB141E}">
      <dgm:prSet/>
      <dgm:spPr/>
      <dgm:t>
        <a:bodyPr/>
        <a:lstStyle/>
        <a:p>
          <a:endParaRPr lang="en-US"/>
        </a:p>
      </dgm:t>
    </dgm:pt>
    <dgm:pt modelId="{E79C6363-7A0C-764E-B6A1-7A5FB4953E19}">
      <dgm:prSet phldrT="[Text]"/>
      <dgm:spPr/>
      <dgm:t>
        <a:bodyPr/>
        <a:lstStyle/>
        <a:p>
          <a:endParaRPr lang="en-US" dirty="0"/>
        </a:p>
      </dgm:t>
    </dgm:pt>
    <dgm:pt modelId="{766F1C71-2DF6-3D44-93B5-087C0BD87338}" type="parTrans" cxnId="{29584B6A-F4C0-CE48-8CC4-358F7516FAD6}">
      <dgm:prSet/>
      <dgm:spPr/>
      <dgm:t>
        <a:bodyPr/>
        <a:lstStyle/>
        <a:p>
          <a:endParaRPr lang="en-US"/>
        </a:p>
      </dgm:t>
    </dgm:pt>
    <dgm:pt modelId="{216E8A5E-8B61-DA4E-B71C-DA1958DEA35D}" type="sibTrans" cxnId="{29584B6A-F4C0-CE48-8CC4-358F7516FAD6}">
      <dgm:prSet/>
      <dgm:spPr/>
      <dgm:t>
        <a:bodyPr/>
        <a:lstStyle/>
        <a:p>
          <a:endParaRPr lang="en-US"/>
        </a:p>
      </dgm:t>
    </dgm:pt>
    <dgm:pt modelId="{DAF26427-EEF4-5B47-8CB0-9880A23B0CCE}">
      <dgm:prSet phldrT="[Text]"/>
      <dgm:spPr/>
      <dgm:t>
        <a:bodyPr/>
        <a:lstStyle/>
        <a:p>
          <a:endParaRPr lang="en-US" dirty="0"/>
        </a:p>
      </dgm:t>
    </dgm:pt>
    <dgm:pt modelId="{F0414089-8FDA-D448-BC40-A564D4FF6A25}" type="parTrans" cxnId="{218C1CCE-A110-5646-AAD0-C86AC564DDCE}">
      <dgm:prSet/>
      <dgm:spPr/>
      <dgm:t>
        <a:bodyPr/>
        <a:lstStyle/>
        <a:p>
          <a:endParaRPr lang="en-US"/>
        </a:p>
      </dgm:t>
    </dgm:pt>
    <dgm:pt modelId="{FEBB3AD2-B680-1F43-8FAD-10A2B5A64795}" type="sibTrans" cxnId="{218C1CCE-A110-5646-AAD0-C86AC564DDCE}">
      <dgm:prSet/>
      <dgm:spPr/>
      <dgm:t>
        <a:bodyPr/>
        <a:lstStyle/>
        <a:p>
          <a:endParaRPr lang="en-US"/>
        </a:p>
      </dgm:t>
    </dgm:pt>
    <dgm:pt modelId="{7E89ECF7-0371-8C43-AF9C-18A74B71E2F3}" type="pres">
      <dgm:prSet presAssocID="{A6D2C70D-DC1A-F54A-A4DE-46E33913B0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7EF3AD-C1DA-0A44-9FA3-60B4F8F1F0F8}" type="pres">
      <dgm:prSet presAssocID="{9DD5EDA7-5357-8B48-A822-D5B162C42736}" presName="Name5" presStyleLbl="venn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537A0-6579-1D46-AEA8-1D877B88F03B}" type="pres">
      <dgm:prSet presAssocID="{D6AD6723-C9BC-DF4E-B0E7-AA11F02DAC13}" presName="space" presStyleCnt="0"/>
      <dgm:spPr/>
    </dgm:pt>
    <dgm:pt modelId="{C4F95CC9-F779-5641-AA76-4BC8D9EFFE15}" type="pres">
      <dgm:prSet presAssocID="{D85037C1-3B71-4C4A-BB3F-C8477188FA26}" presName="Name5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A37397-9E5B-7D45-B2B2-26F8DD3D4223}" type="pres">
      <dgm:prSet presAssocID="{5E60E447-A505-3D4E-9594-00B23D42CEC5}" presName="space" presStyleCnt="0"/>
      <dgm:spPr/>
    </dgm:pt>
    <dgm:pt modelId="{34AC6EAF-F695-4747-B01D-5BB0D645049A}" type="pres">
      <dgm:prSet presAssocID="{BC2C4EA6-FB4C-BB44-98C1-967B3CED5661}" presName="Name5" presStyleLbl="vennNode1" presStyleIdx="2" presStyleCnt="7" custLinFactNeighborY="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B7888-20E9-7D4B-93A2-0751B261C528}" type="pres">
      <dgm:prSet presAssocID="{BEB33410-22D1-CA46-960D-1B665755EAC4}" presName="space" presStyleCnt="0"/>
      <dgm:spPr/>
    </dgm:pt>
    <dgm:pt modelId="{37E8E445-6177-774C-8932-018B60C0AED4}" type="pres">
      <dgm:prSet presAssocID="{E8FD6218-CD90-FC4F-8E27-31DF7C2BC85F}" presName="Name5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D8BFE-327C-A240-A08B-753399AF31F4}" type="pres">
      <dgm:prSet presAssocID="{8ECA93EF-51CB-5E4E-98A2-D61A55AE5A4C}" presName="space" presStyleCnt="0"/>
      <dgm:spPr/>
    </dgm:pt>
    <dgm:pt modelId="{212FCDFA-01F2-F64C-A673-E0887006648A}" type="pres">
      <dgm:prSet presAssocID="{9CF41761-903D-7D40-9577-257CFA1C4D86}" presName="Name5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17A508-3452-6C4E-BB59-F16102A0E606}" type="pres">
      <dgm:prSet presAssocID="{047EDEF1-EDFA-C844-AB53-0D660FAE3EF8}" presName="space" presStyleCnt="0"/>
      <dgm:spPr/>
    </dgm:pt>
    <dgm:pt modelId="{75766E9A-84F2-0741-9ED3-83568E8B7829}" type="pres">
      <dgm:prSet presAssocID="{DAF26427-EEF4-5B47-8CB0-9880A23B0CCE}" presName="Name5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61905-B686-A84F-B74C-94233EF4EC54}" type="pres">
      <dgm:prSet presAssocID="{FEBB3AD2-B680-1F43-8FAD-10A2B5A64795}" presName="space" presStyleCnt="0"/>
      <dgm:spPr/>
    </dgm:pt>
    <dgm:pt modelId="{95A1A57D-A270-8441-B21C-58B5835C604D}" type="pres">
      <dgm:prSet presAssocID="{E79C6363-7A0C-764E-B6A1-7A5FB4953E19}" presName="Name5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E83971-DA24-054E-84E5-C6CD51931901}" srcId="{A6D2C70D-DC1A-F54A-A4DE-46E33913B027}" destId="{D85037C1-3B71-4C4A-BB3F-C8477188FA26}" srcOrd="1" destOrd="0" parTransId="{A5674558-0794-E743-9A40-2BC6B1B105D4}" sibTransId="{5E60E447-A505-3D4E-9594-00B23D42CEC5}"/>
    <dgm:cxn modelId="{25D5B3EF-CF89-124C-96EA-C53EDCCB141E}" srcId="{A6D2C70D-DC1A-F54A-A4DE-46E33913B027}" destId="{9CF41761-903D-7D40-9577-257CFA1C4D86}" srcOrd="4" destOrd="0" parTransId="{8F4824FD-07D3-2C45-877F-D62F6A7AAC3B}" sibTransId="{047EDEF1-EDFA-C844-AB53-0D660FAE3EF8}"/>
    <dgm:cxn modelId="{4A534DA5-6922-6B4D-96B8-CE051C4A66D3}" srcId="{A6D2C70D-DC1A-F54A-A4DE-46E33913B027}" destId="{BC2C4EA6-FB4C-BB44-98C1-967B3CED5661}" srcOrd="2" destOrd="0" parTransId="{25DEE16B-5F3A-5E4A-A943-066BC3B91B3D}" sibTransId="{BEB33410-22D1-CA46-960D-1B665755EAC4}"/>
    <dgm:cxn modelId="{1F811B60-129B-9C4F-A46B-02C83CAFF62E}" type="presOf" srcId="{BC2C4EA6-FB4C-BB44-98C1-967B3CED5661}" destId="{34AC6EAF-F695-4747-B01D-5BB0D645049A}" srcOrd="0" destOrd="0" presId="urn:microsoft.com/office/officeart/2005/8/layout/venn3"/>
    <dgm:cxn modelId="{0C9A1E9C-D0A8-EE4A-94F4-9A08253A24C8}" type="presOf" srcId="{DAF26427-EEF4-5B47-8CB0-9880A23B0CCE}" destId="{75766E9A-84F2-0741-9ED3-83568E8B7829}" srcOrd="0" destOrd="0" presId="urn:microsoft.com/office/officeart/2005/8/layout/venn3"/>
    <dgm:cxn modelId="{218C1CCE-A110-5646-AAD0-C86AC564DDCE}" srcId="{A6D2C70D-DC1A-F54A-A4DE-46E33913B027}" destId="{DAF26427-EEF4-5B47-8CB0-9880A23B0CCE}" srcOrd="5" destOrd="0" parTransId="{F0414089-8FDA-D448-BC40-A564D4FF6A25}" sibTransId="{FEBB3AD2-B680-1F43-8FAD-10A2B5A64795}"/>
    <dgm:cxn modelId="{EA970B3C-42CE-4043-96E3-16DDD6963430}" type="presOf" srcId="{9DD5EDA7-5357-8B48-A822-D5B162C42736}" destId="{957EF3AD-C1DA-0A44-9FA3-60B4F8F1F0F8}" srcOrd="0" destOrd="0" presId="urn:microsoft.com/office/officeart/2005/8/layout/venn3"/>
    <dgm:cxn modelId="{515DCB37-B39A-1E45-94A2-9D94DB090A21}" type="presOf" srcId="{D85037C1-3B71-4C4A-BB3F-C8477188FA26}" destId="{C4F95CC9-F779-5641-AA76-4BC8D9EFFE15}" srcOrd="0" destOrd="0" presId="urn:microsoft.com/office/officeart/2005/8/layout/venn3"/>
    <dgm:cxn modelId="{3544B76B-17BB-074D-A998-0A45DC6EC2B5}" srcId="{A6D2C70D-DC1A-F54A-A4DE-46E33913B027}" destId="{E8FD6218-CD90-FC4F-8E27-31DF7C2BC85F}" srcOrd="3" destOrd="0" parTransId="{0362C064-A821-404D-8BE5-91A48B54A277}" sibTransId="{8ECA93EF-51CB-5E4E-98A2-D61A55AE5A4C}"/>
    <dgm:cxn modelId="{84C4A038-EE0C-904D-B495-2391D8018A62}" type="presOf" srcId="{E8FD6218-CD90-FC4F-8E27-31DF7C2BC85F}" destId="{37E8E445-6177-774C-8932-018B60C0AED4}" srcOrd="0" destOrd="0" presId="urn:microsoft.com/office/officeart/2005/8/layout/venn3"/>
    <dgm:cxn modelId="{29584B6A-F4C0-CE48-8CC4-358F7516FAD6}" srcId="{A6D2C70D-DC1A-F54A-A4DE-46E33913B027}" destId="{E79C6363-7A0C-764E-B6A1-7A5FB4953E19}" srcOrd="6" destOrd="0" parTransId="{766F1C71-2DF6-3D44-93B5-087C0BD87338}" sibTransId="{216E8A5E-8B61-DA4E-B71C-DA1958DEA35D}"/>
    <dgm:cxn modelId="{5B9ACD9E-8223-8E43-B57C-E5E84115C80A}" srcId="{A6D2C70D-DC1A-F54A-A4DE-46E33913B027}" destId="{9DD5EDA7-5357-8B48-A822-D5B162C42736}" srcOrd="0" destOrd="0" parTransId="{682D20FF-FDC3-A743-A70C-E8D5A9C4C895}" sibTransId="{D6AD6723-C9BC-DF4E-B0E7-AA11F02DAC13}"/>
    <dgm:cxn modelId="{7C5F208D-F1BA-9944-AB36-23AB6389C5FD}" type="presOf" srcId="{A6D2C70D-DC1A-F54A-A4DE-46E33913B027}" destId="{7E89ECF7-0371-8C43-AF9C-18A74B71E2F3}" srcOrd="0" destOrd="0" presId="urn:microsoft.com/office/officeart/2005/8/layout/venn3"/>
    <dgm:cxn modelId="{DB7D9DDB-C760-5B41-8C4A-8E7917E18CFB}" type="presOf" srcId="{9CF41761-903D-7D40-9577-257CFA1C4D86}" destId="{212FCDFA-01F2-F64C-A673-E0887006648A}" srcOrd="0" destOrd="0" presId="urn:microsoft.com/office/officeart/2005/8/layout/venn3"/>
    <dgm:cxn modelId="{3866F07B-A543-AA4D-B14E-033E5736F905}" type="presOf" srcId="{E79C6363-7A0C-764E-B6A1-7A5FB4953E19}" destId="{95A1A57D-A270-8441-B21C-58B5835C604D}" srcOrd="0" destOrd="0" presId="urn:microsoft.com/office/officeart/2005/8/layout/venn3"/>
    <dgm:cxn modelId="{F999454A-ABCD-AE4C-AE8E-AFF043F5B7E9}" type="presParOf" srcId="{7E89ECF7-0371-8C43-AF9C-18A74B71E2F3}" destId="{957EF3AD-C1DA-0A44-9FA3-60B4F8F1F0F8}" srcOrd="0" destOrd="0" presId="urn:microsoft.com/office/officeart/2005/8/layout/venn3"/>
    <dgm:cxn modelId="{B2A54A38-5091-E848-AF66-8485A878B6AB}" type="presParOf" srcId="{7E89ECF7-0371-8C43-AF9C-18A74B71E2F3}" destId="{409537A0-6579-1D46-AEA8-1D877B88F03B}" srcOrd="1" destOrd="0" presId="urn:microsoft.com/office/officeart/2005/8/layout/venn3"/>
    <dgm:cxn modelId="{C6EFF63C-738C-2C4D-8079-535DD399D2F2}" type="presParOf" srcId="{7E89ECF7-0371-8C43-AF9C-18A74B71E2F3}" destId="{C4F95CC9-F779-5641-AA76-4BC8D9EFFE15}" srcOrd="2" destOrd="0" presId="urn:microsoft.com/office/officeart/2005/8/layout/venn3"/>
    <dgm:cxn modelId="{3CCA92B6-8B69-254A-A9B5-FCD19968A765}" type="presParOf" srcId="{7E89ECF7-0371-8C43-AF9C-18A74B71E2F3}" destId="{96A37397-9E5B-7D45-B2B2-26F8DD3D4223}" srcOrd="3" destOrd="0" presId="urn:microsoft.com/office/officeart/2005/8/layout/venn3"/>
    <dgm:cxn modelId="{A91D7C84-ADED-1C40-AEBC-7EB116A5830C}" type="presParOf" srcId="{7E89ECF7-0371-8C43-AF9C-18A74B71E2F3}" destId="{34AC6EAF-F695-4747-B01D-5BB0D645049A}" srcOrd="4" destOrd="0" presId="urn:microsoft.com/office/officeart/2005/8/layout/venn3"/>
    <dgm:cxn modelId="{59A94C3B-CFB7-4748-A176-A808A20C167C}" type="presParOf" srcId="{7E89ECF7-0371-8C43-AF9C-18A74B71E2F3}" destId="{680B7888-20E9-7D4B-93A2-0751B261C528}" srcOrd="5" destOrd="0" presId="urn:microsoft.com/office/officeart/2005/8/layout/venn3"/>
    <dgm:cxn modelId="{FACC56CB-ACD5-8544-822E-6C9A850EBC65}" type="presParOf" srcId="{7E89ECF7-0371-8C43-AF9C-18A74B71E2F3}" destId="{37E8E445-6177-774C-8932-018B60C0AED4}" srcOrd="6" destOrd="0" presId="urn:microsoft.com/office/officeart/2005/8/layout/venn3"/>
    <dgm:cxn modelId="{31EDB2E7-1D79-CC48-9FFF-DB07A8250557}" type="presParOf" srcId="{7E89ECF7-0371-8C43-AF9C-18A74B71E2F3}" destId="{DA4D8BFE-327C-A240-A08B-753399AF31F4}" srcOrd="7" destOrd="0" presId="urn:microsoft.com/office/officeart/2005/8/layout/venn3"/>
    <dgm:cxn modelId="{4517B907-CB52-6F4A-A832-BB22361A7C6D}" type="presParOf" srcId="{7E89ECF7-0371-8C43-AF9C-18A74B71E2F3}" destId="{212FCDFA-01F2-F64C-A673-E0887006648A}" srcOrd="8" destOrd="0" presId="urn:microsoft.com/office/officeart/2005/8/layout/venn3"/>
    <dgm:cxn modelId="{9355C051-60F6-D244-B8C9-2918DF4A465B}" type="presParOf" srcId="{7E89ECF7-0371-8C43-AF9C-18A74B71E2F3}" destId="{2C17A508-3452-6C4E-BB59-F16102A0E606}" srcOrd="9" destOrd="0" presId="urn:microsoft.com/office/officeart/2005/8/layout/venn3"/>
    <dgm:cxn modelId="{00E49FE3-0267-904D-B42D-4A3D4C000972}" type="presParOf" srcId="{7E89ECF7-0371-8C43-AF9C-18A74B71E2F3}" destId="{75766E9A-84F2-0741-9ED3-83568E8B7829}" srcOrd="10" destOrd="0" presId="urn:microsoft.com/office/officeart/2005/8/layout/venn3"/>
    <dgm:cxn modelId="{4289E1A2-D2C2-5C40-ACFF-7C4CC4C34B9D}" type="presParOf" srcId="{7E89ECF7-0371-8C43-AF9C-18A74B71E2F3}" destId="{4E161905-B686-A84F-B74C-94233EF4EC54}" srcOrd="11" destOrd="0" presId="urn:microsoft.com/office/officeart/2005/8/layout/venn3"/>
    <dgm:cxn modelId="{640AF425-29D4-1245-AFF6-CB5308E48B9C}" type="presParOf" srcId="{7E89ECF7-0371-8C43-AF9C-18A74B71E2F3}" destId="{95A1A57D-A270-8441-B21C-58B5835C604D}" srcOrd="1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/>
      <dgm:spPr/>
      <dgm:t>
        <a:bodyPr/>
        <a:lstStyle/>
        <a:p>
          <a:r>
            <a:rPr lang="en-GB" noProof="0" dirty="0" smtClean="0"/>
            <a:t>Cloud VM image repository</a:t>
          </a:r>
          <a:endParaRPr lang="en-GB" noProof="0" dirty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9C7FFCED-14CE-7644-813A-7A2D024A4965}">
      <dgm:prSet phldrT="[Texto]" custT="1"/>
      <dgm:spPr/>
      <dgm:t>
        <a:bodyPr/>
        <a:lstStyle/>
        <a:p>
          <a:r>
            <a:rPr lang="en-US" sz="1600" noProof="0" dirty="0" smtClean="0"/>
            <a:t>Publish your image</a:t>
          </a:r>
          <a:endParaRPr lang="en-US" sz="1600" noProof="0" dirty="0"/>
        </a:p>
      </dgm:t>
    </dgm:pt>
    <dgm:pt modelId="{A67FD237-52A2-D944-8D86-5EEF5A500314}" type="parTrans" cxnId="{EAFAA9D0-4FDC-CD4A-99C8-CD8BD46ED490}">
      <dgm:prSet/>
      <dgm:spPr/>
      <dgm:t>
        <a:bodyPr/>
        <a:lstStyle/>
        <a:p>
          <a:endParaRPr lang="es-ES"/>
        </a:p>
      </dgm:t>
    </dgm:pt>
    <dgm:pt modelId="{6313EDA3-71D3-1B41-93DB-49E01C857D77}" type="sibTrans" cxnId="{EAFAA9D0-4FDC-CD4A-99C8-CD8BD46ED490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/>
      <dgm:spPr/>
      <dgm:t>
        <a:bodyPr/>
        <a:lstStyle/>
        <a:p>
          <a:r>
            <a:rPr lang="en-GB" noProof="0" dirty="0" smtClean="0"/>
            <a:t>Manage your VM images</a:t>
          </a:r>
          <a:endParaRPr lang="en-GB" noProof="0" dirty="0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en-GB" sz="1600" noProof="0" dirty="0" smtClean="0"/>
            <a:t>Sharing</a:t>
          </a:r>
          <a:endParaRPr lang="en-GB" sz="1600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84A79093-DE52-A445-BF25-7E479107B21F}">
      <dgm:prSet phldrT="[Texto]"/>
      <dgm:spPr/>
      <dgm:t>
        <a:bodyPr/>
        <a:lstStyle/>
        <a:p>
          <a:r>
            <a:rPr lang="en-GB" noProof="0" dirty="0" smtClean="0"/>
            <a:t>Automatic deployment on the cloud sites</a:t>
          </a:r>
          <a:endParaRPr lang="en-GB" noProof="0" dirty="0"/>
        </a:p>
      </dgm:t>
    </dgm:pt>
    <dgm:pt modelId="{F6A788F2-B00D-794A-B4AD-AB4EC5A56CCB}" type="parTrans" cxnId="{255DCE1F-B7B5-BF49-967C-3AB8E6A49A14}">
      <dgm:prSet/>
      <dgm:spPr/>
      <dgm:t>
        <a:bodyPr/>
        <a:lstStyle/>
        <a:p>
          <a:endParaRPr lang="es-ES"/>
        </a:p>
      </dgm:t>
    </dgm:pt>
    <dgm:pt modelId="{FFD7A98C-B5B9-2C40-BD43-1B9FBCA16BEB}" type="sibTrans" cxnId="{255DCE1F-B7B5-BF49-967C-3AB8E6A49A14}">
      <dgm:prSet/>
      <dgm:spPr/>
      <dgm:t>
        <a:bodyPr/>
        <a:lstStyle/>
        <a:p>
          <a:endParaRPr lang="es-ES"/>
        </a:p>
      </dgm:t>
    </dgm:pt>
    <dgm:pt modelId="{D31B91E9-2435-C444-9790-FE7263938E6D}">
      <dgm:prSet phldrT="[Texto]" custT="1"/>
      <dgm:spPr/>
      <dgm:t>
        <a:bodyPr/>
        <a:lstStyle/>
        <a:p>
          <a:r>
            <a:rPr lang="en-GB" sz="1600" noProof="0" dirty="0" smtClean="0"/>
            <a:t>Images automatically deployed on the cloud sites</a:t>
          </a:r>
          <a:endParaRPr lang="en-GB" sz="1600" noProof="0" dirty="0"/>
        </a:p>
      </dgm:t>
    </dgm:pt>
    <dgm:pt modelId="{F23346A1-D48D-524A-AA42-5C3529726103}" type="parTrans" cxnId="{49DB1C89-EDEC-3849-AF45-B1C74C765BA0}">
      <dgm:prSet/>
      <dgm:spPr/>
      <dgm:t>
        <a:bodyPr/>
        <a:lstStyle/>
        <a:p>
          <a:endParaRPr lang="es-ES"/>
        </a:p>
      </dgm:t>
    </dgm:pt>
    <dgm:pt modelId="{C59095B4-EEA8-524F-8136-1F299127D28F}" type="sibTrans" cxnId="{49DB1C89-EDEC-3849-AF45-B1C74C765BA0}">
      <dgm:prSet/>
      <dgm:spPr/>
      <dgm:t>
        <a:bodyPr/>
        <a:lstStyle/>
        <a:p>
          <a:endParaRPr lang="es-ES"/>
        </a:p>
      </dgm:t>
    </dgm:pt>
    <dgm:pt modelId="{272E0B14-D82C-C343-ABA1-8746EBAAFBA0}">
      <dgm:prSet phldrT="[Texto]" custT="1"/>
      <dgm:spPr/>
      <dgm:t>
        <a:bodyPr/>
        <a:lstStyle/>
        <a:p>
          <a:r>
            <a:rPr lang="en-US" sz="1600" noProof="0" dirty="0" smtClean="0"/>
            <a:t>Re-use images certified by EGI</a:t>
          </a:r>
          <a:endParaRPr lang="en-US" sz="1600" noProof="0" dirty="0"/>
        </a:p>
      </dgm:t>
    </dgm:pt>
    <dgm:pt modelId="{3E5A61D8-0164-1F49-8AEE-E3B024F66981}" type="parTrans" cxnId="{7503725D-5738-DD4E-809A-24623E0F052C}">
      <dgm:prSet/>
      <dgm:spPr/>
      <dgm:t>
        <a:bodyPr/>
        <a:lstStyle/>
        <a:p>
          <a:endParaRPr lang="es-ES"/>
        </a:p>
      </dgm:t>
    </dgm:pt>
    <dgm:pt modelId="{F079B9EB-5B82-6746-898A-3DBF022AE2CD}" type="sibTrans" cxnId="{7503725D-5738-DD4E-809A-24623E0F052C}">
      <dgm:prSet/>
      <dgm:spPr/>
      <dgm:t>
        <a:bodyPr/>
        <a:lstStyle/>
        <a:p>
          <a:endParaRPr lang="es-ES"/>
        </a:p>
      </dgm:t>
    </dgm:pt>
    <dgm:pt modelId="{491D22BA-AC28-4B2D-9C6F-109BBD9D9012}">
      <dgm:prSet phldrT="[Texto]" custT="1"/>
      <dgm:spPr/>
      <dgm:t>
        <a:bodyPr/>
        <a:lstStyle/>
        <a:p>
          <a:r>
            <a:rPr lang="en-US" sz="1600" noProof="0" dirty="0" smtClean="0"/>
            <a:t>Manage versions</a:t>
          </a:r>
          <a:endParaRPr lang="en-US" sz="1600" noProof="0" dirty="0"/>
        </a:p>
      </dgm:t>
    </dgm:pt>
    <dgm:pt modelId="{25B254C4-A170-4D57-B509-9C933290616B}" type="parTrans" cxnId="{CBF0E790-FCEB-4240-9E93-30A612BC4F4D}">
      <dgm:prSet/>
      <dgm:spPr/>
      <dgm:t>
        <a:bodyPr/>
        <a:lstStyle/>
        <a:p>
          <a:endParaRPr lang="en-GB"/>
        </a:p>
      </dgm:t>
    </dgm:pt>
    <dgm:pt modelId="{F05CA21B-F30C-4F11-9A97-54E1FCC0907E}" type="sibTrans" cxnId="{CBF0E790-FCEB-4240-9E93-30A612BC4F4D}">
      <dgm:prSet/>
      <dgm:spPr/>
      <dgm:t>
        <a:bodyPr/>
        <a:lstStyle/>
        <a:p>
          <a:endParaRPr lang="en-GB"/>
        </a:p>
      </dgm:t>
    </dgm:pt>
    <dgm:pt modelId="{38E70C77-0FA1-4EF2-B744-AE929093BDD2}">
      <dgm:prSet phldrT="[Texto]" custT="1"/>
      <dgm:spPr/>
      <dgm:t>
        <a:bodyPr/>
        <a:lstStyle/>
        <a:p>
          <a:r>
            <a:rPr lang="it-IT" sz="1600" noProof="0" dirty="0" smtClean="0"/>
            <a:t>Create private images</a:t>
          </a:r>
          <a:endParaRPr lang="en-GB" sz="1600" noProof="0" dirty="0"/>
        </a:p>
      </dgm:t>
    </dgm:pt>
    <dgm:pt modelId="{2419DF3A-7350-428C-92EA-702D0C1EFE1E}" type="parTrans" cxnId="{38F538E6-CB65-4264-BB4B-3616D5176624}">
      <dgm:prSet/>
      <dgm:spPr/>
      <dgm:t>
        <a:bodyPr/>
        <a:lstStyle/>
        <a:p>
          <a:endParaRPr lang="en-GB"/>
        </a:p>
      </dgm:t>
    </dgm:pt>
    <dgm:pt modelId="{4A87F64E-C37A-4FB3-BEF7-33B813698DB5}" type="sibTrans" cxnId="{38F538E6-CB65-4264-BB4B-3616D5176624}">
      <dgm:prSet/>
      <dgm:spPr/>
      <dgm:t>
        <a:bodyPr/>
        <a:lstStyle/>
        <a:p>
          <a:endParaRPr lang="en-GB"/>
        </a:p>
      </dgm:t>
    </dgm:pt>
    <dgm:pt modelId="{AF0CA1E8-1F3D-423A-AD40-6655C7E10D5E}">
      <dgm:prSet phldrT="[Texto]" custT="1"/>
      <dgm:spPr/>
      <dgm:t>
        <a:bodyPr/>
        <a:lstStyle/>
        <a:p>
          <a:r>
            <a:rPr lang="it-IT" sz="1600" noProof="0" dirty="0" err="1" smtClean="0"/>
            <a:t>Automatic</a:t>
          </a:r>
          <a:r>
            <a:rPr lang="it-IT" sz="1600" noProof="0" dirty="0" smtClean="0"/>
            <a:t> update</a:t>
          </a:r>
          <a:endParaRPr lang="en-GB" sz="1600" noProof="0" dirty="0"/>
        </a:p>
      </dgm:t>
    </dgm:pt>
    <dgm:pt modelId="{A346B999-BC21-4998-A49A-5A616CEE6E53}" type="parTrans" cxnId="{EFB8F179-AB6A-42CD-94D6-161D3EDCC606}">
      <dgm:prSet/>
      <dgm:spPr/>
      <dgm:t>
        <a:bodyPr/>
        <a:lstStyle/>
        <a:p>
          <a:endParaRPr lang="en-GB"/>
        </a:p>
      </dgm:t>
    </dgm:pt>
    <dgm:pt modelId="{2AEB94BF-91B7-47AA-A771-2C14D7323B8C}" type="sibTrans" cxnId="{EFB8F179-AB6A-42CD-94D6-161D3EDCC606}">
      <dgm:prSet/>
      <dgm:spPr/>
      <dgm:t>
        <a:bodyPr/>
        <a:lstStyle/>
        <a:p>
          <a:endParaRPr lang="en-GB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LinFactX="-100000" custLinFactY="-22221" custLinFactNeighborX="-1114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1E89154-4D47-164E-96D6-75F18E86A916}" type="pres">
      <dgm:prSet presAssocID="{84A79093-DE52-A445-BF25-7E479107B21F}" presName="linNode" presStyleCnt="0"/>
      <dgm:spPr/>
    </dgm:pt>
    <dgm:pt modelId="{5E680ADE-353C-CB48-9D0E-4EBB4FEEBAF5}" type="pres">
      <dgm:prSet presAssocID="{84A79093-DE52-A445-BF25-7E479107B21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EFA311-C139-E245-9076-C8B47A922F38}" type="pres">
      <dgm:prSet presAssocID="{84A79093-DE52-A445-BF25-7E479107B21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8F538E6-CB65-4264-BB4B-3616D5176624}" srcId="{3EFECC13-FE4F-2240-816B-14032C136543}" destId="{38E70C77-0FA1-4EF2-B744-AE929093BDD2}" srcOrd="1" destOrd="0" parTransId="{2419DF3A-7350-428C-92EA-702D0C1EFE1E}" sibTransId="{4A87F64E-C37A-4FB3-BEF7-33B813698DB5}"/>
    <dgm:cxn modelId="{849CCCC8-88A5-1746-9515-9ED719FBF6EE}" type="presOf" srcId="{491D22BA-AC28-4B2D-9C6F-109BBD9D9012}" destId="{3E2056DF-E964-5048-A380-E6EBE5B741FB}" srcOrd="0" destOrd="2" presId="urn:microsoft.com/office/officeart/2005/8/layout/vList5"/>
    <dgm:cxn modelId="{CBF0E790-FCEB-4240-9E93-30A612BC4F4D}" srcId="{91DA2045-1738-B648-973E-49B795DD32D0}" destId="{491D22BA-AC28-4B2D-9C6F-109BBD9D9012}" srcOrd="2" destOrd="0" parTransId="{25B254C4-A170-4D57-B509-9C933290616B}" sibTransId="{F05CA21B-F30C-4F11-9A97-54E1FCC0907E}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EFB8F179-AB6A-42CD-94D6-161D3EDCC606}" srcId="{84A79093-DE52-A445-BF25-7E479107B21F}" destId="{AF0CA1E8-1F3D-423A-AD40-6655C7E10D5E}" srcOrd="1" destOrd="0" parTransId="{A346B999-BC21-4998-A49A-5A616CEE6E53}" sibTransId="{2AEB94BF-91B7-47AA-A771-2C14D7323B8C}"/>
    <dgm:cxn modelId="{3AC2E41A-E8D9-A047-8A14-722C910AB48F}" type="presOf" srcId="{D31B91E9-2435-C444-9790-FE7263938E6D}" destId="{53EFA311-C139-E245-9076-C8B47A922F38}" srcOrd="0" destOrd="0" presId="urn:microsoft.com/office/officeart/2005/8/layout/vList5"/>
    <dgm:cxn modelId="{5BB0E1E8-63BD-404B-AED0-21BC9D8D9B60}" type="presOf" srcId="{91DA2045-1738-B648-973E-49B795DD32D0}" destId="{485EE53E-2622-7D42-A4C9-D7F305E1EF21}" srcOrd="0" destOrd="0" presId="urn:microsoft.com/office/officeart/2005/8/layout/vList5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7503725D-5738-DD4E-809A-24623E0F052C}" srcId="{91DA2045-1738-B648-973E-49B795DD32D0}" destId="{272E0B14-D82C-C343-ABA1-8746EBAAFBA0}" srcOrd="1" destOrd="0" parTransId="{3E5A61D8-0164-1F49-8AEE-E3B024F66981}" sibTransId="{F079B9EB-5B82-6746-898A-3DBF022AE2CD}"/>
    <dgm:cxn modelId="{F0C1F61A-DADF-204E-B3E1-1CA744A8D632}" type="presOf" srcId="{AF0CA1E8-1F3D-423A-AD40-6655C7E10D5E}" destId="{53EFA311-C139-E245-9076-C8B47A922F38}" srcOrd="0" destOrd="1" presId="urn:microsoft.com/office/officeart/2005/8/layout/vList5"/>
    <dgm:cxn modelId="{0AA93AE8-7E1B-544B-B514-E742FAAA5A93}" type="presOf" srcId="{53DE6BF7-D782-7F4C-A42E-7176629894CE}" destId="{8849C30C-C12E-724A-885E-DF03434CD769}" srcOrd="0" destOrd="0" presId="urn:microsoft.com/office/officeart/2005/8/layout/vList5"/>
    <dgm:cxn modelId="{4EC57765-8CB7-F942-9578-CE6408A84171}" type="presOf" srcId="{AA4356EB-692D-284F-98C1-2B6937442E3F}" destId="{B6F6B977-D3DD-B441-B4B6-9DA3723DEE4E}" srcOrd="0" destOrd="0" presId="urn:microsoft.com/office/officeart/2005/8/layout/vList5"/>
    <dgm:cxn modelId="{49DB1C89-EDEC-3849-AF45-B1C74C765BA0}" srcId="{84A79093-DE52-A445-BF25-7E479107B21F}" destId="{D31B91E9-2435-C444-9790-FE7263938E6D}" srcOrd="0" destOrd="0" parTransId="{F23346A1-D48D-524A-AA42-5C3529726103}" sibTransId="{C59095B4-EEA8-524F-8136-1F299127D28F}"/>
    <dgm:cxn modelId="{EAFAA9D0-4FDC-CD4A-99C8-CD8BD46ED490}" srcId="{91DA2045-1738-B648-973E-49B795DD32D0}" destId="{9C7FFCED-14CE-7644-813A-7A2D024A4965}" srcOrd="0" destOrd="0" parTransId="{A67FD237-52A2-D944-8D86-5EEF5A500314}" sibTransId="{6313EDA3-71D3-1B41-93DB-49E01C857D77}"/>
    <dgm:cxn modelId="{2589EACB-4938-9D46-BA4B-82483021655D}" type="presOf" srcId="{84A79093-DE52-A445-BF25-7E479107B21F}" destId="{5E680ADE-353C-CB48-9D0E-4EBB4FEEBAF5}" srcOrd="0" destOrd="0" presId="urn:microsoft.com/office/officeart/2005/8/layout/vList5"/>
    <dgm:cxn modelId="{3B067774-9F12-F646-A28F-63A8F0D5950C}" srcId="{3EFECC13-FE4F-2240-816B-14032C136543}" destId="{AA4356EB-692D-284F-98C1-2B6937442E3F}" srcOrd="0" destOrd="0" parTransId="{9AF81E5B-B8A7-D841-BF01-9E90A1AE4FCB}" sibTransId="{9F889DBB-9D0C-E047-8479-B8DBA34F54FE}"/>
    <dgm:cxn modelId="{2CC75DFA-B478-0844-9E99-AE10F160AF8E}" type="presOf" srcId="{3EFECC13-FE4F-2240-816B-14032C136543}" destId="{DBBB9663-FCED-C74C-9916-8B06EA51FFFE}" srcOrd="0" destOrd="0" presId="urn:microsoft.com/office/officeart/2005/8/layout/vList5"/>
    <dgm:cxn modelId="{E005C204-B24F-1E4F-AB00-6F9EAF881CF9}" type="presOf" srcId="{272E0B14-D82C-C343-ABA1-8746EBAAFBA0}" destId="{3E2056DF-E964-5048-A380-E6EBE5B741FB}" srcOrd="0" destOrd="1" presId="urn:microsoft.com/office/officeart/2005/8/layout/vList5"/>
    <dgm:cxn modelId="{B4348447-6E3C-894F-91EB-D7BF54260532}" type="presOf" srcId="{9C7FFCED-14CE-7644-813A-7A2D024A4965}" destId="{3E2056DF-E964-5048-A380-E6EBE5B741FB}" srcOrd="0" destOrd="0" presId="urn:microsoft.com/office/officeart/2005/8/layout/vList5"/>
    <dgm:cxn modelId="{255DCE1F-B7B5-BF49-967C-3AB8E6A49A14}" srcId="{53DE6BF7-D782-7F4C-A42E-7176629894CE}" destId="{84A79093-DE52-A445-BF25-7E479107B21F}" srcOrd="2" destOrd="0" parTransId="{F6A788F2-B00D-794A-B4AD-AB4EC5A56CCB}" sibTransId="{FFD7A98C-B5B9-2C40-BD43-1B9FBCA16BEB}"/>
    <dgm:cxn modelId="{C9B14381-0BF8-CC44-B438-AB47D86E2DAE}" type="presOf" srcId="{38E70C77-0FA1-4EF2-B744-AE929093BDD2}" destId="{B6F6B977-D3DD-B441-B4B6-9DA3723DEE4E}" srcOrd="0" destOrd="1" presId="urn:microsoft.com/office/officeart/2005/8/layout/vList5"/>
    <dgm:cxn modelId="{3F40BCC5-5800-C74D-8811-21B579335CC3}" type="presParOf" srcId="{8849C30C-C12E-724A-885E-DF03434CD769}" destId="{882772B1-7901-584A-A5D2-9DAE8A3F5946}" srcOrd="0" destOrd="0" presId="urn:microsoft.com/office/officeart/2005/8/layout/vList5"/>
    <dgm:cxn modelId="{F6ADDF7B-3A4D-7442-9B87-435EF7F83648}" type="presParOf" srcId="{882772B1-7901-584A-A5D2-9DAE8A3F5946}" destId="{485EE53E-2622-7D42-A4C9-D7F305E1EF21}" srcOrd="0" destOrd="0" presId="urn:microsoft.com/office/officeart/2005/8/layout/vList5"/>
    <dgm:cxn modelId="{6771FA28-9E74-194F-8942-FA2384A77AAC}" type="presParOf" srcId="{882772B1-7901-584A-A5D2-9DAE8A3F5946}" destId="{3E2056DF-E964-5048-A380-E6EBE5B741FB}" srcOrd="1" destOrd="0" presId="urn:microsoft.com/office/officeart/2005/8/layout/vList5"/>
    <dgm:cxn modelId="{A95D94B6-693E-A740-8CA1-C5F8D4083603}" type="presParOf" srcId="{8849C30C-C12E-724A-885E-DF03434CD769}" destId="{E30A85D9-F3C1-924B-BDCF-A91150CDEECC}" srcOrd="1" destOrd="0" presId="urn:microsoft.com/office/officeart/2005/8/layout/vList5"/>
    <dgm:cxn modelId="{B57BC321-CB28-6D44-A584-DEFA9736E63E}" type="presParOf" srcId="{8849C30C-C12E-724A-885E-DF03434CD769}" destId="{E425D782-B3CA-3E43-A5C2-E35B35753950}" srcOrd="2" destOrd="0" presId="urn:microsoft.com/office/officeart/2005/8/layout/vList5"/>
    <dgm:cxn modelId="{ACC3D8A1-D7FF-584E-917A-AEC1CA1AFEF1}" type="presParOf" srcId="{E425D782-B3CA-3E43-A5C2-E35B35753950}" destId="{DBBB9663-FCED-C74C-9916-8B06EA51FFFE}" srcOrd="0" destOrd="0" presId="urn:microsoft.com/office/officeart/2005/8/layout/vList5"/>
    <dgm:cxn modelId="{D5198DE1-A4BD-5C4E-981E-38C52EBB6A9D}" type="presParOf" srcId="{E425D782-B3CA-3E43-A5C2-E35B35753950}" destId="{B6F6B977-D3DD-B441-B4B6-9DA3723DEE4E}" srcOrd="1" destOrd="0" presId="urn:microsoft.com/office/officeart/2005/8/layout/vList5"/>
    <dgm:cxn modelId="{6A8A169C-E2EB-0A43-A814-71AC21B00E3D}" type="presParOf" srcId="{8849C30C-C12E-724A-885E-DF03434CD769}" destId="{11D20ED9-3E92-CC47-82E6-ABA98AB55F9E}" srcOrd="3" destOrd="0" presId="urn:microsoft.com/office/officeart/2005/8/layout/vList5"/>
    <dgm:cxn modelId="{BE1A7BE1-576C-D648-ABBA-CAF50FD4A4BD}" type="presParOf" srcId="{8849C30C-C12E-724A-885E-DF03434CD769}" destId="{F1E89154-4D47-164E-96D6-75F18E86A916}" srcOrd="4" destOrd="0" presId="urn:microsoft.com/office/officeart/2005/8/layout/vList5"/>
    <dgm:cxn modelId="{AC90D785-2755-744F-B320-C03A7A020E75}" type="presParOf" srcId="{F1E89154-4D47-164E-96D6-75F18E86A916}" destId="{5E680ADE-353C-CB48-9D0E-4EBB4FEEBAF5}" srcOrd="0" destOrd="0" presId="urn:microsoft.com/office/officeart/2005/8/layout/vList5"/>
    <dgm:cxn modelId="{BC901BBE-7899-E644-8B42-E8A65617B93B}" type="presParOf" srcId="{F1E89154-4D47-164E-96D6-75F18E86A916}" destId="{53EFA311-C139-E245-9076-C8B47A922F3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EF3AD-C1DA-0A44-9FA3-60B4F8F1F0F8}">
      <dsp:nvSpPr>
        <dsp:cNvPr id="0" name=""/>
        <dsp:cNvSpPr/>
      </dsp:nvSpPr>
      <dsp:spPr>
        <a:xfrm>
          <a:off x="1302" y="1413197"/>
          <a:ext cx="1532309" cy="153230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4328" tIns="82550" rIns="84328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25703" y="1637598"/>
        <a:ext cx="1083507" cy="1083507"/>
      </dsp:txXfrm>
    </dsp:sp>
    <dsp:sp modelId="{C4F95CC9-F779-5641-AA76-4BC8D9EFFE15}">
      <dsp:nvSpPr>
        <dsp:cNvPr id="0" name=""/>
        <dsp:cNvSpPr/>
      </dsp:nvSpPr>
      <dsp:spPr>
        <a:xfrm>
          <a:off x="1227149" y="1413197"/>
          <a:ext cx="1532309" cy="153230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875044"/>
                <a:satOff val="-2813"/>
                <a:lumOff val="-458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1875044"/>
                <a:satOff val="-2813"/>
                <a:lumOff val="-458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1875044"/>
                <a:satOff val="-2813"/>
                <a:lumOff val="-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4328" tIns="82550" rIns="84328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451550" y="1637598"/>
        <a:ext cx="1083507" cy="1083507"/>
      </dsp:txXfrm>
    </dsp:sp>
    <dsp:sp modelId="{34AC6EAF-F695-4747-B01D-5BB0D645049A}">
      <dsp:nvSpPr>
        <dsp:cNvPr id="0" name=""/>
        <dsp:cNvSpPr/>
      </dsp:nvSpPr>
      <dsp:spPr>
        <a:xfrm>
          <a:off x="2452997" y="1418008"/>
          <a:ext cx="1532309" cy="153230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3750089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3750089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3750089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4328" tIns="82550" rIns="84328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677398" y="1642409"/>
        <a:ext cx="1083507" cy="1083507"/>
      </dsp:txXfrm>
    </dsp:sp>
    <dsp:sp modelId="{37E8E445-6177-774C-8932-018B60C0AED4}">
      <dsp:nvSpPr>
        <dsp:cNvPr id="0" name=""/>
        <dsp:cNvSpPr/>
      </dsp:nvSpPr>
      <dsp:spPr>
        <a:xfrm>
          <a:off x="3678845" y="1413197"/>
          <a:ext cx="1532309" cy="153230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5625133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5625133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5625133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4328" tIns="82550" rIns="84328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903246" y="1637598"/>
        <a:ext cx="1083507" cy="1083507"/>
      </dsp:txXfrm>
    </dsp:sp>
    <dsp:sp modelId="{212FCDFA-01F2-F64C-A673-E0887006648A}">
      <dsp:nvSpPr>
        <dsp:cNvPr id="0" name=""/>
        <dsp:cNvSpPr/>
      </dsp:nvSpPr>
      <dsp:spPr>
        <a:xfrm>
          <a:off x="4904692" y="1413197"/>
          <a:ext cx="1532309" cy="153230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7500177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7500177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7500177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4328" tIns="82550" rIns="84328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129093" y="1637598"/>
        <a:ext cx="1083507" cy="1083507"/>
      </dsp:txXfrm>
    </dsp:sp>
    <dsp:sp modelId="{75766E9A-84F2-0741-9ED3-83568E8B7829}">
      <dsp:nvSpPr>
        <dsp:cNvPr id="0" name=""/>
        <dsp:cNvSpPr/>
      </dsp:nvSpPr>
      <dsp:spPr>
        <a:xfrm>
          <a:off x="6130540" y="1413197"/>
          <a:ext cx="1532309" cy="153230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9375221"/>
                <a:satOff val="-14067"/>
                <a:lumOff val="-2288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9375221"/>
                <a:satOff val="-14067"/>
                <a:lumOff val="-2288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9375221"/>
                <a:satOff val="-14067"/>
                <a:lumOff val="-22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4328" tIns="82550" rIns="84328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354941" y="1637598"/>
        <a:ext cx="1083507" cy="1083507"/>
      </dsp:txXfrm>
    </dsp:sp>
    <dsp:sp modelId="{95A1A57D-A270-8441-B21C-58B5835C604D}">
      <dsp:nvSpPr>
        <dsp:cNvPr id="0" name=""/>
        <dsp:cNvSpPr/>
      </dsp:nvSpPr>
      <dsp:spPr>
        <a:xfrm>
          <a:off x="7356388" y="1413197"/>
          <a:ext cx="1532309" cy="153230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4328" tIns="82550" rIns="84328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7580789" y="1637598"/>
        <a:ext cx="1083507" cy="10835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056DF-E964-5048-A380-E6EBE5B741FB}">
      <dsp:nvSpPr>
        <dsp:cNvPr id="0" name=""/>
        <dsp:cNvSpPr/>
      </dsp:nvSpPr>
      <dsp:spPr>
        <a:xfrm rot="5400000">
          <a:off x="2767656" y="-938973"/>
          <a:ext cx="928125" cy="304161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Publish your image</a:t>
          </a:r>
          <a:endParaRPr lang="en-US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Re-use images certified by EGI</a:t>
          </a:r>
          <a:endParaRPr lang="en-US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Manage versions</a:t>
          </a:r>
          <a:endParaRPr lang="en-US" sz="1600" kern="1200" noProof="0" dirty="0"/>
        </a:p>
      </dsp:txBody>
      <dsp:txXfrm rot="-5400000">
        <a:off x="1710911" y="163079"/>
        <a:ext cx="2996310" cy="837511"/>
      </dsp:txXfrm>
    </dsp:sp>
    <dsp:sp modelId="{485EE53E-2622-7D42-A4C9-D7F305E1EF21}">
      <dsp:nvSpPr>
        <dsp:cNvPr id="0" name=""/>
        <dsp:cNvSpPr/>
      </dsp:nvSpPr>
      <dsp:spPr>
        <a:xfrm>
          <a:off x="0" y="0"/>
          <a:ext cx="1710910" cy="1160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/>
            <a:t>Cloud VM image repository</a:t>
          </a:r>
          <a:endParaRPr lang="en-GB" sz="1800" kern="1200" noProof="0" dirty="0"/>
        </a:p>
      </dsp:txBody>
      <dsp:txXfrm>
        <a:off x="56634" y="56634"/>
        <a:ext cx="1597642" cy="1046888"/>
      </dsp:txXfrm>
    </dsp:sp>
    <dsp:sp modelId="{B6F6B977-D3DD-B441-B4B6-9DA3723DEE4E}">
      <dsp:nvSpPr>
        <dsp:cNvPr id="0" name=""/>
        <dsp:cNvSpPr/>
      </dsp:nvSpPr>
      <dsp:spPr>
        <a:xfrm rot="5400000">
          <a:off x="2767656" y="279191"/>
          <a:ext cx="928125" cy="304161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 smtClean="0"/>
            <a:t>Sharing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smtClean="0"/>
            <a:t>Create private images</a:t>
          </a:r>
          <a:endParaRPr lang="en-GB" sz="1600" kern="1200" noProof="0" dirty="0"/>
        </a:p>
      </dsp:txBody>
      <dsp:txXfrm rot="-5400000">
        <a:off x="1710911" y="1381244"/>
        <a:ext cx="2996310" cy="837511"/>
      </dsp:txXfrm>
    </dsp:sp>
    <dsp:sp modelId="{DBBB9663-FCED-C74C-9916-8B06EA51FFFE}">
      <dsp:nvSpPr>
        <dsp:cNvPr id="0" name=""/>
        <dsp:cNvSpPr/>
      </dsp:nvSpPr>
      <dsp:spPr>
        <a:xfrm>
          <a:off x="0" y="1219921"/>
          <a:ext cx="1710910" cy="1160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/>
            <a:t>Manage your VM images</a:t>
          </a:r>
          <a:endParaRPr lang="en-GB" sz="1800" kern="1200" noProof="0" dirty="0"/>
        </a:p>
      </dsp:txBody>
      <dsp:txXfrm>
        <a:off x="56634" y="1276555"/>
        <a:ext cx="1597642" cy="1046888"/>
      </dsp:txXfrm>
    </dsp:sp>
    <dsp:sp modelId="{53EFA311-C139-E245-9076-C8B47A922F38}">
      <dsp:nvSpPr>
        <dsp:cNvPr id="0" name=""/>
        <dsp:cNvSpPr/>
      </dsp:nvSpPr>
      <dsp:spPr>
        <a:xfrm rot="5400000">
          <a:off x="2767656" y="1497355"/>
          <a:ext cx="928125" cy="304161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 smtClean="0"/>
            <a:t>Images automatically deployed on the cloud sites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err="1" smtClean="0"/>
            <a:t>Automatic</a:t>
          </a:r>
          <a:r>
            <a:rPr lang="it-IT" sz="1600" kern="1200" noProof="0" dirty="0" smtClean="0"/>
            <a:t> update</a:t>
          </a:r>
          <a:endParaRPr lang="en-GB" sz="1600" kern="1200" noProof="0" dirty="0"/>
        </a:p>
      </dsp:txBody>
      <dsp:txXfrm rot="-5400000">
        <a:off x="1710911" y="2599408"/>
        <a:ext cx="2996310" cy="837511"/>
      </dsp:txXfrm>
    </dsp:sp>
    <dsp:sp modelId="{5E680ADE-353C-CB48-9D0E-4EBB4FEEBAF5}">
      <dsp:nvSpPr>
        <dsp:cNvPr id="0" name=""/>
        <dsp:cNvSpPr/>
      </dsp:nvSpPr>
      <dsp:spPr>
        <a:xfrm>
          <a:off x="0" y="2438085"/>
          <a:ext cx="1710910" cy="1160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/>
            <a:t>Automatic deployment on the cloud sites</a:t>
          </a:r>
          <a:endParaRPr lang="en-GB" sz="1800" kern="1200" noProof="0" dirty="0"/>
        </a:p>
      </dsp:txBody>
      <dsp:txXfrm>
        <a:off x="56634" y="2494719"/>
        <a:ext cx="1597642" cy="1046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08/02/16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08/02/16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inc.</a:t>
            </a:r>
            <a:r>
              <a:rPr lang="en-US" dirty="0" smtClean="0"/>
              <a:t> scientific data released into the public domain</a:t>
            </a:r>
          </a:p>
          <a:p>
            <a:endParaRPr lang="en-US" dirty="0" smtClean="0"/>
          </a:p>
          <a:p>
            <a:r>
              <a:rPr lang="en-US" dirty="0" smtClean="0"/>
              <a:t>e.g. </a:t>
            </a:r>
            <a:r>
              <a:rPr lang="en-US" dirty="0" err="1" smtClean="0"/>
              <a:t>canadian</a:t>
            </a:r>
            <a:r>
              <a:rPr lang="en-US" dirty="0" smtClean="0"/>
              <a:t> CAMFAR</a:t>
            </a:r>
          </a:p>
          <a:p>
            <a:endParaRPr lang="en-US" dirty="0" smtClean="0"/>
          </a:p>
          <a:p>
            <a:r>
              <a:rPr lang="en-US" dirty="0" err="1" smtClean="0"/>
              <a:t>AuthN</a:t>
            </a:r>
            <a:r>
              <a:rPr lang="en-US" dirty="0" smtClean="0"/>
              <a:t> – </a:t>
            </a:r>
            <a:r>
              <a:rPr lang="en-US" dirty="0" err="1" smtClean="0"/>
              <a:t>IdP</a:t>
            </a:r>
            <a:r>
              <a:rPr lang="en-US" dirty="0" smtClean="0"/>
              <a:t> federations integration</a:t>
            </a:r>
          </a:p>
          <a:p>
            <a:r>
              <a:rPr lang="en-US" dirty="0" err="1" smtClean="0"/>
              <a:t>AuthZ</a:t>
            </a:r>
            <a:r>
              <a:rPr lang="en-US" dirty="0" smtClean="0"/>
              <a:t> – att. authorities integration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3979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3979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EC0E5B-B6D5-4F11-B9A2-3E85F17883EE}" type="datetimeFigureOut">
              <a:rPr lang="en-GB" smtClean="0"/>
              <a:t>08/02/16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7504E1-1AF2-4D77-B312-87A8A7BD6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78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....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8F825-1F28-5940-9C1C-DA39F898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9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9" r:id="rId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08/02/16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88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jpeg"/><Relationship Id="rId12" Type="http://schemas.openxmlformats.org/officeDocument/2006/relationships/image" Target="../media/image52.png"/><Relationship Id="rId13" Type="http://schemas.openxmlformats.org/officeDocument/2006/relationships/image" Target="../media/image53.jpeg"/><Relationship Id="rId14" Type="http://schemas.openxmlformats.org/officeDocument/2006/relationships/image" Target="../media/image54.png"/><Relationship Id="rId15" Type="http://schemas.openxmlformats.org/officeDocument/2006/relationships/image" Target="../media/image55.png"/><Relationship Id="rId16" Type="http://schemas.openxmlformats.org/officeDocument/2006/relationships/image" Target="../media/image56.png"/><Relationship Id="rId17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58.png"/><Relationship Id="rId8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g"/><Relationship Id="rId20" Type="http://schemas.openxmlformats.org/officeDocument/2006/relationships/image" Target="../media/image24.jpg"/><Relationship Id="rId21" Type="http://schemas.openxmlformats.org/officeDocument/2006/relationships/image" Target="../media/image25.jpg"/><Relationship Id="rId22" Type="http://schemas.openxmlformats.org/officeDocument/2006/relationships/image" Target="../media/image26.jpeg"/><Relationship Id="rId23" Type="http://schemas.openxmlformats.org/officeDocument/2006/relationships/image" Target="../media/image27.jpg"/><Relationship Id="rId24" Type="http://schemas.openxmlformats.org/officeDocument/2006/relationships/image" Target="../media/image28.jpg"/><Relationship Id="rId25" Type="http://schemas.openxmlformats.org/officeDocument/2006/relationships/image" Target="../media/image29.jpg"/><Relationship Id="rId26" Type="http://schemas.openxmlformats.org/officeDocument/2006/relationships/image" Target="../media/image30.jpg"/><Relationship Id="rId27" Type="http://schemas.openxmlformats.org/officeDocument/2006/relationships/image" Target="../media/image31.jpg"/><Relationship Id="rId10" Type="http://schemas.openxmlformats.org/officeDocument/2006/relationships/image" Target="../media/image14.jpg"/><Relationship Id="rId11" Type="http://schemas.openxmlformats.org/officeDocument/2006/relationships/image" Target="../media/image15.jpg"/><Relationship Id="rId12" Type="http://schemas.openxmlformats.org/officeDocument/2006/relationships/image" Target="../media/image16.jpg"/><Relationship Id="rId13" Type="http://schemas.openxmlformats.org/officeDocument/2006/relationships/image" Target="../media/image17.jpg"/><Relationship Id="rId14" Type="http://schemas.openxmlformats.org/officeDocument/2006/relationships/image" Target="../media/image18.jpg"/><Relationship Id="rId15" Type="http://schemas.openxmlformats.org/officeDocument/2006/relationships/image" Target="../media/image19.jpg"/><Relationship Id="rId16" Type="http://schemas.openxmlformats.org/officeDocument/2006/relationships/image" Target="../media/image20.jpg"/><Relationship Id="rId17" Type="http://schemas.openxmlformats.org/officeDocument/2006/relationships/image" Target="../media/image21.jpg"/><Relationship Id="rId18" Type="http://schemas.openxmlformats.org/officeDocument/2006/relationships/image" Target="../media/image22.jpg"/><Relationship Id="rId19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7" Type="http://schemas.openxmlformats.org/officeDocument/2006/relationships/image" Target="../media/image11.jpg"/><Relationship Id="rId8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png"/><Relationship Id="rId12" Type="http://schemas.openxmlformats.org/officeDocument/2006/relationships/image" Target="../media/image38.png"/><Relationship Id="rId13" Type="http://schemas.openxmlformats.org/officeDocument/2006/relationships/image" Target="../media/image39.png"/><Relationship Id="rId14" Type="http://schemas.openxmlformats.org/officeDocument/2006/relationships/image" Target="../media/image40.png"/><Relationship Id="rId1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gif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image" Target="../media/image35.png"/><Relationship Id="rId10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8206680" cy="1440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EGI, EGI-ENGAGE and the Open Data Platform - Introduction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86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charset="0"/>
              </a:rPr>
              <a:t>EGI-ENGAGE - </a:t>
            </a:r>
            <a:r>
              <a:rPr lang="en-US" dirty="0" smtClean="0"/>
              <a:t>Business Models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27584" y="1556792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charset="0"/>
              </a:rPr>
              <a:t>From federation of community services to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>
                <a:latin typeface="Arial" charset="0"/>
                <a:cs typeface="Arial" charset="0"/>
              </a:rPr>
              <a:t>Pay for use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>
                <a:latin typeface="Arial" charset="0"/>
                <a:cs typeface="Arial" charset="0"/>
              </a:rPr>
              <a:t>Free at point of use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>
                <a:latin typeface="Arial" charset="0"/>
                <a:cs typeface="Arial" charset="0"/>
              </a:rPr>
              <a:t>SLAs in a federated environment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>
                <a:latin typeface="Arial" charset="0"/>
                <a:cs typeface="Arial" charset="0"/>
              </a:rPr>
              <a:t>Cross-border procurement of public services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>
                <a:latin typeface="Arial" charset="0"/>
                <a:cs typeface="Arial" charset="0"/>
              </a:rPr>
              <a:t>Big data exploitation </a:t>
            </a:r>
            <a:r>
              <a:rPr lang="en-US" sz="3200" dirty="0" smtClean="0">
                <a:latin typeface="Arial" charset="0"/>
                <a:cs typeface="Arial" charset="0"/>
              </a:rPr>
              <a:t>across domains</a:t>
            </a:r>
            <a:endParaRPr lang="en-US" sz="3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918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charset="0"/>
              </a:rPr>
              <a:t>EGI-ENGAGE - </a:t>
            </a:r>
            <a:r>
              <a:rPr lang="en-US" dirty="0" smtClean="0"/>
              <a:t>Open Data Platform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79512" y="1268760"/>
            <a:ext cx="8496944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charset="0"/>
                <a:cs typeface="Arial" charset="0"/>
              </a:rPr>
              <a:t>Development of a prototype of a solution providing: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Arial" charset="0"/>
                <a:cs typeface="Arial" charset="0"/>
              </a:rPr>
              <a:t>open data </a:t>
            </a:r>
            <a:r>
              <a:rPr lang="en-US" sz="3200" dirty="0" smtClean="0">
                <a:latin typeface="Arial" charset="0"/>
                <a:cs typeface="Arial" charset="0"/>
              </a:rPr>
              <a:t>publishing/</a:t>
            </a:r>
            <a:r>
              <a:rPr lang="en-US" sz="3200" dirty="0" smtClean="0">
                <a:latin typeface="Arial" charset="0"/>
                <a:cs typeface="Arial" charset="0"/>
              </a:rPr>
              <a:t>use/</a:t>
            </a:r>
            <a:r>
              <a:rPr lang="en-US" sz="3200" smtClean="0">
                <a:latin typeface="Arial" charset="0"/>
                <a:cs typeface="Arial" charset="0"/>
              </a:rPr>
              <a:t>reuse </a:t>
            </a:r>
            <a:r>
              <a:rPr lang="en-US" sz="3200" smtClean="0">
                <a:latin typeface="Arial" charset="0"/>
                <a:cs typeface="Arial" charset="0"/>
              </a:rPr>
              <a:t>of integrated </a:t>
            </a:r>
            <a:r>
              <a:rPr lang="en-US" sz="3200" dirty="0" smtClean="0">
                <a:latin typeface="Arial" charset="0"/>
                <a:cs typeface="Arial" charset="0"/>
              </a:rPr>
              <a:t>data/computing services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Arial" charset="0"/>
                <a:cs typeface="Arial" charset="0"/>
              </a:rPr>
              <a:t>integration of existing cloud infrastructures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Arial" charset="0"/>
                <a:cs typeface="Arial" charset="0"/>
              </a:rPr>
              <a:t>integration of accelerated computing facilities (GPGPUs)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Arial" charset="0"/>
                <a:cs typeface="Arial" charset="0"/>
              </a:rPr>
              <a:t>implementing AAI design from AARC</a:t>
            </a:r>
          </a:p>
          <a:p>
            <a:pPr marL="914400" lvl="1" indent="-457200">
              <a:buFontTx/>
              <a:buChar char="-"/>
            </a:pPr>
            <a:r>
              <a:rPr lang="en-US" sz="3200" dirty="0" smtClean="0">
                <a:latin typeface="Arial" charset="0"/>
                <a:cs typeface="Arial" charset="0"/>
              </a:rPr>
              <a:t>distributed </a:t>
            </a:r>
            <a:r>
              <a:rPr lang="en-US" sz="3200" dirty="0" err="1" smtClean="0">
                <a:latin typeface="Arial" charset="0"/>
                <a:cs typeface="Arial" charset="0"/>
              </a:rPr>
              <a:t>AuthN</a:t>
            </a:r>
            <a:r>
              <a:rPr lang="en-US" sz="3200" dirty="0" smtClean="0">
                <a:latin typeface="Arial" charset="0"/>
                <a:cs typeface="Arial" charset="0"/>
              </a:rPr>
              <a:t>, </a:t>
            </a:r>
            <a:r>
              <a:rPr lang="en-US" sz="3200" dirty="0" err="1" smtClean="0">
                <a:latin typeface="Arial" charset="0"/>
                <a:cs typeface="Arial" charset="0"/>
              </a:rPr>
              <a:t>AuthZ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</a:p>
          <a:p>
            <a:pPr marL="914400" lvl="1" indent="-457200">
              <a:buFontTx/>
              <a:buChar char="-"/>
            </a:pPr>
            <a:r>
              <a:rPr lang="en-US" sz="3200" dirty="0" smtClean="0">
                <a:latin typeface="Arial" charset="0"/>
                <a:cs typeface="Arial" charset="0"/>
              </a:rPr>
              <a:t>technology interoperation</a:t>
            </a:r>
            <a:endParaRPr lang="en-US" sz="3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93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Supplementary slides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78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MS PGothic" charset="0"/>
                <a:cs typeface="Arial" charset="0"/>
              </a:rPr>
              <a:t>What is the EGI Federated </a:t>
            </a:r>
            <a:r>
              <a:rPr lang="en-US" dirty="0" smtClean="0">
                <a:latin typeface="Arial" charset="0"/>
                <a:ea typeface="MS PGothic" charset="0"/>
                <a:cs typeface="Arial" charset="0"/>
              </a:rPr>
              <a:t>Cloud?</a:t>
            </a:r>
            <a:endParaRPr lang="en-GB" dirty="0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11266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BB455E9-7840-CE47-93BD-354E01C4C20F}" type="slidenum">
              <a:rPr lang="en-US" sz="1200">
                <a:solidFill>
                  <a:schemeClr val="bg1"/>
                </a:solidFill>
                <a:ea typeface="MS PGothic" charset="0"/>
                <a:cs typeface="Arial" charset="0"/>
              </a:rPr>
              <a:pPr/>
              <a:t>13</a:t>
            </a:fld>
            <a:endParaRPr lang="en-US" sz="1200">
              <a:solidFill>
                <a:schemeClr val="bg1"/>
              </a:solidFill>
              <a:ea typeface="MS PGothic" charset="0"/>
              <a:cs typeface="Arial" charset="0"/>
            </a:endParaRPr>
          </a:p>
        </p:txBody>
      </p:sp>
      <p:sp>
        <p:nvSpPr>
          <p:cNvPr id="11267" name="Rectangle 7"/>
          <p:cNvSpPr txBox="1">
            <a:spLocks noChangeArrowheads="1"/>
          </p:cNvSpPr>
          <p:nvPr/>
        </p:nvSpPr>
        <p:spPr bwMode="auto">
          <a:xfrm>
            <a:off x="255588" y="2565400"/>
            <a:ext cx="590073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2163"/>
              </a:lnSpc>
              <a:spcBef>
                <a:spcPts val="600"/>
              </a:spcBef>
              <a:buClr>
                <a:srgbClr val="C00000"/>
              </a:buClr>
              <a:buFont typeface="Arial" charset="0"/>
              <a:buNone/>
            </a:pPr>
            <a:r>
              <a:rPr lang="en-GB" sz="2000">
                <a:ea typeface="MS PGothic" charset="0"/>
                <a:cs typeface="Arial" charset="0"/>
              </a:rPr>
              <a:t>EGI Federated Cloud is based on:</a:t>
            </a:r>
          </a:p>
          <a:p>
            <a:pPr>
              <a:lnSpc>
                <a:spcPts val="2163"/>
              </a:lnSpc>
              <a:spcBef>
                <a:spcPts val="600"/>
              </a:spcBef>
              <a:buClr>
                <a:srgbClr val="C00000"/>
              </a:buClr>
              <a:buFont typeface="Arial" charset="0"/>
              <a:buChar char="•"/>
            </a:pPr>
            <a:r>
              <a:rPr lang="en-GB" sz="2000" b="1">
                <a:solidFill>
                  <a:schemeClr val="accent1"/>
                </a:solidFill>
                <a:ea typeface="MS PGothic" charset="0"/>
                <a:cs typeface="Arial" charset="0"/>
              </a:rPr>
              <a:t>Standards and validation</a:t>
            </a:r>
            <a:r>
              <a:rPr lang="en-GB" sz="2000">
                <a:solidFill>
                  <a:srgbClr val="132148"/>
                </a:solidFill>
                <a:ea typeface="MS PGothic" charset="0"/>
                <a:cs typeface="Arial" charset="0"/>
              </a:rPr>
              <a:t>: federation is based on common </a:t>
            </a:r>
            <a:r>
              <a:rPr lang="en-GB" sz="2000" b="1">
                <a:solidFill>
                  <a:srgbClr val="132148"/>
                </a:solidFill>
                <a:ea typeface="MS PGothic" charset="0"/>
                <a:cs typeface="Arial" charset="0"/>
              </a:rPr>
              <a:t>Open-Standards</a:t>
            </a:r>
            <a:r>
              <a:rPr lang="en-GB" sz="2000">
                <a:solidFill>
                  <a:srgbClr val="132148"/>
                </a:solidFill>
                <a:ea typeface="MS PGothic" charset="0"/>
                <a:cs typeface="Arial" charset="0"/>
              </a:rPr>
              <a:t> – OCCI, CDMI, OVF, GLUE, etc...</a:t>
            </a:r>
          </a:p>
          <a:p>
            <a:pPr>
              <a:lnSpc>
                <a:spcPts val="2163"/>
              </a:lnSpc>
              <a:spcBef>
                <a:spcPts val="600"/>
              </a:spcBef>
              <a:buClr>
                <a:srgbClr val="C00000"/>
              </a:buClr>
              <a:buFont typeface="Arial" charset="0"/>
              <a:buChar char="•"/>
            </a:pPr>
            <a:r>
              <a:rPr lang="en-GB" sz="2000" b="1">
                <a:solidFill>
                  <a:schemeClr val="accent1"/>
                </a:solidFill>
                <a:ea typeface="MS PGothic" charset="0"/>
                <a:cs typeface="Arial" charset="0"/>
              </a:rPr>
              <a:t>Heterogeneous implementation</a:t>
            </a:r>
            <a:r>
              <a:rPr lang="en-GB" sz="2000">
                <a:solidFill>
                  <a:srgbClr val="132148"/>
                </a:solidFill>
                <a:ea typeface="MS PGothic" charset="0"/>
                <a:cs typeface="Arial" charset="0"/>
              </a:rPr>
              <a:t>: no mandate on the cloud technology, the only condition is to expose the chosen interfaces and services.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38113" y="1266825"/>
            <a:ext cx="6018212" cy="938213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35001">
                <a:srgbClr val="E7E7E7"/>
              </a:gs>
              <a:gs pos="100000">
                <a:srgbClr val="F6F6F6"/>
              </a:gs>
            </a:gsLst>
            <a:lin ang="16200000" scaled="1"/>
          </a:gradFill>
          <a:ln w="9525">
            <a:solidFill>
              <a:srgbClr val="AFAFAF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lnSpc>
                <a:spcPts val="216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defRPr/>
            </a:pPr>
            <a:r>
              <a:rPr lang="en-GB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The EGI Federated Cloud is federation of institutional private Clouds, offering Cloud Infrastructure as a Service to scientists in Europe and worldwide.</a:t>
            </a:r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94"/>
          <a:stretch>
            <a:fillRect/>
          </a:stretch>
        </p:blipFill>
        <p:spPr bwMode="auto">
          <a:xfrm>
            <a:off x="4587875" y="5387975"/>
            <a:ext cx="1208088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6" b="71948"/>
          <a:stretch>
            <a:fillRect/>
          </a:stretch>
        </p:blipFill>
        <p:spPr bwMode="auto">
          <a:xfrm>
            <a:off x="900113" y="5465763"/>
            <a:ext cx="120650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271" name="Picture 5" descr="C:\Users\Salvatore Pinto\Desktop\ge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370513"/>
            <a:ext cx="6000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2" descr="C:\Users\Salvatore Pinto\Desktop\company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4" r="69810" b="14241"/>
          <a:stretch>
            <a:fillRect/>
          </a:stretch>
        </p:blipFill>
        <p:spPr bwMode="auto">
          <a:xfrm>
            <a:off x="7070725" y="5572125"/>
            <a:ext cx="88106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3" descr="C:\Users\Salvatore Pinto\Desktop\LogoVerc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5934075"/>
            <a:ext cx="11874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5" descr="C:\Users\Salvatore Pinto\Desktop\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386388"/>
            <a:ext cx="974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25"/>
          <a:stretch>
            <a:fillRect/>
          </a:stretch>
        </p:blipFill>
        <p:spPr bwMode="auto">
          <a:xfrm>
            <a:off x="2627313" y="5864225"/>
            <a:ext cx="120808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276" name="Picture 6" descr="C:\Users\Salvatore Pinto\Desktop\Catania-Science-Gateway-Framework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219700"/>
            <a:ext cx="592137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4" descr="C:\Users\Salvatore Pinto\Desktop\img_header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237163"/>
            <a:ext cx="111125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2" descr="C:\Users\Salvatore Pinto\Desktop\esa_logo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845175"/>
            <a:ext cx="96837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2" descr="C:\Users\Salvatore Pinto\Desktop\log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297488"/>
            <a:ext cx="5683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Immagine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45175"/>
            <a:ext cx="7207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4" descr="http://www.elixir-europe.org/global/images/ELIXIR_log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214938"/>
            <a:ext cx="6937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2" descr="http://jams.uni-jena.de/fileadmin/Geoinformatik/JAMS/gfx/JAMSklein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5805488"/>
            <a:ext cx="7524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6" descr=" 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5284788"/>
            <a:ext cx="760412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Immagin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1131888"/>
            <a:ext cx="288131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6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chemeClr val="bg1"/>
                </a:solidFill>
                <a:ea typeface="MS PGothic" charset="0"/>
                <a:cs typeface="Arial" charset="0"/>
              </a:rPr>
              <a:t>EGI-Engage Webinar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chemeClr val="bg1"/>
                </a:solidFill>
                <a:ea typeface="MS PGothic" charset="0"/>
                <a:cs typeface="Arial" charset="0"/>
              </a:rPr>
              <a:t>The EGI Federated Cloud</a:t>
            </a:r>
          </a:p>
        </p:txBody>
      </p:sp>
    </p:spTree>
    <p:extLst>
      <p:ext uri="{BB962C8B-B14F-4D97-AF65-F5344CB8AC3E}">
        <p14:creationId xmlns:p14="http://schemas.microsoft.com/office/powerpoint/2010/main" val="55901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latin typeface="Arial" charset="0"/>
                <a:ea typeface="MS PGothic" charset="0"/>
                <a:cs typeface="Arial" charset="0"/>
              </a:rPr>
              <a:t>AppDB</a:t>
            </a:r>
            <a:r>
              <a:rPr lang="it-IT" dirty="0" smtClean="0">
                <a:latin typeface="Arial" charset="0"/>
                <a:ea typeface="MS PGothic" charset="0"/>
                <a:cs typeface="Arial" charset="0"/>
              </a:rPr>
              <a:t> - </a:t>
            </a:r>
            <a:r>
              <a:rPr lang="it-IT" dirty="0" err="1" smtClean="0">
                <a:latin typeface="Arial" charset="0"/>
                <a:ea typeface="MS PGothic" charset="0"/>
                <a:cs typeface="Arial" charset="0"/>
              </a:rPr>
              <a:t>Appliances</a:t>
            </a:r>
            <a:r>
              <a:rPr lang="it-IT" dirty="0" smtClean="0"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it-IT" dirty="0" err="1">
                <a:latin typeface="Arial" charset="0"/>
                <a:ea typeface="MS PGothic" charset="0"/>
                <a:cs typeface="Arial" charset="0"/>
              </a:rPr>
              <a:t>Marketplace</a:t>
            </a:r>
            <a:endParaRPr lang="en-GB" dirty="0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23554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83E8C8C-9CDF-AB4E-B7DB-98A3EFE158E6}" type="slidenum">
              <a:rPr lang="en-US" sz="1200">
                <a:solidFill>
                  <a:schemeClr val="bg1"/>
                </a:solidFill>
                <a:ea typeface="MS PGothic" charset="0"/>
                <a:cs typeface="Arial" charset="0"/>
              </a:rPr>
              <a:pPr/>
              <a:t>14</a:t>
            </a:fld>
            <a:endParaRPr lang="en-US" sz="1200">
              <a:solidFill>
                <a:schemeClr val="bg1"/>
              </a:solidFill>
              <a:ea typeface="MS PGothic" charset="0"/>
              <a:cs typeface="Arial" charset="0"/>
            </a:endParaRPr>
          </a:p>
        </p:txBody>
      </p:sp>
      <p:sp>
        <p:nvSpPr>
          <p:cNvPr id="23555" name="Marcador de contenido 2"/>
          <p:cNvSpPr txBox="1">
            <a:spLocks/>
          </p:cNvSpPr>
          <p:nvPr/>
        </p:nvSpPr>
        <p:spPr bwMode="auto">
          <a:xfrm>
            <a:off x="611188" y="1128713"/>
            <a:ext cx="80756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>
              <a:spcBef>
                <a:spcPct val="20000"/>
              </a:spcBef>
              <a:buClr>
                <a:schemeClr val="accent2"/>
              </a:buClr>
              <a:buFont typeface="Arial" charset="0"/>
              <a:buNone/>
            </a:pPr>
            <a:r>
              <a:rPr lang="en-GB" sz="2800" b="1">
                <a:solidFill>
                  <a:schemeClr val="accent1"/>
                </a:solidFill>
                <a:cs typeface="Arial" charset="0"/>
              </a:rPr>
              <a:t>Web-based VM image catalogue </a:t>
            </a:r>
            <a:r>
              <a:rPr lang="en-GB" sz="2800">
                <a:cs typeface="Arial" charset="0"/>
              </a:rPr>
              <a:t>with automatic deployment on the EGI Federated Cloud sites</a:t>
            </a:r>
          </a:p>
        </p:txBody>
      </p:sp>
      <p:graphicFrame>
        <p:nvGraphicFramePr>
          <p:cNvPr id="7" name="Diagrama 5"/>
          <p:cNvGraphicFramePr/>
          <p:nvPr/>
        </p:nvGraphicFramePr>
        <p:xfrm>
          <a:off x="4211960" y="2317328"/>
          <a:ext cx="4752528" cy="36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7" name="Rounded Rectangle 4"/>
          <p:cNvSpPr>
            <a:spLocks noChangeArrowheads="1"/>
          </p:cNvSpPr>
          <p:nvPr/>
        </p:nvSpPr>
        <p:spPr bwMode="auto">
          <a:xfrm>
            <a:off x="468313" y="2565400"/>
            <a:ext cx="3095625" cy="1295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57150">
            <a:solidFill>
              <a:srgbClr val="4F81BD"/>
            </a:solidFill>
            <a:round/>
            <a:headEnd/>
            <a:tailEnd/>
          </a:ln>
        </p:spPr>
        <p:txBody>
          <a:bodyPr anchor="b"/>
          <a:lstStyle/>
          <a:p>
            <a:pPr algn="r" eaLnBrk="1" hangingPunct="1"/>
            <a:r>
              <a:rPr lang="en-GB" sz="2400" i="1">
                <a:solidFill>
                  <a:schemeClr val="bg2"/>
                </a:solidFill>
                <a:latin typeface="Verdana" charset="0"/>
                <a:ea typeface="MS PGothic" charset="0"/>
                <a:cs typeface="Arial" charset="0"/>
              </a:rPr>
              <a:t>AppDB</a:t>
            </a:r>
          </a:p>
          <a:p>
            <a:pPr algn="r" eaLnBrk="1" hangingPunct="1"/>
            <a:r>
              <a:rPr lang="en-GB" sz="1400" i="1">
                <a:solidFill>
                  <a:schemeClr val="tx2"/>
                </a:solidFill>
                <a:latin typeface="Verdana" charset="0"/>
                <a:ea typeface="MS PGothic" charset="0"/>
                <a:cs typeface="Arial" charset="0"/>
              </a:rPr>
              <a:t>Cloud Marketplace</a:t>
            </a:r>
          </a:p>
        </p:txBody>
      </p:sp>
      <p:pic>
        <p:nvPicPr>
          <p:cNvPr id="2355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4524375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Line 20"/>
          <p:cNvSpPr>
            <a:spLocks noChangeShapeType="1"/>
          </p:cNvSpPr>
          <p:nvPr/>
        </p:nvSpPr>
        <p:spPr bwMode="auto">
          <a:xfrm flipV="1">
            <a:off x="900113" y="3860800"/>
            <a:ext cx="0" cy="762000"/>
          </a:xfrm>
          <a:prstGeom prst="line">
            <a:avLst/>
          </a:prstGeom>
          <a:noFill/>
          <a:ln w="57150">
            <a:solidFill>
              <a:srgbClr val="99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23560" name="TextBox 1"/>
          <p:cNvSpPr txBox="1">
            <a:spLocks noChangeArrowheads="1"/>
          </p:cNvSpPr>
          <p:nvPr/>
        </p:nvSpPr>
        <p:spPr bwMode="auto">
          <a:xfrm>
            <a:off x="-26988" y="3841750"/>
            <a:ext cx="1049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800">
                <a:ea typeface="MS PGothic" charset="0"/>
                <a:cs typeface="Arial" charset="0"/>
              </a:rPr>
              <a:t>Publish</a:t>
            </a:r>
          </a:p>
          <a:p>
            <a:r>
              <a:rPr lang="en-GB" sz="1800">
                <a:ea typeface="MS PGothic" charset="0"/>
                <a:cs typeface="Arial" charset="0"/>
              </a:rPr>
              <a:t>image</a:t>
            </a:r>
          </a:p>
        </p:txBody>
      </p:sp>
      <p:pic>
        <p:nvPicPr>
          <p:cNvPr id="23561" name="Imagen 61" descr="cloud-icon-png-CloudIco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4622800"/>
            <a:ext cx="3138487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Line 20"/>
          <p:cNvSpPr>
            <a:spLocks noChangeShapeType="1"/>
          </p:cNvSpPr>
          <p:nvPr/>
        </p:nvSpPr>
        <p:spPr bwMode="auto">
          <a:xfrm flipV="1">
            <a:off x="2484438" y="3890963"/>
            <a:ext cx="0" cy="762000"/>
          </a:xfrm>
          <a:prstGeom prst="line">
            <a:avLst/>
          </a:prstGeom>
          <a:noFill/>
          <a:ln w="57150">
            <a:solidFill>
              <a:srgbClr val="99CC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17" name="Cubo 16"/>
          <p:cNvSpPr/>
          <p:nvPr/>
        </p:nvSpPr>
        <p:spPr>
          <a:xfrm>
            <a:off x="1444625" y="5318125"/>
            <a:ext cx="895350" cy="863600"/>
          </a:xfrm>
          <a:prstGeom prst="cube">
            <a:avLst/>
          </a:prstGeom>
          <a:solidFill>
            <a:schemeClr val="accent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Site 1</a:t>
            </a:r>
          </a:p>
        </p:txBody>
      </p:sp>
      <p:sp>
        <p:nvSpPr>
          <p:cNvPr id="18" name="Cubo 17"/>
          <p:cNvSpPr/>
          <p:nvPr/>
        </p:nvSpPr>
        <p:spPr>
          <a:xfrm>
            <a:off x="2676525" y="5294313"/>
            <a:ext cx="895350" cy="863600"/>
          </a:xfrm>
          <a:prstGeom prst="cube">
            <a:avLst/>
          </a:prstGeom>
          <a:solidFill>
            <a:schemeClr val="accent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Site 2</a:t>
            </a:r>
          </a:p>
        </p:txBody>
      </p:sp>
      <p:sp>
        <p:nvSpPr>
          <p:cNvPr id="23565" name="TextBox 1"/>
          <p:cNvSpPr txBox="1">
            <a:spLocks noChangeArrowheads="1"/>
          </p:cNvSpPr>
          <p:nvPr/>
        </p:nvSpPr>
        <p:spPr bwMode="auto">
          <a:xfrm>
            <a:off x="2595563" y="3886200"/>
            <a:ext cx="15446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800">
                <a:ea typeface="MS PGothic" charset="0"/>
                <a:cs typeface="Arial" charset="0"/>
              </a:rPr>
              <a:t>Image deployed in cloud sites</a:t>
            </a:r>
          </a:p>
        </p:txBody>
      </p:sp>
      <p:sp>
        <p:nvSpPr>
          <p:cNvPr id="2356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chemeClr val="bg1"/>
                </a:solidFill>
                <a:ea typeface="MS PGothic" charset="0"/>
                <a:cs typeface="Arial" charset="0"/>
              </a:rPr>
              <a:t>EGI-Engage Webinar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chemeClr val="bg1"/>
                </a:solidFill>
                <a:ea typeface="MS PGothic" charset="0"/>
                <a:cs typeface="Arial" charset="0"/>
              </a:rPr>
              <a:t>The EGI Federated Cloud</a:t>
            </a:r>
          </a:p>
        </p:txBody>
      </p:sp>
    </p:spTree>
    <p:extLst>
      <p:ext uri="{BB962C8B-B14F-4D97-AF65-F5344CB8AC3E}">
        <p14:creationId xmlns:p14="http://schemas.microsoft.com/office/powerpoint/2010/main" val="1729161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Arial" charset="0"/>
                <a:ea typeface="MS PGothic" charset="0"/>
                <a:cs typeface="Arial" charset="0"/>
              </a:rPr>
              <a:t>AppDB</a:t>
            </a:r>
            <a:r>
              <a:rPr lang="en-GB" dirty="0" smtClean="0">
                <a:latin typeface="Arial" charset="0"/>
                <a:ea typeface="MS PGothic" charset="0"/>
                <a:cs typeface="Arial" charset="0"/>
              </a:rPr>
              <a:t> - Appliances </a:t>
            </a:r>
            <a:r>
              <a:rPr lang="en-GB" dirty="0">
                <a:latin typeface="Arial" charset="0"/>
                <a:ea typeface="MS PGothic" charset="0"/>
                <a:cs typeface="Arial" charset="0"/>
              </a:rPr>
              <a:t>Marketplace</a:t>
            </a:r>
          </a:p>
        </p:txBody>
      </p:sp>
      <p:sp>
        <p:nvSpPr>
          <p:cNvPr id="26626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8D74F40-3B20-554D-A72D-AB2D9D74C85D}" type="slidenum">
              <a:rPr lang="en-US" sz="1200">
                <a:solidFill>
                  <a:schemeClr val="bg1"/>
                </a:solidFill>
                <a:ea typeface="MS PGothic" charset="0"/>
                <a:cs typeface="Arial" charset="0"/>
              </a:rPr>
              <a:pPr/>
              <a:t>15</a:t>
            </a:fld>
            <a:endParaRPr lang="en-US" sz="1200">
              <a:solidFill>
                <a:schemeClr val="bg1"/>
              </a:solidFill>
              <a:ea typeface="MS PGothic" charset="0"/>
              <a:cs typeface="Arial" charset="0"/>
            </a:endParaRPr>
          </a:p>
        </p:txBody>
      </p:sp>
      <p:pic>
        <p:nvPicPr>
          <p:cNvPr id="26627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052513"/>
            <a:ext cx="8999538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16100"/>
            <a:ext cx="8459788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997200"/>
            <a:ext cx="7945437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chemeClr val="bg1"/>
                </a:solidFill>
                <a:ea typeface="MS PGothic" charset="0"/>
                <a:cs typeface="Arial" charset="0"/>
              </a:rPr>
              <a:t>EGI-Engage Webinar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chemeClr val="bg1"/>
                </a:solidFill>
                <a:ea typeface="MS PGothic" charset="0"/>
                <a:cs typeface="Arial" charset="0"/>
              </a:rPr>
              <a:t>The EGI Federated Cloud</a:t>
            </a:r>
          </a:p>
        </p:txBody>
      </p:sp>
    </p:spTree>
    <p:extLst>
      <p:ext uri="{BB962C8B-B14F-4D97-AF65-F5344CB8AC3E}">
        <p14:creationId xmlns:p14="http://schemas.microsoft.com/office/powerpoint/2010/main" val="2846714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Arial" charset="0"/>
                <a:ea typeface="MS PGothic" charset="0"/>
                <a:cs typeface="Arial" charset="0"/>
              </a:rPr>
              <a:t>AppDB</a:t>
            </a:r>
            <a:r>
              <a:rPr lang="en-GB" dirty="0" smtClean="0">
                <a:latin typeface="Arial" charset="0"/>
                <a:ea typeface="MS PGothic" charset="0"/>
                <a:cs typeface="Arial" charset="0"/>
              </a:rPr>
              <a:t> - Appliances </a:t>
            </a:r>
            <a:r>
              <a:rPr lang="en-GB" dirty="0">
                <a:latin typeface="Arial" charset="0"/>
                <a:ea typeface="MS PGothic" charset="0"/>
                <a:cs typeface="Arial" charset="0"/>
              </a:rPr>
              <a:t>Marketplace</a:t>
            </a:r>
          </a:p>
        </p:txBody>
      </p:sp>
      <p:sp>
        <p:nvSpPr>
          <p:cNvPr id="27650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CDB320-DC24-BA43-A345-DD99CBD768A0}" type="slidenum">
              <a:rPr lang="en-US" sz="1200">
                <a:solidFill>
                  <a:schemeClr val="bg1"/>
                </a:solidFill>
                <a:ea typeface="MS PGothic" charset="0"/>
                <a:cs typeface="Arial" charset="0"/>
              </a:rPr>
              <a:pPr/>
              <a:t>16</a:t>
            </a:fld>
            <a:endParaRPr lang="en-US" sz="1200">
              <a:solidFill>
                <a:schemeClr val="bg1"/>
              </a:solidFill>
              <a:ea typeface="MS PGothic" charset="0"/>
              <a:cs typeface="Arial" charset="0"/>
            </a:endParaRPr>
          </a:p>
        </p:txBody>
      </p:sp>
      <p:pic>
        <p:nvPicPr>
          <p:cNvPr id="27651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3788"/>
            <a:ext cx="9144000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e 6"/>
          <p:cNvSpPr/>
          <p:nvPr/>
        </p:nvSpPr>
        <p:spPr>
          <a:xfrm>
            <a:off x="3348038" y="3573463"/>
            <a:ext cx="792162" cy="50323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349500"/>
            <a:ext cx="74168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chemeClr val="bg1"/>
                </a:solidFill>
                <a:ea typeface="MS PGothic" charset="0"/>
                <a:cs typeface="Arial" charset="0"/>
              </a:rPr>
              <a:t>EGI-Engage Webinar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chemeClr val="bg1"/>
                </a:solidFill>
                <a:ea typeface="MS PGothic" charset="0"/>
                <a:cs typeface="Arial" charset="0"/>
              </a:rPr>
              <a:t>The EGI Federated Cloud</a:t>
            </a:r>
          </a:p>
        </p:txBody>
      </p:sp>
    </p:spTree>
    <p:extLst>
      <p:ext uri="{BB962C8B-B14F-4D97-AF65-F5344CB8AC3E}">
        <p14:creationId xmlns:p14="http://schemas.microsoft.com/office/powerpoint/2010/main" val="2008895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645024"/>
            <a:ext cx="4320480" cy="119343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09134"/>
            <a:ext cx="512064" cy="54254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902694"/>
            <a:ext cx="542544" cy="54254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923" y="2856786"/>
            <a:ext cx="687965" cy="68032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10" y="2950120"/>
            <a:ext cx="1399766" cy="62289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95263"/>
            <a:ext cx="789120" cy="59184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083510"/>
            <a:ext cx="1243584" cy="377952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833846"/>
            <a:ext cx="1197856" cy="58032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37126"/>
            <a:ext cx="1036320" cy="542544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68" y="2911278"/>
            <a:ext cx="1255776" cy="54254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176" y="1838798"/>
            <a:ext cx="1091184" cy="54254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18" y="2415547"/>
            <a:ext cx="1269608" cy="59931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42" y="2911278"/>
            <a:ext cx="658368" cy="542544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68926"/>
            <a:ext cx="810768" cy="57912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416" y="2731561"/>
            <a:ext cx="819645" cy="72226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568" y="925894"/>
            <a:ext cx="502703" cy="667768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114" y="2415547"/>
            <a:ext cx="804672" cy="542544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616" y="1134494"/>
            <a:ext cx="798576" cy="542544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36390"/>
            <a:ext cx="551759" cy="396997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923" y="2016697"/>
            <a:ext cx="944880" cy="542544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36" y="1533022"/>
            <a:ext cx="1224136" cy="163981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016" y="1155830"/>
            <a:ext cx="896112" cy="52120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679" y="2309334"/>
            <a:ext cx="1027697" cy="52566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128" y="1677038"/>
            <a:ext cx="1091184" cy="432816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90478"/>
            <a:ext cx="719328" cy="542544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497" y="1875066"/>
            <a:ext cx="686560" cy="68656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259632" y="5013176"/>
            <a:ext cx="699828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countries</a:t>
            </a:r>
          </a:p>
          <a:p>
            <a:pPr algn="ctr"/>
            <a:r>
              <a:rPr lang="en-GB" sz="3600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CERN, EMBL-EBI</a:t>
            </a:r>
          </a:p>
          <a:p>
            <a:pPr algn="ctr"/>
            <a:r>
              <a:rPr lang="en-GB" sz="3600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coordinating organization – EGI.eu</a:t>
            </a:r>
            <a:endParaRPr lang="en-GB" sz="3600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653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advClick="0" advTm="5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8928992" cy="5688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724" y="-281475"/>
            <a:ext cx="7848872" cy="1334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Solutions</a:t>
            </a:r>
            <a:endParaRPr lang="en-GB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35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1" y="6488668"/>
            <a:ext cx="295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www.egi.eu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" y="908720"/>
            <a:ext cx="908403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56792"/>
            <a:ext cx="1139682" cy="864096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44448138"/>
              </p:ext>
            </p:extLst>
          </p:nvPr>
        </p:nvGraphicFramePr>
        <p:xfrm>
          <a:off x="254000" y="3390776"/>
          <a:ext cx="8890000" cy="4358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71600" y="160764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collaborations</a:t>
            </a:r>
            <a:endParaRPr lang="en-GB" sz="6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Screen Shot 2015-05-18 at 01.59.2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324189"/>
            <a:ext cx="1152128" cy="625091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373216"/>
            <a:ext cx="1705605" cy="517143"/>
          </a:xfrm>
          <a:prstGeom prst="rect">
            <a:avLst/>
          </a:prstGeom>
        </p:spPr>
      </p:pic>
      <p:pic>
        <p:nvPicPr>
          <p:cNvPr id="11" name="Picture 10" descr="Screen Shot 2015-05-18 at 01.57.28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373216"/>
            <a:ext cx="918148" cy="448872"/>
          </a:xfrm>
          <a:prstGeom prst="rect">
            <a:avLst/>
          </a:prstGeom>
        </p:spPr>
      </p:pic>
      <p:pic>
        <p:nvPicPr>
          <p:cNvPr id="12" name="Picture 11" descr="Screen Shot 2015-05-18 at 01.56.13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301208"/>
            <a:ext cx="936104" cy="501326"/>
          </a:xfrm>
          <a:prstGeom prst="rect">
            <a:avLst/>
          </a:prstGeom>
        </p:spPr>
      </p:pic>
      <p:pic>
        <p:nvPicPr>
          <p:cNvPr id="13" name="Picture 12" descr="Screen Shot 2015-05-18 at 01.58.50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301208"/>
            <a:ext cx="1050032" cy="577518"/>
          </a:xfrm>
          <a:prstGeom prst="rect">
            <a:avLst/>
          </a:prstGeom>
        </p:spPr>
      </p:pic>
      <p:pic>
        <p:nvPicPr>
          <p:cNvPr id="14" name="Picture 13" descr="Screen Shot 2015-05-18 at 02.58.00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373216"/>
            <a:ext cx="1612280" cy="430703"/>
          </a:xfrm>
          <a:prstGeom prst="rect">
            <a:avLst/>
          </a:prstGeom>
        </p:spPr>
      </p:pic>
      <p:pic>
        <p:nvPicPr>
          <p:cNvPr id="6" name="Picture 5" descr="Screen Shot 2015-10-21 at 12.02.18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499" y="5337599"/>
            <a:ext cx="1224136" cy="53967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71600" y="2217058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9672" y="1484784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Canada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5576" y="3329697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Latin America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95936" y="3473713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Africa</a:t>
            </a:r>
          </a:p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Arabia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52120" y="1241465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</a:t>
            </a:r>
          </a:p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Ukraine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55768" y="2996952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Asia</a:t>
            </a:r>
          </a:p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Pacific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10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charset="0"/>
              </a:rPr>
              <a:t>EGI-ENGAGE</a:t>
            </a:r>
            <a:endParaRPr lang="en-GB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99592" y="1700808"/>
            <a:ext cx="7200800" cy="3785652"/>
          </a:xfrm>
          <a:prstGeom prst="rect">
            <a:avLst/>
          </a:prstGeom>
          <a:noFill/>
          <a:ln w="9525">
            <a:solidFill>
              <a:schemeClr val="accent1">
                <a:alpha val="96077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srgbClr val="0067B1"/>
                </a:solidFill>
              </a:rPr>
              <a:t>The flagship project of EGI</a:t>
            </a:r>
          </a:p>
          <a:p>
            <a:pPr eaLnBrk="1" hangingPunct="1"/>
            <a:endParaRPr lang="en-US" sz="4000" b="1" dirty="0" smtClean="0">
              <a:solidFill>
                <a:srgbClr val="0067B1"/>
              </a:solidFill>
            </a:endParaRPr>
          </a:p>
          <a:p>
            <a:pPr marL="571500" indent="-571500" eaLnBrk="1" hangingPunct="1">
              <a:buFont typeface="Arial"/>
              <a:buChar char="•"/>
            </a:pPr>
            <a:r>
              <a:rPr lang="en-US" sz="4000" b="1" dirty="0" smtClean="0">
                <a:solidFill>
                  <a:srgbClr val="0067B1"/>
                </a:solidFill>
              </a:rPr>
              <a:t>30 Months from Mar ‘15</a:t>
            </a:r>
            <a:endParaRPr lang="en-US" sz="4000" b="1" dirty="0">
              <a:solidFill>
                <a:srgbClr val="0067B1"/>
              </a:solidFill>
            </a:endParaRPr>
          </a:p>
          <a:p>
            <a:pPr marL="571500" indent="-571500" eaLnBrk="1" hangingPunct="1">
              <a:buFont typeface="Arial"/>
              <a:buChar char="•"/>
            </a:pPr>
            <a:r>
              <a:rPr lang="en-US" sz="4000" b="1" dirty="0" smtClean="0">
                <a:solidFill>
                  <a:srgbClr val="0067B1"/>
                </a:solidFill>
              </a:rPr>
              <a:t>€8M</a:t>
            </a:r>
            <a:endParaRPr lang="en-US" sz="4000" b="1" dirty="0">
              <a:solidFill>
                <a:srgbClr val="0067B1"/>
              </a:solidFill>
            </a:endParaRPr>
          </a:p>
          <a:p>
            <a:pPr marL="571500" indent="-571500" eaLnBrk="1" hangingPunct="1">
              <a:buFont typeface="Arial"/>
              <a:buChar char="•"/>
            </a:pPr>
            <a:r>
              <a:rPr lang="en-US" sz="4000" b="1" dirty="0">
                <a:solidFill>
                  <a:srgbClr val="0067B1"/>
                </a:solidFill>
              </a:rPr>
              <a:t>1169 PMs</a:t>
            </a:r>
          </a:p>
          <a:p>
            <a:pPr marL="571500" indent="-571500" eaLnBrk="1" hangingPunct="1">
              <a:buFont typeface="Arial"/>
              <a:buChar char="•"/>
            </a:pPr>
            <a:r>
              <a:rPr lang="en-US" sz="4000" b="1" dirty="0">
                <a:solidFill>
                  <a:srgbClr val="0067B1"/>
                </a:solidFill>
              </a:rPr>
              <a:t>42 Beneficiaries</a:t>
            </a:r>
          </a:p>
        </p:txBody>
      </p:sp>
    </p:spTree>
    <p:extLst>
      <p:ext uri="{BB962C8B-B14F-4D97-AF65-F5344CB8AC3E}">
        <p14:creationId xmlns:p14="http://schemas.microsoft.com/office/powerpoint/2010/main" val="3362374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charset="0"/>
              </a:rPr>
              <a:t>EGI-ENGAGE </a:t>
            </a:r>
            <a:r>
              <a:rPr lang="en-US" dirty="0" smtClean="0">
                <a:latin typeface="Arial" charset="0"/>
              </a:rPr>
              <a:t>- </a:t>
            </a:r>
            <a:r>
              <a:rPr lang="en-US" dirty="0" smtClean="0"/>
              <a:t>User Engagement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331640" y="980728"/>
            <a:ext cx="6462464" cy="4893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charset="0"/>
              </a:rPr>
              <a:t>User-centric approach, </a:t>
            </a:r>
            <a:r>
              <a:rPr lang="en-US" sz="2800" dirty="0">
                <a:solidFill>
                  <a:srgbClr val="0067B1"/>
                </a:solidFill>
                <a:latin typeface="Arial" charset="0"/>
              </a:rPr>
              <a:t>39%</a:t>
            </a:r>
            <a:r>
              <a:rPr lang="en-US" sz="2800" dirty="0">
                <a:latin typeface="Arial" charset="0"/>
              </a:rPr>
              <a:t> of project effort for user-driven developments and integration, community engagement</a:t>
            </a:r>
          </a:p>
          <a:p>
            <a:pPr lvl="1"/>
            <a:r>
              <a:rPr lang="en-US" sz="2400" dirty="0">
                <a:latin typeface="Arial" charset="0"/>
                <a:cs typeface="Arial" charset="0"/>
              </a:rPr>
              <a:t>User-driven co-development of federated HTC and cloud infrastructure with the support of 7 RIs on the ESFRI roadmap</a:t>
            </a:r>
          </a:p>
          <a:p>
            <a:pPr lvl="1"/>
            <a:r>
              <a:rPr lang="en-US" sz="2400" dirty="0">
                <a:latin typeface="Arial" charset="0"/>
                <a:cs typeface="Arial" charset="0"/>
              </a:rPr>
              <a:t>Multiple user groups</a:t>
            </a:r>
          </a:p>
          <a:p>
            <a:pPr lvl="2"/>
            <a:r>
              <a:rPr lang="en-US" sz="2000" dirty="0">
                <a:latin typeface="Arial" charset="0"/>
                <a:cs typeface="Arial" charset="0"/>
              </a:rPr>
              <a:t>long tail ad hoc services and policies</a:t>
            </a:r>
          </a:p>
          <a:p>
            <a:pPr lvl="2"/>
            <a:r>
              <a:rPr lang="en-US" sz="2000" dirty="0">
                <a:latin typeface="Arial" charset="0"/>
                <a:cs typeface="Arial" charset="0"/>
              </a:rPr>
              <a:t>Research Infrastructures</a:t>
            </a:r>
          </a:p>
          <a:p>
            <a:pPr lvl="2"/>
            <a:r>
              <a:rPr lang="en-US" sz="2000" dirty="0">
                <a:latin typeface="Arial" charset="0"/>
                <a:cs typeface="Arial" charset="0"/>
              </a:rPr>
              <a:t>Industry/SMEs </a:t>
            </a:r>
          </a:p>
          <a:p>
            <a:pPr lvl="3"/>
            <a:r>
              <a:rPr lang="en-US" dirty="0">
                <a:latin typeface="Arial" charset="0"/>
                <a:cs typeface="Arial" charset="0"/>
              </a:rPr>
              <a:t>Data as a service</a:t>
            </a:r>
          </a:p>
          <a:p>
            <a:pPr lvl="3"/>
            <a:r>
              <a:rPr lang="en-US" dirty="0">
                <a:latin typeface="Arial" charset="0"/>
                <a:cs typeface="Arial" charset="0"/>
              </a:rPr>
              <a:t>On-demand VREs (data products for information as a service)</a:t>
            </a:r>
          </a:p>
          <a:p>
            <a:pPr lvl="3"/>
            <a:r>
              <a:rPr lang="en-US" dirty="0">
                <a:latin typeface="Arial" charset="0"/>
                <a:cs typeface="Arial" charset="0"/>
              </a:rPr>
              <a:t>Scientific software as a service</a:t>
            </a:r>
          </a:p>
        </p:txBody>
      </p:sp>
    </p:spTree>
    <p:extLst>
      <p:ext uri="{BB962C8B-B14F-4D97-AF65-F5344CB8AC3E}">
        <p14:creationId xmlns:p14="http://schemas.microsoft.com/office/powerpoint/2010/main" val="3362374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charset="0"/>
              </a:rPr>
              <a:t>EGI-ENGAGE - </a:t>
            </a:r>
            <a:r>
              <a:rPr lang="en-US" dirty="0" smtClean="0"/>
              <a:t>Services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611188" y="1125538"/>
            <a:ext cx="8075612" cy="4525962"/>
          </a:xfrm>
          <a:prstGeom prst="rect">
            <a:avLst/>
          </a:prstGeom>
        </p:spPr>
        <p:txBody>
          <a:bodyPr/>
          <a:lstStyle/>
          <a:p>
            <a:r>
              <a:rPr lang="en-US" sz="2400" dirty="0">
                <a:latin typeface="Arial" charset="0"/>
              </a:rPr>
              <a:t>Evolution of the AAI infrastructure and security operations infrastructure</a:t>
            </a:r>
          </a:p>
          <a:p>
            <a:r>
              <a:rPr lang="en-US" sz="2400" dirty="0">
                <a:latin typeface="Arial" charset="0"/>
              </a:rPr>
              <a:t>Technical evolution of the tools for federation including accounting, monitoring, resource allocation, operations tools)</a:t>
            </a:r>
          </a:p>
          <a:p>
            <a:r>
              <a:rPr lang="en-US" sz="2400" dirty="0">
                <a:latin typeface="Arial" charset="0"/>
              </a:rPr>
              <a:t>Integration with infrastructure for PID registration and resolution</a:t>
            </a:r>
          </a:p>
          <a:p>
            <a:r>
              <a:rPr lang="en-US" sz="2400" dirty="0">
                <a:latin typeface="Arial" charset="0"/>
              </a:rPr>
              <a:t>Development of the cloud solution</a:t>
            </a:r>
          </a:p>
          <a:p>
            <a:pPr lvl="1"/>
            <a:r>
              <a:rPr lang="en-US" sz="2000" dirty="0">
                <a:latin typeface="Arial" charset="0"/>
                <a:cs typeface="Arial" charset="0"/>
              </a:rPr>
              <a:t>From </a:t>
            </a:r>
            <a:r>
              <a:rPr lang="en-US" sz="2000" dirty="0" err="1">
                <a:latin typeface="Arial" charset="0"/>
                <a:cs typeface="Arial" charset="0"/>
              </a:rPr>
              <a:t>IaaS</a:t>
            </a:r>
            <a:r>
              <a:rPr lang="en-US" sz="2000" dirty="0">
                <a:latin typeface="Arial" charset="0"/>
                <a:cs typeface="Arial" charset="0"/>
              </a:rPr>
              <a:t> to community-managed and/or EGI-managed </a:t>
            </a:r>
            <a:r>
              <a:rPr lang="en-US" sz="2000" dirty="0" err="1">
                <a:latin typeface="Arial" charset="0"/>
                <a:cs typeface="Arial" charset="0"/>
              </a:rPr>
              <a:t>PaaS</a:t>
            </a:r>
            <a:endParaRPr lang="en-US" sz="2000" dirty="0">
              <a:latin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cs typeface="Arial" charset="0"/>
              </a:rPr>
              <a:t>Federated secure cloud storage</a:t>
            </a:r>
          </a:p>
          <a:p>
            <a:pPr lvl="1"/>
            <a:r>
              <a:rPr lang="en-US" sz="2000" dirty="0">
                <a:latin typeface="Arial" charset="0"/>
                <a:cs typeface="Arial" charset="0"/>
              </a:rPr>
              <a:t>Data as a service</a:t>
            </a:r>
          </a:p>
          <a:p>
            <a:pPr lvl="1"/>
            <a:r>
              <a:rPr lang="en-US" sz="2000" dirty="0">
                <a:latin typeface="Arial" charset="0"/>
                <a:cs typeface="Arial" charset="0"/>
              </a:rPr>
              <a:t>Scalable access to “active” archives, no more separation between data and computing</a:t>
            </a: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442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</a:rPr>
              <a:t>EGI-ENGAGE - </a:t>
            </a:r>
            <a:r>
              <a:rPr lang="en-US" dirty="0" smtClean="0"/>
              <a:t>From </a:t>
            </a:r>
            <a:r>
              <a:rPr lang="en-US" dirty="0" err="1" smtClean="0"/>
              <a:t>IaaS</a:t>
            </a:r>
            <a:r>
              <a:rPr lang="en-US" dirty="0" smtClean="0"/>
              <a:t> to </a:t>
            </a:r>
            <a:r>
              <a:rPr lang="en-US" dirty="0" err="1" smtClean="0"/>
              <a:t>PaaS</a:t>
            </a:r>
            <a:r>
              <a:rPr lang="en-US" dirty="0" smtClean="0"/>
              <a:t> and </a:t>
            </a:r>
            <a:r>
              <a:rPr lang="en-US" dirty="0" err="1" smtClean="0"/>
              <a:t>DaaS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259632" y="1916832"/>
            <a:ext cx="62464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charset="0"/>
              </a:rPr>
              <a:t>Development of new cloud solutions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Arial" charset="0"/>
                <a:cs typeface="Arial" charset="0"/>
              </a:rPr>
              <a:t>From </a:t>
            </a:r>
            <a:r>
              <a:rPr lang="en-US" sz="2400" dirty="0" err="1">
                <a:latin typeface="Arial" charset="0"/>
                <a:cs typeface="Arial" charset="0"/>
              </a:rPr>
              <a:t>IaaS</a:t>
            </a:r>
            <a:r>
              <a:rPr lang="en-US" sz="2400" dirty="0">
                <a:latin typeface="Arial" charset="0"/>
                <a:cs typeface="Arial" charset="0"/>
              </a:rPr>
              <a:t> to community-managed and/or EGI-managed </a:t>
            </a:r>
            <a:r>
              <a:rPr lang="en-US" sz="2400" dirty="0" err="1">
                <a:latin typeface="Arial" charset="0"/>
                <a:cs typeface="Arial" charset="0"/>
              </a:rPr>
              <a:t>PaaS</a:t>
            </a:r>
            <a:endParaRPr lang="en-US" sz="2400" dirty="0">
              <a:latin typeface="Arial" charset="0"/>
              <a:cs typeface="Arial" charset="0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Arial" charset="0"/>
                <a:cs typeface="Arial" charset="0"/>
              </a:rPr>
              <a:t>Federated secure cloud storage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err="1" smtClean="0">
                <a:latin typeface="Arial" charset="0"/>
                <a:cs typeface="Arial" charset="0"/>
              </a:rPr>
              <a:t>DaaS</a:t>
            </a:r>
            <a:r>
              <a:rPr lang="en-US" sz="2400" dirty="0" smtClean="0">
                <a:latin typeface="Arial" charset="0"/>
                <a:cs typeface="Arial" charset="0"/>
              </a:rPr>
              <a:t> - Data </a:t>
            </a:r>
            <a:r>
              <a:rPr lang="en-US" sz="2400" dirty="0">
                <a:latin typeface="Arial" charset="0"/>
                <a:cs typeface="Arial" charset="0"/>
              </a:rPr>
              <a:t>as a service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Arial" charset="0"/>
                <a:cs typeface="Arial" charset="0"/>
              </a:rPr>
              <a:t>Scalable access to “active” archives, no more separation between data and computing</a:t>
            </a:r>
          </a:p>
        </p:txBody>
      </p:sp>
    </p:spTree>
    <p:extLst>
      <p:ext uri="{BB962C8B-B14F-4D97-AF65-F5344CB8AC3E}">
        <p14:creationId xmlns:p14="http://schemas.microsoft.com/office/powerpoint/2010/main" val="3083442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charset="0"/>
              </a:rPr>
              <a:t>EGI-ENGAGE - </a:t>
            </a:r>
            <a:r>
              <a:rPr lang="en-US" dirty="0" smtClean="0"/>
              <a:t>New Platforms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611188" y="1412875"/>
            <a:ext cx="8075612" cy="4525963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US" sz="3200" dirty="0">
                <a:latin typeface="Arial" charset="0"/>
                <a:cs typeface="Arial" charset="0"/>
              </a:rPr>
              <a:t>Federated services for education (supported by the federated cloud)</a:t>
            </a:r>
          </a:p>
          <a:p>
            <a:pPr lvl="1"/>
            <a:r>
              <a:rPr lang="en-US" sz="3200" dirty="0">
                <a:latin typeface="Arial" charset="0"/>
                <a:cs typeface="Arial" charset="0"/>
              </a:rPr>
              <a:t>Infrastructure for citizen science</a:t>
            </a:r>
          </a:p>
          <a:p>
            <a:pPr lvl="1"/>
            <a:r>
              <a:rPr lang="en-US" sz="3200" dirty="0">
                <a:latin typeface="Arial" charset="0"/>
                <a:cs typeface="Arial" charset="0"/>
              </a:rPr>
              <a:t>Federated GPGPU infrastructure</a:t>
            </a:r>
          </a:p>
          <a:p>
            <a:pPr lvl="1"/>
            <a:r>
              <a:rPr lang="en-US" sz="3200" dirty="0">
                <a:latin typeface="Arial" charset="0"/>
                <a:cs typeface="Arial" charset="0"/>
              </a:rPr>
              <a:t>Virtual appliance library</a:t>
            </a:r>
          </a:p>
          <a:p>
            <a:pPr lvl="1"/>
            <a:r>
              <a:rPr lang="en-US" sz="3200" dirty="0">
                <a:latin typeface="Arial" charset="0"/>
                <a:cs typeface="Arial" charset="0"/>
              </a:rPr>
              <a:t>On-demand VREs</a:t>
            </a:r>
          </a:p>
          <a:p>
            <a:pPr lvl="1"/>
            <a:endParaRPr lang="en-US" sz="3200" dirty="0">
              <a:latin typeface="Arial" charset="0"/>
              <a:cs typeface="Arial" charset="0"/>
            </a:endParaRPr>
          </a:p>
          <a:p>
            <a:endParaRPr lang="en-US" sz="4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080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ngag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Engage.potx</Template>
  <TotalTime>16934</TotalTime>
  <Words>628</Words>
  <Application>Microsoft Macintosh PowerPoint</Application>
  <PresentationFormat>On-screen Show (4:3)</PresentationFormat>
  <Paragraphs>116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Engage</vt:lpstr>
      <vt:lpstr>EGI Powerpoint Presentation (body)</vt:lpstr>
      <vt:lpstr>EGI Powerpoint Presentation (closing)</vt:lpstr>
      <vt:lpstr>EGI, EGI-ENGAGE and the Open Data Platform - Introduction </vt:lpstr>
      <vt:lpstr>PowerPoint Presentation</vt:lpstr>
      <vt:lpstr>PowerPoint Presentation</vt:lpstr>
      <vt:lpstr>PowerPoint Presentation</vt:lpstr>
      <vt:lpstr>EGI-ENGAGE</vt:lpstr>
      <vt:lpstr>EGI-ENGAGE - User Engagement </vt:lpstr>
      <vt:lpstr>EGI-ENGAGE - Services</vt:lpstr>
      <vt:lpstr>EGI-ENGAGE - From IaaS to PaaS and DaaS</vt:lpstr>
      <vt:lpstr>EGI-ENGAGE - New Platforms</vt:lpstr>
      <vt:lpstr>EGI-ENGAGE - Business Models</vt:lpstr>
      <vt:lpstr>EGI-ENGAGE - Open Data Platform</vt:lpstr>
      <vt:lpstr>Supplementary slides</vt:lpstr>
      <vt:lpstr>What is the EGI Federated Cloud?</vt:lpstr>
      <vt:lpstr>AppDB - Appliances Marketplace</vt:lpstr>
      <vt:lpstr>AppDB - Appliances Marketplace</vt:lpstr>
      <vt:lpstr>AppDB - Appliances Marketplace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Malgorzata Krakowian</dc:creator>
  <cp:lastModifiedBy>Matthew Viljoen</cp:lastModifiedBy>
  <cp:revision>353</cp:revision>
  <cp:lastPrinted>2015-10-13T14:53:18Z</cp:lastPrinted>
  <dcterms:created xsi:type="dcterms:W3CDTF">2015-05-07T09:24:15Z</dcterms:created>
  <dcterms:modified xsi:type="dcterms:W3CDTF">2016-02-08T09:17:20Z</dcterms:modified>
</cp:coreProperties>
</file>