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22"/>
  </p:notesMasterIdLst>
  <p:handoutMasterIdLst>
    <p:handoutMasterId r:id="rId23"/>
  </p:handoutMasterIdLst>
  <p:sldIdLst>
    <p:sldId id="338" r:id="rId4"/>
    <p:sldId id="521" r:id="rId5"/>
    <p:sldId id="519" r:id="rId6"/>
    <p:sldId id="506" r:id="rId7"/>
    <p:sldId id="522" r:id="rId8"/>
    <p:sldId id="523" r:id="rId9"/>
    <p:sldId id="509" r:id="rId10"/>
    <p:sldId id="525" r:id="rId11"/>
    <p:sldId id="510" r:id="rId12"/>
    <p:sldId id="520" r:id="rId13"/>
    <p:sldId id="511" r:id="rId14"/>
    <p:sldId id="512" r:id="rId15"/>
    <p:sldId id="513" r:id="rId16"/>
    <p:sldId id="514" r:id="rId17"/>
    <p:sldId id="524" r:id="rId18"/>
    <p:sldId id="515" r:id="rId19"/>
    <p:sldId id="526" r:id="rId20"/>
    <p:sldId id="527" r:id="rId21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4" autoAdjust="0"/>
    <p:restoredTop sz="82164" autoAdjust="0"/>
  </p:normalViewPr>
  <p:slideViewPr>
    <p:cSldViewPr showGuides="1">
      <p:cViewPr varScale="1">
        <p:scale>
          <a:sx n="62" d="100"/>
          <a:sy n="62" d="100"/>
        </p:scale>
        <p:origin x="16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8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08/04/2016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8-4-2016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4963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8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4/8/2016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gi.eu/indico/event/2895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8206680" cy="1440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Design your e-infrastructure!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100" dirty="0">
                <a:hlinkClick r:id="rId2"/>
              </a:rPr>
              <a:t>https://indico.egi.eu/indico/event/2895</a:t>
            </a:r>
            <a:r>
              <a:rPr lang="en-GB" sz="3100" dirty="0" smtClean="0">
                <a:hlinkClick r:id="rId2"/>
              </a:rPr>
              <a:t>/</a:t>
            </a:r>
            <a:r>
              <a:rPr lang="en-GB" sz="3100" dirty="0" smtClean="0"/>
              <a:t> </a:t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>Use case: ICOS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48244" y="3573016"/>
            <a:ext cx="3547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Break out group coordinator: </a:t>
            </a:r>
          </a:p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Diego Scardaci (EGI.eu)</a:t>
            </a:r>
          </a:p>
        </p:txBody>
      </p:sp>
    </p:spTree>
    <p:extLst>
      <p:ext uri="{BB962C8B-B14F-4D97-AF65-F5344CB8AC3E}">
        <p14:creationId xmlns:p14="http://schemas.microsoft.com/office/powerpoint/2010/main" val="2743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Second break-out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Design </a:t>
            </a:r>
            <a:r>
              <a:rPr lang="en-GB" dirty="0"/>
              <a:t>and implementation plan</a:t>
            </a:r>
          </a:p>
        </p:txBody>
      </p:sp>
    </p:spTree>
    <p:extLst>
      <p:ext uri="{BB962C8B-B14F-4D97-AF65-F5344CB8AC3E}">
        <p14:creationId xmlns:p14="http://schemas.microsoft.com/office/powerpoint/2010/main" val="11418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44816" cy="850106"/>
          </a:xfrm>
        </p:spPr>
        <p:txBody>
          <a:bodyPr>
            <a:normAutofit fontScale="90000"/>
          </a:bodyPr>
          <a:lstStyle/>
          <a:p>
            <a:r>
              <a:rPr lang="en-GB" dirty="0"/>
              <a:t>What should the first version include? - The most basic product prototype imaginable already bringing value to the users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600" dirty="0" smtClean="0"/>
              <a:t>(</a:t>
            </a:r>
            <a:r>
              <a:rPr lang="en-GB" sz="1600" dirty="0"/>
              <a:t>the so-called Minimal Viable Product - MVP)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1556792"/>
            <a:ext cx="8424936" cy="6192688"/>
          </a:xfrm>
        </p:spPr>
        <p:txBody>
          <a:bodyPr/>
          <a:lstStyle/>
          <a:p>
            <a:r>
              <a:rPr lang="it-IT" sz="2200" dirty="0" smtClean="0"/>
              <a:t>Use case 1:</a:t>
            </a:r>
          </a:p>
          <a:p>
            <a:pPr lvl="1"/>
            <a:r>
              <a:rPr lang="it-IT" sz="2000" dirty="0" smtClean="0"/>
              <a:t>Web </a:t>
            </a:r>
            <a:r>
              <a:rPr lang="it-IT" sz="2000" dirty="0" err="1" smtClean="0"/>
              <a:t>interface</a:t>
            </a:r>
            <a:endParaRPr lang="it-IT" sz="2000" dirty="0" smtClean="0"/>
          </a:p>
          <a:p>
            <a:pPr lvl="2"/>
            <a:r>
              <a:rPr lang="it-IT" dirty="0" smtClean="0"/>
              <a:t>Start a </a:t>
            </a:r>
            <a:r>
              <a:rPr lang="it-IT" dirty="0" err="1" smtClean="0"/>
              <a:t>computation</a:t>
            </a:r>
            <a:endParaRPr lang="it-IT" dirty="0" smtClean="0"/>
          </a:p>
          <a:p>
            <a:pPr lvl="2"/>
            <a:r>
              <a:rPr lang="it-IT" dirty="0" err="1" smtClean="0"/>
              <a:t>Visualise</a:t>
            </a:r>
            <a:r>
              <a:rPr lang="it-IT" dirty="0" smtClean="0"/>
              <a:t> the </a:t>
            </a:r>
            <a:r>
              <a:rPr lang="it-IT" dirty="0" err="1" smtClean="0"/>
              <a:t>results</a:t>
            </a:r>
            <a:endParaRPr lang="it-IT" dirty="0"/>
          </a:p>
          <a:p>
            <a:pPr lvl="1"/>
            <a:r>
              <a:rPr lang="it-IT" sz="2000" dirty="0" err="1" smtClean="0"/>
              <a:t>Computation</a:t>
            </a:r>
            <a:r>
              <a:rPr lang="it-IT" sz="2000" dirty="0" smtClean="0"/>
              <a:t> </a:t>
            </a:r>
            <a:r>
              <a:rPr lang="it-IT" sz="2000" dirty="0" err="1" smtClean="0"/>
              <a:t>engine</a:t>
            </a:r>
            <a:r>
              <a:rPr lang="it-IT" sz="2000" dirty="0" smtClean="0"/>
              <a:t>: first </a:t>
            </a:r>
            <a:r>
              <a:rPr lang="it-IT" sz="2000" dirty="0" err="1" smtClean="0"/>
              <a:t>version</a:t>
            </a:r>
            <a:r>
              <a:rPr lang="it-IT" sz="2000" dirty="0" smtClean="0"/>
              <a:t> with 1 model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able</a:t>
            </a:r>
            <a:r>
              <a:rPr lang="it-IT" sz="2000" dirty="0" smtClean="0"/>
              <a:t> to </a:t>
            </a:r>
            <a:r>
              <a:rPr lang="it-IT" sz="2000" dirty="0" err="1" smtClean="0"/>
              <a:t>run</a:t>
            </a:r>
            <a:r>
              <a:rPr lang="it-IT" sz="2000" dirty="0" smtClean="0"/>
              <a:t> </a:t>
            </a:r>
            <a:r>
              <a:rPr lang="it-IT" sz="2000" dirty="0" err="1" smtClean="0"/>
              <a:t>many</a:t>
            </a:r>
            <a:r>
              <a:rPr lang="it-IT" sz="2000" dirty="0" smtClean="0"/>
              <a:t> </a:t>
            </a:r>
            <a:r>
              <a:rPr lang="it-IT" sz="2000" dirty="0" err="1" smtClean="0"/>
              <a:t>jobs</a:t>
            </a:r>
            <a:r>
              <a:rPr lang="it-IT" sz="2000" dirty="0" smtClean="0"/>
              <a:t> in </a:t>
            </a:r>
            <a:r>
              <a:rPr lang="it-IT" sz="2000" dirty="0" err="1" smtClean="0"/>
              <a:t>parallel</a:t>
            </a:r>
            <a:r>
              <a:rPr lang="it-IT" sz="2000" dirty="0" smtClean="0"/>
              <a:t> (HTC) and fast </a:t>
            </a:r>
            <a:r>
              <a:rPr lang="it-IT" sz="2000" dirty="0" err="1" smtClean="0"/>
              <a:t>access</a:t>
            </a:r>
            <a:r>
              <a:rPr lang="it-IT" sz="2000" dirty="0" smtClean="0"/>
              <a:t> to the data</a:t>
            </a:r>
          </a:p>
          <a:p>
            <a:r>
              <a:rPr lang="it-IT" sz="2200" dirty="0" smtClean="0"/>
              <a:t>Use case 2:</a:t>
            </a:r>
          </a:p>
          <a:p>
            <a:pPr lvl="1"/>
            <a:r>
              <a:rPr lang="it-IT" sz="2000" dirty="0" smtClean="0"/>
              <a:t>Basic CLI to set the input for the model and to </a:t>
            </a:r>
            <a:r>
              <a:rPr lang="it-IT" sz="2000" dirty="0" err="1" smtClean="0"/>
              <a:t>get</a:t>
            </a:r>
            <a:r>
              <a:rPr lang="it-IT" sz="2000" dirty="0" smtClean="0"/>
              <a:t> the output</a:t>
            </a:r>
          </a:p>
          <a:p>
            <a:pPr lvl="1"/>
            <a:r>
              <a:rPr lang="it-IT" sz="2000" dirty="0" smtClean="0"/>
              <a:t>Interface </a:t>
            </a:r>
            <a:r>
              <a:rPr lang="it-IT" sz="2000" dirty="0" err="1" smtClean="0"/>
              <a:t>towards</a:t>
            </a:r>
            <a:r>
              <a:rPr lang="it-IT" sz="2000" dirty="0" smtClean="0"/>
              <a:t> HPC </a:t>
            </a:r>
            <a:r>
              <a:rPr lang="it-IT" sz="2000" dirty="0" err="1" smtClean="0"/>
              <a:t>machines</a:t>
            </a:r>
            <a:r>
              <a:rPr lang="it-IT" sz="2000" dirty="0" smtClean="0"/>
              <a:t> to </a:t>
            </a:r>
            <a:r>
              <a:rPr lang="it-IT" sz="2000" dirty="0" err="1" smtClean="0"/>
              <a:t>perform</a:t>
            </a:r>
            <a:r>
              <a:rPr lang="it-IT" sz="2000" dirty="0" smtClean="0"/>
              <a:t> </a:t>
            </a:r>
            <a:r>
              <a:rPr lang="it-IT" sz="2000" dirty="0" err="1" smtClean="0"/>
              <a:t>computation</a:t>
            </a:r>
            <a:r>
              <a:rPr lang="it-IT" sz="2000" dirty="0" smtClean="0"/>
              <a:t> (MPI)</a:t>
            </a:r>
          </a:p>
          <a:p>
            <a:r>
              <a:rPr lang="it-IT" sz="2200" dirty="0" smtClean="0"/>
              <a:t>Interface </a:t>
            </a:r>
            <a:r>
              <a:rPr lang="it-IT" sz="2200" dirty="0" err="1" smtClean="0"/>
              <a:t>towards</a:t>
            </a:r>
            <a:r>
              <a:rPr lang="it-IT" sz="2200" dirty="0" smtClean="0"/>
              <a:t> a long-</a:t>
            </a:r>
            <a:r>
              <a:rPr lang="it-IT" sz="2200" dirty="0" err="1" smtClean="0"/>
              <a:t>term</a:t>
            </a:r>
            <a:r>
              <a:rPr lang="it-IT" sz="2200" dirty="0" smtClean="0"/>
              <a:t> data </a:t>
            </a:r>
            <a:r>
              <a:rPr lang="it-IT" sz="2200" dirty="0" err="1" smtClean="0"/>
              <a:t>preservation</a:t>
            </a:r>
            <a:r>
              <a:rPr lang="it-IT" sz="2200" dirty="0" smtClean="0"/>
              <a:t> </a:t>
            </a:r>
            <a:r>
              <a:rPr lang="it-IT" sz="2200" dirty="0" err="1" smtClean="0"/>
              <a:t>infrastructure</a:t>
            </a:r>
            <a:r>
              <a:rPr lang="it-IT" sz="2200" dirty="0" smtClean="0"/>
              <a:t> (EUDAT)</a:t>
            </a:r>
          </a:p>
          <a:p>
            <a:pPr lvl="1"/>
            <a:r>
              <a:rPr lang="it-IT" sz="2000" dirty="0" smtClean="0"/>
              <a:t>Some </a:t>
            </a:r>
            <a:r>
              <a:rPr lang="it-IT" sz="2000" dirty="0" err="1" smtClean="0"/>
              <a:t>datasets</a:t>
            </a:r>
            <a:r>
              <a:rPr lang="it-IT" sz="2000" dirty="0" smtClean="0"/>
              <a:t> </a:t>
            </a:r>
            <a:r>
              <a:rPr lang="it-IT" sz="2000" dirty="0" err="1" smtClean="0"/>
              <a:t>already</a:t>
            </a:r>
            <a:r>
              <a:rPr lang="it-IT" sz="2000" dirty="0" smtClean="0"/>
              <a:t> </a:t>
            </a:r>
            <a:r>
              <a:rPr lang="it-IT" sz="2000" dirty="0" err="1" smtClean="0"/>
              <a:t>stored</a:t>
            </a:r>
            <a:r>
              <a:rPr lang="it-IT" sz="2000" dirty="0" smtClean="0"/>
              <a:t> in B2SAFE</a:t>
            </a:r>
          </a:p>
          <a:p>
            <a:pPr marL="457200" lvl="1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9675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components/services already exist in this architecture?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xfrm>
            <a:off x="179512" y="1196752"/>
            <a:ext cx="8424936" cy="4712392"/>
          </a:xfrm>
        </p:spPr>
        <p:txBody>
          <a:bodyPr/>
          <a:lstStyle/>
          <a:p>
            <a:r>
              <a:rPr lang="it-IT" sz="2200" dirty="0" smtClean="0"/>
              <a:t>Use case 1:</a:t>
            </a:r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Web </a:t>
            </a:r>
            <a:r>
              <a:rPr lang="it-IT" sz="2000" dirty="0" err="1" smtClean="0">
                <a:solidFill>
                  <a:srgbClr val="FF0000"/>
                </a:solidFill>
              </a:rPr>
              <a:t>interface</a:t>
            </a:r>
            <a:endParaRPr lang="it-IT" sz="2000" dirty="0" smtClean="0">
              <a:solidFill>
                <a:srgbClr val="FF0000"/>
              </a:solidFill>
            </a:endParaRPr>
          </a:p>
          <a:p>
            <a:pPr lvl="2"/>
            <a:r>
              <a:rPr lang="it-IT" dirty="0" smtClean="0">
                <a:solidFill>
                  <a:srgbClr val="FF0000"/>
                </a:solidFill>
              </a:rPr>
              <a:t>Start a </a:t>
            </a:r>
            <a:r>
              <a:rPr lang="it-IT" dirty="0" err="1" smtClean="0">
                <a:solidFill>
                  <a:srgbClr val="FF0000"/>
                </a:solidFill>
              </a:rPr>
              <a:t>computation</a:t>
            </a:r>
            <a:endParaRPr lang="it-IT" dirty="0" smtClean="0">
              <a:solidFill>
                <a:srgbClr val="FF0000"/>
              </a:solidFill>
            </a:endParaRPr>
          </a:p>
          <a:p>
            <a:pPr lvl="2"/>
            <a:r>
              <a:rPr lang="it-IT" dirty="0" err="1" smtClean="0">
                <a:solidFill>
                  <a:srgbClr val="FF0000"/>
                </a:solidFill>
              </a:rPr>
              <a:t>Visualise</a:t>
            </a:r>
            <a:r>
              <a:rPr lang="it-IT" dirty="0" smtClean="0">
                <a:solidFill>
                  <a:srgbClr val="FF0000"/>
                </a:solidFill>
              </a:rPr>
              <a:t> the </a:t>
            </a:r>
            <a:r>
              <a:rPr lang="it-IT" dirty="0" err="1" smtClean="0">
                <a:solidFill>
                  <a:srgbClr val="FF0000"/>
                </a:solidFill>
              </a:rPr>
              <a:t>results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sz="2000" dirty="0" err="1" smtClean="0">
                <a:solidFill>
                  <a:srgbClr val="FFC000"/>
                </a:solidFill>
              </a:rPr>
              <a:t>Computation</a:t>
            </a:r>
            <a:r>
              <a:rPr lang="it-IT" sz="2000" dirty="0" smtClean="0">
                <a:solidFill>
                  <a:srgbClr val="FFC000"/>
                </a:solidFill>
              </a:rPr>
              <a:t> </a:t>
            </a:r>
            <a:r>
              <a:rPr lang="it-IT" sz="2000" dirty="0" err="1" smtClean="0">
                <a:solidFill>
                  <a:srgbClr val="FFC000"/>
                </a:solidFill>
              </a:rPr>
              <a:t>engine</a:t>
            </a:r>
            <a:r>
              <a:rPr lang="it-IT" sz="2000" dirty="0" smtClean="0">
                <a:solidFill>
                  <a:srgbClr val="FFC000"/>
                </a:solidFill>
              </a:rPr>
              <a:t>: first </a:t>
            </a:r>
            <a:r>
              <a:rPr lang="it-IT" sz="2000" dirty="0" err="1" smtClean="0">
                <a:solidFill>
                  <a:srgbClr val="FFC000"/>
                </a:solidFill>
              </a:rPr>
              <a:t>version</a:t>
            </a:r>
            <a:r>
              <a:rPr lang="it-IT" sz="2000" dirty="0" smtClean="0">
                <a:solidFill>
                  <a:srgbClr val="FFC000"/>
                </a:solidFill>
              </a:rPr>
              <a:t> with 1 model </a:t>
            </a:r>
            <a:r>
              <a:rPr lang="it-IT" sz="2000" dirty="0" err="1" smtClean="0">
                <a:solidFill>
                  <a:srgbClr val="FFC000"/>
                </a:solidFill>
              </a:rPr>
              <a:t>but</a:t>
            </a:r>
            <a:r>
              <a:rPr lang="it-IT" sz="2000" dirty="0" smtClean="0">
                <a:solidFill>
                  <a:srgbClr val="FFC000"/>
                </a:solidFill>
              </a:rPr>
              <a:t> </a:t>
            </a:r>
            <a:r>
              <a:rPr lang="it-IT" sz="2000" dirty="0" err="1" smtClean="0">
                <a:solidFill>
                  <a:srgbClr val="FFC000"/>
                </a:solidFill>
              </a:rPr>
              <a:t>able</a:t>
            </a:r>
            <a:r>
              <a:rPr lang="it-IT" sz="2000" dirty="0" smtClean="0">
                <a:solidFill>
                  <a:srgbClr val="FFC000"/>
                </a:solidFill>
              </a:rPr>
              <a:t> to </a:t>
            </a:r>
            <a:r>
              <a:rPr lang="it-IT" sz="2000" dirty="0" err="1" smtClean="0">
                <a:solidFill>
                  <a:srgbClr val="FFC000"/>
                </a:solidFill>
              </a:rPr>
              <a:t>run</a:t>
            </a:r>
            <a:r>
              <a:rPr lang="it-IT" sz="2000" dirty="0" smtClean="0">
                <a:solidFill>
                  <a:srgbClr val="FFC000"/>
                </a:solidFill>
              </a:rPr>
              <a:t> </a:t>
            </a:r>
            <a:r>
              <a:rPr lang="it-IT" sz="2000" dirty="0" err="1" smtClean="0">
                <a:solidFill>
                  <a:srgbClr val="FFC000"/>
                </a:solidFill>
              </a:rPr>
              <a:t>many</a:t>
            </a:r>
            <a:r>
              <a:rPr lang="it-IT" sz="2000" dirty="0" smtClean="0">
                <a:solidFill>
                  <a:srgbClr val="FFC000"/>
                </a:solidFill>
              </a:rPr>
              <a:t> </a:t>
            </a:r>
            <a:r>
              <a:rPr lang="it-IT" sz="2000" dirty="0" err="1" smtClean="0">
                <a:solidFill>
                  <a:srgbClr val="FFC000"/>
                </a:solidFill>
              </a:rPr>
              <a:t>jobs</a:t>
            </a:r>
            <a:r>
              <a:rPr lang="it-IT" sz="2000" dirty="0" smtClean="0">
                <a:solidFill>
                  <a:srgbClr val="FFC000"/>
                </a:solidFill>
              </a:rPr>
              <a:t> in </a:t>
            </a:r>
            <a:r>
              <a:rPr lang="it-IT" sz="2000" dirty="0" err="1" smtClean="0">
                <a:solidFill>
                  <a:srgbClr val="FFC000"/>
                </a:solidFill>
              </a:rPr>
              <a:t>parallel</a:t>
            </a:r>
            <a:r>
              <a:rPr lang="it-IT" sz="2000" dirty="0" smtClean="0">
                <a:solidFill>
                  <a:srgbClr val="FFC000"/>
                </a:solidFill>
              </a:rPr>
              <a:t> (HTC) and fast </a:t>
            </a:r>
            <a:r>
              <a:rPr lang="it-IT" sz="2000" dirty="0" err="1" smtClean="0">
                <a:solidFill>
                  <a:srgbClr val="FFC000"/>
                </a:solidFill>
              </a:rPr>
              <a:t>access</a:t>
            </a:r>
            <a:r>
              <a:rPr lang="it-IT" sz="2000" dirty="0" smtClean="0">
                <a:solidFill>
                  <a:srgbClr val="FFC000"/>
                </a:solidFill>
              </a:rPr>
              <a:t> to the data  </a:t>
            </a:r>
            <a:r>
              <a:rPr lang="it-IT" sz="2000" dirty="0" smtClean="0">
                <a:sym typeface="Wingdings" panose="05000000000000000000" pitchFamily="2" charset="2"/>
              </a:rPr>
              <a:t> </a:t>
            </a:r>
            <a:r>
              <a:rPr lang="it-IT" sz="2000" dirty="0" err="1" smtClean="0">
                <a:sym typeface="Wingdings" panose="05000000000000000000" pitchFamily="2" charset="2"/>
              </a:rPr>
              <a:t>We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have</a:t>
            </a:r>
            <a:r>
              <a:rPr lang="it-IT" sz="2000" dirty="0" smtClean="0">
                <a:sym typeface="Wingdings" panose="05000000000000000000" pitchFamily="2" charset="2"/>
              </a:rPr>
              <a:t> the core </a:t>
            </a:r>
            <a:r>
              <a:rPr lang="it-IT" sz="2000" dirty="0" err="1" smtClean="0">
                <a:sym typeface="Wingdings" panose="05000000000000000000" pitchFamily="2" charset="2"/>
              </a:rPr>
              <a:t>but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not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interfaces</a:t>
            </a:r>
            <a:r>
              <a:rPr lang="it-IT" sz="2000" dirty="0" smtClean="0">
                <a:sym typeface="Wingdings" panose="05000000000000000000" pitchFamily="2" charset="2"/>
              </a:rPr>
              <a:t> (model </a:t>
            </a:r>
            <a:r>
              <a:rPr lang="it-IT" sz="2000" dirty="0" err="1" smtClean="0">
                <a:sym typeface="Wingdings" panose="05000000000000000000" pitchFamily="2" charset="2"/>
              </a:rPr>
              <a:t>embedded</a:t>
            </a:r>
            <a:r>
              <a:rPr lang="it-IT" sz="2000" dirty="0" smtClean="0">
                <a:sym typeface="Wingdings" panose="05000000000000000000" pitchFamily="2" charset="2"/>
              </a:rPr>
              <a:t> in a </a:t>
            </a:r>
            <a:r>
              <a:rPr lang="it-IT" sz="2000" dirty="0" err="1" smtClean="0">
                <a:sym typeface="Wingdings" panose="05000000000000000000" pitchFamily="2" charset="2"/>
              </a:rPr>
              <a:t>docker</a:t>
            </a:r>
            <a:r>
              <a:rPr lang="it-IT" sz="2000" dirty="0" smtClean="0">
                <a:sym typeface="Wingdings" panose="05000000000000000000" pitchFamily="2" charset="2"/>
              </a:rPr>
              <a:t> container)</a:t>
            </a:r>
            <a:endParaRPr lang="it-IT" sz="2000" dirty="0" smtClean="0"/>
          </a:p>
          <a:p>
            <a:r>
              <a:rPr lang="it-IT" sz="2200" dirty="0" smtClean="0"/>
              <a:t>Use case 2:</a:t>
            </a:r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Basic CLI to set the input for the model and to </a:t>
            </a:r>
            <a:r>
              <a:rPr lang="it-IT" sz="2000" dirty="0" err="1" smtClean="0">
                <a:solidFill>
                  <a:srgbClr val="FF0000"/>
                </a:solidFill>
              </a:rPr>
              <a:t>get</a:t>
            </a:r>
            <a:r>
              <a:rPr lang="it-IT" sz="2000" dirty="0" smtClean="0">
                <a:solidFill>
                  <a:srgbClr val="FF0000"/>
                </a:solidFill>
              </a:rPr>
              <a:t> the output</a:t>
            </a:r>
          </a:p>
          <a:p>
            <a:pPr lvl="1"/>
            <a:r>
              <a:rPr lang="it-IT" sz="2000" dirty="0" smtClean="0">
                <a:solidFill>
                  <a:srgbClr val="FF0000"/>
                </a:solidFill>
              </a:rPr>
              <a:t>Interface </a:t>
            </a:r>
            <a:r>
              <a:rPr lang="it-IT" sz="2000" dirty="0" err="1" smtClean="0">
                <a:solidFill>
                  <a:srgbClr val="FF0000"/>
                </a:solidFill>
              </a:rPr>
              <a:t>towards</a:t>
            </a:r>
            <a:r>
              <a:rPr lang="it-IT" sz="2000" dirty="0" smtClean="0">
                <a:solidFill>
                  <a:srgbClr val="FF0000"/>
                </a:solidFill>
              </a:rPr>
              <a:t> HPC </a:t>
            </a:r>
            <a:r>
              <a:rPr lang="it-IT" sz="2000" dirty="0" err="1" smtClean="0">
                <a:solidFill>
                  <a:srgbClr val="FF0000"/>
                </a:solidFill>
              </a:rPr>
              <a:t>machines</a:t>
            </a:r>
            <a:r>
              <a:rPr lang="it-IT" sz="2000" dirty="0" smtClean="0">
                <a:solidFill>
                  <a:srgbClr val="FF0000"/>
                </a:solidFill>
              </a:rPr>
              <a:t> to </a:t>
            </a:r>
            <a:r>
              <a:rPr lang="it-IT" sz="2000" dirty="0" err="1" smtClean="0">
                <a:solidFill>
                  <a:srgbClr val="FF0000"/>
                </a:solidFill>
              </a:rPr>
              <a:t>perform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computation</a:t>
            </a:r>
            <a:r>
              <a:rPr lang="it-IT" sz="2000" dirty="0" smtClean="0">
                <a:solidFill>
                  <a:srgbClr val="FF0000"/>
                </a:solidFill>
              </a:rPr>
              <a:t> (MPI)</a:t>
            </a:r>
            <a:r>
              <a:rPr lang="it-IT" sz="2000" dirty="0" smtClean="0"/>
              <a:t> </a:t>
            </a:r>
            <a:r>
              <a:rPr lang="it-IT" sz="2000" dirty="0" smtClean="0">
                <a:sym typeface="Wingdings" panose="05000000000000000000" pitchFamily="2" charset="2"/>
              </a:rPr>
              <a:t> </a:t>
            </a:r>
            <a:r>
              <a:rPr lang="it-IT" sz="2000" dirty="0" err="1" smtClean="0">
                <a:sym typeface="Wingdings" panose="05000000000000000000" pitchFamily="2" charset="2"/>
              </a:rPr>
              <a:t>now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it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is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available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only</a:t>
            </a:r>
            <a:r>
              <a:rPr lang="it-IT" sz="2000" dirty="0" smtClean="0">
                <a:sym typeface="Wingdings" panose="05000000000000000000" pitchFamily="2" charset="2"/>
              </a:rPr>
              <a:t> the model and a </a:t>
            </a:r>
            <a:r>
              <a:rPr lang="it-IT" sz="2000" dirty="0" err="1" smtClean="0">
                <a:sym typeface="Wingdings" panose="05000000000000000000" pitchFamily="2" charset="2"/>
              </a:rPr>
              <a:t>manuall</a:t>
            </a:r>
            <a:r>
              <a:rPr lang="it-IT" sz="2000" dirty="0" smtClean="0">
                <a:sym typeface="Wingdings" panose="05000000000000000000" pitchFamily="2" charset="2"/>
              </a:rPr>
              <a:t> procedure to </a:t>
            </a:r>
            <a:r>
              <a:rPr lang="it-IT" sz="2000" dirty="0" err="1" smtClean="0">
                <a:sym typeface="Wingdings" panose="05000000000000000000" pitchFamily="2" charset="2"/>
              </a:rPr>
              <a:t>run</a:t>
            </a:r>
            <a:r>
              <a:rPr lang="it-IT" sz="2000" dirty="0" smtClean="0">
                <a:sym typeface="Wingdings" panose="05000000000000000000" pitchFamily="2" charset="2"/>
              </a:rPr>
              <a:t> </a:t>
            </a:r>
            <a:r>
              <a:rPr lang="it-IT" sz="2000" dirty="0" err="1" smtClean="0">
                <a:sym typeface="Wingdings" panose="05000000000000000000" pitchFamily="2" charset="2"/>
              </a:rPr>
              <a:t>it</a:t>
            </a:r>
            <a:r>
              <a:rPr lang="it-IT" sz="2000" dirty="0" smtClean="0">
                <a:sym typeface="Wingdings" panose="05000000000000000000" pitchFamily="2" charset="2"/>
              </a:rPr>
              <a:t> on HPC </a:t>
            </a:r>
            <a:r>
              <a:rPr lang="it-IT" sz="2000" dirty="0" err="1" smtClean="0">
                <a:sym typeface="Wingdings" panose="05000000000000000000" pitchFamily="2" charset="2"/>
              </a:rPr>
              <a:t>machines</a:t>
            </a:r>
            <a:endParaRPr lang="it-IT" sz="2000" dirty="0" smtClean="0">
              <a:sym typeface="Wingdings" panose="05000000000000000000" pitchFamily="2" charset="2"/>
            </a:endParaRPr>
          </a:p>
          <a:p>
            <a:r>
              <a:rPr lang="it-IT" sz="2200" dirty="0">
                <a:solidFill>
                  <a:srgbClr val="C00000"/>
                </a:solidFill>
              </a:rPr>
              <a:t>Interface </a:t>
            </a:r>
            <a:r>
              <a:rPr lang="it-IT" sz="2200" dirty="0" err="1">
                <a:solidFill>
                  <a:srgbClr val="C00000"/>
                </a:solidFill>
              </a:rPr>
              <a:t>towards</a:t>
            </a:r>
            <a:r>
              <a:rPr lang="it-IT" sz="2200" dirty="0">
                <a:solidFill>
                  <a:srgbClr val="C00000"/>
                </a:solidFill>
              </a:rPr>
              <a:t> a long-</a:t>
            </a:r>
            <a:r>
              <a:rPr lang="it-IT" sz="2200" dirty="0" err="1">
                <a:solidFill>
                  <a:srgbClr val="C00000"/>
                </a:solidFill>
              </a:rPr>
              <a:t>term</a:t>
            </a:r>
            <a:r>
              <a:rPr lang="it-IT" sz="2200" dirty="0">
                <a:solidFill>
                  <a:srgbClr val="C00000"/>
                </a:solidFill>
              </a:rPr>
              <a:t> data </a:t>
            </a:r>
            <a:r>
              <a:rPr lang="it-IT" sz="2200" dirty="0" err="1">
                <a:solidFill>
                  <a:srgbClr val="C00000"/>
                </a:solidFill>
              </a:rPr>
              <a:t>preservation</a:t>
            </a:r>
            <a:r>
              <a:rPr lang="it-IT" sz="2200" dirty="0">
                <a:solidFill>
                  <a:srgbClr val="C00000"/>
                </a:solidFill>
              </a:rPr>
              <a:t> </a:t>
            </a:r>
            <a:r>
              <a:rPr lang="it-IT" sz="2200" dirty="0" err="1">
                <a:solidFill>
                  <a:srgbClr val="C00000"/>
                </a:solidFill>
              </a:rPr>
              <a:t>infrastructure</a:t>
            </a:r>
            <a:r>
              <a:rPr lang="it-IT" sz="2200" dirty="0">
                <a:solidFill>
                  <a:srgbClr val="C00000"/>
                </a:solidFill>
              </a:rPr>
              <a:t> (EUDAT</a:t>
            </a:r>
            <a:r>
              <a:rPr lang="it-IT" sz="2200" dirty="0" smtClean="0">
                <a:solidFill>
                  <a:srgbClr val="C00000"/>
                </a:solidFill>
              </a:rPr>
              <a:t>)</a:t>
            </a:r>
          </a:p>
          <a:p>
            <a:pPr marL="457200" lvl="1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80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components/services are under development (and by who)?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395536" y="1124744"/>
            <a:ext cx="8424936" cy="4712392"/>
          </a:xfrm>
        </p:spPr>
        <p:txBody>
          <a:bodyPr/>
          <a:lstStyle/>
          <a:p>
            <a:r>
              <a:rPr lang="it-IT" dirty="0" smtClean="0"/>
              <a:t>Use case 1:</a:t>
            </a:r>
          </a:p>
          <a:p>
            <a:pPr lvl="1"/>
            <a:r>
              <a:rPr lang="it-IT" dirty="0" smtClean="0">
                <a:solidFill>
                  <a:srgbClr val="00B050"/>
                </a:solidFill>
              </a:rPr>
              <a:t>Web </a:t>
            </a:r>
            <a:r>
              <a:rPr lang="it-IT" dirty="0" err="1" smtClean="0">
                <a:solidFill>
                  <a:srgbClr val="00B050"/>
                </a:solidFill>
              </a:rPr>
              <a:t>interface</a:t>
            </a:r>
            <a:endParaRPr lang="it-IT" dirty="0" smtClean="0">
              <a:solidFill>
                <a:srgbClr val="00B050"/>
              </a:solidFill>
            </a:endParaRPr>
          </a:p>
          <a:p>
            <a:pPr lvl="2"/>
            <a:r>
              <a:rPr lang="it-IT" dirty="0" smtClean="0">
                <a:solidFill>
                  <a:srgbClr val="00B050"/>
                </a:solidFill>
              </a:rPr>
              <a:t>AAI </a:t>
            </a:r>
            <a:r>
              <a:rPr lang="it-IT" dirty="0" err="1" smtClean="0">
                <a:solidFill>
                  <a:srgbClr val="00B050"/>
                </a:solidFill>
              </a:rPr>
              <a:t>module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 first </a:t>
            </a:r>
            <a:r>
              <a:rPr lang="it-IT" dirty="0" err="1" smtClean="0">
                <a:sym typeface="Wingdings" panose="05000000000000000000" pitchFamily="2" charset="2"/>
              </a:rPr>
              <a:t>prototype</a:t>
            </a:r>
            <a:endParaRPr lang="it-IT" dirty="0" smtClean="0">
              <a:solidFill>
                <a:srgbClr val="00B050"/>
              </a:solidFill>
            </a:endParaRPr>
          </a:p>
          <a:p>
            <a:pPr lvl="2"/>
            <a:r>
              <a:rPr lang="it-IT" dirty="0" smtClean="0">
                <a:solidFill>
                  <a:srgbClr val="00B050"/>
                </a:solidFill>
              </a:rPr>
              <a:t>Start a </a:t>
            </a:r>
            <a:r>
              <a:rPr lang="it-IT" dirty="0" err="1" smtClean="0">
                <a:solidFill>
                  <a:srgbClr val="00B050"/>
                </a:solidFill>
              </a:rPr>
              <a:t>computation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>
                <a:sym typeface="Wingdings" panose="05000000000000000000" pitchFamily="2" charset="2"/>
              </a:rPr>
              <a:t> just </a:t>
            </a:r>
            <a:r>
              <a:rPr lang="it-IT" dirty="0" err="1" smtClean="0">
                <a:sym typeface="Wingdings" panose="05000000000000000000" pitchFamily="2" charset="2"/>
              </a:rPr>
              <a:t>started</a:t>
            </a:r>
            <a:endParaRPr lang="it-IT" dirty="0" smtClean="0"/>
          </a:p>
          <a:p>
            <a:pPr lvl="2"/>
            <a:r>
              <a:rPr lang="it-IT" dirty="0" err="1" smtClean="0">
                <a:solidFill>
                  <a:srgbClr val="C00000"/>
                </a:solidFill>
              </a:rPr>
              <a:t>Visualise</a:t>
            </a:r>
            <a:r>
              <a:rPr lang="it-IT" dirty="0" smtClean="0">
                <a:solidFill>
                  <a:srgbClr val="C00000"/>
                </a:solidFill>
              </a:rPr>
              <a:t> the </a:t>
            </a:r>
            <a:r>
              <a:rPr lang="it-IT" dirty="0" err="1" smtClean="0">
                <a:solidFill>
                  <a:srgbClr val="C00000"/>
                </a:solidFill>
              </a:rPr>
              <a:t>results</a:t>
            </a:r>
            <a:endParaRPr lang="it-IT" dirty="0">
              <a:solidFill>
                <a:srgbClr val="C00000"/>
              </a:solidFill>
            </a:endParaRPr>
          </a:p>
          <a:p>
            <a:pPr lvl="1"/>
            <a:r>
              <a:rPr lang="it-IT" dirty="0" err="1" smtClean="0">
                <a:solidFill>
                  <a:srgbClr val="00B050"/>
                </a:solidFill>
              </a:rPr>
              <a:t>Computation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engine</a:t>
            </a:r>
            <a:r>
              <a:rPr lang="it-IT" dirty="0" smtClean="0">
                <a:solidFill>
                  <a:srgbClr val="00B050"/>
                </a:solidFill>
              </a:rPr>
              <a:t>: first </a:t>
            </a:r>
            <a:r>
              <a:rPr lang="it-IT" dirty="0" err="1" smtClean="0">
                <a:solidFill>
                  <a:srgbClr val="00B050"/>
                </a:solidFill>
              </a:rPr>
              <a:t>version</a:t>
            </a:r>
            <a:r>
              <a:rPr lang="it-IT" dirty="0" smtClean="0">
                <a:solidFill>
                  <a:srgbClr val="00B050"/>
                </a:solidFill>
              </a:rPr>
              <a:t> with 1 model </a:t>
            </a:r>
            <a:r>
              <a:rPr lang="it-IT" dirty="0" err="1" smtClean="0">
                <a:solidFill>
                  <a:srgbClr val="00B050"/>
                </a:solidFill>
              </a:rPr>
              <a:t>but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able</a:t>
            </a:r>
            <a:r>
              <a:rPr lang="it-IT" dirty="0" smtClean="0">
                <a:solidFill>
                  <a:srgbClr val="00B050"/>
                </a:solidFill>
              </a:rPr>
              <a:t> to </a:t>
            </a:r>
            <a:r>
              <a:rPr lang="it-IT" dirty="0" err="1" smtClean="0">
                <a:solidFill>
                  <a:srgbClr val="00B050"/>
                </a:solidFill>
              </a:rPr>
              <a:t>run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many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jobs</a:t>
            </a:r>
            <a:r>
              <a:rPr lang="it-IT" dirty="0" smtClean="0">
                <a:solidFill>
                  <a:srgbClr val="00B050"/>
                </a:solidFill>
              </a:rPr>
              <a:t> in </a:t>
            </a:r>
            <a:r>
              <a:rPr lang="it-IT" dirty="0" err="1" smtClean="0">
                <a:solidFill>
                  <a:srgbClr val="00B050"/>
                </a:solidFill>
              </a:rPr>
              <a:t>parallel</a:t>
            </a:r>
            <a:r>
              <a:rPr lang="it-IT" dirty="0" smtClean="0">
                <a:solidFill>
                  <a:srgbClr val="00B050"/>
                </a:solidFill>
              </a:rPr>
              <a:t> (HTC) and fast </a:t>
            </a:r>
            <a:r>
              <a:rPr lang="it-IT" dirty="0" err="1" smtClean="0">
                <a:solidFill>
                  <a:srgbClr val="00B050"/>
                </a:solidFill>
              </a:rPr>
              <a:t>access</a:t>
            </a:r>
            <a:r>
              <a:rPr lang="it-IT" dirty="0" smtClean="0">
                <a:solidFill>
                  <a:srgbClr val="00B050"/>
                </a:solidFill>
              </a:rPr>
              <a:t> to the data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 err="1" smtClean="0">
                <a:sym typeface="Wingdings" panose="05000000000000000000" pitchFamily="2" charset="2"/>
              </a:rPr>
              <a:t>still</a:t>
            </a:r>
            <a:r>
              <a:rPr lang="it-IT" dirty="0" smtClean="0">
                <a:sym typeface="Wingdings" panose="05000000000000000000" pitchFamily="2" charset="2"/>
              </a:rPr>
              <a:t> under </a:t>
            </a:r>
            <a:r>
              <a:rPr lang="it-IT" dirty="0" err="1" smtClean="0">
                <a:sym typeface="Wingdings" panose="05000000000000000000" pitchFamily="2" charset="2"/>
              </a:rPr>
              <a:t>development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/>
              <a:t>Use case 2:</a:t>
            </a:r>
          </a:p>
          <a:p>
            <a:pPr lvl="1"/>
            <a:r>
              <a:rPr lang="it-IT" dirty="0" smtClean="0">
                <a:solidFill>
                  <a:srgbClr val="C00000"/>
                </a:solidFill>
              </a:rPr>
              <a:t>Basic CLI to set the input for the model and to </a:t>
            </a:r>
            <a:r>
              <a:rPr lang="it-IT" dirty="0" err="1" smtClean="0">
                <a:solidFill>
                  <a:srgbClr val="C00000"/>
                </a:solidFill>
              </a:rPr>
              <a:t>get</a:t>
            </a:r>
            <a:r>
              <a:rPr lang="it-IT" dirty="0" smtClean="0">
                <a:solidFill>
                  <a:srgbClr val="C00000"/>
                </a:solidFill>
              </a:rPr>
              <a:t> the output</a:t>
            </a:r>
          </a:p>
          <a:p>
            <a:pPr lvl="1"/>
            <a:r>
              <a:rPr lang="it-IT" dirty="0" smtClean="0">
                <a:solidFill>
                  <a:srgbClr val="C00000"/>
                </a:solidFill>
              </a:rPr>
              <a:t>Interface </a:t>
            </a:r>
            <a:r>
              <a:rPr lang="it-IT" dirty="0" err="1" smtClean="0">
                <a:solidFill>
                  <a:srgbClr val="C00000"/>
                </a:solidFill>
              </a:rPr>
              <a:t>towards</a:t>
            </a:r>
            <a:r>
              <a:rPr lang="it-IT" dirty="0" smtClean="0">
                <a:solidFill>
                  <a:srgbClr val="C00000"/>
                </a:solidFill>
              </a:rPr>
              <a:t> HPC </a:t>
            </a:r>
            <a:r>
              <a:rPr lang="it-IT" dirty="0" err="1" smtClean="0">
                <a:solidFill>
                  <a:srgbClr val="C00000"/>
                </a:solidFill>
              </a:rPr>
              <a:t>machines</a:t>
            </a:r>
            <a:r>
              <a:rPr lang="it-IT" dirty="0" smtClean="0">
                <a:solidFill>
                  <a:srgbClr val="C00000"/>
                </a:solidFill>
              </a:rPr>
              <a:t> to </a:t>
            </a:r>
            <a:r>
              <a:rPr lang="it-IT" dirty="0" err="1" smtClean="0">
                <a:solidFill>
                  <a:srgbClr val="C00000"/>
                </a:solidFill>
              </a:rPr>
              <a:t>perform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>
                <a:solidFill>
                  <a:srgbClr val="C00000"/>
                </a:solidFill>
              </a:rPr>
              <a:t>computation</a:t>
            </a:r>
            <a:r>
              <a:rPr lang="it-IT" dirty="0" smtClean="0">
                <a:solidFill>
                  <a:srgbClr val="C00000"/>
                </a:solidFill>
              </a:rPr>
              <a:t> (MPI)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652120" y="1124744"/>
            <a:ext cx="3419872" cy="1107996"/>
          </a:xfrm>
          <a:prstGeom prst="rect">
            <a:avLst/>
          </a:prstGeom>
          <a:noFill/>
          <a:ln>
            <a:solidFill>
              <a:srgbClr val="0066B0"/>
            </a:solidFill>
          </a:ln>
        </p:spPr>
        <p:txBody>
          <a:bodyPr wrap="square" rtlCol="0">
            <a:spAutoFit/>
          </a:bodyPr>
          <a:lstStyle/>
          <a:p>
            <a:r>
              <a:rPr lang="it-IT" sz="2200" b="1" dirty="0" err="1" smtClean="0"/>
              <a:t>All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developments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done</a:t>
            </a:r>
            <a:r>
              <a:rPr lang="it-IT" sz="2200" b="1" dirty="0" smtClean="0"/>
              <a:t> by ICOS Carbon Portal (</a:t>
            </a:r>
            <a:r>
              <a:rPr lang="it-IT" sz="2200" b="1" dirty="0" err="1" smtClean="0"/>
              <a:t>mainly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scientists</a:t>
            </a:r>
            <a:r>
              <a:rPr lang="it-IT" sz="2200" b="1" dirty="0" smtClean="0"/>
              <a:t>)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3147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components/services should be still brought into the system? Can EGI/EUDAT partners do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08896"/>
            <a:ext cx="8424936" cy="4784400"/>
          </a:xfrm>
        </p:spPr>
        <p:txBody>
          <a:bodyPr/>
          <a:lstStyle/>
          <a:p>
            <a:r>
              <a:rPr lang="it-IT" dirty="0" smtClean="0"/>
              <a:t>1° use case:</a:t>
            </a:r>
          </a:p>
          <a:p>
            <a:pPr lvl="1"/>
            <a:r>
              <a:rPr lang="it-IT" sz="2200" dirty="0" err="1" smtClean="0"/>
              <a:t>Cloud</a:t>
            </a:r>
            <a:r>
              <a:rPr lang="it-IT" sz="2200" dirty="0" smtClean="0"/>
              <a:t> </a:t>
            </a:r>
            <a:r>
              <a:rPr lang="it-IT" sz="2200" dirty="0" err="1" smtClean="0"/>
              <a:t>resources</a:t>
            </a:r>
            <a:endParaRPr lang="it-IT" sz="2200" dirty="0" smtClean="0"/>
          </a:p>
          <a:p>
            <a:pPr lvl="1"/>
            <a:r>
              <a:rPr lang="it-IT" sz="2200" dirty="0" smtClean="0"/>
              <a:t>Data management (</a:t>
            </a:r>
            <a:r>
              <a:rPr lang="it-IT" sz="2200" dirty="0"/>
              <a:t>EGI Open Data </a:t>
            </a:r>
            <a:r>
              <a:rPr lang="it-IT" sz="2200" dirty="0" err="1"/>
              <a:t>platform</a:t>
            </a:r>
            <a:r>
              <a:rPr lang="it-IT" sz="2200" dirty="0"/>
              <a:t> , </a:t>
            </a:r>
            <a:r>
              <a:rPr lang="it-IT" sz="2200" dirty="0">
                <a:sym typeface="Wingdings" panose="05000000000000000000" pitchFamily="2" charset="2"/>
              </a:rPr>
              <a:t>DIRAC, etc</a:t>
            </a:r>
            <a:r>
              <a:rPr lang="it-IT" sz="2200" dirty="0" smtClean="0">
                <a:sym typeface="Wingdings" panose="05000000000000000000" pitchFamily="2" charset="2"/>
              </a:rPr>
              <a:t>.)</a:t>
            </a:r>
            <a:endParaRPr lang="it-IT" sz="2200" dirty="0" smtClean="0"/>
          </a:p>
          <a:p>
            <a:pPr lvl="2"/>
            <a:r>
              <a:rPr lang="it-IT" sz="2200" dirty="0" smtClean="0">
                <a:sym typeface="Wingdings" panose="05000000000000000000" pitchFamily="2" charset="2"/>
              </a:rPr>
              <a:t>Put </a:t>
            </a:r>
            <a:r>
              <a:rPr lang="it-IT" sz="2200" dirty="0">
                <a:sym typeface="Wingdings" panose="05000000000000000000" pitchFamily="2" charset="2"/>
              </a:rPr>
              <a:t>data </a:t>
            </a:r>
            <a:r>
              <a:rPr lang="it-IT" sz="2200" dirty="0" err="1">
                <a:sym typeface="Wingdings" panose="05000000000000000000" pitchFamily="2" charset="2"/>
              </a:rPr>
              <a:t>close</a:t>
            </a:r>
            <a:r>
              <a:rPr lang="it-IT" sz="2200" dirty="0">
                <a:sym typeface="Wingdings" panose="05000000000000000000" pitchFamily="2" charset="2"/>
              </a:rPr>
              <a:t> the </a:t>
            </a:r>
            <a:r>
              <a:rPr lang="it-IT" sz="2200" dirty="0" err="1">
                <a:sym typeface="Wingdings" panose="05000000000000000000" pitchFamily="2" charset="2"/>
              </a:rPr>
              <a:t>computing</a:t>
            </a:r>
            <a:r>
              <a:rPr lang="it-IT" sz="2200" dirty="0">
                <a:sym typeface="Wingdings" panose="05000000000000000000" pitchFamily="2" charset="2"/>
              </a:rPr>
              <a:t> </a:t>
            </a:r>
            <a:r>
              <a:rPr lang="it-IT" sz="2200" dirty="0" err="1" smtClean="0">
                <a:sym typeface="Wingdings" panose="05000000000000000000" pitchFamily="2" charset="2"/>
              </a:rPr>
              <a:t>resources</a:t>
            </a:r>
            <a:endParaRPr lang="it-IT" sz="2200" dirty="0" smtClean="0">
              <a:sym typeface="Wingdings" panose="05000000000000000000" pitchFamily="2" charset="2"/>
            </a:endParaRPr>
          </a:p>
          <a:p>
            <a:pPr lvl="2"/>
            <a:r>
              <a:rPr lang="it-IT" sz="2200" dirty="0" err="1" smtClean="0">
                <a:sym typeface="Wingdings" panose="05000000000000000000" pitchFamily="2" charset="2"/>
              </a:rPr>
              <a:t>Catalogue</a:t>
            </a:r>
            <a:r>
              <a:rPr lang="it-IT" sz="2200" dirty="0" smtClean="0">
                <a:sym typeface="Wingdings" panose="05000000000000000000" pitchFamily="2" charset="2"/>
              </a:rPr>
              <a:t>(s)</a:t>
            </a:r>
            <a:endParaRPr lang="it-IT" sz="2200" dirty="0" smtClean="0"/>
          </a:p>
          <a:p>
            <a:pPr lvl="1"/>
            <a:r>
              <a:rPr lang="it-IT" sz="2200" dirty="0" err="1" smtClean="0"/>
              <a:t>Parallelism</a:t>
            </a:r>
            <a:r>
              <a:rPr lang="it-IT" sz="2200" dirty="0" smtClean="0"/>
              <a:t> (</a:t>
            </a:r>
            <a:r>
              <a:rPr lang="it-IT" sz="2200" dirty="0" err="1" smtClean="0"/>
              <a:t>bag</a:t>
            </a:r>
            <a:r>
              <a:rPr lang="it-IT" sz="2200" dirty="0" smtClean="0"/>
              <a:t> of </a:t>
            </a:r>
            <a:r>
              <a:rPr lang="it-IT" sz="2200" dirty="0" err="1" smtClean="0"/>
              <a:t>tasks</a:t>
            </a:r>
            <a:r>
              <a:rPr lang="it-IT" sz="2200" dirty="0" smtClean="0"/>
              <a:t>) </a:t>
            </a:r>
            <a:r>
              <a:rPr lang="it-IT" sz="2200" dirty="0" smtClean="0">
                <a:sym typeface="Wingdings" panose="05000000000000000000" pitchFamily="2" charset="2"/>
              </a:rPr>
              <a:t> </a:t>
            </a:r>
            <a:r>
              <a:rPr lang="it-IT" sz="2200" dirty="0" err="1" smtClean="0">
                <a:sym typeface="Wingdings" panose="05000000000000000000" pitchFamily="2" charset="2"/>
              </a:rPr>
              <a:t>evaluate</a:t>
            </a:r>
            <a:r>
              <a:rPr lang="it-IT" sz="2200" dirty="0" smtClean="0">
                <a:sym typeface="Wingdings" panose="05000000000000000000" pitchFamily="2" charset="2"/>
              </a:rPr>
              <a:t> the </a:t>
            </a:r>
            <a:r>
              <a:rPr lang="it-IT" sz="2200" dirty="0" err="1" smtClean="0">
                <a:sym typeface="Wingdings" panose="05000000000000000000" pitchFamily="2" charset="2"/>
              </a:rPr>
              <a:t>tools</a:t>
            </a:r>
            <a:r>
              <a:rPr lang="it-IT" sz="2200" dirty="0" smtClean="0">
                <a:sym typeface="Wingdings" panose="05000000000000000000" pitchFamily="2" charset="2"/>
              </a:rPr>
              <a:t> </a:t>
            </a:r>
            <a:r>
              <a:rPr lang="it-IT" sz="2200" dirty="0" err="1" smtClean="0">
                <a:sym typeface="Wingdings" panose="05000000000000000000" pitchFamily="2" charset="2"/>
              </a:rPr>
              <a:t>available</a:t>
            </a:r>
            <a:r>
              <a:rPr lang="it-IT" sz="2200" dirty="0" smtClean="0">
                <a:sym typeface="Wingdings" panose="05000000000000000000" pitchFamily="2" charset="2"/>
              </a:rPr>
              <a:t> </a:t>
            </a:r>
            <a:r>
              <a:rPr lang="it-IT" sz="2200" dirty="0" err="1" smtClean="0">
                <a:sym typeface="Wingdings" panose="05000000000000000000" pitchFamily="2" charset="2"/>
              </a:rPr>
              <a:t>within</a:t>
            </a:r>
            <a:r>
              <a:rPr lang="it-IT" sz="2200" dirty="0" smtClean="0">
                <a:sym typeface="Wingdings" panose="05000000000000000000" pitchFamily="2" charset="2"/>
              </a:rPr>
              <a:t> the EGI </a:t>
            </a:r>
            <a:r>
              <a:rPr lang="it-IT" sz="2200" dirty="0" err="1" smtClean="0">
                <a:sym typeface="Wingdings" panose="05000000000000000000" pitchFamily="2" charset="2"/>
              </a:rPr>
              <a:t>ecosystem</a:t>
            </a:r>
            <a:r>
              <a:rPr lang="it-IT" sz="2200" dirty="0" smtClean="0">
                <a:sym typeface="Wingdings" panose="05000000000000000000" pitchFamily="2" charset="2"/>
              </a:rPr>
              <a:t> (e.g. DIRAC, WS-PGRADE, etc.)</a:t>
            </a:r>
          </a:p>
          <a:p>
            <a:pPr lvl="1"/>
            <a:r>
              <a:rPr lang="it-IT" sz="2200" dirty="0" err="1" smtClean="0">
                <a:sym typeface="Wingdings" panose="05000000000000000000" pitchFamily="2" charset="2"/>
              </a:rPr>
              <a:t>Authentication</a:t>
            </a:r>
            <a:r>
              <a:rPr lang="it-IT" sz="2200" dirty="0" smtClean="0">
                <a:sym typeface="Wingdings" panose="05000000000000000000" pitchFamily="2" charset="2"/>
              </a:rPr>
              <a:t> &amp; </a:t>
            </a:r>
            <a:r>
              <a:rPr lang="it-IT" sz="2200" dirty="0" err="1" smtClean="0">
                <a:sym typeface="Wingdings" panose="05000000000000000000" pitchFamily="2" charset="2"/>
              </a:rPr>
              <a:t>Authorisation</a:t>
            </a:r>
            <a:r>
              <a:rPr lang="it-IT" sz="2200" dirty="0" smtClean="0">
                <a:sym typeface="Wingdings" panose="05000000000000000000" pitchFamily="2" charset="2"/>
              </a:rPr>
              <a:t> </a:t>
            </a:r>
            <a:r>
              <a:rPr lang="it-IT" sz="2200" dirty="0" err="1" smtClean="0">
                <a:sym typeface="Wingdings" panose="05000000000000000000" pitchFamily="2" charset="2"/>
              </a:rPr>
              <a:t>mechanisms</a:t>
            </a:r>
            <a:r>
              <a:rPr lang="it-IT" sz="2200" dirty="0" smtClean="0">
                <a:sym typeface="Wingdings" panose="05000000000000000000" pitchFamily="2" charset="2"/>
              </a:rPr>
              <a:t> (e.g. EGI </a:t>
            </a:r>
            <a:r>
              <a:rPr lang="it-IT" sz="2200" dirty="0" err="1" smtClean="0">
                <a:sym typeface="Wingdings" panose="05000000000000000000" pitchFamily="2" charset="2"/>
              </a:rPr>
              <a:t>IdP</a:t>
            </a:r>
            <a:r>
              <a:rPr lang="it-IT" sz="2200" dirty="0" smtClean="0">
                <a:sym typeface="Wingdings" panose="05000000000000000000" pitchFamily="2" charset="2"/>
              </a:rPr>
              <a:t>/SP,  WS-</a:t>
            </a:r>
            <a:r>
              <a:rPr lang="it-IT" sz="2200" dirty="0" err="1" smtClean="0">
                <a:sym typeface="Wingdings" panose="05000000000000000000" pitchFamily="2" charset="2"/>
              </a:rPr>
              <a:t>PGrade</a:t>
            </a:r>
            <a:r>
              <a:rPr lang="it-IT" sz="2200" dirty="0" smtClean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it-IT" sz="2200" dirty="0" smtClean="0">
                <a:sym typeface="Wingdings" panose="05000000000000000000" pitchFamily="2" charset="2"/>
              </a:rPr>
              <a:t>To </a:t>
            </a:r>
            <a:r>
              <a:rPr lang="it-IT" sz="2200" dirty="0" err="1" smtClean="0">
                <a:sym typeface="Wingdings" panose="05000000000000000000" pitchFamily="2" charset="2"/>
              </a:rPr>
              <a:t>access</a:t>
            </a:r>
            <a:r>
              <a:rPr lang="it-IT" sz="2200" dirty="0" smtClean="0">
                <a:sym typeface="Wingdings" panose="05000000000000000000" pitchFamily="2" charset="2"/>
              </a:rPr>
              <a:t> the </a:t>
            </a:r>
            <a:r>
              <a:rPr lang="it-IT" sz="2200" dirty="0" err="1" smtClean="0">
                <a:sym typeface="Wingdings" panose="05000000000000000000" pitchFamily="2" charset="2"/>
              </a:rPr>
              <a:t>system</a:t>
            </a:r>
            <a:endParaRPr lang="it-IT" sz="2200" dirty="0" smtClean="0">
              <a:sym typeface="Wingdings" panose="05000000000000000000" pitchFamily="2" charset="2"/>
            </a:endParaRPr>
          </a:p>
          <a:p>
            <a:pPr lvl="2"/>
            <a:r>
              <a:rPr lang="it-IT" sz="2200" dirty="0" smtClean="0">
                <a:sym typeface="Wingdings" panose="05000000000000000000" pitchFamily="2" charset="2"/>
              </a:rPr>
              <a:t>To </a:t>
            </a:r>
            <a:r>
              <a:rPr lang="it-IT" sz="2200" dirty="0" err="1" smtClean="0">
                <a:sym typeface="Wingdings" panose="05000000000000000000" pitchFamily="2" charset="2"/>
              </a:rPr>
              <a:t>differentiate</a:t>
            </a:r>
            <a:r>
              <a:rPr lang="it-IT" sz="2200" dirty="0" smtClean="0">
                <a:sym typeface="Wingdings" panose="05000000000000000000" pitchFamily="2" charset="2"/>
              </a:rPr>
              <a:t> the </a:t>
            </a:r>
            <a:r>
              <a:rPr lang="it-IT" sz="2200" dirty="0" err="1" smtClean="0">
                <a:sym typeface="Wingdings" panose="05000000000000000000" pitchFamily="2" charset="2"/>
              </a:rPr>
              <a:t>access</a:t>
            </a:r>
            <a:r>
              <a:rPr lang="it-IT" sz="2200" dirty="0" smtClean="0">
                <a:sym typeface="Wingdings" panose="05000000000000000000" pitchFamily="2" charset="2"/>
              </a:rPr>
              <a:t> to the </a:t>
            </a:r>
            <a:r>
              <a:rPr lang="it-IT" sz="2200" dirty="0" err="1" smtClean="0">
                <a:sym typeface="Wingdings" panose="05000000000000000000" pitchFamily="2" charset="2"/>
              </a:rPr>
              <a:t>datasets</a:t>
            </a:r>
            <a:endParaRPr lang="it-IT" sz="2200" dirty="0" smtClean="0">
              <a:sym typeface="Wingdings" panose="05000000000000000000" pitchFamily="2" charset="2"/>
            </a:endParaRPr>
          </a:p>
          <a:p>
            <a:pPr lvl="1"/>
            <a:r>
              <a:rPr lang="it-IT" sz="2200" dirty="0" smtClean="0">
                <a:sym typeface="Wingdings" panose="05000000000000000000" pitchFamily="2" charset="2"/>
              </a:rPr>
              <a:t>Tools to </a:t>
            </a:r>
            <a:r>
              <a:rPr lang="it-IT" sz="2200" dirty="0" err="1" smtClean="0">
                <a:sym typeface="Wingdings" panose="05000000000000000000" pitchFamily="2" charset="2"/>
              </a:rPr>
              <a:t>visualise</a:t>
            </a:r>
            <a:r>
              <a:rPr lang="it-IT" sz="2200" dirty="0" smtClean="0">
                <a:sym typeface="Wingdings" panose="05000000000000000000" pitchFamily="2" charset="2"/>
              </a:rPr>
              <a:t> the data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44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components/services should be still brought into the system? Can EGI/EUDAT partners do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052736"/>
            <a:ext cx="8424936" cy="4784400"/>
          </a:xfrm>
        </p:spPr>
        <p:txBody>
          <a:bodyPr/>
          <a:lstStyle/>
          <a:p>
            <a:r>
              <a:rPr lang="it-IT" dirty="0" smtClean="0"/>
              <a:t>2° use case:</a:t>
            </a:r>
          </a:p>
          <a:p>
            <a:pPr lvl="1"/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r>
              <a:rPr lang="it-IT" dirty="0" smtClean="0"/>
              <a:t> to be </a:t>
            </a:r>
            <a:r>
              <a:rPr lang="it-IT" dirty="0" err="1" smtClean="0"/>
              <a:t>evaluated</a:t>
            </a:r>
            <a:endParaRPr lang="it-IT" dirty="0" smtClean="0"/>
          </a:p>
          <a:p>
            <a:pPr lvl="1"/>
            <a:r>
              <a:rPr lang="it-IT" dirty="0" smtClean="0"/>
              <a:t>Data management (</a:t>
            </a:r>
            <a:r>
              <a:rPr lang="it-IT" dirty="0"/>
              <a:t>EGI Open Data </a:t>
            </a:r>
            <a:r>
              <a:rPr lang="it-IT" dirty="0" err="1"/>
              <a:t>platform</a:t>
            </a:r>
            <a:r>
              <a:rPr lang="it-IT" dirty="0"/>
              <a:t> , </a:t>
            </a:r>
            <a:r>
              <a:rPr lang="it-IT" dirty="0">
                <a:sym typeface="Wingdings" panose="05000000000000000000" pitchFamily="2" charset="2"/>
              </a:rPr>
              <a:t>DIRAC, etc</a:t>
            </a:r>
            <a:r>
              <a:rPr lang="it-IT" dirty="0" smtClean="0">
                <a:sym typeface="Wingdings" panose="05000000000000000000" pitchFamily="2" charset="2"/>
              </a:rPr>
              <a:t>.)</a:t>
            </a:r>
            <a:endParaRPr lang="it-IT" dirty="0" smtClean="0"/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put </a:t>
            </a:r>
            <a:r>
              <a:rPr lang="it-IT" dirty="0">
                <a:sym typeface="Wingdings" panose="05000000000000000000" pitchFamily="2" charset="2"/>
              </a:rPr>
              <a:t>data </a:t>
            </a:r>
            <a:r>
              <a:rPr lang="it-IT" dirty="0" err="1">
                <a:sym typeface="Wingdings" panose="05000000000000000000" pitchFamily="2" charset="2"/>
              </a:rPr>
              <a:t>close</a:t>
            </a:r>
            <a:r>
              <a:rPr lang="it-IT" dirty="0">
                <a:sym typeface="Wingdings" panose="05000000000000000000" pitchFamily="2" charset="2"/>
              </a:rPr>
              <a:t> the </a:t>
            </a:r>
            <a:r>
              <a:rPr lang="it-IT" dirty="0" err="1">
                <a:sym typeface="Wingdings" panose="05000000000000000000" pitchFamily="2" charset="2"/>
              </a:rPr>
              <a:t>computing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resources</a:t>
            </a:r>
            <a:endParaRPr lang="it-IT" dirty="0" smtClean="0">
              <a:sym typeface="Wingdings" panose="05000000000000000000" pitchFamily="2" charset="2"/>
            </a:endParaRPr>
          </a:p>
          <a:p>
            <a:pPr lvl="2"/>
            <a:r>
              <a:rPr lang="it-IT" dirty="0" err="1" smtClean="0">
                <a:sym typeface="Wingdings" panose="05000000000000000000" pitchFamily="2" charset="2"/>
              </a:rPr>
              <a:t>Catalogue</a:t>
            </a:r>
            <a:r>
              <a:rPr lang="it-IT" dirty="0" smtClean="0">
                <a:sym typeface="Wingdings" panose="05000000000000000000" pitchFamily="2" charset="2"/>
              </a:rPr>
              <a:t>(s)</a:t>
            </a:r>
            <a:endParaRPr lang="it-IT" dirty="0" smtClean="0"/>
          </a:p>
          <a:p>
            <a:pPr lvl="1"/>
            <a:r>
              <a:rPr lang="it-IT" dirty="0" err="1" smtClean="0">
                <a:sym typeface="Wingdings" panose="05000000000000000000" pitchFamily="2" charset="2"/>
              </a:rPr>
              <a:t>Authentication</a:t>
            </a:r>
            <a:r>
              <a:rPr lang="it-IT" dirty="0" smtClean="0">
                <a:sym typeface="Wingdings" panose="05000000000000000000" pitchFamily="2" charset="2"/>
              </a:rPr>
              <a:t> &amp; </a:t>
            </a:r>
            <a:r>
              <a:rPr lang="it-IT" dirty="0" err="1" smtClean="0">
                <a:sym typeface="Wingdings" panose="05000000000000000000" pitchFamily="2" charset="2"/>
              </a:rPr>
              <a:t>Authorisation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mechanisms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>
                <a:sym typeface="Wingdings" panose="05000000000000000000" pitchFamily="2" charset="2"/>
              </a:rPr>
              <a:t>(e.g. EGI </a:t>
            </a:r>
            <a:r>
              <a:rPr lang="it-IT" dirty="0" err="1">
                <a:sym typeface="Wingdings" panose="05000000000000000000" pitchFamily="2" charset="2"/>
              </a:rPr>
              <a:t>IdP</a:t>
            </a:r>
            <a:r>
              <a:rPr lang="it-IT" dirty="0">
                <a:sym typeface="Wingdings" panose="05000000000000000000" pitchFamily="2" charset="2"/>
              </a:rPr>
              <a:t>/SP,  WS-</a:t>
            </a:r>
            <a:r>
              <a:rPr lang="it-IT" dirty="0" err="1">
                <a:sym typeface="Wingdings" panose="05000000000000000000" pitchFamily="2" charset="2"/>
              </a:rPr>
              <a:t>PGrade</a:t>
            </a:r>
            <a:r>
              <a:rPr lang="it-IT" dirty="0">
                <a:sym typeface="Wingdings" panose="05000000000000000000" pitchFamily="2" charset="2"/>
              </a:rPr>
              <a:t>)</a:t>
            </a:r>
            <a:endParaRPr lang="it-IT" dirty="0" smtClean="0">
              <a:sym typeface="Wingdings" panose="05000000000000000000" pitchFamily="2" charset="2"/>
            </a:endParaRP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To </a:t>
            </a:r>
            <a:r>
              <a:rPr lang="it-IT" dirty="0" err="1" smtClean="0">
                <a:sym typeface="Wingdings" panose="05000000000000000000" pitchFamily="2" charset="2"/>
              </a:rPr>
              <a:t>access</a:t>
            </a:r>
            <a:r>
              <a:rPr lang="it-IT" dirty="0" smtClean="0">
                <a:sym typeface="Wingdings" panose="05000000000000000000" pitchFamily="2" charset="2"/>
              </a:rPr>
              <a:t> the </a:t>
            </a:r>
            <a:r>
              <a:rPr lang="it-IT" dirty="0" err="1" smtClean="0">
                <a:sym typeface="Wingdings" panose="05000000000000000000" pitchFamily="2" charset="2"/>
              </a:rPr>
              <a:t>system</a:t>
            </a:r>
            <a:endParaRPr lang="it-IT" dirty="0" smtClean="0">
              <a:sym typeface="Wingdings" panose="05000000000000000000" pitchFamily="2" charset="2"/>
            </a:endParaRPr>
          </a:p>
          <a:p>
            <a:pPr lvl="2"/>
            <a:r>
              <a:rPr lang="it-IT" dirty="0" smtClean="0">
                <a:sym typeface="Wingdings" panose="05000000000000000000" pitchFamily="2" charset="2"/>
              </a:rPr>
              <a:t>To </a:t>
            </a:r>
            <a:r>
              <a:rPr lang="it-IT" dirty="0" err="1" smtClean="0">
                <a:sym typeface="Wingdings" panose="05000000000000000000" pitchFamily="2" charset="2"/>
              </a:rPr>
              <a:t>differentiate</a:t>
            </a:r>
            <a:r>
              <a:rPr lang="it-IT" dirty="0" smtClean="0">
                <a:sym typeface="Wingdings" panose="05000000000000000000" pitchFamily="2" charset="2"/>
              </a:rPr>
              <a:t> the </a:t>
            </a:r>
            <a:r>
              <a:rPr lang="it-IT" dirty="0" err="1" smtClean="0">
                <a:sym typeface="Wingdings" panose="05000000000000000000" pitchFamily="2" charset="2"/>
              </a:rPr>
              <a:t>access</a:t>
            </a:r>
            <a:r>
              <a:rPr lang="it-IT" dirty="0" smtClean="0">
                <a:sym typeface="Wingdings" panose="05000000000000000000" pitchFamily="2" charset="2"/>
              </a:rPr>
              <a:t> to the </a:t>
            </a:r>
            <a:r>
              <a:rPr lang="it-IT" dirty="0" err="1" smtClean="0">
                <a:sym typeface="Wingdings" panose="05000000000000000000" pitchFamily="2" charset="2"/>
              </a:rPr>
              <a:t>datasets</a:t>
            </a:r>
            <a:endParaRPr lang="it-IT" dirty="0" smtClean="0">
              <a:sym typeface="Wingdings" panose="05000000000000000000" pitchFamily="2" charset="2"/>
            </a:endParaRP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Tools to </a:t>
            </a:r>
            <a:r>
              <a:rPr lang="it-IT" dirty="0" err="1" smtClean="0">
                <a:sym typeface="Wingdings" panose="05000000000000000000" pitchFamily="2" charset="2"/>
              </a:rPr>
              <a:t>visualise</a:t>
            </a:r>
            <a:r>
              <a:rPr lang="it-IT" dirty="0" smtClean="0">
                <a:sym typeface="Wingdings" panose="05000000000000000000" pitchFamily="2" charset="2"/>
              </a:rPr>
              <a:t> the data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B2Safe for long </a:t>
            </a:r>
            <a:r>
              <a:rPr lang="it-IT" dirty="0" err="1" smtClean="0">
                <a:sym typeface="Wingdings" panose="05000000000000000000" pitchFamily="2" charset="2"/>
              </a:rPr>
              <a:t>term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preservation</a:t>
            </a:r>
            <a:endParaRPr lang="it-IT" dirty="0">
              <a:sym typeface="Wingdings" panose="05000000000000000000" pitchFamily="2" charset="2"/>
            </a:endParaRP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B2Stage to </a:t>
            </a:r>
            <a:r>
              <a:rPr lang="it-IT" dirty="0" err="1" smtClean="0">
                <a:sym typeface="Wingdings" panose="05000000000000000000" pitchFamily="2" charset="2"/>
              </a:rPr>
              <a:t>move</a:t>
            </a:r>
            <a:r>
              <a:rPr lang="it-IT" dirty="0" smtClean="0">
                <a:sym typeface="Wingdings" panose="05000000000000000000" pitchFamily="2" charset="2"/>
              </a:rPr>
              <a:t> data </a:t>
            </a:r>
            <a:r>
              <a:rPr lang="it-IT" dirty="0" err="1" smtClean="0">
                <a:sym typeface="Wingdings" panose="05000000000000000000" pitchFamily="2" charset="2"/>
              </a:rPr>
              <a:t>towards</a:t>
            </a:r>
            <a:r>
              <a:rPr lang="it-IT" dirty="0" smtClean="0">
                <a:sym typeface="Wingdings" panose="05000000000000000000" pitchFamily="2" charset="2"/>
              </a:rPr>
              <a:t> EGI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1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Are there gaps in the EGI/EUDAT service catalogues that should be filled to realise the use case? Which service provider could fill the gap?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The community </a:t>
            </a:r>
            <a:r>
              <a:rPr lang="it-IT" dirty="0" err="1" smtClean="0"/>
              <a:t>needs</a:t>
            </a:r>
            <a:r>
              <a:rPr lang="it-IT" dirty="0" smtClean="0"/>
              <a:t> to </a:t>
            </a:r>
            <a:r>
              <a:rPr lang="it-IT" dirty="0" err="1" smtClean="0"/>
              <a:t>better</a:t>
            </a:r>
            <a:r>
              <a:rPr lang="it-IT" dirty="0" smtClean="0"/>
              <a:t> </a:t>
            </a:r>
            <a:r>
              <a:rPr lang="it-IT" dirty="0" err="1" smtClean="0"/>
              <a:t>know</a:t>
            </a:r>
            <a:r>
              <a:rPr lang="it-IT" dirty="0" smtClean="0"/>
              <a:t> the EGI/EUDAT service </a:t>
            </a:r>
            <a:r>
              <a:rPr lang="it-IT" dirty="0" err="1" smtClean="0"/>
              <a:t>catalogues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0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Draft</a:t>
            </a:r>
            <a:r>
              <a:rPr lang="it-IT" dirty="0" smtClean="0"/>
              <a:t> </a:t>
            </a:r>
            <a:r>
              <a:rPr lang="it-IT" dirty="0" err="1" smtClean="0"/>
              <a:t>roadmap</a:t>
            </a:r>
            <a:r>
              <a:rPr lang="it-IT" dirty="0" smtClean="0"/>
              <a:t>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Action 1 (DS): </a:t>
            </a:r>
            <a:r>
              <a:rPr lang="it-IT" dirty="0" smtClean="0"/>
              <a:t>data management </a:t>
            </a:r>
            <a:r>
              <a:rPr lang="it-IT" dirty="0" err="1" smtClean="0"/>
              <a:t>solution</a:t>
            </a:r>
            <a:r>
              <a:rPr lang="it-IT" dirty="0" smtClean="0"/>
              <a:t> -</a:t>
            </a:r>
            <a:r>
              <a:rPr lang="it-IT" dirty="0" err="1" smtClean="0"/>
              <a:t>organise</a:t>
            </a:r>
            <a:r>
              <a:rPr lang="it-IT" dirty="0" smtClean="0"/>
              <a:t> </a:t>
            </a:r>
            <a:r>
              <a:rPr lang="it-IT" dirty="0" smtClean="0"/>
              <a:t>a meeting with the ODP team </a:t>
            </a:r>
            <a:r>
              <a:rPr lang="it-IT" dirty="0" smtClean="0"/>
              <a:t>(NFS </a:t>
            </a:r>
            <a:r>
              <a:rPr lang="it-IT" dirty="0" err="1" smtClean="0"/>
              <a:t>as</a:t>
            </a:r>
            <a:r>
              <a:rPr lang="it-IT" dirty="0" smtClean="0"/>
              <a:t> backup </a:t>
            </a:r>
            <a:r>
              <a:rPr lang="it-IT" dirty="0" err="1" smtClean="0"/>
              <a:t>solution</a:t>
            </a:r>
            <a:r>
              <a:rPr lang="it-IT" dirty="0" smtClean="0"/>
              <a:t>) (by </a:t>
            </a:r>
            <a:r>
              <a:rPr lang="it-IT" dirty="0" err="1" smtClean="0"/>
              <a:t>mid</a:t>
            </a:r>
            <a:r>
              <a:rPr lang="it-IT" dirty="0" smtClean="0"/>
              <a:t> of </a:t>
            </a:r>
            <a:r>
              <a:rPr lang="it-IT" dirty="0" err="1" smtClean="0"/>
              <a:t>May</a:t>
            </a:r>
            <a:r>
              <a:rPr lang="it-IT" dirty="0" smtClean="0"/>
              <a:t>)</a:t>
            </a:r>
          </a:p>
          <a:p>
            <a:r>
              <a:rPr lang="it-IT" dirty="0" smtClean="0"/>
              <a:t>EGI-EUDAT </a:t>
            </a:r>
            <a:r>
              <a:rPr lang="it-IT" dirty="0" err="1" smtClean="0"/>
              <a:t>interface</a:t>
            </a:r>
            <a:r>
              <a:rPr lang="it-IT" dirty="0" smtClean="0"/>
              <a:t>: </a:t>
            </a:r>
            <a:r>
              <a:rPr lang="it-IT" dirty="0" err="1" smtClean="0"/>
              <a:t>leverage</a:t>
            </a:r>
            <a:r>
              <a:rPr lang="it-IT" dirty="0" smtClean="0"/>
              <a:t> on the </a:t>
            </a:r>
            <a:r>
              <a:rPr lang="it-IT" dirty="0" err="1" smtClean="0"/>
              <a:t>corrent</a:t>
            </a:r>
            <a:r>
              <a:rPr lang="it-IT" dirty="0" smtClean="0"/>
              <a:t> </a:t>
            </a:r>
            <a:r>
              <a:rPr lang="it-IT" dirty="0" err="1" smtClean="0"/>
              <a:t>interconnection</a:t>
            </a:r>
            <a:r>
              <a:rPr lang="it-IT" dirty="0" smtClean="0"/>
              <a:t>. </a:t>
            </a:r>
            <a:r>
              <a:rPr lang="it-IT" dirty="0" err="1" smtClean="0"/>
              <a:t>Waiting</a:t>
            </a:r>
            <a:r>
              <a:rPr lang="it-IT" dirty="0" smtClean="0"/>
              <a:t> for the new API</a:t>
            </a:r>
            <a:endParaRPr lang="it-IT" dirty="0"/>
          </a:p>
          <a:p>
            <a:r>
              <a:rPr lang="en-GB" dirty="0" smtClean="0"/>
              <a:t>Action 2 (DS): analyse </a:t>
            </a:r>
            <a:r>
              <a:rPr lang="en-GB" dirty="0" smtClean="0"/>
              <a:t>ICOS </a:t>
            </a:r>
            <a:r>
              <a:rPr lang="en-GB" dirty="0" smtClean="0"/>
              <a:t>use case to understand if grid resources are suitable for use case 1. Request the needed information. (by mid of May)</a:t>
            </a:r>
          </a:p>
          <a:p>
            <a:r>
              <a:rPr lang="en-GB" dirty="0" smtClean="0"/>
              <a:t>Action 3 (Ute): Provide DS with the requested </a:t>
            </a:r>
            <a:r>
              <a:rPr lang="en-GB" dirty="0"/>
              <a:t>information. (by mid of May)</a:t>
            </a:r>
          </a:p>
        </p:txBody>
      </p:sp>
    </p:spTree>
    <p:extLst>
      <p:ext uri="{BB962C8B-B14F-4D97-AF65-F5344CB8AC3E}">
        <p14:creationId xmlns:p14="http://schemas.microsoft.com/office/powerpoint/2010/main" val="2632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Draft</a:t>
            </a:r>
            <a:r>
              <a:rPr lang="it-IT" dirty="0" smtClean="0"/>
              <a:t> </a:t>
            </a:r>
            <a:r>
              <a:rPr lang="it-IT" dirty="0" err="1" smtClean="0"/>
              <a:t>roadmap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Action 4 (DS): Organise 2 separate webinars for WS-PGRADE and DIRAC </a:t>
            </a:r>
            <a:r>
              <a:rPr lang="en-GB" dirty="0" smtClean="0">
                <a:sym typeface="Wingdings" panose="05000000000000000000" pitchFamily="2" charset="2"/>
              </a:rPr>
              <a:t> framework to easy develop the portal and a scheduler to submit and </a:t>
            </a:r>
            <a:r>
              <a:rPr lang="en-GB" dirty="0" smtClean="0">
                <a:sym typeface="Wingdings" panose="05000000000000000000" pitchFamily="2" charset="2"/>
              </a:rPr>
              <a:t>manage </a:t>
            </a:r>
            <a:r>
              <a:rPr lang="en-GB" dirty="0" smtClean="0">
                <a:sym typeface="Wingdings" panose="05000000000000000000" pitchFamily="2" charset="2"/>
              </a:rPr>
              <a:t>bunch of jobs.</a:t>
            </a:r>
            <a:r>
              <a:rPr lang="en-GB" dirty="0" smtClean="0"/>
              <a:t> (end of May)</a:t>
            </a:r>
          </a:p>
          <a:p>
            <a:r>
              <a:rPr lang="it-IT" dirty="0" smtClean="0"/>
              <a:t>Action 5 (DS and Ingrid): </a:t>
            </a:r>
            <a:r>
              <a:rPr lang="it-IT" dirty="0" err="1" smtClean="0"/>
              <a:t>Evaluate</a:t>
            </a:r>
            <a:r>
              <a:rPr lang="it-IT" dirty="0" smtClean="0"/>
              <a:t> the EGI </a:t>
            </a:r>
            <a:r>
              <a:rPr lang="it-IT" dirty="0" err="1" smtClean="0"/>
              <a:t>FedCloud</a:t>
            </a:r>
            <a:r>
              <a:rPr lang="it-IT" dirty="0" smtClean="0"/>
              <a:t> for the use case 2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 err="1" smtClean="0">
                <a:sym typeface="Wingdings" panose="05000000000000000000" pitchFamily="2" charset="2"/>
              </a:rPr>
              <a:t>discuss</a:t>
            </a:r>
            <a:r>
              <a:rPr lang="it-IT" dirty="0" smtClean="0">
                <a:sym typeface="Wingdings" panose="05000000000000000000" pitchFamily="2" charset="2"/>
              </a:rPr>
              <a:t> with </a:t>
            </a:r>
            <a:r>
              <a:rPr lang="it-IT" dirty="0" err="1" smtClean="0">
                <a:sym typeface="Wingdings" panose="05000000000000000000" pitchFamily="2" charset="2"/>
              </a:rPr>
              <a:t>Jan</a:t>
            </a:r>
            <a:r>
              <a:rPr lang="it-IT" dirty="0" smtClean="0">
                <a:sym typeface="Wingdings" panose="05000000000000000000" pitchFamily="2" charset="2"/>
              </a:rPr>
              <a:t> Bot (</a:t>
            </a:r>
            <a:r>
              <a:rPr lang="it-IT" dirty="0" err="1" smtClean="0">
                <a:sym typeface="Wingdings" panose="05000000000000000000" pitchFamily="2" charset="2"/>
              </a:rPr>
              <a:t>SurfSARA</a:t>
            </a:r>
            <a:r>
              <a:rPr lang="it-IT" dirty="0" smtClean="0">
                <a:sym typeface="Wingdings" panose="05000000000000000000" pitchFamily="2" charset="2"/>
              </a:rPr>
              <a:t>) (end of </a:t>
            </a:r>
            <a:r>
              <a:rPr lang="it-IT" dirty="0" err="1" smtClean="0">
                <a:sym typeface="Wingdings" panose="05000000000000000000" pitchFamily="2" charset="2"/>
              </a:rPr>
              <a:t>May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Action 6 (</a:t>
            </a:r>
            <a:r>
              <a:rPr lang="it-IT" dirty="0" err="1" smtClean="0">
                <a:sym typeface="Wingdings" panose="05000000000000000000" pitchFamily="2" charset="2"/>
              </a:rPr>
              <a:t>everybody</a:t>
            </a:r>
            <a:r>
              <a:rPr lang="it-IT" dirty="0" smtClean="0">
                <a:sym typeface="Wingdings" panose="05000000000000000000" pitchFamily="2" charset="2"/>
              </a:rPr>
              <a:t>): catch-up meeting to decide </a:t>
            </a:r>
            <a:r>
              <a:rPr lang="it-IT" dirty="0" err="1" smtClean="0">
                <a:sym typeface="Wingdings" panose="05000000000000000000" pitchFamily="2" charset="2"/>
              </a:rPr>
              <a:t>next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steps</a:t>
            </a:r>
            <a:r>
              <a:rPr lang="it-IT" dirty="0" smtClean="0">
                <a:sym typeface="Wingdings" panose="05000000000000000000" pitchFamily="2" charset="2"/>
              </a:rPr>
              <a:t>(end of </a:t>
            </a:r>
            <a:r>
              <a:rPr lang="it-IT" dirty="0" err="1" smtClean="0">
                <a:sym typeface="Wingdings" panose="05000000000000000000" pitchFamily="2" charset="2"/>
              </a:rPr>
              <a:t>May</a:t>
            </a:r>
            <a:r>
              <a:rPr lang="it-IT" dirty="0" smtClean="0">
                <a:sym typeface="Wingdings" panose="05000000000000000000" pitchFamily="2" charset="2"/>
              </a:rPr>
              <a:t>, first week of </a:t>
            </a:r>
            <a:r>
              <a:rPr lang="it-IT" dirty="0" err="1" smtClean="0">
                <a:sym typeface="Wingdings" panose="05000000000000000000" pitchFamily="2" charset="2"/>
              </a:rPr>
              <a:t>June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86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members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Ute </a:t>
            </a:r>
            <a:r>
              <a:rPr lang="nl-NL" dirty="0" smtClean="0"/>
              <a:t>Karstens (ICOS)</a:t>
            </a:r>
          </a:p>
          <a:p>
            <a:r>
              <a:rPr lang="nl-NL" dirty="0" smtClean="0"/>
              <a:t>Ingrid </a:t>
            </a:r>
            <a:r>
              <a:rPr lang="nl-NL" dirty="0"/>
              <a:t>van der </a:t>
            </a:r>
            <a:r>
              <a:rPr lang="nl-NL" dirty="0" smtClean="0"/>
              <a:t>Laan-Luijkx (ICOS)</a:t>
            </a:r>
          </a:p>
          <a:p>
            <a:r>
              <a:rPr lang="nl-NL" dirty="0" smtClean="0"/>
              <a:t>Victor </a:t>
            </a:r>
            <a:r>
              <a:rPr lang="nl-NL" dirty="0"/>
              <a:t>Mendez (DIRAC</a:t>
            </a:r>
            <a:r>
              <a:rPr lang="nl-NL" dirty="0" smtClean="0"/>
              <a:t>)</a:t>
            </a:r>
          </a:p>
          <a:p>
            <a:r>
              <a:rPr lang="nl-NL" dirty="0" smtClean="0"/>
              <a:t>Peter Kacsuk (WS-PGrade)</a:t>
            </a:r>
          </a:p>
          <a:p>
            <a:r>
              <a:rPr lang="nl-NL" dirty="0" smtClean="0"/>
              <a:t>Francois Ruty (West-Life)</a:t>
            </a:r>
          </a:p>
          <a:p>
            <a:r>
              <a:rPr lang="nl-NL" dirty="0" smtClean="0"/>
              <a:t>Peter Gille (EUDAT)</a:t>
            </a:r>
          </a:p>
          <a:p>
            <a:r>
              <a:rPr lang="nl-NL" dirty="0" smtClean="0"/>
              <a:t>Diego Scardaci (EGI.eu)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85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First break-out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Background </a:t>
            </a:r>
            <a:r>
              <a:rPr lang="en-GB" dirty="0"/>
              <a:t>and </a:t>
            </a:r>
            <a:r>
              <a:rPr lang="en-GB" dirty="0" smtClean="0"/>
              <a:t>Users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2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Who will be the user? Can the users be characterised? How many are they?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 Use </a:t>
            </a:r>
            <a:r>
              <a:rPr lang="it-IT" dirty="0" err="1" smtClean="0"/>
              <a:t>cases</a:t>
            </a:r>
            <a:r>
              <a:rPr lang="it-IT" dirty="0" smtClean="0"/>
              <a:t> 1 &amp; 2:</a:t>
            </a:r>
          </a:p>
          <a:p>
            <a:pPr lvl="1"/>
            <a:r>
              <a:rPr lang="it-IT" dirty="0" smtClean="0"/>
              <a:t>End-</a:t>
            </a:r>
            <a:r>
              <a:rPr lang="it-IT" dirty="0" err="1" smtClean="0"/>
              <a:t>users</a:t>
            </a:r>
            <a:r>
              <a:rPr lang="it-IT" dirty="0" smtClean="0"/>
              <a:t> (</a:t>
            </a:r>
            <a:r>
              <a:rPr lang="it-IT" dirty="0" err="1" smtClean="0"/>
              <a:t>interested</a:t>
            </a:r>
            <a:r>
              <a:rPr lang="it-IT" dirty="0" smtClean="0"/>
              <a:t> </a:t>
            </a:r>
            <a:r>
              <a:rPr lang="it-IT" dirty="0" err="1" smtClean="0"/>
              <a:t>persons</a:t>
            </a:r>
            <a:r>
              <a:rPr lang="it-IT" dirty="0" smtClean="0"/>
              <a:t>) </a:t>
            </a:r>
            <a:r>
              <a:rPr lang="it-IT" dirty="0" err="1" smtClean="0"/>
              <a:t>accessing</a:t>
            </a:r>
            <a:r>
              <a:rPr lang="it-IT" dirty="0" smtClean="0"/>
              <a:t> the </a:t>
            </a:r>
            <a:r>
              <a:rPr lang="it-IT" dirty="0" err="1" smtClean="0"/>
              <a:t>portal</a:t>
            </a:r>
            <a:r>
              <a:rPr lang="it-IT" dirty="0" smtClean="0"/>
              <a:t> to 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measurements</a:t>
            </a:r>
            <a:r>
              <a:rPr lang="it-IT" dirty="0" smtClean="0"/>
              <a:t> (</a:t>
            </a:r>
            <a:r>
              <a:rPr lang="it-IT" dirty="0" err="1" smtClean="0"/>
              <a:t>difficult</a:t>
            </a:r>
            <a:r>
              <a:rPr lang="it-IT" dirty="0" smtClean="0"/>
              <a:t> to estimate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 err="1" smtClean="0">
                <a:sym typeface="Wingdings" panose="05000000000000000000" pitchFamily="2" charset="2"/>
              </a:rPr>
              <a:t>depends</a:t>
            </a:r>
            <a:r>
              <a:rPr lang="it-IT" dirty="0" smtClean="0">
                <a:sym typeface="Wingdings" panose="05000000000000000000" pitchFamily="2" charset="2"/>
              </a:rPr>
              <a:t> on the </a:t>
            </a:r>
            <a:r>
              <a:rPr lang="it-IT" dirty="0" err="1" smtClean="0">
                <a:sym typeface="Wingdings" panose="05000000000000000000" pitchFamily="2" charset="2"/>
              </a:rPr>
              <a:t>knowledge</a:t>
            </a:r>
            <a:r>
              <a:rPr lang="it-IT" dirty="0" smtClean="0">
                <a:sym typeface="Wingdings" panose="05000000000000000000" pitchFamily="2" charset="2"/>
              </a:rPr>
              <a:t> of the </a:t>
            </a:r>
            <a:r>
              <a:rPr lang="it-IT" dirty="0" err="1" smtClean="0">
                <a:sym typeface="Wingdings" panose="05000000000000000000" pitchFamily="2" charset="2"/>
              </a:rPr>
              <a:t>portal</a:t>
            </a:r>
            <a:r>
              <a:rPr lang="it-IT" dirty="0" smtClean="0">
                <a:sym typeface="Wingdings" panose="05000000000000000000" pitchFamily="2" charset="2"/>
              </a:rPr>
              <a:t>)</a:t>
            </a:r>
            <a:endParaRPr lang="it-IT" dirty="0" smtClean="0"/>
          </a:p>
          <a:p>
            <a:pPr lvl="1"/>
            <a:r>
              <a:rPr lang="it-IT" dirty="0" err="1" smtClean="0"/>
              <a:t>Scientific</a:t>
            </a:r>
            <a:r>
              <a:rPr lang="it-IT" dirty="0" smtClean="0"/>
              <a:t> </a:t>
            </a:r>
            <a:r>
              <a:rPr lang="it-IT" dirty="0" err="1" smtClean="0"/>
              <a:t>users</a:t>
            </a:r>
            <a:endParaRPr lang="it-IT" dirty="0" smtClean="0"/>
          </a:p>
          <a:p>
            <a:pPr lvl="2"/>
            <a:r>
              <a:rPr lang="it-IT" dirty="0" smtClean="0"/>
              <a:t>1</a:t>
            </a:r>
            <a:r>
              <a:rPr lang="it-IT" dirty="0"/>
              <a:t>° use case</a:t>
            </a:r>
            <a:r>
              <a:rPr lang="it-IT" dirty="0" smtClean="0"/>
              <a:t>: PI </a:t>
            </a:r>
            <a:r>
              <a:rPr lang="it-IT" dirty="0" err="1" smtClean="0"/>
              <a:t>operating</a:t>
            </a:r>
            <a:r>
              <a:rPr lang="it-IT" dirty="0" smtClean="0"/>
              <a:t> the </a:t>
            </a:r>
            <a:r>
              <a:rPr lang="it-IT" dirty="0" err="1" smtClean="0"/>
              <a:t>sites</a:t>
            </a:r>
            <a:r>
              <a:rPr lang="it-IT" dirty="0" smtClean="0"/>
              <a:t> </a:t>
            </a:r>
            <a:r>
              <a:rPr lang="it-IT" dirty="0" err="1" smtClean="0"/>
              <a:t>interested</a:t>
            </a:r>
            <a:r>
              <a:rPr lang="it-IT" dirty="0" smtClean="0"/>
              <a:t> to a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experiment</a:t>
            </a:r>
            <a:r>
              <a:rPr lang="it-IT" dirty="0" smtClean="0"/>
              <a:t>(s) (10-100)</a:t>
            </a:r>
          </a:p>
          <a:p>
            <a:pPr lvl="2"/>
            <a:r>
              <a:rPr lang="it-IT" dirty="0" smtClean="0"/>
              <a:t>2° use case: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modellers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the </a:t>
            </a:r>
            <a:r>
              <a:rPr lang="it-IT" dirty="0" err="1" smtClean="0"/>
              <a:t>results</a:t>
            </a:r>
            <a:r>
              <a:rPr lang="it-IT" dirty="0" smtClean="0"/>
              <a:t> (10-50)</a:t>
            </a:r>
          </a:p>
          <a:p>
            <a:pPr lvl="1"/>
            <a:r>
              <a:rPr lang="it-IT" dirty="0" err="1" smtClean="0"/>
              <a:t>Administrators</a:t>
            </a:r>
            <a:r>
              <a:rPr lang="it-IT" dirty="0" smtClean="0"/>
              <a:t>: </a:t>
            </a:r>
            <a:r>
              <a:rPr lang="it-IT" dirty="0" err="1" smtClean="0"/>
              <a:t>they</a:t>
            </a:r>
            <a:r>
              <a:rPr lang="it-IT" dirty="0" smtClean="0"/>
              <a:t> can upload/</a:t>
            </a:r>
            <a:r>
              <a:rPr lang="it-IT" dirty="0" err="1" smtClean="0"/>
              <a:t>configure</a:t>
            </a:r>
            <a:r>
              <a:rPr lang="it-IT" dirty="0" smtClean="0"/>
              <a:t> new </a:t>
            </a:r>
            <a:r>
              <a:rPr lang="it-IT" dirty="0" err="1" smtClean="0"/>
              <a:t>applications</a:t>
            </a:r>
            <a:r>
              <a:rPr lang="it-IT" dirty="0" smtClean="0"/>
              <a:t> (5-10)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5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will be the value of the </a:t>
            </a:r>
            <a:r>
              <a:rPr lang="en-GB" dirty="0" smtClean="0"/>
              <a:t>infrastructure services </a:t>
            </a:r>
            <a:r>
              <a:rPr lang="en-GB" dirty="0"/>
              <a:t>for them? </a:t>
            </a:r>
            <a:r>
              <a:rPr lang="en-GB" dirty="0" smtClean="0"/>
              <a:t>What </a:t>
            </a:r>
            <a:r>
              <a:rPr lang="en-GB" dirty="0"/>
              <a:t>will the system exactly deliver to them?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3528" y="1124744"/>
            <a:ext cx="8424936" cy="5040560"/>
          </a:xfrm>
        </p:spPr>
        <p:txBody>
          <a:bodyPr/>
          <a:lstStyle/>
          <a:p>
            <a:r>
              <a:rPr lang="it-IT" dirty="0" smtClean="0"/>
              <a:t>Use </a:t>
            </a:r>
            <a:r>
              <a:rPr lang="it-IT" dirty="0" err="1" smtClean="0"/>
              <a:t>cases</a:t>
            </a:r>
            <a:r>
              <a:rPr lang="it-IT" dirty="0" smtClean="0"/>
              <a:t> 1 &amp; 2:</a:t>
            </a:r>
          </a:p>
          <a:p>
            <a:pPr lvl="1"/>
            <a:r>
              <a:rPr lang="it-IT" dirty="0" smtClean="0"/>
              <a:t>End-</a:t>
            </a:r>
            <a:r>
              <a:rPr lang="it-IT" dirty="0" err="1" smtClean="0"/>
              <a:t>users</a:t>
            </a:r>
            <a:r>
              <a:rPr lang="it-IT" dirty="0" smtClean="0"/>
              <a:t> can </a:t>
            </a:r>
            <a:r>
              <a:rPr lang="it-IT" dirty="0" err="1" smtClean="0"/>
              <a:t>get</a:t>
            </a:r>
            <a:r>
              <a:rPr lang="it-IT" dirty="0" smtClean="0"/>
              <a:t> information to </a:t>
            </a:r>
            <a:r>
              <a:rPr lang="it-IT" dirty="0" err="1" smtClean="0"/>
              <a:t>have</a:t>
            </a:r>
            <a:r>
              <a:rPr lang="it-IT" dirty="0" smtClean="0"/>
              <a:t> a </a:t>
            </a:r>
            <a:r>
              <a:rPr lang="it-IT" dirty="0" err="1" smtClean="0"/>
              <a:t>better</a:t>
            </a:r>
            <a:r>
              <a:rPr lang="it-IT" dirty="0" smtClean="0"/>
              <a:t> </a:t>
            </a:r>
            <a:r>
              <a:rPr lang="it-IT" dirty="0" err="1" smtClean="0"/>
              <a:t>understanding</a:t>
            </a:r>
            <a:r>
              <a:rPr lang="it-IT" dirty="0" smtClean="0"/>
              <a:t> of the </a:t>
            </a:r>
            <a:r>
              <a:rPr lang="it-IT" dirty="0" err="1" smtClean="0"/>
              <a:t>greeen-house</a:t>
            </a:r>
            <a:r>
              <a:rPr lang="it-IT" dirty="0" smtClean="0"/>
              <a:t> gas </a:t>
            </a:r>
            <a:r>
              <a:rPr lang="it-IT" dirty="0" err="1" smtClean="0"/>
              <a:t>fluxes</a:t>
            </a:r>
            <a:r>
              <a:rPr lang="it-IT" dirty="0" smtClean="0"/>
              <a:t> and </a:t>
            </a:r>
            <a:r>
              <a:rPr lang="it-IT" dirty="0" err="1" smtClean="0"/>
              <a:t>concentration</a:t>
            </a:r>
            <a:r>
              <a:rPr lang="it-IT" dirty="0" smtClean="0"/>
              <a:t> in the </a:t>
            </a:r>
            <a:r>
              <a:rPr lang="it-IT" dirty="0" err="1" smtClean="0"/>
              <a:t>atmosphere</a:t>
            </a:r>
            <a:r>
              <a:rPr lang="it-IT" dirty="0" smtClean="0"/>
              <a:t>. Data </a:t>
            </a:r>
            <a:r>
              <a:rPr lang="it-IT" dirty="0" err="1" smtClean="0"/>
              <a:t>transformed</a:t>
            </a:r>
            <a:r>
              <a:rPr lang="it-IT" dirty="0" smtClean="0"/>
              <a:t> to information (</a:t>
            </a:r>
            <a:r>
              <a:rPr lang="it-IT" dirty="0" err="1" smtClean="0"/>
              <a:t>knowledge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 smtClean="0"/>
              <a:t>users</a:t>
            </a:r>
            <a:endParaRPr lang="it-IT" dirty="0" smtClean="0"/>
          </a:p>
          <a:p>
            <a:pPr lvl="2"/>
            <a:r>
              <a:rPr lang="it-IT" dirty="0" smtClean="0"/>
              <a:t>Use case 1: Station </a:t>
            </a:r>
            <a:r>
              <a:rPr lang="it-IT" dirty="0" err="1" smtClean="0"/>
              <a:t>PIs</a:t>
            </a:r>
            <a:r>
              <a:rPr lang="it-IT" dirty="0" smtClean="0"/>
              <a:t> can exploit a ready to use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can </a:t>
            </a:r>
            <a:r>
              <a:rPr lang="it-IT" dirty="0" err="1" smtClean="0"/>
              <a:t>run</a:t>
            </a:r>
            <a:r>
              <a:rPr lang="it-IT" dirty="0" smtClean="0"/>
              <a:t> model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input the data from </a:t>
            </a:r>
            <a:r>
              <a:rPr lang="it-IT" dirty="0" err="1" smtClean="0"/>
              <a:t>them</a:t>
            </a:r>
            <a:r>
              <a:rPr lang="it-IT" dirty="0" smtClean="0"/>
              <a:t> station. </a:t>
            </a:r>
            <a:r>
              <a:rPr lang="it-IT" dirty="0" err="1" smtClean="0"/>
              <a:t>Usually</a:t>
            </a:r>
            <a:r>
              <a:rPr lang="it-IT" dirty="0" smtClean="0"/>
              <a:t>, </a:t>
            </a:r>
            <a:r>
              <a:rPr lang="it-IT" dirty="0" err="1" smtClean="0"/>
              <a:t>PIs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the </a:t>
            </a:r>
            <a:r>
              <a:rPr lang="it-IT" dirty="0" err="1" smtClean="0"/>
              <a:t>knowledge</a:t>
            </a:r>
            <a:r>
              <a:rPr lang="it-IT" dirty="0" smtClean="0"/>
              <a:t> and the </a:t>
            </a:r>
            <a:r>
              <a:rPr lang="it-IT" dirty="0" err="1" smtClean="0"/>
              <a:t>resources</a:t>
            </a:r>
            <a:r>
              <a:rPr lang="it-IT" dirty="0" smtClean="0"/>
              <a:t> to </a:t>
            </a:r>
            <a:r>
              <a:rPr lang="it-IT" dirty="0" err="1" smtClean="0"/>
              <a:t>run</a:t>
            </a:r>
            <a:r>
              <a:rPr lang="it-IT" dirty="0" smtClean="0"/>
              <a:t> a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the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offered</a:t>
            </a:r>
            <a:r>
              <a:rPr lang="it-IT" dirty="0" smtClean="0"/>
              <a:t> by </a:t>
            </a:r>
            <a:r>
              <a:rPr lang="it-IT" dirty="0" err="1" smtClean="0"/>
              <a:t>this</a:t>
            </a:r>
            <a:r>
              <a:rPr lang="it-IT" dirty="0" smtClean="0"/>
              <a:t> use case</a:t>
            </a:r>
          </a:p>
          <a:p>
            <a:pPr lvl="2"/>
            <a:r>
              <a:rPr lang="it-IT" dirty="0" smtClean="0"/>
              <a:t>Use case 2: can </a:t>
            </a:r>
            <a:r>
              <a:rPr lang="it-IT" dirty="0" err="1" smtClean="0"/>
              <a:t>collect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r>
              <a:rPr lang="it-IT" dirty="0" smtClean="0"/>
              <a:t> in a standard format from a </a:t>
            </a:r>
            <a:r>
              <a:rPr lang="it-IT" dirty="0" err="1" smtClean="0"/>
              <a:t>central</a:t>
            </a:r>
            <a:r>
              <a:rPr lang="it-IT" dirty="0" smtClean="0"/>
              <a:t> </a:t>
            </a:r>
            <a:r>
              <a:rPr lang="it-IT" dirty="0" err="1" smtClean="0"/>
              <a:t>repository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1705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will be the value of the </a:t>
            </a:r>
            <a:r>
              <a:rPr lang="en-GB" dirty="0" smtClean="0"/>
              <a:t>infrastructure services </a:t>
            </a:r>
            <a:r>
              <a:rPr lang="en-GB" dirty="0"/>
              <a:t>for them? </a:t>
            </a:r>
            <a:r>
              <a:rPr lang="en-GB" dirty="0" smtClean="0"/>
              <a:t>What </a:t>
            </a:r>
            <a:r>
              <a:rPr lang="en-GB" dirty="0"/>
              <a:t>will the system exactly deliver to them?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xfrm>
            <a:off x="323528" y="1124744"/>
            <a:ext cx="8424936" cy="4784400"/>
          </a:xfrm>
        </p:spPr>
        <p:txBody>
          <a:bodyPr/>
          <a:lstStyle/>
          <a:p>
            <a:r>
              <a:rPr lang="it-IT" dirty="0" smtClean="0"/>
              <a:t>Use </a:t>
            </a:r>
            <a:r>
              <a:rPr lang="it-IT" dirty="0" err="1" smtClean="0"/>
              <a:t>cases</a:t>
            </a:r>
            <a:r>
              <a:rPr lang="it-IT" dirty="0" smtClean="0"/>
              <a:t> 1 &amp; 2:</a:t>
            </a:r>
          </a:p>
          <a:p>
            <a:pPr lvl="1"/>
            <a:r>
              <a:rPr lang="it-IT" dirty="0" err="1" smtClean="0"/>
              <a:t>Administrators</a:t>
            </a:r>
            <a:r>
              <a:rPr lang="it-IT" dirty="0" smtClean="0"/>
              <a:t> can </a:t>
            </a:r>
            <a:r>
              <a:rPr lang="it-IT" dirty="0" err="1" smtClean="0"/>
              <a:t>easily</a:t>
            </a:r>
            <a:r>
              <a:rPr lang="it-IT" dirty="0" smtClean="0"/>
              <a:t> set, </a:t>
            </a:r>
            <a:r>
              <a:rPr lang="it-IT" dirty="0" err="1" smtClean="0"/>
              <a:t>configure</a:t>
            </a:r>
            <a:r>
              <a:rPr lang="it-IT" dirty="0" smtClean="0"/>
              <a:t> and update a model in the </a:t>
            </a:r>
            <a:r>
              <a:rPr lang="it-IT" dirty="0" err="1" smtClean="0"/>
              <a:t>system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allows</a:t>
            </a:r>
            <a:r>
              <a:rPr lang="it-IT" dirty="0" smtClean="0"/>
              <a:t> to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comparisons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r>
              <a:rPr lang="it-IT" dirty="0" smtClean="0"/>
              <a:t>. </a:t>
            </a:r>
            <a:r>
              <a:rPr lang="it-IT" dirty="0" err="1" smtClean="0"/>
              <a:t>They</a:t>
            </a:r>
            <a:r>
              <a:rPr lang="it-IT" dirty="0" smtClean="0"/>
              <a:t> can profit of the </a:t>
            </a:r>
            <a:r>
              <a:rPr lang="it-IT" dirty="0" err="1" smtClean="0"/>
              <a:t>computing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r>
              <a:rPr lang="it-IT" dirty="0" smtClean="0"/>
              <a:t> </a:t>
            </a:r>
            <a:r>
              <a:rPr lang="it-IT" dirty="0" err="1" smtClean="0"/>
              <a:t>attached</a:t>
            </a:r>
            <a:r>
              <a:rPr lang="it-IT" dirty="0" smtClean="0"/>
              <a:t> to the </a:t>
            </a:r>
            <a:r>
              <a:rPr lang="it-IT" dirty="0" err="1" smtClean="0"/>
              <a:t>system</a:t>
            </a:r>
            <a:r>
              <a:rPr lang="it-IT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5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should they use the system?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323528" y="1124744"/>
            <a:ext cx="8424936" cy="4784400"/>
          </a:xfrm>
        </p:spPr>
        <p:txBody>
          <a:bodyPr/>
          <a:lstStyle/>
          <a:p>
            <a:r>
              <a:rPr lang="it-IT" dirty="0" smtClean="0"/>
              <a:t>Use case 1:</a:t>
            </a:r>
          </a:p>
          <a:p>
            <a:pPr lvl="1"/>
            <a:r>
              <a:rPr lang="it-IT" dirty="0" smtClean="0"/>
              <a:t>End-</a:t>
            </a:r>
            <a:r>
              <a:rPr lang="it-IT" dirty="0" err="1" smtClean="0"/>
              <a:t>users</a:t>
            </a:r>
            <a:r>
              <a:rPr lang="it-IT" dirty="0" smtClean="0"/>
              <a:t> &amp; </a:t>
            </a:r>
            <a:r>
              <a:rPr lang="it-IT" dirty="0" err="1" smtClean="0"/>
              <a:t>PIs</a:t>
            </a:r>
            <a:r>
              <a:rPr lang="it-IT" dirty="0" smtClean="0"/>
              <a:t>:</a:t>
            </a:r>
          </a:p>
          <a:p>
            <a:pPr lvl="2"/>
            <a:r>
              <a:rPr lang="it-IT" dirty="0" smtClean="0"/>
              <a:t>User story «</a:t>
            </a:r>
            <a:r>
              <a:rPr lang="it-IT" dirty="0" err="1" smtClean="0"/>
              <a:t>run</a:t>
            </a:r>
            <a:r>
              <a:rPr lang="it-IT" dirty="0" smtClean="0"/>
              <a:t> a </a:t>
            </a:r>
            <a:r>
              <a:rPr lang="it-IT" dirty="0" err="1" smtClean="0"/>
              <a:t>simulation</a:t>
            </a:r>
            <a:r>
              <a:rPr lang="it-IT" dirty="0" smtClean="0"/>
              <a:t>»: (1) </a:t>
            </a:r>
            <a:r>
              <a:rPr lang="it-IT" dirty="0" err="1"/>
              <a:t>select</a:t>
            </a:r>
            <a:r>
              <a:rPr lang="it-IT" dirty="0"/>
              <a:t> the input from the data </a:t>
            </a:r>
            <a:r>
              <a:rPr lang="it-IT" dirty="0" err="1"/>
              <a:t>repository</a:t>
            </a:r>
            <a:r>
              <a:rPr lang="it-IT" dirty="0"/>
              <a:t>, </a:t>
            </a:r>
            <a:r>
              <a:rPr lang="it-IT" dirty="0" smtClean="0"/>
              <a:t>(2) </a:t>
            </a:r>
            <a:r>
              <a:rPr lang="it-IT" dirty="0" err="1" smtClean="0"/>
              <a:t>analyse</a:t>
            </a:r>
            <a:r>
              <a:rPr lang="it-IT" dirty="0" smtClean="0"/>
              <a:t> </a:t>
            </a:r>
            <a:r>
              <a:rPr lang="it-IT" dirty="0"/>
              <a:t>and compare the </a:t>
            </a:r>
            <a:r>
              <a:rPr lang="it-IT" dirty="0" err="1" smtClean="0"/>
              <a:t>results</a:t>
            </a:r>
            <a:endParaRPr lang="it-IT" dirty="0" smtClean="0"/>
          </a:p>
          <a:p>
            <a:pPr lvl="1"/>
            <a:r>
              <a:rPr lang="it-IT" dirty="0" smtClean="0"/>
              <a:t>Advanced </a:t>
            </a:r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/>
              <a:t>users</a:t>
            </a:r>
            <a:r>
              <a:rPr lang="it-IT" dirty="0" smtClean="0"/>
              <a:t>:</a:t>
            </a:r>
          </a:p>
          <a:p>
            <a:pPr lvl="2"/>
            <a:r>
              <a:rPr lang="it-IT" dirty="0" smtClean="0"/>
              <a:t>More </a:t>
            </a:r>
            <a:r>
              <a:rPr lang="it-IT" dirty="0" err="1" smtClean="0"/>
              <a:t>interested</a:t>
            </a:r>
            <a:r>
              <a:rPr lang="it-IT" dirty="0" smtClean="0"/>
              <a:t> in model </a:t>
            </a:r>
            <a:r>
              <a:rPr lang="it-IT" dirty="0" err="1" smtClean="0"/>
              <a:t>evaluation</a:t>
            </a:r>
            <a:r>
              <a:rPr lang="it-IT" dirty="0" smtClean="0"/>
              <a:t> and </a:t>
            </a:r>
            <a:r>
              <a:rPr lang="it-IT" dirty="0" err="1" smtClean="0"/>
              <a:t>analysis</a:t>
            </a:r>
            <a:r>
              <a:rPr lang="it-IT" dirty="0" smtClean="0"/>
              <a:t> of the </a:t>
            </a:r>
            <a:r>
              <a:rPr lang="it-IT" dirty="0" err="1" smtClean="0"/>
              <a:t>results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0735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should they use the system?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323528" y="1124744"/>
            <a:ext cx="8424936" cy="4784400"/>
          </a:xfrm>
        </p:spPr>
        <p:txBody>
          <a:bodyPr/>
          <a:lstStyle/>
          <a:p>
            <a:r>
              <a:rPr lang="it-IT" dirty="0" smtClean="0"/>
              <a:t>Use case 2:</a:t>
            </a:r>
          </a:p>
          <a:p>
            <a:pPr lvl="1"/>
            <a:r>
              <a:rPr lang="it-IT" dirty="0" smtClean="0"/>
              <a:t>End-</a:t>
            </a:r>
            <a:r>
              <a:rPr lang="it-IT" dirty="0" err="1" smtClean="0"/>
              <a:t>users</a:t>
            </a:r>
            <a:r>
              <a:rPr lang="it-IT" dirty="0" smtClean="0"/>
              <a:t> and </a:t>
            </a:r>
            <a:r>
              <a:rPr lang="it-IT" dirty="0" err="1" smtClean="0"/>
              <a:t>scientific</a:t>
            </a:r>
            <a:r>
              <a:rPr lang="it-IT" dirty="0" smtClean="0"/>
              <a:t> </a:t>
            </a:r>
            <a:r>
              <a:rPr lang="it-IT" dirty="0" err="1" smtClean="0"/>
              <a:t>users</a:t>
            </a:r>
            <a:r>
              <a:rPr lang="it-IT" dirty="0" smtClean="0"/>
              <a:t>:</a:t>
            </a:r>
          </a:p>
          <a:p>
            <a:pPr lvl="2"/>
            <a:r>
              <a:rPr lang="it-IT" dirty="0" smtClean="0"/>
              <a:t>Can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the </a:t>
            </a:r>
            <a:r>
              <a:rPr lang="it-IT" dirty="0" err="1" smtClean="0"/>
              <a:t>results</a:t>
            </a:r>
            <a:r>
              <a:rPr lang="it-IT" dirty="0" smtClean="0"/>
              <a:t> from the </a:t>
            </a:r>
            <a:r>
              <a:rPr lang="it-IT" dirty="0" err="1" smtClean="0"/>
              <a:t>repository</a:t>
            </a:r>
            <a:endParaRPr lang="it-IT" dirty="0"/>
          </a:p>
          <a:p>
            <a:pPr lvl="1"/>
            <a:r>
              <a:rPr lang="it-IT" dirty="0" smtClean="0"/>
              <a:t>Advanced </a:t>
            </a:r>
            <a:r>
              <a:rPr lang="it-IT" dirty="0" err="1" smtClean="0"/>
              <a:t>scientific</a:t>
            </a:r>
            <a:r>
              <a:rPr lang="it-IT" dirty="0" smtClean="0"/>
              <a:t> </a:t>
            </a:r>
            <a:r>
              <a:rPr lang="it-IT" dirty="0" err="1" smtClean="0"/>
              <a:t>users</a:t>
            </a:r>
            <a:r>
              <a:rPr lang="it-IT" dirty="0" smtClean="0"/>
              <a:t>:</a:t>
            </a:r>
          </a:p>
          <a:p>
            <a:pPr lvl="2"/>
            <a:r>
              <a:rPr lang="it-IT" dirty="0" smtClean="0"/>
              <a:t>User story «</a:t>
            </a:r>
            <a:r>
              <a:rPr lang="it-IT" dirty="0" err="1" smtClean="0"/>
              <a:t>run</a:t>
            </a:r>
            <a:r>
              <a:rPr lang="it-IT" dirty="0" smtClean="0"/>
              <a:t> a </a:t>
            </a:r>
            <a:r>
              <a:rPr lang="it-IT" dirty="0" err="1" smtClean="0"/>
              <a:t>simulation</a:t>
            </a:r>
            <a:r>
              <a:rPr lang="it-IT" dirty="0" smtClean="0"/>
              <a:t>» : (1) </a:t>
            </a:r>
            <a:r>
              <a:rPr lang="it-IT" dirty="0" err="1" smtClean="0"/>
              <a:t>choose</a:t>
            </a:r>
            <a:r>
              <a:rPr lang="it-IT" dirty="0" smtClean="0"/>
              <a:t> a model, (2) </a:t>
            </a:r>
            <a:r>
              <a:rPr lang="it-IT" dirty="0" err="1" smtClean="0"/>
              <a:t>select</a:t>
            </a:r>
            <a:r>
              <a:rPr lang="it-IT" dirty="0" smtClean="0"/>
              <a:t> the input from the data </a:t>
            </a:r>
            <a:r>
              <a:rPr lang="it-IT" dirty="0" err="1" smtClean="0"/>
              <a:t>repository</a:t>
            </a:r>
            <a:r>
              <a:rPr lang="it-IT" dirty="0" smtClean="0"/>
              <a:t>, (3) </a:t>
            </a:r>
            <a:r>
              <a:rPr lang="it-IT" dirty="0" err="1" smtClean="0"/>
              <a:t>execute</a:t>
            </a:r>
            <a:r>
              <a:rPr lang="it-IT" dirty="0" smtClean="0"/>
              <a:t> the model with </a:t>
            </a:r>
            <a:r>
              <a:rPr lang="it-IT" dirty="0" err="1" smtClean="0"/>
              <a:t>chosen</a:t>
            </a:r>
            <a:r>
              <a:rPr lang="it-IT" dirty="0" smtClean="0"/>
              <a:t> input and (4) </a:t>
            </a:r>
            <a:r>
              <a:rPr lang="it-IT" dirty="0" err="1" smtClean="0"/>
              <a:t>analyse</a:t>
            </a:r>
            <a:r>
              <a:rPr lang="it-IT" dirty="0" smtClean="0"/>
              <a:t> and compare the </a:t>
            </a:r>
            <a:r>
              <a:rPr lang="it-IT" dirty="0" err="1" smtClean="0"/>
              <a:t>results</a:t>
            </a:r>
            <a:endParaRPr lang="it-IT" dirty="0" smtClean="0"/>
          </a:p>
          <a:p>
            <a:pPr lvl="2"/>
            <a:r>
              <a:rPr lang="it-IT" dirty="0" smtClean="0"/>
              <a:t>User story «create a new model»: (1) design a new model, (2) upload the model in the </a:t>
            </a:r>
            <a:r>
              <a:rPr lang="it-IT" dirty="0" err="1" smtClean="0"/>
              <a:t>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8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What's the timeline for development, testing and large-scale operation?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(</a:t>
            </a:r>
            <a:r>
              <a:rPr lang="en-GB" sz="2200" dirty="0"/>
              <a:t>Consecutive releases can/should be considered.)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Use case 1:</a:t>
            </a:r>
          </a:p>
          <a:p>
            <a:pPr lvl="1"/>
            <a:r>
              <a:rPr lang="it-IT" dirty="0" smtClean="0"/>
              <a:t>Start </a:t>
            </a:r>
            <a:r>
              <a:rPr lang="it-IT" dirty="0" err="1" smtClean="0"/>
              <a:t>now</a:t>
            </a:r>
            <a:r>
              <a:rPr lang="it-IT" dirty="0" smtClean="0"/>
              <a:t> the </a:t>
            </a:r>
            <a:r>
              <a:rPr lang="it-IT" dirty="0" err="1" smtClean="0"/>
              <a:t>testing</a:t>
            </a:r>
            <a:r>
              <a:rPr lang="it-IT" dirty="0" smtClean="0"/>
              <a:t> and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operational</a:t>
            </a:r>
            <a:r>
              <a:rPr lang="it-IT" dirty="0" smtClean="0"/>
              <a:t> by </a:t>
            </a:r>
            <a:r>
              <a:rPr lang="it-IT" dirty="0" err="1" smtClean="0"/>
              <a:t>early</a:t>
            </a:r>
            <a:r>
              <a:rPr lang="it-IT" dirty="0" smtClean="0"/>
              <a:t> 2017</a:t>
            </a:r>
          </a:p>
          <a:p>
            <a:r>
              <a:rPr lang="it-IT" dirty="0" smtClean="0"/>
              <a:t>Use case 2:</a:t>
            </a:r>
          </a:p>
          <a:p>
            <a:pPr lvl="1"/>
            <a:r>
              <a:rPr lang="it-IT" dirty="0" err="1" smtClean="0"/>
              <a:t>Starting</a:t>
            </a:r>
            <a:r>
              <a:rPr lang="it-IT" dirty="0" smtClean="0"/>
              <a:t> test late 2016 </a:t>
            </a:r>
            <a:r>
              <a:rPr lang="it-IT" dirty="0" err="1" smtClean="0"/>
              <a:t>taking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account the </a:t>
            </a:r>
            <a:r>
              <a:rPr lang="it-IT" dirty="0" err="1" smtClean="0"/>
              <a:t>outcome</a:t>
            </a:r>
            <a:r>
              <a:rPr lang="it-IT" dirty="0" smtClean="0"/>
              <a:t> of the use case 1</a:t>
            </a:r>
          </a:p>
        </p:txBody>
      </p:sp>
    </p:spTree>
    <p:extLst>
      <p:ext uri="{BB962C8B-B14F-4D97-AF65-F5344CB8AC3E}">
        <p14:creationId xmlns:p14="http://schemas.microsoft.com/office/powerpoint/2010/main" val="10386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gag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Engage.potx</Template>
  <TotalTime>17430</TotalTime>
  <Words>1249</Words>
  <Application>Microsoft Office PowerPoint</Application>
  <PresentationFormat>Presentazione su schermo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Segoe UI</vt:lpstr>
      <vt:lpstr>Verdana</vt:lpstr>
      <vt:lpstr>Wingdings</vt:lpstr>
      <vt:lpstr>Engage</vt:lpstr>
      <vt:lpstr>EGI Powerpoint Presentation (body)</vt:lpstr>
      <vt:lpstr>EGI Powerpoint Presentation (closing)</vt:lpstr>
      <vt:lpstr>Design your e-infrastructure!  https://indico.egi.eu/indico/event/2895/   Use case: ICOS</vt:lpstr>
      <vt:lpstr>Group members</vt:lpstr>
      <vt:lpstr>First break-out</vt:lpstr>
      <vt:lpstr>Who will be the user? Can the users be characterised? How many are they?</vt:lpstr>
      <vt:lpstr>What will be the value of the infrastructure services for them? What will the system exactly deliver to them?</vt:lpstr>
      <vt:lpstr>What will be the value of the infrastructure services for them? What will the system exactly deliver to them?</vt:lpstr>
      <vt:lpstr>How should they use the system?</vt:lpstr>
      <vt:lpstr>How should they use the system?</vt:lpstr>
      <vt:lpstr>What's the timeline for development, testing and large-scale operation?  (Consecutive releases can/should be considered.) </vt:lpstr>
      <vt:lpstr>Second break-out</vt:lpstr>
      <vt:lpstr>What should the first version include? - The most basic product prototype imaginable already bringing value to the users  (the so-called Minimal Viable Product - MVP)</vt:lpstr>
      <vt:lpstr>Which components/services already exist in this architecture?</vt:lpstr>
      <vt:lpstr>Which components/services are under development (and by who)?</vt:lpstr>
      <vt:lpstr>Which components/services should be still brought into the system? Can EGI/EUDAT partners do it?</vt:lpstr>
      <vt:lpstr>Which components/services should be still brought into the system? Can EGI/EUDAT partners do it?</vt:lpstr>
      <vt:lpstr>Are there gaps in the EGI/EUDAT service catalogues that should be filled to realise the use case? Which service provider could fill the gap?</vt:lpstr>
      <vt:lpstr>Draft roadmap (1)</vt:lpstr>
      <vt:lpstr>Draft roadmap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dscardaci</cp:lastModifiedBy>
  <cp:revision>465</cp:revision>
  <cp:lastPrinted>2016-02-12T08:33:14Z</cp:lastPrinted>
  <dcterms:created xsi:type="dcterms:W3CDTF">2015-05-07T09:24:15Z</dcterms:created>
  <dcterms:modified xsi:type="dcterms:W3CDTF">2016-04-08T08:29:27Z</dcterms:modified>
</cp:coreProperties>
</file>