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6"/>
  </p:notesMasterIdLst>
  <p:handoutMasterIdLst>
    <p:handoutMasterId r:id="rId27"/>
  </p:handoutMasterIdLst>
  <p:sldIdLst>
    <p:sldId id="338" r:id="rId4"/>
    <p:sldId id="492" r:id="rId5"/>
    <p:sldId id="493" r:id="rId6"/>
    <p:sldId id="494" r:id="rId7"/>
    <p:sldId id="478" r:id="rId8"/>
    <p:sldId id="479" r:id="rId9"/>
    <p:sldId id="480" r:id="rId10"/>
    <p:sldId id="482" r:id="rId11"/>
    <p:sldId id="483" r:id="rId12"/>
    <p:sldId id="484" r:id="rId13"/>
    <p:sldId id="495" r:id="rId14"/>
    <p:sldId id="496" r:id="rId15"/>
    <p:sldId id="497" r:id="rId16"/>
    <p:sldId id="498" r:id="rId17"/>
    <p:sldId id="499" r:id="rId18"/>
    <p:sldId id="500" r:id="rId19"/>
    <p:sldId id="486" r:id="rId20"/>
    <p:sldId id="501" r:id="rId21"/>
    <p:sldId id="488" r:id="rId22"/>
    <p:sldId id="489" r:id="rId23"/>
    <p:sldId id="490" r:id="rId24"/>
    <p:sldId id="491" r:id="rId25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DAF26427-EEF4-5B47-8CB0-9880A23B0CCE}">
      <dgm:prSet phldrT="[Text]"/>
      <dgm:spPr/>
      <dgm:t>
        <a:bodyPr/>
        <a:lstStyle/>
        <a:p>
          <a:endParaRPr lang="en-US" dirty="0"/>
        </a:p>
      </dgm:t>
    </dgm:pt>
    <dgm:pt modelId="{F0414089-8FDA-D448-BC40-A564D4FF6A25}" type="parTrans" cxnId="{218C1CCE-A110-5646-AAD0-C86AC564DDCE}">
      <dgm:prSet/>
      <dgm:spPr/>
      <dgm:t>
        <a:bodyPr/>
        <a:lstStyle/>
        <a:p>
          <a:endParaRPr lang="en-US"/>
        </a:p>
      </dgm:t>
    </dgm:pt>
    <dgm:pt modelId="{FEBB3AD2-B680-1F43-8FAD-10A2B5A64795}" type="sibTrans" cxnId="{218C1CCE-A110-5646-AAD0-C86AC564DDCE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7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75766E9A-84F2-0741-9ED3-83568E8B7829}" type="pres">
      <dgm:prSet presAssocID="{DAF26427-EEF4-5B47-8CB0-9880A23B0CC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61905-B686-A84F-B74C-94233EF4EC54}" type="pres">
      <dgm:prSet presAssocID="{FEBB3AD2-B680-1F43-8FAD-10A2B5A64795}" presName="space" presStyleCnt="0"/>
      <dgm:spPr/>
    </dgm:pt>
    <dgm:pt modelId="{95A1A57D-A270-8441-B21C-58B5835C604D}" type="pres">
      <dgm:prSet presAssocID="{E79C6363-7A0C-764E-B6A1-7A5FB4953E1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811B60-129B-9C4F-A46B-02C83CAFF62E}" type="presOf" srcId="{BC2C4EA6-FB4C-BB44-98C1-967B3CED5661}" destId="{34AC6EAF-F695-4747-B01D-5BB0D645049A}" srcOrd="0" destOrd="0" presId="urn:microsoft.com/office/officeart/2005/8/layout/venn3"/>
    <dgm:cxn modelId="{0C9A1E9C-D0A8-EE4A-94F4-9A08253A24C8}" type="presOf" srcId="{DAF26427-EEF4-5B47-8CB0-9880A23B0CCE}" destId="{75766E9A-84F2-0741-9ED3-83568E8B7829}" srcOrd="0" destOrd="0" presId="urn:microsoft.com/office/officeart/2005/8/layout/venn3"/>
    <dgm:cxn modelId="{218C1CCE-A110-5646-AAD0-C86AC564DDCE}" srcId="{A6D2C70D-DC1A-F54A-A4DE-46E33913B027}" destId="{DAF26427-EEF4-5B47-8CB0-9880A23B0CCE}" srcOrd="5" destOrd="0" parTransId="{F0414089-8FDA-D448-BC40-A564D4FF6A25}" sibTransId="{FEBB3AD2-B680-1F43-8FAD-10A2B5A64795}"/>
    <dgm:cxn modelId="{EA970B3C-42CE-4043-96E3-16DDD6963430}" type="presOf" srcId="{9DD5EDA7-5357-8B48-A822-D5B162C42736}" destId="{957EF3AD-C1DA-0A44-9FA3-60B4F8F1F0F8}" srcOrd="0" destOrd="0" presId="urn:microsoft.com/office/officeart/2005/8/layout/venn3"/>
    <dgm:cxn modelId="{515DCB37-B39A-1E45-94A2-9D94DB090A21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84C4A038-EE0C-904D-B495-2391D8018A62}" type="presOf" srcId="{E8FD6218-CD90-FC4F-8E27-31DF7C2BC85F}" destId="{37E8E445-6177-774C-8932-018B60C0AED4}" srcOrd="0" destOrd="0" presId="urn:microsoft.com/office/officeart/2005/8/layout/venn3"/>
    <dgm:cxn modelId="{29584B6A-F4C0-CE48-8CC4-358F7516FAD6}" srcId="{A6D2C70D-DC1A-F54A-A4DE-46E33913B027}" destId="{E79C6363-7A0C-764E-B6A1-7A5FB4953E19}" srcOrd="6" destOrd="0" parTransId="{766F1C71-2DF6-3D44-93B5-087C0BD87338}" sibTransId="{216E8A5E-8B61-DA4E-B71C-DA1958DEA35D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7C5F208D-F1BA-9944-AB36-23AB6389C5FD}" type="presOf" srcId="{A6D2C70D-DC1A-F54A-A4DE-46E33913B027}" destId="{7E89ECF7-0371-8C43-AF9C-18A74B71E2F3}" srcOrd="0" destOrd="0" presId="urn:microsoft.com/office/officeart/2005/8/layout/venn3"/>
    <dgm:cxn modelId="{DB7D9DDB-C760-5B41-8C4A-8E7917E18CFB}" type="presOf" srcId="{9CF41761-903D-7D40-9577-257CFA1C4D86}" destId="{212FCDFA-01F2-F64C-A673-E0887006648A}" srcOrd="0" destOrd="0" presId="urn:microsoft.com/office/officeart/2005/8/layout/venn3"/>
    <dgm:cxn modelId="{3866F07B-A543-AA4D-B14E-033E5736F905}" type="presOf" srcId="{E79C6363-7A0C-764E-B6A1-7A5FB4953E19}" destId="{95A1A57D-A270-8441-B21C-58B5835C604D}" srcOrd="0" destOrd="0" presId="urn:microsoft.com/office/officeart/2005/8/layout/venn3"/>
    <dgm:cxn modelId="{F999454A-ABCD-AE4C-AE8E-AFF043F5B7E9}" type="presParOf" srcId="{7E89ECF7-0371-8C43-AF9C-18A74B71E2F3}" destId="{957EF3AD-C1DA-0A44-9FA3-60B4F8F1F0F8}" srcOrd="0" destOrd="0" presId="urn:microsoft.com/office/officeart/2005/8/layout/venn3"/>
    <dgm:cxn modelId="{B2A54A38-5091-E848-AF66-8485A878B6AB}" type="presParOf" srcId="{7E89ECF7-0371-8C43-AF9C-18A74B71E2F3}" destId="{409537A0-6579-1D46-AEA8-1D877B88F03B}" srcOrd="1" destOrd="0" presId="urn:microsoft.com/office/officeart/2005/8/layout/venn3"/>
    <dgm:cxn modelId="{C6EFF63C-738C-2C4D-8079-535DD399D2F2}" type="presParOf" srcId="{7E89ECF7-0371-8C43-AF9C-18A74B71E2F3}" destId="{C4F95CC9-F779-5641-AA76-4BC8D9EFFE15}" srcOrd="2" destOrd="0" presId="urn:microsoft.com/office/officeart/2005/8/layout/venn3"/>
    <dgm:cxn modelId="{3CCA92B6-8B69-254A-A9B5-FCD19968A765}" type="presParOf" srcId="{7E89ECF7-0371-8C43-AF9C-18A74B71E2F3}" destId="{96A37397-9E5B-7D45-B2B2-26F8DD3D4223}" srcOrd="3" destOrd="0" presId="urn:microsoft.com/office/officeart/2005/8/layout/venn3"/>
    <dgm:cxn modelId="{A91D7C84-ADED-1C40-AEBC-7EB116A5830C}" type="presParOf" srcId="{7E89ECF7-0371-8C43-AF9C-18A74B71E2F3}" destId="{34AC6EAF-F695-4747-B01D-5BB0D645049A}" srcOrd="4" destOrd="0" presId="urn:microsoft.com/office/officeart/2005/8/layout/venn3"/>
    <dgm:cxn modelId="{59A94C3B-CFB7-4748-A176-A808A20C167C}" type="presParOf" srcId="{7E89ECF7-0371-8C43-AF9C-18A74B71E2F3}" destId="{680B7888-20E9-7D4B-93A2-0751B261C528}" srcOrd="5" destOrd="0" presId="urn:microsoft.com/office/officeart/2005/8/layout/venn3"/>
    <dgm:cxn modelId="{FACC56CB-ACD5-8544-822E-6C9A850EBC65}" type="presParOf" srcId="{7E89ECF7-0371-8C43-AF9C-18A74B71E2F3}" destId="{37E8E445-6177-774C-8932-018B60C0AED4}" srcOrd="6" destOrd="0" presId="urn:microsoft.com/office/officeart/2005/8/layout/venn3"/>
    <dgm:cxn modelId="{31EDB2E7-1D79-CC48-9FFF-DB07A8250557}" type="presParOf" srcId="{7E89ECF7-0371-8C43-AF9C-18A74B71E2F3}" destId="{DA4D8BFE-327C-A240-A08B-753399AF31F4}" srcOrd="7" destOrd="0" presId="urn:microsoft.com/office/officeart/2005/8/layout/venn3"/>
    <dgm:cxn modelId="{4517B907-CB52-6F4A-A832-BB22361A7C6D}" type="presParOf" srcId="{7E89ECF7-0371-8C43-AF9C-18A74B71E2F3}" destId="{212FCDFA-01F2-F64C-A673-E0887006648A}" srcOrd="8" destOrd="0" presId="urn:microsoft.com/office/officeart/2005/8/layout/venn3"/>
    <dgm:cxn modelId="{9355C051-60F6-D244-B8C9-2918DF4A465B}" type="presParOf" srcId="{7E89ECF7-0371-8C43-AF9C-18A74B71E2F3}" destId="{2C17A508-3452-6C4E-BB59-F16102A0E606}" srcOrd="9" destOrd="0" presId="urn:microsoft.com/office/officeart/2005/8/layout/venn3"/>
    <dgm:cxn modelId="{00E49FE3-0267-904D-B42D-4A3D4C000972}" type="presParOf" srcId="{7E89ECF7-0371-8C43-AF9C-18A74B71E2F3}" destId="{75766E9A-84F2-0741-9ED3-83568E8B7829}" srcOrd="10" destOrd="0" presId="urn:microsoft.com/office/officeart/2005/8/layout/venn3"/>
    <dgm:cxn modelId="{4289E1A2-D2C2-5C40-ACFF-7C4CC4C34B9D}" type="presParOf" srcId="{7E89ECF7-0371-8C43-AF9C-18A74B71E2F3}" destId="{4E161905-B686-A84F-B74C-94233EF4EC54}" srcOrd="11" destOrd="0" presId="urn:microsoft.com/office/officeart/2005/8/layout/venn3"/>
    <dgm:cxn modelId="{640AF425-29D4-1245-AFF6-CB5308E48B9C}" type="presParOf" srcId="{7E89ECF7-0371-8C43-AF9C-18A74B71E2F3}" destId="{95A1A57D-A270-8441-B21C-58B5835C604D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/>
      <dgm:spPr/>
      <dgm:t>
        <a:bodyPr/>
        <a:lstStyle/>
        <a:p>
          <a:r>
            <a:rPr lang="en-GB" noProof="0" dirty="0" smtClean="0"/>
            <a:t>Cloud VM image repository</a:t>
          </a:r>
          <a:endParaRPr lang="en-GB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US" sz="1600" noProof="0" dirty="0" smtClean="0"/>
            <a:t>Publish your image</a:t>
          </a:r>
          <a:endParaRPr lang="en-US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/>
      <dgm:spPr/>
      <dgm:t>
        <a:bodyPr/>
        <a:lstStyle/>
        <a:p>
          <a:r>
            <a:rPr lang="en-GB" noProof="0" dirty="0" smtClean="0"/>
            <a:t>Manage your VM images</a:t>
          </a:r>
          <a:endParaRPr lang="en-GB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Sharing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/>
      <dgm:spPr/>
      <dgm:t>
        <a:bodyPr/>
        <a:lstStyle/>
        <a:p>
          <a:r>
            <a:rPr lang="en-GB" noProof="0" dirty="0" smtClean="0"/>
            <a:t>Automatic deployment on the cloud sites</a:t>
          </a:r>
          <a:endParaRPr lang="en-GB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noProof="0" dirty="0" smtClean="0"/>
            <a:t>Images automatically deployed on the cloud sites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272E0B14-D82C-C343-ABA1-8746EBAAFBA0}">
      <dgm:prSet phldrT="[Texto]" custT="1"/>
      <dgm:spPr/>
      <dgm:t>
        <a:bodyPr/>
        <a:lstStyle/>
        <a:p>
          <a:r>
            <a:rPr lang="en-US" sz="1600" noProof="0" dirty="0" smtClean="0"/>
            <a:t>Re-use images certified by EGI</a:t>
          </a:r>
          <a:endParaRPr lang="en-US" sz="1600" noProof="0" dirty="0"/>
        </a:p>
      </dgm:t>
    </dgm:pt>
    <dgm:pt modelId="{3E5A61D8-0164-1F49-8AEE-E3B024F66981}" type="parTrans" cxnId="{7503725D-5738-DD4E-809A-24623E0F052C}">
      <dgm:prSet/>
      <dgm:spPr/>
      <dgm:t>
        <a:bodyPr/>
        <a:lstStyle/>
        <a:p>
          <a:endParaRPr lang="es-ES"/>
        </a:p>
      </dgm:t>
    </dgm:pt>
    <dgm:pt modelId="{F079B9EB-5B82-6746-898A-3DBF022AE2CD}" type="sibTrans" cxnId="{7503725D-5738-DD4E-809A-24623E0F052C}">
      <dgm:prSet/>
      <dgm:spPr/>
      <dgm:t>
        <a:bodyPr/>
        <a:lstStyle/>
        <a:p>
          <a:endParaRPr lang="es-ES"/>
        </a:p>
      </dgm:t>
    </dgm:pt>
    <dgm:pt modelId="{491D22BA-AC28-4B2D-9C6F-109BBD9D9012}">
      <dgm:prSet phldrT="[Texto]" custT="1"/>
      <dgm:spPr/>
      <dgm:t>
        <a:bodyPr/>
        <a:lstStyle/>
        <a:p>
          <a:r>
            <a:rPr lang="en-US" sz="1600" noProof="0" dirty="0" smtClean="0"/>
            <a:t>Manage versions</a:t>
          </a:r>
          <a:endParaRPr lang="en-US" sz="1600" noProof="0" dirty="0"/>
        </a:p>
      </dgm:t>
    </dgm:pt>
    <dgm:pt modelId="{25B254C4-A170-4D57-B509-9C933290616B}" type="parTrans" cxnId="{CBF0E790-FCEB-4240-9E93-30A612BC4F4D}">
      <dgm:prSet/>
      <dgm:spPr/>
      <dgm:t>
        <a:bodyPr/>
        <a:lstStyle/>
        <a:p>
          <a:endParaRPr lang="en-GB"/>
        </a:p>
      </dgm:t>
    </dgm:pt>
    <dgm:pt modelId="{F05CA21B-F30C-4F11-9A97-54E1FCC0907E}" type="sibTrans" cxnId="{CBF0E790-FCEB-4240-9E93-30A612BC4F4D}">
      <dgm:prSet/>
      <dgm:spPr/>
      <dgm:t>
        <a:bodyPr/>
        <a:lstStyle/>
        <a:p>
          <a:endParaRPr lang="en-GB"/>
        </a:p>
      </dgm:t>
    </dgm:pt>
    <dgm:pt modelId="{38E70C77-0FA1-4EF2-B744-AE929093BDD2}">
      <dgm:prSet phldrT="[Texto]" custT="1"/>
      <dgm:spPr/>
      <dgm:t>
        <a:bodyPr/>
        <a:lstStyle/>
        <a:p>
          <a:r>
            <a:rPr lang="it-IT" sz="1600" noProof="0" dirty="0" smtClean="0"/>
            <a:t>Create private images</a:t>
          </a:r>
          <a:endParaRPr lang="en-GB" sz="1600" noProof="0" dirty="0"/>
        </a:p>
      </dgm:t>
    </dgm:pt>
    <dgm:pt modelId="{2419DF3A-7350-428C-92EA-702D0C1EFE1E}" type="parTrans" cxnId="{38F538E6-CB65-4264-BB4B-3616D5176624}">
      <dgm:prSet/>
      <dgm:spPr/>
      <dgm:t>
        <a:bodyPr/>
        <a:lstStyle/>
        <a:p>
          <a:endParaRPr lang="en-GB"/>
        </a:p>
      </dgm:t>
    </dgm:pt>
    <dgm:pt modelId="{4A87F64E-C37A-4FB3-BEF7-33B813698DB5}" type="sibTrans" cxnId="{38F538E6-CB65-4264-BB4B-3616D5176624}">
      <dgm:prSet/>
      <dgm:spPr/>
      <dgm:t>
        <a:bodyPr/>
        <a:lstStyle/>
        <a:p>
          <a:endParaRPr lang="en-GB"/>
        </a:p>
      </dgm:t>
    </dgm:pt>
    <dgm:pt modelId="{AF0CA1E8-1F3D-423A-AD40-6655C7E10D5E}">
      <dgm:prSet phldrT="[Texto]" custT="1"/>
      <dgm:spPr/>
      <dgm:t>
        <a:bodyPr/>
        <a:lstStyle/>
        <a:p>
          <a:r>
            <a:rPr lang="it-IT" sz="1600" noProof="0" dirty="0" err="1" smtClean="0"/>
            <a:t>Automatic</a:t>
          </a:r>
          <a:r>
            <a:rPr lang="it-IT" sz="1600" noProof="0" dirty="0" smtClean="0"/>
            <a:t> update</a:t>
          </a:r>
          <a:endParaRPr lang="en-GB" sz="1600" noProof="0" dirty="0"/>
        </a:p>
      </dgm:t>
    </dgm:pt>
    <dgm:pt modelId="{A346B999-BC21-4998-A49A-5A616CEE6E53}" type="parTrans" cxnId="{EFB8F179-AB6A-42CD-94D6-161D3EDCC606}">
      <dgm:prSet/>
      <dgm:spPr/>
      <dgm:t>
        <a:bodyPr/>
        <a:lstStyle/>
        <a:p>
          <a:endParaRPr lang="en-GB"/>
        </a:p>
      </dgm:t>
    </dgm:pt>
    <dgm:pt modelId="{2AEB94BF-91B7-47AA-A771-2C14D7323B8C}" type="sibTrans" cxnId="{EFB8F179-AB6A-42CD-94D6-161D3EDCC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538E6-CB65-4264-BB4B-3616D5176624}" srcId="{3EFECC13-FE4F-2240-816B-14032C136543}" destId="{38E70C77-0FA1-4EF2-B744-AE929093BDD2}" srcOrd="1" destOrd="0" parTransId="{2419DF3A-7350-428C-92EA-702D0C1EFE1E}" sibTransId="{4A87F64E-C37A-4FB3-BEF7-33B813698DB5}"/>
    <dgm:cxn modelId="{849CCCC8-88A5-1746-9515-9ED719FBF6EE}" type="presOf" srcId="{491D22BA-AC28-4B2D-9C6F-109BBD9D9012}" destId="{3E2056DF-E964-5048-A380-E6EBE5B741FB}" srcOrd="0" destOrd="2" presId="urn:microsoft.com/office/officeart/2005/8/layout/vList5"/>
    <dgm:cxn modelId="{CBF0E790-FCEB-4240-9E93-30A612BC4F4D}" srcId="{91DA2045-1738-B648-973E-49B795DD32D0}" destId="{491D22BA-AC28-4B2D-9C6F-109BBD9D9012}" srcOrd="2" destOrd="0" parTransId="{25B254C4-A170-4D57-B509-9C933290616B}" sibTransId="{F05CA21B-F30C-4F11-9A97-54E1FCC0907E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FB8F179-AB6A-42CD-94D6-161D3EDCC606}" srcId="{84A79093-DE52-A445-BF25-7E479107B21F}" destId="{AF0CA1E8-1F3D-423A-AD40-6655C7E10D5E}" srcOrd="1" destOrd="0" parTransId="{A346B999-BC21-4998-A49A-5A616CEE6E53}" sibTransId="{2AEB94BF-91B7-47AA-A771-2C14D7323B8C}"/>
    <dgm:cxn modelId="{3AC2E41A-E8D9-A047-8A14-722C910AB48F}" type="presOf" srcId="{D31B91E9-2435-C444-9790-FE7263938E6D}" destId="{53EFA311-C139-E245-9076-C8B47A922F38}" srcOrd="0" destOrd="0" presId="urn:microsoft.com/office/officeart/2005/8/layout/vList5"/>
    <dgm:cxn modelId="{5BB0E1E8-63BD-404B-AED0-21BC9D8D9B60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7503725D-5738-DD4E-809A-24623E0F052C}" srcId="{91DA2045-1738-B648-973E-49B795DD32D0}" destId="{272E0B14-D82C-C343-ABA1-8746EBAAFBA0}" srcOrd="1" destOrd="0" parTransId="{3E5A61D8-0164-1F49-8AEE-E3B024F66981}" sibTransId="{F079B9EB-5B82-6746-898A-3DBF022AE2CD}"/>
    <dgm:cxn modelId="{F0C1F61A-DADF-204E-B3E1-1CA744A8D632}" type="presOf" srcId="{AF0CA1E8-1F3D-423A-AD40-6655C7E10D5E}" destId="{53EFA311-C139-E245-9076-C8B47A922F38}" srcOrd="0" destOrd="1" presId="urn:microsoft.com/office/officeart/2005/8/layout/vList5"/>
    <dgm:cxn modelId="{0AA93AE8-7E1B-544B-B514-E742FAAA5A93}" type="presOf" srcId="{53DE6BF7-D782-7F4C-A42E-7176629894CE}" destId="{8849C30C-C12E-724A-885E-DF03434CD769}" srcOrd="0" destOrd="0" presId="urn:microsoft.com/office/officeart/2005/8/layout/vList5"/>
    <dgm:cxn modelId="{4EC57765-8CB7-F942-9578-CE6408A84171}" type="presOf" srcId="{AA4356EB-692D-284F-98C1-2B6937442E3F}" destId="{B6F6B977-D3DD-B441-B4B6-9DA3723DEE4E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2589EACB-4938-9D46-BA4B-82483021655D}" type="presOf" srcId="{84A79093-DE52-A445-BF25-7E479107B21F}" destId="{5E680ADE-353C-CB48-9D0E-4EBB4FEEBAF5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CC75DFA-B478-0844-9E99-AE10F160AF8E}" type="presOf" srcId="{3EFECC13-FE4F-2240-816B-14032C136543}" destId="{DBBB9663-FCED-C74C-9916-8B06EA51FFFE}" srcOrd="0" destOrd="0" presId="urn:microsoft.com/office/officeart/2005/8/layout/vList5"/>
    <dgm:cxn modelId="{E005C204-B24F-1E4F-AB00-6F9EAF881CF9}" type="presOf" srcId="{272E0B14-D82C-C343-ABA1-8746EBAAFBA0}" destId="{3E2056DF-E964-5048-A380-E6EBE5B741FB}" srcOrd="0" destOrd="1" presId="urn:microsoft.com/office/officeart/2005/8/layout/vList5"/>
    <dgm:cxn modelId="{B4348447-6E3C-894F-91EB-D7BF54260532}" type="presOf" srcId="{9C7FFCED-14CE-7644-813A-7A2D024A4965}" destId="{3E2056DF-E964-5048-A380-E6EBE5B741FB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C9B14381-0BF8-CC44-B438-AB47D86E2DAE}" type="presOf" srcId="{38E70C77-0FA1-4EF2-B744-AE929093BDD2}" destId="{B6F6B977-D3DD-B441-B4B6-9DA3723DEE4E}" srcOrd="0" destOrd="1" presId="urn:microsoft.com/office/officeart/2005/8/layout/vList5"/>
    <dgm:cxn modelId="{3F40BCC5-5800-C74D-8811-21B579335CC3}" type="presParOf" srcId="{8849C30C-C12E-724A-885E-DF03434CD769}" destId="{882772B1-7901-584A-A5D2-9DAE8A3F5946}" srcOrd="0" destOrd="0" presId="urn:microsoft.com/office/officeart/2005/8/layout/vList5"/>
    <dgm:cxn modelId="{F6ADDF7B-3A4D-7442-9B87-435EF7F83648}" type="presParOf" srcId="{882772B1-7901-584A-A5D2-9DAE8A3F5946}" destId="{485EE53E-2622-7D42-A4C9-D7F305E1EF21}" srcOrd="0" destOrd="0" presId="urn:microsoft.com/office/officeart/2005/8/layout/vList5"/>
    <dgm:cxn modelId="{6771FA28-9E74-194F-8942-FA2384A77AAC}" type="presParOf" srcId="{882772B1-7901-584A-A5D2-9DAE8A3F5946}" destId="{3E2056DF-E964-5048-A380-E6EBE5B741FB}" srcOrd="1" destOrd="0" presId="urn:microsoft.com/office/officeart/2005/8/layout/vList5"/>
    <dgm:cxn modelId="{A95D94B6-693E-A740-8CA1-C5F8D4083603}" type="presParOf" srcId="{8849C30C-C12E-724A-885E-DF03434CD769}" destId="{E30A85D9-F3C1-924B-BDCF-A91150CDEECC}" srcOrd="1" destOrd="0" presId="urn:microsoft.com/office/officeart/2005/8/layout/vList5"/>
    <dgm:cxn modelId="{B57BC321-CB28-6D44-A584-DEFA9736E63E}" type="presParOf" srcId="{8849C30C-C12E-724A-885E-DF03434CD769}" destId="{E425D782-B3CA-3E43-A5C2-E35B35753950}" srcOrd="2" destOrd="0" presId="urn:microsoft.com/office/officeart/2005/8/layout/vList5"/>
    <dgm:cxn modelId="{ACC3D8A1-D7FF-584E-917A-AEC1CA1AFEF1}" type="presParOf" srcId="{E425D782-B3CA-3E43-A5C2-E35B35753950}" destId="{DBBB9663-FCED-C74C-9916-8B06EA51FFFE}" srcOrd="0" destOrd="0" presId="urn:microsoft.com/office/officeart/2005/8/layout/vList5"/>
    <dgm:cxn modelId="{D5198DE1-A4BD-5C4E-981E-38C52EBB6A9D}" type="presParOf" srcId="{E425D782-B3CA-3E43-A5C2-E35B35753950}" destId="{B6F6B977-D3DD-B441-B4B6-9DA3723DEE4E}" srcOrd="1" destOrd="0" presId="urn:microsoft.com/office/officeart/2005/8/layout/vList5"/>
    <dgm:cxn modelId="{6A8A169C-E2EB-0A43-A814-71AC21B00E3D}" type="presParOf" srcId="{8849C30C-C12E-724A-885E-DF03434CD769}" destId="{11D20ED9-3E92-CC47-82E6-ABA98AB55F9E}" srcOrd="3" destOrd="0" presId="urn:microsoft.com/office/officeart/2005/8/layout/vList5"/>
    <dgm:cxn modelId="{BE1A7BE1-576C-D648-ABBA-CAF50FD4A4BD}" type="presParOf" srcId="{8849C30C-C12E-724A-885E-DF03434CD769}" destId="{F1E89154-4D47-164E-96D6-75F18E86A916}" srcOrd="4" destOrd="0" presId="urn:microsoft.com/office/officeart/2005/8/layout/vList5"/>
    <dgm:cxn modelId="{AC90D785-2755-744F-B320-C03A7A020E75}" type="presParOf" srcId="{F1E89154-4D47-164E-96D6-75F18E86A916}" destId="{5E680ADE-353C-CB48-9D0E-4EBB4FEEBAF5}" srcOrd="0" destOrd="0" presId="urn:microsoft.com/office/officeart/2005/8/layout/vList5"/>
    <dgm:cxn modelId="{BC901BBE-7899-E644-8B42-E8A65617B93B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12-2-2016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inc.</a:t>
            </a:r>
            <a:r>
              <a:rPr lang="en-US" dirty="0" smtClean="0"/>
              <a:t> scientific data released into the public domain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canadian</a:t>
            </a:r>
            <a:r>
              <a:rPr lang="en-US" dirty="0" smtClean="0"/>
              <a:t> CAMFAR</a:t>
            </a:r>
          </a:p>
          <a:p>
            <a:endParaRPr lang="en-US" dirty="0" smtClean="0"/>
          </a:p>
          <a:p>
            <a:r>
              <a:rPr lang="en-US" dirty="0" err="1" smtClean="0"/>
              <a:t>AuthN</a:t>
            </a:r>
            <a:r>
              <a:rPr lang="en-US" dirty="0" smtClean="0"/>
              <a:t> – </a:t>
            </a:r>
            <a:r>
              <a:rPr lang="en-US" dirty="0" err="1" smtClean="0"/>
              <a:t>IdP</a:t>
            </a:r>
            <a:r>
              <a:rPr lang="en-US" dirty="0" smtClean="0"/>
              <a:t> federations integration</a:t>
            </a:r>
          </a:p>
          <a:p>
            <a:r>
              <a:rPr lang="en-US" dirty="0" err="1" smtClean="0"/>
              <a:t>AuthZ</a:t>
            </a:r>
            <a:r>
              <a:rPr lang="en-US" dirty="0" smtClean="0"/>
              <a:t> – att. authorities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4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12/02/2016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274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12-2-2016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3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D0A-433E-AC40-81F2-28ED84FEA3E1}" type="datetimeFigureOut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421-54E9-254E-9FAB-1FA6E33261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2/12/2016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microsoft.com/office/2007/relationships/hdphoto" Target="../media/hdphoto2.wdp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microsoft.com/office/2007/relationships/hdphoto" Target="../media/hdphoto1.wdp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eg"/><Relationship Id="rId27" Type="http://schemas.openxmlformats.org/officeDocument/2006/relationships/image" Target="../media/image3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diagramColors" Target="../diagrams/colors1.xm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diagramData" Target="../diagrams/data1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EGI, EGI-ENGAGE and the Open Data Platform - Introduction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03768" y="3573016"/>
            <a:ext cx="243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Matthew Viljoen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EGI-ENGAGE WP4</a:t>
            </a: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Open Data Platform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49694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Development of a prototype of a solution providing: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open data publishing/use/</a:t>
            </a:r>
            <a:r>
              <a:rPr lang="en-US" sz="3200" smtClean="0">
                <a:latin typeface="Arial" charset="0"/>
                <a:cs typeface="Arial" charset="0"/>
              </a:rPr>
              <a:t>reuse of integrated </a:t>
            </a:r>
            <a:r>
              <a:rPr lang="en-US" sz="3200" dirty="0" smtClean="0">
                <a:latin typeface="Arial" charset="0"/>
                <a:cs typeface="Arial" charset="0"/>
              </a:rPr>
              <a:t>data/computing services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existing cloud infrastructures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accelerated computing facilities (GPGPUs)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implementing AAI design from AARC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distributed </a:t>
            </a:r>
            <a:r>
              <a:rPr lang="en-US" sz="3200" dirty="0" err="1" smtClean="0">
                <a:latin typeface="Arial" charset="0"/>
                <a:cs typeface="Arial" charset="0"/>
              </a:rPr>
              <a:t>AuthN</a:t>
            </a:r>
            <a:r>
              <a:rPr lang="en-US" sz="3200" dirty="0" smtClean="0">
                <a:latin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cs typeface="Arial" charset="0"/>
              </a:rPr>
              <a:t>AuthZ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technology interoperation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9459" y="4221008"/>
            <a:ext cx="5689178" cy="12979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EGI Engage JRA2.1 (WP4.1)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EGI Open Data Platform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Technical Introduction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504056"/>
          </a:xfrm>
        </p:spPr>
        <p:txBody>
          <a:bodyPr/>
          <a:lstStyle/>
          <a:p>
            <a:r>
              <a:rPr lang="en-GB" dirty="0" smtClean="0"/>
              <a:t>slides by Lukasz Dutka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pl-PL" dirty="0"/>
          </a:p>
        </p:txBody>
      </p:sp>
      <p:sp>
        <p:nvSpPr>
          <p:cNvPr id="47" name="Prostokąt 46"/>
          <p:cNvSpPr/>
          <p:nvPr/>
        </p:nvSpPr>
        <p:spPr>
          <a:xfrm>
            <a:off x="467544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REQ1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Publication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of open </a:t>
            </a:r>
            <a:r>
              <a:rPr lang="pl-PL" dirty="0" err="1">
                <a:solidFill>
                  <a:srgbClr val="4470AB"/>
                </a:solidFill>
              </a:rPr>
              <a:t>research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based</a:t>
            </a:r>
            <a:r>
              <a:rPr lang="pl-PL" dirty="0">
                <a:solidFill>
                  <a:srgbClr val="4470AB"/>
                </a:solidFill>
              </a:rPr>
              <a:t> on </a:t>
            </a:r>
            <a:r>
              <a:rPr lang="pl-PL" dirty="0" err="1">
                <a:solidFill>
                  <a:srgbClr val="4470AB"/>
                </a:solidFill>
              </a:rPr>
              <a:t>policies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-252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67544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REQ2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Make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large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sets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available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without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transferring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them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completely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-252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REQ3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complex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metadata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queries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-252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67544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REQ4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Integration </a:t>
            </a:r>
            <a:r>
              <a:rPr lang="pl-PL" dirty="0">
                <a:solidFill>
                  <a:srgbClr val="4470AB"/>
                </a:solidFill>
              </a:rPr>
              <a:t>of the open data </a:t>
            </a:r>
            <a:r>
              <a:rPr lang="pl-PL" dirty="0" err="1">
                <a:solidFill>
                  <a:srgbClr val="4470AB"/>
                </a:solidFill>
              </a:rPr>
              <a:t>access</a:t>
            </a:r>
            <a:r>
              <a:rPr lang="pl-PL" dirty="0">
                <a:solidFill>
                  <a:srgbClr val="4470AB"/>
                </a:solidFill>
              </a:rPr>
              <a:t> data management with </a:t>
            </a:r>
            <a:r>
              <a:rPr lang="pl-PL" dirty="0" err="1">
                <a:solidFill>
                  <a:srgbClr val="4470AB"/>
                </a:solidFill>
              </a:rPr>
              <a:t>community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portals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-252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467544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REQ5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identification</a:t>
            </a:r>
            <a:r>
              <a:rPr lang="pl-PL" dirty="0">
                <a:solidFill>
                  <a:srgbClr val="4470AB"/>
                </a:solidFill>
              </a:rPr>
              <a:t>, </a:t>
            </a:r>
            <a:r>
              <a:rPr lang="pl-PL" dirty="0" err="1">
                <a:solidFill>
                  <a:srgbClr val="4470AB"/>
                </a:solidFill>
              </a:rPr>
              <a:t>linking</a:t>
            </a:r>
            <a:r>
              <a:rPr lang="pl-PL" dirty="0">
                <a:solidFill>
                  <a:srgbClr val="4470AB"/>
                </a:solidFill>
              </a:rPr>
              <a:t> and </a:t>
            </a:r>
            <a:r>
              <a:rPr lang="pl-PL" dirty="0" err="1">
                <a:solidFill>
                  <a:srgbClr val="4470AB"/>
                </a:solidFill>
              </a:rPr>
              <a:t>citation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-252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467544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REQ6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sharing</a:t>
            </a:r>
            <a:r>
              <a:rPr lang="pl-PL" dirty="0">
                <a:solidFill>
                  <a:srgbClr val="4470AB"/>
                </a:solidFill>
              </a:rPr>
              <a:t> of data </a:t>
            </a:r>
            <a:r>
              <a:rPr lang="pl-PL" dirty="0" err="1">
                <a:solidFill>
                  <a:srgbClr val="4470AB"/>
                </a:solidFill>
              </a:rPr>
              <a:t>between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researchers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under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certain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conditions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-252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467544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REQ7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Sharing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and </a:t>
            </a:r>
            <a:r>
              <a:rPr lang="pl-PL" dirty="0" err="1">
                <a:solidFill>
                  <a:srgbClr val="4470AB"/>
                </a:solidFill>
              </a:rPr>
              <a:t>accessing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across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federations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-252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67544" y="4887162"/>
            <a:ext cx="358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REQ8.   </a:t>
            </a:r>
            <a:r>
              <a:rPr lang="pl-PL" dirty="0" err="1" smtClean="0">
                <a:solidFill>
                  <a:srgbClr val="4470AB"/>
                </a:solidFill>
              </a:rPr>
              <a:t>Long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term data </a:t>
            </a:r>
            <a:r>
              <a:rPr lang="pl-PL" dirty="0" err="1">
                <a:solidFill>
                  <a:srgbClr val="4470AB"/>
                </a:solidFill>
              </a:rPr>
              <a:t>preservation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-252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467544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REQ9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provenance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-252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Objectives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929086"/>
          </a:xfrm>
        </p:spPr>
        <p:txBody>
          <a:bodyPr/>
          <a:lstStyle/>
          <a:p>
            <a:pPr lvl="0"/>
            <a:r>
              <a:rPr lang="en-GB" sz="2400" b="1" dirty="0"/>
              <a:t>lower barrier</a:t>
            </a:r>
            <a:r>
              <a:rPr lang="en-GB" sz="2400" dirty="0"/>
              <a:t> for EGI users in publishing their data as open</a:t>
            </a:r>
            <a:endParaRPr lang="pl-PL" sz="2400" dirty="0"/>
          </a:p>
          <a:p>
            <a:pPr lvl="0"/>
            <a:r>
              <a:rPr lang="en-GB" sz="2400" b="1" dirty="0"/>
              <a:t>simplify access</a:t>
            </a:r>
            <a:r>
              <a:rPr lang="en-GB" sz="2400" dirty="0"/>
              <a:t> and processing of open data for EGI users</a:t>
            </a:r>
            <a:endParaRPr lang="pl-PL" sz="2400" dirty="0"/>
          </a:p>
          <a:p>
            <a:pPr lvl="0"/>
            <a:r>
              <a:rPr lang="en-GB" sz="2400" b="1" dirty="0"/>
              <a:t>integrate 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 solutions</a:t>
            </a:r>
            <a:endParaRPr lang="pl-PL" sz="2400" dirty="0" smtClean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  <a:endParaRPr lang="pl-PL" sz="2400" dirty="0"/>
          </a:p>
          <a:p>
            <a:pPr lvl="0"/>
            <a:r>
              <a:rPr lang="en-GB" sz="2400" b="1" dirty="0"/>
              <a:t>optimize access</a:t>
            </a:r>
            <a:r>
              <a:rPr lang="en-GB" sz="2400" dirty="0"/>
              <a:t> to open data provided by both external and internal EGI open data </a:t>
            </a:r>
            <a:r>
              <a:rPr lang="en-GB" sz="2400" dirty="0" smtClean="0"/>
              <a:t>providers</a:t>
            </a:r>
            <a:endParaRPr lang="en-GB" sz="2400" dirty="0"/>
          </a:p>
          <a:p>
            <a:pPr lvl="0"/>
            <a:r>
              <a:rPr lang="en-US" sz="2400" dirty="0"/>
              <a:t>provide 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en-US" sz="2400" dirty="0" smtClean="0"/>
          </a:p>
          <a:p>
            <a:pPr lvl="0"/>
            <a:r>
              <a:rPr lang="en-US" sz="2400" b="1" dirty="0"/>
              <a:t>d</a:t>
            </a:r>
            <a:r>
              <a:rPr lang="en-US" sz="2400" b="1" dirty="0" smtClean="0"/>
              <a:t>ata as a service</a:t>
            </a:r>
            <a:r>
              <a:rPr lang="en-US" sz="2400" dirty="0" smtClean="0"/>
              <a:t> solution </a:t>
            </a:r>
            <a:endParaRPr lang="pl-PL" sz="2400" dirty="0"/>
          </a:p>
          <a:p>
            <a:pPr lvl="0"/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04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" y="2132856"/>
            <a:ext cx="422908" cy="49476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83567" y="5013177"/>
            <a:ext cx="2016225" cy="1177844"/>
            <a:chOff x="683567" y="5013177"/>
            <a:chExt cx="2016225" cy="1177844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517232"/>
              <a:ext cx="308606" cy="374375"/>
            </a:xfrm>
            <a:prstGeom prst="rect">
              <a:avLst/>
            </a:prstGeom>
          </p:spPr>
        </p:pic>
        <p:sp>
          <p:nvSpPr>
            <p:cNvPr id="84" name="Tytuł 1"/>
            <p:cNvSpPr txBox="1">
              <a:spLocks/>
            </p:cNvSpPr>
            <p:nvPr/>
          </p:nvSpPr>
          <p:spPr>
            <a:xfrm>
              <a:off x="1619672" y="5805264"/>
              <a:ext cx="1080120" cy="385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  <a:r>
                <a:rPr lang="pl-PL" sz="800" b="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pl-PL" sz="8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683567" y="5013177"/>
              <a:ext cx="1159329" cy="734786"/>
              <a:chOff x="2051720" y="4221088"/>
              <a:chExt cx="1082040" cy="685800"/>
            </a:xfrm>
          </p:grpSpPr>
          <p:pic>
            <p:nvPicPr>
              <p:cNvPr id="3" name="Obraz 2" descr="spac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221088"/>
                <a:ext cx="1082040" cy="685800"/>
              </a:xfrm>
              <a:prstGeom prst="rect">
                <a:avLst/>
              </a:prstGeom>
            </p:spPr>
          </p:pic>
          <p:sp>
            <p:nvSpPr>
              <p:cNvPr id="85" name="Tytuł 1"/>
              <p:cNvSpPr txBox="1">
                <a:spLocks/>
              </p:cNvSpPr>
              <p:nvPr/>
            </p:nvSpPr>
            <p:spPr>
              <a:xfrm>
                <a:off x="2123728" y="4437112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Data–set-1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4008" y="5157192"/>
            <a:ext cx="1800200" cy="1033829"/>
            <a:chOff x="4644008" y="5157192"/>
            <a:chExt cx="1800200" cy="1033829"/>
          </a:xfrm>
        </p:grpSpPr>
        <p:pic>
          <p:nvPicPr>
            <p:cNvPr id="97" name="Obraz 96" descr="spac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57192"/>
              <a:ext cx="1082040" cy="685800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4716016" y="5373216"/>
              <a:ext cx="1728192" cy="817805"/>
              <a:chOff x="4716016" y="5373216"/>
              <a:chExt cx="1728192" cy="817805"/>
            </a:xfrm>
          </p:grpSpPr>
          <p:sp>
            <p:nvSpPr>
              <p:cNvPr id="98" name="Tytuł 1"/>
              <p:cNvSpPr txBox="1">
                <a:spLocks/>
              </p:cNvSpPr>
              <p:nvPr/>
            </p:nvSpPr>
            <p:spPr>
              <a:xfrm>
                <a:off x="4716016" y="5373216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err="1" smtClean="0">
                    <a:solidFill>
                      <a:schemeClr val="bg1"/>
                    </a:solidFill>
                  </a:rPr>
                  <a:t>Cloned</a:t>
                </a:r>
                <a:endParaRPr lang="pl-PL" sz="1000" b="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Data-set-1.1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Obraz 109" descr="strage2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517232"/>
                <a:ext cx="288032" cy="349416"/>
              </a:xfrm>
              <a:prstGeom prst="rect">
                <a:avLst/>
              </a:prstGeom>
            </p:spPr>
          </p:pic>
          <p:sp>
            <p:nvSpPr>
              <p:cNvPr id="130" name="Tytuł 1"/>
              <p:cNvSpPr txBox="1">
                <a:spLocks/>
              </p:cNvSpPr>
              <p:nvPr/>
            </p:nvSpPr>
            <p:spPr>
              <a:xfrm>
                <a:off x="5364088" y="5805264"/>
                <a:ext cx="1080120" cy="3857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Private</a:t>
                </a:r>
                <a:r>
                  <a:rPr lang="pl-PL" sz="8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Resources</a:t>
                </a:r>
                <a:endParaRPr lang="pl-PL" sz="8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upa 9"/>
          <p:cNvGrpSpPr/>
          <p:nvPr/>
        </p:nvGrpSpPr>
        <p:grpSpPr>
          <a:xfrm>
            <a:off x="2195736" y="3212976"/>
            <a:ext cx="2448272" cy="400110"/>
            <a:chOff x="2195736" y="3212976"/>
            <a:chExt cx="2448272" cy="400110"/>
          </a:xfrm>
        </p:grpSpPr>
        <p:cxnSp>
          <p:nvCxnSpPr>
            <p:cNvPr id="115" name="Łącznik prosty 114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rostokąt 142"/>
            <p:cNvSpPr/>
            <p:nvPr/>
          </p:nvSpPr>
          <p:spPr>
            <a:xfrm>
              <a:off x="2915816" y="3212976"/>
              <a:ext cx="1152128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4: Visit Collection </a:t>
              </a:r>
            </a:p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Web 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P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age (HTTP)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16016" y="3789040"/>
            <a:ext cx="2016224" cy="1152128"/>
            <a:chOff x="4716016" y="3789040"/>
            <a:chExt cx="2016224" cy="1152128"/>
          </a:xfrm>
        </p:grpSpPr>
        <p:cxnSp>
          <p:nvCxnSpPr>
            <p:cNvPr id="132" name="Łącznik prosty 131"/>
            <p:cNvCxnSpPr/>
            <p:nvPr/>
          </p:nvCxnSpPr>
          <p:spPr>
            <a:xfrm>
              <a:off x="5220072" y="3789040"/>
              <a:ext cx="0" cy="11521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4716016" y="4077072"/>
              <a:ext cx="2016224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6: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fork DOI.1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716016" y="1772816"/>
            <a:ext cx="1008112" cy="1008112"/>
            <a:chOff x="4716016" y="1772816"/>
            <a:chExt cx="1008112" cy="1008112"/>
          </a:xfrm>
        </p:grpSpPr>
        <p:cxnSp>
          <p:nvCxnSpPr>
            <p:cNvPr id="149" name="Łącznik prosty 148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146" name="Prostokąt 145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508104" y="3212976"/>
            <a:ext cx="2376264" cy="400110"/>
            <a:chOff x="5508104" y="3212976"/>
            <a:chExt cx="2376264" cy="400110"/>
          </a:xfrm>
        </p:grpSpPr>
        <p:cxnSp>
          <p:nvCxnSpPr>
            <p:cNvPr id="148" name="Łącznik prosty 147"/>
            <p:cNvCxnSpPr/>
            <p:nvPr/>
          </p:nvCxnSpPr>
          <p:spPr>
            <a:xfrm>
              <a:off x="5652120" y="3429000"/>
              <a:ext cx="2160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rostokąt 143"/>
            <p:cNvSpPr/>
            <p:nvPr/>
          </p:nvSpPr>
          <p:spPr>
            <a:xfrm>
              <a:off x="5508104" y="3212976"/>
              <a:ext cx="237626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5: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mount remote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	DOI.1 /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localdir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/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9552" y="3789040"/>
            <a:ext cx="2736304" cy="1080120"/>
            <a:chOff x="539552" y="3789040"/>
            <a:chExt cx="2736304" cy="1080120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1331640" y="3789040"/>
              <a:ext cx="0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rostokąt 127"/>
            <p:cNvSpPr/>
            <p:nvPr/>
          </p:nvSpPr>
          <p:spPr>
            <a:xfrm>
              <a:off x="539552" y="4077072"/>
              <a:ext cx="273630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create 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  snapshot Data-set-1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11560" y="1268760"/>
            <a:ext cx="5472608" cy="1440160"/>
            <a:chOff x="611560" y="1268760"/>
            <a:chExt cx="5472608" cy="1440160"/>
          </a:xfrm>
        </p:grpSpPr>
        <p:grpSp>
          <p:nvGrpSpPr>
            <p:cNvPr id="111" name="Grupa 110"/>
            <p:cNvGrpSpPr/>
            <p:nvPr/>
          </p:nvGrpSpPr>
          <p:grpSpPr>
            <a:xfrm>
              <a:off x="4499992" y="1268760"/>
              <a:ext cx="1584176" cy="419934"/>
              <a:chOff x="3563888" y="836712"/>
              <a:chExt cx="1584176" cy="419934"/>
            </a:xfrm>
          </p:grpSpPr>
          <p:sp>
            <p:nvSpPr>
              <p:cNvPr id="112" name="PoleTekstowe 111"/>
              <p:cNvSpPr txBox="1"/>
              <p:nvPr/>
            </p:nvSpPr>
            <p:spPr>
              <a:xfrm>
                <a:off x="3923928" y="83671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Public Services </a:t>
                </a:r>
              </a:p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For Data Discovery </a:t>
                </a:r>
              </a:p>
            </p:txBody>
          </p:sp>
          <p:pic>
            <p:nvPicPr>
              <p:cNvPr id="114" name="Obraz 113" descr="index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916796"/>
                <a:ext cx="360040" cy="339850"/>
              </a:xfrm>
              <a:prstGeom prst="rect">
                <a:avLst/>
              </a:prstGeom>
            </p:spPr>
          </p:pic>
        </p:grpSp>
        <p:cxnSp>
          <p:nvCxnSpPr>
            <p:cNvPr id="53" name="Łącznik łamany 52"/>
            <p:cNvCxnSpPr/>
            <p:nvPr/>
          </p:nvCxnSpPr>
          <p:spPr>
            <a:xfrm flipV="1">
              <a:off x="1331640" y="1484784"/>
              <a:ext cx="2808312" cy="1224136"/>
            </a:xfrm>
            <a:prstGeom prst="bentConnector3">
              <a:avLst>
                <a:gd name="adj1" fmla="val 132"/>
              </a:avLst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611560" y="1772816"/>
              <a:ext cx="2736304" cy="55399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publish </a:t>
              </a:r>
            </a:p>
            <a:p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collection Data-set-1.1</a:t>
              </a:r>
            </a:p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-&gt; DOI.1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47" name="Obraz 46" descr="grou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138390" cy="648072"/>
          </a:xfrm>
          <a:prstGeom prst="rect">
            <a:avLst/>
          </a:prstGeom>
        </p:spPr>
      </p:pic>
      <p:pic>
        <p:nvPicPr>
          <p:cNvPr id="48" name="Obraz 47" descr="logo 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853296" cy="812662"/>
          </a:xfrm>
          <a:prstGeom prst="rect">
            <a:avLst/>
          </a:prstGeom>
        </p:spPr>
      </p:pic>
      <p:pic>
        <p:nvPicPr>
          <p:cNvPr id="50" name="Obraz 49" descr="OpenAIREplus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783215" cy="550488"/>
          </a:xfrm>
          <a:prstGeom prst="rect">
            <a:avLst/>
          </a:prstGeom>
        </p:spPr>
      </p:pic>
      <p:grpSp>
        <p:nvGrpSpPr>
          <p:cNvPr id="51" name="Grupa 50"/>
          <p:cNvGrpSpPr/>
          <p:nvPr/>
        </p:nvGrpSpPr>
        <p:grpSpPr>
          <a:xfrm rot="2245629">
            <a:off x="2374338" y="4436836"/>
            <a:ext cx="2448272" cy="246221"/>
            <a:chOff x="2195736" y="3289920"/>
            <a:chExt cx="2448272" cy="246221"/>
          </a:xfrm>
        </p:grpSpPr>
        <p:cxnSp>
          <p:nvCxnSpPr>
            <p:cNvPr id="52" name="Łącznik prosty 51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2915816" y="3289920"/>
              <a:ext cx="1152128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Lazy Replication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55" name="Grupa 54"/>
          <p:cNvGrpSpPr/>
          <p:nvPr/>
        </p:nvGrpSpPr>
        <p:grpSpPr>
          <a:xfrm rot="19504060">
            <a:off x="6353987" y="1682594"/>
            <a:ext cx="1008112" cy="1008112"/>
            <a:chOff x="4716016" y="1772816"/>
            <a:chExt cx="1008112" cy="1008112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pic>
        <p:nvPicPr>
          <p:cNvPr id="59" name="Obraz 58" descr="web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42214" cy="4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ostokąt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70" name="Obraz 6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360040" cy="436770"/>
          </a:xfrm>
          <a:prstGeom prst="rect">
            <a:avLst/>
          </a:prstGeom>
        </p:spPr>
      </p:pic>
      <p:pic>
        <p:nvPicPr>
          <p:cNvPr id="72" name="Obraz 71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491390" cy="451667"/>
          </a:xfrm>
          <a:prstGeom prst="rect">
            <a:avLst/>
          </a:prstGeom>
        </p:spPr>
      </p:pic>
      <p:pic>
        <p:nvPicPr>
          <p:cNvPr id="73" name="Obraz 7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360040" cy="436770"/>
          </a:xfrm>
          <a:prstGeom prst="rect">
            <a:avLst/>
          </a:prstGeom>
        </p:spPr>
      </p:pic>
      <p:pic>
        <p:nvPicPr>
          <p:cNvPr id="74" name="Obraz 73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491390" cy="451667"/>
          </a:xfrm>
          <a:prstGeom prst="rect">
            <a:avLst/>
          </a:prstGeom>
        </p:spPr>
      </p:pic>
      <p:sp>
        <p:nvSpPr>
          <p:cNvPr id="75" name="Tytuł 1"/>
          <p:cNvSpPr txBox="1">
            <a:spLocks/>
          </p:cNvSpPr>
          <p:nvPr/>
        </p:nvSpPr>
        <p:spPr>
          <a:xfrm>
            <a:off x="1115616" y="141277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1115616" y="465313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827584" y="256490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827584" y="580526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75557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75557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2411760" y="1628800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83" name="Obraz 8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288032" cy="349416"/>
          </a:xfrm>
          <a:prstGeom prst="rect">
            <a:avLst/>
          </a:prstGeom>
        </p:spPr>
      </p:pic>
      <p:sp>
        <p:nvSpPr>
          <p:cNvPr id="84" name="Tytuł 1"/>
          <p:cNvSpPr txBox="1">
            <a:spLocks/>
          </p:cNvSpPr>
          <p:nvPr/>
        </p:nvSpPr>
        <p:spPr>
          <a:xfrm>
            <a:off x="2411760" y="1628800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ytuł 1"/>
          <p:cNvSpPr txBox="1">
            <a:spLocks/>
          </p:cNvSpPr>
          <p:nvPr/>
        </p:nvSpPr>
        <p:spPr>
          <a:xfrm>
            <a:off x="2411760" y="2420888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2411760" y="4941168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288032" cy="349416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2411760" y="4941168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ytuł 1"/>
          <p:cNvSpPr txBox="1">
            <a:spLocks/>
          </p:cNvSpPr>
          <p:nvPr/>
        </p:nvSpPr>
        <p:spPr>
          <a:xfrm>
            <a:off x="2411760" y="5733256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ytuł 1"/>
          <p:cNvSpPr txBox="1">
            <a:spLocks/>
          </p:cNvSpPr>
          <p:nvPr/>
        </p:nvSpPr>
        <p:spPr>
          <a:xfrm>
            <a:off x="1043608" y="3140968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ytuł 1"/>
          <p:cNvSpPr txBox="1">
            <a:spLocks/>
          </p:cNvSpPr>
          <p:nvPr/>
        </p:nvSpPr>
        <p:spPr>
          <a:xfrm>
            <a:off x="1043608" y="6309320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 descr="logo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853296" cy="812662"/>
          </a:xfrm>
          <a:prstGeom prst="rect">
            <a:avLst/>
          </a:prstGeom>
        </p:spPr>
      </p:pic>
      <p:pic>
        <p:nvPicPr>
          <p:cNvPr id="4" name="Obraz 3" descr="OpenAIREplu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783215" cy="550488"/>
          </a:xfrm>
          <a:prstGeom prst="rect">
            <a:avLst/>
          </a:prstGeom>
        </p:spPr>
      </p:pic>
      <p:sp>
        <p:nvSpPr>
          <p:cNvPr id="96" name="Owal 95"/>
          <p:cNvSpPr/>
          <p:nvPr/>
        </p:nvSpPr>
        <p:spPr>
          <a:xfrm>
            <a:off x="4662010" y="3140968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7" name="PoleTekstowe 96"/>
          <p:cNvSpPr txBox="1"/>
          <p:nvPr/>
        </p:nvSpPr>
        <p:spPr>
          <a:xfrm>
            <a:off x="4662010" y="3391109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Owal 100"/>
          <p:cNvSpPr/>
          <p:nvPr/>
        </p:nvSpPr>
        <p:spPr>
          <a:xfrm>
            <a:off x="4644008" y="4797152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" name="PoleTekstowe 101"/>
          <p:cNvSpPr txBox="1"/>
          <p:nvPr/>
        </p:nvSpPr>
        <p:spPr>
          <a:xfrm>
            <a:off x="4734018" y="5047293"/>
            <a:ext cx="828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7" name="Obraz 106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432048" cy="524124"/>
          </a:xfrm>
          <a:prstGeom prst="rect">
            <a:avLst/>
          </a:prstGeom>
        </p:spPr>
      </p:pic>
      <p:pic>
        <p:nvPicPr>
          <p:cNvPr id="108" name="Obraz 107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56792"/>
            <a:ext cx="432048" cy="524124"/>
          </a:xfrm>
          <a:prstGeom prst="rect">
            <a:avLst/>
          </a:prstGeom>
        </p:spPr>
      </p:pic>
      <p:pic>
        <p:nvPicPr>
          <p:cNvPr id="109" name="Obraz 108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60848"/>
            <a:ext cx="432048" cy="524124"/>
          </a:xfrm>
          <a:prstGeom prst="rect">
            <a:avLst/>
          </a:prstGeom>
        </p:spPr>
      </p:pic>
      <p:pic>
        <p:nvPicPr>
          <p:cNvPr id="8" name="Obraz 7" descr="ma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7152"/>
            <a:ext cx="1338487" cy="1004151"/>
          </a:xfrm>
          <a:prstGeom prst="rect">
            <a:avLst/>
          </a:prstGeom>
        </p:spPr>
      </p:pic>
      <p:sp>
        <p:nvSpPr>
          <p:cNvPr id="113" name="Prostokąt 112"/>
          <p:cNvSpPr/>
          <p:nvPr/>
        </p:nvSpPr>
        <p:spPr>
          <a:xfrm>
            <a:off x="651621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14" name="Prostokąt 113"/>
          <p:cNvSpPr/>
          <p:nvPr/>
        </p:nvSpPr>
        <p:spPr>
          <a:xfrm>
            <a:off x="651621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04" name="Tytuł 1"/>
          <p:cNvSpPr txBox="1">
            <a:spLocks/>
          </p:cNvSpPr>
          <p:nvPr/>
        </p:nvSpPr>
        <p:spPr>
          <a:xfrm>
            <a:off x="6732240" y="3140968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Non-EGI Open Data Provider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ytuł 1"/>
          <p:cNvSpPr txBox="1">
            <a:spLocks/>
          </p:cNvSpPr>
          <p:nvPr/>
        </p:nvSpPr>
        <p:spPr>
          <a:xfrm>
            <a:off x="6732240" y="6309320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User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8" name="Grupa 137"/>
          <p:cNvGrpSpPr/>
          <p:nvPr/>
        </p:nvGrpSpPr>
        <p:grpSpPr>
          <a:xfrm>
            <a:off x="1979712" y="908720"/>
            <a:ext cx="1080120" cy="792088"/>
            <a:chOff x="1979712" y="908720"/>
            <a:chExt cx="1080120" cy="792088"/>
          </a:xfrm>
        </p:grpSpPr>
        <p:cxnSp>
          <p:nvCxnSpPr>
            <p:cNvPr id="116" name="Łącznik łamany 115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Tekstowe 130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Grupa 136"/>
          <p:cNvGrpSpPr/>
          <p:nvPr/>
        </p:nvGrpSpPr>
        <p:grpSpPr>
          <a:xfrm>
            <a:off x="3275856" y="1039948"/>
            <a:ext cx="1368152" cy="876884"/>
            <a:chOff x="3275856" y="1039948"/>
            <a:chExt cx="1368152" cy="876884"/>
          </a:xfrm>
        </p:grpSpPr>
        <p:cxnSp>
          <p:nvCxnSpPr>
            <p:cNvPr id="123" name="Łącznik łamany 122"/>
            <p:cNvCxnSpPr>
              <a:endCxn id="4" idx="1"/>
            </p:cNvCxnSpPr>
            <p:nvPr/>
          </p:nvCxnSpPr>
          <p:spPr>
            <a:xfrm flipV="1">
              <a:off x="3275856" y="1039948"/>
              <a:ext cx="1368152" cy="8768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PoleTekstowe 131"/>
            <p:cNvSpPr txBox="1"/>
            <p:nvPr/>
          </p:nvSpPr>
          <p:spPr>
            <a:xfrm>
              <a:off x="3635896" y="1196752"/>
              <a:ext cx="64807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6" name="Grupa 135"/>
          <p:cNvGrpSpPr/>
          <p:nvPr/>
        </p:nvGrpSpPr>
        <p:grpSpPr>
          <a:xfrm>
            <a:off x="3275856" y="2132856"/>
            <a:ext cx="1296144" cy="369332"/>
            <a:chOff x="3275856" y="2132856"/>
            <a:chExt cx="1296144" cy="369332"/>
          </a:xfrm>
        </p:grpSpPr>
        <p:cxnSp>
          <p:nvCxnSpPr>
            <p:cNvPr id="128" name="Łącznik prosty 127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oleTekstowe 132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5" name="Grupa 134"/>
          <p:cNvGrpSpPr/>
          <p:nvPr/>
        </p:nvGrpSpPr>
        <p:grpSpPr>
          <a:xfrm>
            <a:off x="5436096" y="1052736"/>
            <a:ext cx="1080120" cy="576064"/>
            <a:chOff x="5436096" y="1052736"/>
            <a:chExt cx="1080120" cy="576064"/>
          </a:xfrm>
        </p:grpSpPr>
        <p:cxnSp>
          <p:nvCxnSpPr>
            <p:cNvPr id="115" name="Łącznik łamany 114"/>
            <p:cNvCxnSpPr/>
            <p:nvPr/>
          </p:nvCxnSpPr>
          <p:spPr>
            <a:xfrm rot="10800000">
              <a:off x="5436096" y="1052736"/>
              <a:ext cx="1080120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PoleTekstowe 133"/>
            <p:cNvSpPr txBox="1"/>
            <p:nvPr/>
          </p:nvSpPr>
          <p:spPr>
            <a:xfrm>
              <a:off x="5580112" y="1124744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6" name="Grupa 155"/>
          <p:cNvGrpSpPr/>
          <p:nvPr/>
        </p:nvGrpSpPr>
        <p:grpSpPr>
          <a:xfrm>
            <a:off x="1979712" y="4149080"/>
            <a:ext cx="1080120" cy="792088"/>
            <a:chOff x="1979712" y="908720"/>
            <a:chExt cx="1080120" cy="792088"/>
          </a:xfrm>
        </p:grpSpPr>
        <p:cxnSp>
          <p:nvCxnSpPr>
            <p:cNvPr id="157" name="Łącznik łamany 156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PoleTekstowe 157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3275856" y="5157192"/>
            <a:ext cx="1296144" cy="369332"/>
            <a:chOff x="3275856" y="2132856"/>
            <a:chExt cx="1296144" cy="369332"/>
          </a:xfrm>
        </p:grpSpPr>
        <p:cxnSp>
          <p:nvCxnSpPr>
            <p:cNvPr id="160" name="Łącznik prosty 159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PoleTekstowe 160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9" name="Grupa 188"/>
          <p:cNvGrpSpPr/>
          <p:nvPr/>
        </p:nvGrpSpPr>
        <p:grpSpPr>
          <a:xfrm>
            <a:off x="5436096" y="1052736"/>
            <a:ext cx="1224136" cy="2880320"/>
            <a:chOff x="5436096" y="1052736"/>
            <a:chExt cx="1224136" cy="3960440"/>
          </a:xfrm>
        </p:grpSpPr>
        <p:cxnSp>
          <p:nvCxnSpPr>
            <p:cNvPr id="184" name="Łącznik łamany 183"/>
            <p:cNvCxnSpPr/>
            <p:nvPr/>
          </p:nvCxnSpPr>
          <p:spPr>
            <a:xfrm rot="10800000">
              <a:off x="5436096" y="1052736"/>
              <a:ext cx="1152128" cy="39604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PoleTekstowe 163"/>
            <p:cNvSpPr txBox="1"/>
            <p:nvPr/>
          </p:nvSpPr>
          <p:spPr>
            <a:xfrm>
              <a:off x="5652120" y="263691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5" name="Grupa 204"/>
          <p:cNvGrpSpPr/>
          <p:nvPr/>
        </p:nvGrpSpPr>
        <p:grpSpPr>
          <a:xfrm>
            <a:off x="5292080" y="3933056"/>
            <a:ext cx="1296144" cy="576064"/>
            <a:chOff x="5292080" y="3933056"/>
            <a:chExt cx="1296144" cy="576064"/>
          </a:xfrm>
        </p:grpSpPr>
        <p:cxnSp>
          <p:nvCxnSpPr>
            <p:cNvPr id="186" name="Łącznik łamany 185"/>
            <p:cNvCxnSpPr/>
            <p:nvPr/>
          </p:nvCxnSpPr>
          <p:spPr>
            <a:xfrm rot="10800000">
              <a:off x="5292080" y="3933056"/>
              <a:ext cx="1224136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PoleTekstowe 187"/>
            <p:cNvSpPr txBox="1"/>
            <p:nvPr/>
          </p:nvSpPr>
          <p:spPr>
            <a:xfrm>
              <a:off x="5580112" y="407707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4" name="Grupa 203"/>
          <p:cNvGrpSpPr/>
          <p:nvPr/>
        </p:nvGrpSpPr>
        <p:grpSpPr>
          <a:xfrm>
            <a:off x="5724128" y="5157192"/>
            <a:ext cx="1224136" cy="369332"/>
            <a:chOff x="5724128" y="5157192"/>
            <a:chExt cx="1224136" cy="369332"/>
          </a:xfrm>
        </p:grpSpPr>
        <p:cxnSp>
          <p:nvCxnSpPr>
            <p:cNvPr id="199" name="Łącznik prosty 198"/>
            <p:cNvCxnSpPr/>
            <p:nvPr/>
          </p:nvCxnSpPr>
          <p:spPr>
            <a:xfrm flipH="1">
              <a:off x="5724128" y="5301208"/>
              <a:ext cx="792088" cy="0"/>
            </a:xfrm>
            <a:prstGeom prst="line">
              <a:avLst/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PoleTekstowe 195"/>
            <p:cNvSpPr txBox="1"/>
            <p:nvPr/>
          </p:nvSpPr>
          <p:spPr>
            <a:xfrm>
              <a:off x="5940152" y="515719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03848" y="2780928"/>
            <a:ext cx="3312368" cy="3384376"/>
            <a:chOff x="3203848" y="2780928"/>
            <a:chExt cx="3312368" cy="3384376"/>
          </a:xfrm>
        </p:grpSpPr>
        <p:grpSp>
          <p:nvGrpSpPr>
            <p:cNvPr id="19" name="Grupa 18"/>
            <p:cNvGrpSpPr/>
            <p:nvPr/>
          </p:nvGrpSpPr>
          <p:grpSpPr>
            <a:xfrm>
              <a:off x="3347864" y="5661248"/>
              <a:ext cx="3168352" cy="504056"/>
              <a:chOff x="3203848" y="5661248"/>
              <a:chExt cx="3312368" cy="504056"/>
            </a:xfrm>
          </p:grpSpPr>
          <p:cxnSp>
            <p:nvCxnSpPr>
              <p:cNvPr id="82" name="Łącznik łamany 81"/>
              <p:cNvCxnSpPr/>
              <p:nvPr/>
            </p:nvCxnSpPr>
            <p:spPr>
              <a:xfrm rot="10800000">
                <a:off x="3203848" y="5661248"/>
                <a:ext cx="3312368" cy="504056"/>
              </a:xfrm>
              <a:prstGeom prst="bentConnector3">
                <a:avLst>
                  <a:gd name="adj1" fmla="val 59326"/>
                </a:avLst>
              </a:prstGeom>
              <a:ln>
                <a:solidFill>
                  <a:srgbClr val="008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PoleTekstowe 68"/>
              <p:cNvSpPr txBox="1"/>
              <p:nvPr/>
            </p:nvSpPr>
            <p:spPr>
              <a:xfrm>
                <a:off x="3995936" y="5733256"/>
                <a:ext cx="1224136" cy="36933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Register</a:t>
                </a:r>
              </a:p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Discovered Data</a:t>
                </a:r>
                <a:endPara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86" name="Łącznik łamany 85"/>
            <p:cNvCxnSpPr/>
            <p:nvPr/>
          </p:nvCxnSpPr>
          <p:spPr>
            <a:xfrm rot="16200000" flipV="1">
              <a:off x="1871700" y="4113076"/>
              <a:ext cx="2880320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a 86"/>
          <p:cNvGrpSpPr/>
          <p:nvPr/>
        </p:nvGrpSpPr>
        <p:grpSpPr>
          <a:xfrm>
            <a:off x="1547664" y="1844824"/>
            <a:ext cx="864096" cy="432048"/>
            <a:chOff x="1547664" y="1844824"/>
            <a:chExt cx="864096" cy="432048"/>
          </a:xfrm>
        </p:grpSpPr>
        <p:cxnSp>
          <p:nvCxnSpPr>
            <p:cNvPr id="93" name="Łącznik prosty 92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oleTekstowe 97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275856" y="1835532"/>
            <a:ext cx="3096344" cy="369332"/>
            <a:chOff x="3347864" y="1772816"/>
            <a:chExt cx="3024336" cy="369332"/>
          </a:xfrm>
        </p:grpSpPr>
        <p:cxnSp>
          <p:nvCxnSpPr>
            <p:cNvPr id="103" name="Łącznik prosty 102"/>
            <p:cNvCxnSpPr/>
            <p:nvPr/>
          </p:nvCxnSpPr>
          <p:spPr>
            <a:xfrm>
              <a:off x="3347864" y="1988840"/>
              <a:ext cx="3024336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4355976" y="1772816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1547664" y="5229200"/>
            <a:ext cx="864096" cy="432048"/>
            <a:chOff x="1547664" y="1844824"/>
            <a:chExt cx="864096" cy="432048"/>
          </a:xfrm>
        </p:grpSpPr>
        <p:cxnSp>
          <p:nvCxnSpPr>
            <p:cNvPr id="119" name="Łącznik prosty 118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PoleTekstowe 119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49" name="Grupa 148"/>
          <p:cNvGrpSpPr/>
          <p:nvPr/>
        </p:nvGrpSpPr>
        <p:grpSpPr>
          <a:xfrm>
            <a:off x="3275856" y="2564904"/>
            <a:ext cx="1296144" cy="1008112"/>
            <a:chOff x="3275856" y="2564904"/>
            <a:chExt cx="1296144" cy="1008112"/>
          </a:xfrm>
        </p:grpSpPr>
        <p:cxnSp>
          <p:nvCxnSpPr>
            <p:cNvPr id="129" name="Łącznik łamany 128"/>
            <p:cNvCxnSpPr/>
            <p:nvPr/>
          </p:nvCxnSpPr>
          <p:spPr>
            <a:xfrm>
              <a:off x="3275856" y="2564904"/>
              <a:ext cx="1296144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oleTekstowe 146"/>
            <p:cNvSpPr txBox="1"/>
            <p:nvPr/>
          </p:nvSpPr>
          <p:spPr>
            <a:xfrm>
              <a:off x="3419872" y="2852936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50" name="Grupa 149"/>
          <p:cNvGrpSpPr/>
          <p:nvPr/>
        </p:nvGrpSpPr>
        <p:grpSpPr>
          <a:xfrm>
            <a:off x="3275856" y="3789040"/>
            <a:ext cx="1296144" cy="1224136"/>
            <a:chOff x="3275856" y="3789040"/>
            <a:chExt cx="1296144" cy="1224136"/>
          </a:xfrm>
        </p:grpSpPr>
        <p:cxnSp>
          <p:nvCxnSpPr>
            <p:cNvPr id="139" name="Łącznik łamany 138"/>
            <p:cNvCxnSpPr/>
            <p:nvPr/>
          </p:nvCxnSpPr>
          <p:spPr>
            <a:xfrm flipV="1">
              <a:off x="3275856" y="3789040"/>
              <a:ext cx="1296144" cy="1224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oleTekstowe 147"/>
            <p:cNvSpPr txBox="1"/>
            <p:nvPr/>
          </p:nvSpPr>
          <p:spPr>
            <a:xfrm>
              <a:off x="3419872" y="4005064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67" name="Grupa 166"/>
          <p:cNvGrpSpPr/>
          <p:nvPr/>
        </p:nvGrpSpPr>
        <p:grpSpPr>
          <a:xfrm>
            <a:off x="2627784" y="2708920"/>
            <a:ext cx="884670" cy="2232248"/>
            <a:chOff x="2627784" y="2708920"/>
            <a:chExt cx="884670" cy="2232248"/>
          </a:xfrm>
        </p:grpSpPr>
        <p:cxnSp>
          <p:nvCxnSpPr>
            <p:cNvPr id="151" name="Łącznik łamany 150"/>
            <p:cNvCxnSpPr/>
            <p:nvPr/>
          </p:nvCxnSpPr>
          <p:spPr>
            <a:xfrm rot="5400000">
              <a:off x="1907704" y="3717032"/>
              <a:ext cx="2232248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oleTekstowe 165"/>
            <p:cNvSpPr txBox="1"/>
            <p:nvPr/>
          </p:nvSpPr>
          <p:spPr>
            <a:xfrm>
              <a:off x="2627784" y="3356992"/>
              <a:ext cx="884670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Open Science </a:t>
            </a:r>
            <a:r>
              <a:rPr lang="en-US" dirty="0" smtClean="0">
                <a:latin typeface="Arial" charset="0"/>
              </a:rPr>
              <a:t>needs:</a:t>
            </a:r>
            <a:endParaRPr lang="en-US" dirty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share </a:t>
            </a:r>
            <a:r>
              <a:rPr lang="en-US" sz="2700" dirty="0">
                <a:latin typeface="Arial" charset="0"/>
                <a:cs typeface="Arial" charset="0"/>
              </a:rPr>
              <a:t>and discover the results of experiments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pl-PL" sz="2700" dirty="0" smtClean="0">
                <a:latin typeface="Arial" charset="0"/>
                <a:cs typeface="Arial" charset="0"/>
              </a:rPr>
              <a:t>to </a:t>
            </a:r>
            <a:r>
              <a:rPr lang="en-US" sz="2700" dirty="0" smtClean="0">
                <a:latin typeface="Arial" charset="0"/>
                <a:cs typeface="Arial" charset="0"/>
              </a:rPr>
              <a:t>integrate </a:t>
            </a:r>
            <a:r>
              <a:rPr lang="en-US" sz="2700" dirty="0">
                <a:latin typeface="Arial" charset="0"/>
                <a:cs typeface="Arial" charset="0"/>
              </a:rPr>
              <a:t>data from different sources and scientific domains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  <a:endParaRPr lang="en-US" sz="2700" dirty="0">
              <a:latin typeface="Arial" charset="0"/>
              <a:cs typeface="Arial" charset="0"/>
            </a:endParaRP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enable </a:t>
            </a:r>
            <a:r>
              <a:rPr lang="en-US" sz="2700" dirty="0">
                <a:latin typeface="Arial" charset="0"/>
                <a:cs typeface="Arial" charset="0"/>
              </a:rPr>
              <a:t>reproducibility of experiments on data sets </a:t>
            </a:r>
          </a:p>
          <a:p>
            <a:pPr lvl="1"/>
            <a:r>
              <a:rPr lang="en-US" sz="2700" dirty="0" smtClean="0">
                <a:latin typeface="Arial" charset="0"/>
                <a:cs typeface="Arial" charset="0"/>
              </a:rPr>
              <a:t>to re</a:t>
            </a:r>
            <a:r>
              <a:rPr lang="en-US" sz="2700" dirty="0">
                <a:latin typeface="Arial" charset="0"/>
                <a:cs typeface="Arial" charset="0"/>
              </a:rPr>
              <a:t>-use data sets </a:t>
            </a:r>
            <a:r>
              <a:rPr lang="en-US" sz="2700" dirty="0" smtClean="0">
                <a:latin typeface="Arial" charset="0"/>
                <a:cs typeface="Arial" charset="0"/>
              </a:rPr>
              <a:t>by </a:t>
            </a:r>
            <a:r>
              <a:rPr lang="en-US" sz="2700" dirty="0">
                <a:latin typeface="Arial" charset="0"/>
                <a:cs typeface="Arial" charset="0"/>
              </a:rPr>
              <a:t>other scientists</a:t>
            </a:r>
            <a:r>
              <a:rPr lang="pl-PL" sz="2700" dirty="0">
                <a:latin typeface="Arial" charset="0"/>
                <a:cs typeface="Arial" charset="0"/>
              </a:rPr>
              <a:t> </a:t>
            </a:r>
            <a:endParaRPr lang="pl-PL" sz="2700" dirty="0" smtClean="0">
              <a:latin typeface="Arial" charset="0"/>
              <a:cs typeface="Arial" charset="0"/>
            </a:endParaRPr>
          </a:p>
          <a:p>
            <a:r>
              <a:rPr lang="pl-PL" dirty="0" smtClean="0">
                <a:latin typeface="Arial" charset="0"/>
                <a:cs typeface="Arial" charset="0"/>
              </a:rPr>
              <a:t>We </a:t>
            </a:r>
            <a:r>
              <a:rPr lang="pl-PL" dirty="0" err="1" smtClean="0">
                <a:latin typeface="Arial" charset="0"/>
                <a:cs typeface="Arial" charset="0"/>
              </a:rPr>
              <a:t>are</a:t>
            </a:r>
            <a:r>
              <a:rPr lang="pl-PL" dirty="0" smtClean="0">
                <a:latin typeface="Arial" charset="0"/>
                <a:cs typeface="Arial" charset="0"/>
              </a:rPr>
              <a:t> developing:</a:t>
            </a:r>
          </a:p>
          <a:p>
            <a:pPr lvl="1"/>
            <a:r>
              <a:rPr lang="pl-PL" dirty="0" smtClean="0">
                <a:latin typeface="Arial" charset="0"/>
                <a:cs typeface="Arial" charset="0"/>
              </a:rPr>
              <a:t>a platform `</a:t>
            </a:r>
            <a:r>
              <a:rPr lang="en-GB" dirty="0" smtClean="0"/>
              <a:t>containerizing` data collections and support free flow and instant </a:t>
            </a:r>
            <a:r>
              <a:rPr lang="pl-PL" dirty="0" err="1" smtClean="0"/>
              <a:t>access</a:t>
            </a:r>
            <a:r>
              <a:rPr lang="pl-PL" dirty="0" smtClean="0"/>
              <a:t> </a:t>
            </a:r>
            <a:endParaRPr lang="pl-PL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9672" y="2420888"/>
            <a:ext cx="7344816" cy="8501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Supplementary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6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What is the EGI Federated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Cloud?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455E9-7840-CE47-93BD-354E01C4C20F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19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11267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None/>
            </a:pPr>
            <a:r>
              <a:rPr lang="en-GB" sz="2000">
                <a:ea typeface="MS PGothic" charset="0"/>
                <a:cs typeface="Arial" charset="0"/>
              </a:rPr>
              <a:t>EGI Federated Cloud is based on: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Standards and validation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federation is based on common </a:t>
            </a:r>
            <a:r>
              <a:rPr lang="en-GB" sz="2000" b="1">
                <a:solidFill>
                  <a:srgbClr val="132148"/>
                </a:solidFill>
                <a:ea typeface="MS PGothic" charset="0"/>
                <a:cs typeface="Arial" charset="0"/>
              </a:rPr>
              <a:t>Open-Standards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 – OCCI, CDMI, OVF, GLUE, etc...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Heterogeneous implementation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no mandate on the cloud technology, the only condition is to expose the chosen interfaces and services.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38113" y="1266825"/>
            <a:ext cx="6018212" cy="9382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35001">
                <a:srgbClr val="E7E7E7"/>
              </a:gs>
              <a:gs pos="100000">
                <a:srgbClr val="F6F6F6"/>
              </a:gs>
            </a:gsLst>
            <a:lin ang="16200000" scaled="1"/>
          </a:gradFill>
          <a:ln w="9525">
            <a:solidFill>
              <a:srgbClr val="AFAFA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EGI Federated Cloud is federation of institutional private Clouds,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1" name="Picture 5" descr="C:\Users\Salvatore Pinto\Desktop\g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C:\Users\Salvatore Pint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6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Users\Salvatore Pinto\Desktop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Immagin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6" descr=" 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Immagin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5590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320480" cy="119343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134"/>
            <a:ext cx="512064" cy="5425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2694"/>
            <a:ext cx="542544" cy="5425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856786"/>
            <a:ext cx="687965" cy="6803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0" y="2950120"/>
            <a:ext cx="1399766" cy="6228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263"/>
            <a:ext cx="789120" cy="591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3510"/>
            <a:ext cx="1243584" cy="3779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3846"/>
            <a:ext cx="1197856" cy="580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7126"/>
            <a:ext cx="1036320" cy="542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8" y="2911278"/>
            <a:ext cx="1255776" cy="542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6" y="1838798"/>
            <a:ext cx="1091184" cy="5425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2415547"/>
            <a:ext cx="1269608" cy="5993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2" y="2911278"/>
            <a:ext cx="658368" cy="5425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68926"/>
            <a:ext cx="810768" cy="5791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6" y="2731561"/>
            <a:ext cx="819645" cy="722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925894"/>
            <a:ext cx="502703" cy="6677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4" y="2415547"/>
            <a:ext cx="804672" cy="5425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16" y="1134494"/>
            <a:ext cx="798576" cy="5425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6390"/>
            <a:ext cx="551759" cy="3969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016697"/>
            <a:ext cx="944880" cy="5425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6" y="1533022"/>
            <a:ext cx="1224136" cy="1639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6" y="1155830"/>
            <a:ext cx="896112" cy="5212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9" y="2309334"/>
            <a:ext cx="1027697" cy="52566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8" y="1677038"/>
            <a:ext cx="1091184" cy="4328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0478"/>
            <a:ext cx="719328" cy="54254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7" y="1875066"/>
            <a:ext cx="686560" cy="686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9632" y="5013176"/>
            <a:ext cx="69982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countries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CERN, EMBL-EBI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coordinating organization – EGI.eu</a:t>
            </a:r>
            <a:endParaRPr lang="en-GB" sz="3600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5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- </a:t>
            </a:r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Appliances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Marketplace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3E8C8C-9CDF-AB4E-B7DB-98A3EFE158E6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20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23555" name="Marcador de contenido 2"/>
          <p:cNvSpPr txBox="1">
            <a:spLocks/>
          </p:cNvSpPr>
          <p:nvPr/>
        </p:nvSpPr>
        <p:spPr bwMode="auto">
          <a:xfrm>
            <a:off x="611188" y="1128713"/>
            <a:ext cx="8075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GB" sz="2800" b="1">
                <a:solidFill>
                  <a:schemeClr val="accent1"/>
                </a:solidFill>
                <a:cs typeface="Arial" charset="0"/>
              </a:rPr>
              <a:t>Web-based VM image catalogue </a:t>
            </a:r>
            <a:r>
              <a:rPr lang="en-GB" sz="2800">
                <a:cs typeface="Arial" charset="0"/>
              </a:rPr>
              <a:t>with automatic deployment on the EGI Federated Cloud sites</a:t>
            </a:r>
          </a:p>
        </p:txBody>
      </p:sp>
      <p:graphicFrame>
        <p:nvGraphicFramePr>
          <p:cNvPr id="7" name="Diagrama 5"/>
          <p:cNvGraphicFramePr/>
          <p:nvPr/>
        </p:nvGraphicFramePr>
        <p:xfrm>
          <a:off x="4211960" y="2317328"/>
          <a:ext cx="475252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Rounded Rectangle 4"/>
          <p:cNvSpPr>
            <a:spLocks noChangeArrowheads="1"/>
          </p:cNvSpPr>
          <p:nvPr/>
        </p:nvSpPr>
        <p:spPr bwMode="auto">
          <a:xfrm>
            <a:off x="468313" y="2565400"/>
            <a:ext cx="3095625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GB" sz="2400" i="1">
                <a:solidFill>
                  <a:schemeClr val="bg2"/>
                </a:solidFill>
                <a:latin typeface="Verdana" charset="0"/>
                <a:ea typeface="MS PGothic" charset="0"/>
                <a:cs typeface="Arial" charset="0"/>
              </a:rPr>
              <a:t>AppDB</a:t>
            </a:r>
          </a:p>
          <a:p>
            <a:pPr algn="r" eaLnBrk="1" hangingPunct="1"/>
            <a:r>
              <a:rPr lang="en-GB" sz="1400" i="1">
                <a:solidFill>
                  <a:schemeClr val="tx2"/>
                </a:solidFill>
                <a:latin typeface="Verdana" charset="0"/>
                <a:ea typeface="MS PGothic" charset="0"/>
                <a:cs typeface="Arial" charset="0"/>
              </a:rPr>
              <a:t>Cloud Marketplace</a:t>
            </a:r>
          </a:p>
        </p:txBody>
      </p:sp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243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20"/>
          <p:cNvSpPr>
            <a:spLocks noChangeShapeType="1"/>
          </p:cNvSpPr>
          <p:nvPr/>
        </p:nvSpPr>
        <p:spPr bwMode="auto">
          <a:xfrm flipV="1">
            <a:off x="900113" y="3860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-26988" y="3841750"/>
            <a:ext cx="104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Publish</a:t>
            </a:r>
          </a:p>
          <a:p>
            <a:r>
              <a:rPr lang="en-GB" sz="1800">
                <a:ea typeface="MS PGothic" charset="0"/>
                <a:cs typeface="Arial" charset="0"/>
              </a:rPr>
              <a:t>image</a:t>
            </a:r>
          </a:p>
        </p:txBody>
      </p:sp>
      <p:pic>
        <p:nvPicPr>
          <p:cNvPr id="23561" name="Imagen 61" descr="cloud-icon-png-Cloud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622800"/>
            <a:ext cx="31384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484438" y="3890963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7" name="Cubo 16"/>
          <p:cNvSpPr/>
          <p:nvPr/>
        </p:nvSpPr>
        <p:spPr>
          <a:xfrm>
            <a:off x="1444625" y="5318125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1</a:t>
            </a:r>
          </a:p>
        </p:txBody>
      </p:sp>
      <p:sp>
        <p:nvSpPr>
          <p:cNvPr id="18" name="Cubo 17"/>
          <p:cNvSpPr/>
          <p:nvPr/>
        </p:nvSpPr>
        <p:spPr>
          <a:xfrm>
            <a:off x="2676525" y="5294313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2</a:t>
            </a:r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2595563" y="3886200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Image deployed in cloud sites</a:t>
            </a: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7291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D74F40-3B20-554D-A72D-AB2D9D74C85D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21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662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89995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16100"/>
            <a:ext cx="84597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79454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8467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DB320-DC24-BA43-A345-DD99CBD768A0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22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7651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3348038" y="3573463"/>
            <a:ext cx="792162" cy="5032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41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0088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24" y="-281475"/>
            <a:ext cx="7848872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Solutions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" y="6488668"/>
            <a:ext cx="29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www.egi.eu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90872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1139682" cy="86409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4448138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07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collaborations</a:t>
            </a:r>
            <a:endParaRPr lang="en-GB" sz="6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5-05-18 at 01.59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24189"/>
            <a:ext cx="1152128" cy="6250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1705605" cy="517143"/>
          </a:xfrm>
          <a:prstGeom prst="rect">
            <a:avLst/>
          </a:prstGeom>
        </p:spPr>
      </p:pic>
      <p:pic>
        <p:nvPicPr>
          <p:cNvPr id="11" name="Picture 10" descr="Screen Shot 2015-05-18 at 01.57.28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6"/>
            <a:ext cx="918148" cy="448872"/>
          </a:xfrm>
          <a:prstGeom prst="rect">
            <a:avLst/>
          </a:prstGeom>
        </p:spPr>
      </p:pic>
      <p:pic>
        <p:nvPicPr>
          <p:cNvPr id="12" name="Picture 11" descr="Screen Shot 2015-05-18 at 01.56.1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01208"/>
            <a:ext cx="936104" cy="501326"/>
          </a:xfrm>
          <a:prstGeom prst="rect">
            <a:avLst/>
          </a:prstGeom>
        </p:spPr>
      </p:pic>
      <p:pic>
        <p:nvPicPr>
          <p:cNvPr id="13" name="Picture 12" descr="Screen Shot 2015-05-18 at 01.58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1050032" cy="577518"/>
          </a:xfrm>
          <a:prstGeom prst="rect">
            <a:avLst/>
          </a:prstGeom>
        </p:spPr>
      </p:pic>
      <p:pic>
        <p:nvPicPr>
          <p:cNvPr id="14" name="Picture 13" descr="Screen Shot 2015-05-18 at 02.58.0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612280" cy="430703"/>
          </a:xfrm>
          <a:prstGeom prst="rect">
            <a:avLst/>
          </a:prstGeom>
        </p:spPr>
      </p:pic>
      <p:pic>
        <p:nvPicPr>
          <p:cNvPr id="6" name="Picture 5" descr="Screen Shot 2015-10-21 at 12.02.1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337599"/>
            <a:ext cx="1224136" cy="539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22170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4847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3296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473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124146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5768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EGI-ENGAGE</a:t>
            </a:r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99592" y="1700808"/>
            <a:ext cx="7200800" cy="3785652"/>
          </a:xfrm>
          <a:prstGeom prst="rect">
            <a:avLst/>
          </a:prstGeom>
          <a:noFill/>
          <a:ln w="9525">
            <a:solidFill>
              <a:schemeClr val="accent1">
                <a:alpha val="9607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67B1"/>
                </a:solidFill>
              </a:rPr>
              <a:t>The flagship project of EGI</a:t>
            </a:r>
          </a:p>
          <a:p>
            <a:pPr eaLnBrk="1" hangingPunct="1"/>
            <a:endParaRPr lang="en-US" sz="4000" b="1" dirty="0" smtClean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30 Months from Mar ‘15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€8M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1169 PMs</a:t>
            </a: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42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 smtClean="0"/>
              <a:t>User Engagement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31640" y="980728"/>
            <a:ext cx="646246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User-centric approach, </a:t>
            </a:r>
            <a:r>
              <a:rPr lang="en-US" sz="2800" dirty="0">
                <a:solidFill>
                  <a:srgbClr val="0067B1"/>
                </a:solidFill>
                <a:latin typeface="Arial" charset="0"/>
              </a:rPr>
              <a:t>39%</a:t>
            </a:r>
            <a:r>
              <a:rPr lang="en-US" sz="2800" dirty="0">
                <a:latin typeface="Arial" charset="0"/>
              </a:rPr>
              <a:t> of project effort for user-driven developments and integration, community engagement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User-driven co-development of federated HTC and cloud infrastructure with the support of 7 RIs on the ESFRI roadmap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Multiple user groups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long tail ad hoc services and policies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Research Infrastructures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Industry/SMEs 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Data as a service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On-demand VREs (data products for information as a service)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Scientific software as a service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8075612" cy="4525962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Arial" charset="0"/>
              </a:rPr>
              <a:t>Evolution of the AAI infrastructure and security operations infrastructure</a:t>
            </a:r>
          </a:p>
          <a:p>
            <a:r>
              <a:rPr lang="en-US" sz="2400" dirty="0">
                <a:latin typeface="Arial" charset="0"/>
              </a:rPr>
              <a:t>Technical evolution of the tools for federation including accounting, monitoring, resource allocation, operations tools)</a:t>
            </a:r>
          </a:p>
          <a:p>
            <a:r>
              <a:rPr lang="en-US" sz="2400" dirty="0">
                <a:latin typeface="Arial" charset="0"/>
              </a:rPr>
              <a:t>Integration with infrastructure for PID registration and resolution</a:t>
            </a:r>
          </a:p>
          <a:p>
            <a:r>
              <a:rPr lang="en-US" sz="2400" dirty="0">
                <a:latin typeface="Arial" charset="0"/>
              </a:rPr>
              <a:t>Development of the cloud solution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From </a:t>
            </a:r>
            <a:r>
              <a:rPr lang="en-US" sz="2000" dirty="0" err="1">
                <a:latin typeface="Arial" charset="0"/>
                <a:cs typeface="Arial" charset="0"/>
              </a:rPr>
              <a:t>IaaS</a:t>
            </a:r>
            <a:r>
              <a:rPr lang="en-US" sz="20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000" dirty="0" err="1">
                <a:latin typeface="Arial" charset="0"/>
                <a:cs typeface="Arial" charset="0"/>
              </a:rPr>
              <a:t>PaaS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Federated secure cloud storage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Data as a service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New Platforms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12875"/>
            <a:ext cx="8075612" cy="45259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3200" dirty="0" smtClean="0">
                <a:latin typeface="Arial" charset="0"/>
                <a:cs typeface="Arial" charset="0"/>
              </a:rPr>
              <a:t>Federated: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services for education (supported by the federated cloud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  <a:cs typeface="Arial" charset="0"/>
              </a:rPr>
              <a:t>GPGPU infrastructure (via Cloud/Grid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Infrastructure </a:t>
            </a:r>
            <a:r>
              <a:rPr lang="en-US" sz="3200" dirty="0">
                <a:latin typeface="Arial" charset="0"/>
                <a:cs typeface="Arial" charset="0"/>
              </a:rPr>
              <a:t>for citizen </a:t>
            </a:r>
            <a:r>
              <a:rPr lang="en-US" sz="3200" dirty="0" smtClean="0">
                <a:latin typeface="Arial" charset="0"/>
                <a:cs typeface="Arial" charset="0"/>
              </a:rPr>
              <a:t>science</a:t>
            </a:r>
            <a:endParaRPr lang="en-US" sz="3200" dirty="0">
              <a:latin typeface="Arial" charset="0"/>
              <a:cs typeface="Arial" charset="0"/>
            </a:endParaRP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Virtual appliance library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On-demand VREs</a:t>
            </a:r>
          </a:p>
          <a:p>
            <a:pPr lvl="1"/>
            <a:endParaRPr lang="en-US" sz="3200" dirty="0">
              <a:latin typeface="Arial" charset="0"/>
              <a:cs typeface="Arial" charset="0"/>
            </a:endParaRPr>
          </a:p>
          <a:p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Business Models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From federation of community services to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Pay for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Free at point of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SLAs in a federated environment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Cross-border procurement of public services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Big data exploitation </a:t>
            </a:r>
            <a:r>
              <a:rPr lang="en-US" sz="3200" dirty="0" smtClean="0">
                <a:latin typeface="Arial" charset="0"/>
                <a:cs typeface="Arial" charset="0"/>
              </a:rPr>
              <a:t>across domains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16967</TotalTime>
  <Words>916</Words>
  <Application>Microsoft Office PowerPoint</Application>
  <PresentationFormat>Presentazione su schermo (4:3)</PresentationFormat>
  <Paragraphs>218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Courier</vt:lpstr>
      <vt:lpstr>Segoe UI</vt:lpstr>
      <vt:lpstr>Verdana</vt:lpstr>
      <vt:lpstr>Engage</vt:lpstr>
      <vt:lpstr>EGI Powerpoint Presentation (body)</vt:lpstr>
      <vt:lpstr>EGI Powerpoint Presentation (closing)</vt:lpstr>
      <vt:lpstr>EGI, EGI-ENGAGE and the Open Data Platform - Introduction </vt:lpstr>
      <vt:lpstr>Presentazione standard di PowerPoint</vt:lpstr>
      <vt:lpstr>Presentazione standard di PowerPoint</vt:lpstr>
      <vt:lpstr>Presentazione standard di PowerPoint</vt:lpstr>
      <vt:lpstr>EGI-ENGAGE</vt:lpstr>
      <vt:lpstr>EGI-ENGAGE - User Engagement </vt:lpstr>
      <vt:lpstr>EGI-ENGAGE - Services</vt:lpstr>
      <vt:lpstr>EGI-ENGAGE - New Platforms</vt:lpstr>
      <vt:lpstr>EGI-ENGAGE - Business Models</vt:lpstr>
      <vt:lpstr>EGI-ENGAGE - Open Data Platform</vt:lpstr>
      <vt:lpstr>EGI Open Data Platform  Technical Introduction</vt:lpstr>
      <vt:lpstr>Community requirements collection</vt:lpstr>
      <vt:lpstr>Main Objectives</vt:lpstr>
      <vt:lpstr>Open Data Platform Interactions</vt:lpstr>
      <vt:lpstr>Presentazione standard di PowerPoint</vt:lpstr>
      <vt:lpstr>Summary</vt:lpstr>
      <vt:lpstr>Thank you</vt:lpstr>
      <vt:lpstr>Supplementary slides</vt:lpstr>
      <vt:lpstr>What is the EGI Federated Cloud?</vt:lpstr>
      <vt:lpstr>AppDB - Appliances Marketplace</vt:lpstr>
      <vt:lpstr>AppDB - Appliances Marketplace</vt:lpstr>
      <vt:lpstr>AppDB - Appliances Marketplace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dscardaci</cp:lastModifiedBy>
  <cp:revision>359</cp:revision>
  <cp:lastPrinted>2016-02-12T08:33:14Z</cp:lastPrinted>
  <dcterms:created xsi:type="dcterms:W3CDTF">2015-05-07T09:24:15Z</dcterms:created>
  <dcterms:modified xsi:type="dcterms:W3CDTF">2016-02-12T09:19:29Z</dcterms:modified>
</cp:coreProperties>
</file>