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88" r:id="rId2"/>
    <p:sldMasterId id="2147483675" r:id="rId3"/>
  </p:sldMasterIdLst>
  <p:notesMasterIdLst>
    <p:notesMasterId r:id="rId30"/>
  </p:notesMasterIdLst>
  <p:sldIdLst>
    <p:sldId id="296" r:id="rId4"/>
    <p:sldId id="315" r:id="rId5"/>
    <p:sldId id="324" r:id="rId6"/>
    <p:sldId id="326" r:id="rId7"/>
    <p:sldId id="319" r:id="rId8"/>
    <p:sldId id="320" r:id="rId9"/>
    <p:sldId id="321" r:id="rId10"/>
    <p:sldId id="323" r:id="rId11"/>
    <p:sldId id="325" r:id="rId12"/>
    <p:sldId id="331" r:id="rId13"/>
    <p:sldId id="327" r:id="rId14"/>
    <p:sldId id="328" r:id="rId15"/>
    <p:sldId id="329" r:id="rId16"/>
    <p:sldId id="330" r:id="rId17"/>
    <p:sldId id="332" r:id="rId18"/>
    <p:sldId id="333" r:id="rId19"/>
    <p:sldId id="334" r:id="rId20"/>
    <p:sldId id="335" r:id="rId21"/>
    <p:sldId id="336" r:id="rId22"/>
    <p:sldId id="337" r:id="rId23"/>
    <p:sldId id="338" r:id="rId24"/>
    <p:sldId id="339" r:id="rId25"/>
    <p:sldId id="340" r:id="rId26"/>
    <p:sldId id="341" r:id="rId27"/>
    <p:sldId id="342" r:id="rId28"/>
    <p:sldId id="343" r:id="rId2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CC"/>
    <a:srgbClr val="33CC33"/>
    <a:srgbClr val="FF33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7879" autoAdjust="0"/>
  </p:normalViewPr>
  <p:slideViewPr>
    <p:cSldViewPr>
      <p:cViewPr varScale="1">
        <p:scale>
          <a:sx n="96" d="100"/>
          <a:sy n="96" d="100"/>
        </p:scale>
        <p:origin x="-90" y="-2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5AE0C10-44E9-48A5-81B8-121985424470}" type="datetimeFigureOut">
              <a:rPr lang="en-US"/>
              <a:pPr>
                <a:defRPr/>
              </a:pPr>
              <a:t>6/1/2010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CC3DAFF-94BB-4B97-B710-D4545A662EA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F54CD2-F282-412E-B9A5-05517727309A}" type="datetime1">
              <a:rPr lang="en-US"/>
              <a:pPr>
                <a:defRPr/>
              </a:pPr>
              <a:t>6/1/2010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EGI-</a:t>
            </a:r>
            <a:r>
              <a:rPr lang="en-GB" dirty="0" err="1" smtClean="0"/>
              <a:t>InSPIRE</a:t>
            </a:r>
            <a:r>
              <a:rPr lang="en-GB" dirty="0" smtClean="0"/>
              <a:t> – ROD teams workshop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A47763-47F4-4AFD-AAB7-01A8073BD29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DE6001-5288-4EF6-9E02-00D268331E92}" type="datetime1">
              <a:rPr lang="en-US"/>
              <a:pPr>
                <a:defRPr/>
              </a:pPr>
              <a:t>6/1/2010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EGI-InSPIRE – SA1 kickoff meeting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E6A744-80EF-4C0C-B105-63AF014CDAA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780C65-154A-4356-BED4-0EE069696B49}" type="datetime1">
              <a:rPr lang="en-US"/>
              <a:pPr>
                <a:defRPr/>
              </a:pPr>
              <a:t>6/1/2010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EGI-InSPIRE – SA1 kickoff meeting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AA4DCD-6999-49BF-AACF-6D7549E17FF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705B42-1CED-4E77-8C96-BA0A54B3AE7B}" type="datetime1">
              <a:rPr lang="en-US"/>
              <a:pPr>
                <a:defRPr/>
              </a:pPr>
              <a:t>6/1/2010</a:t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EGI-InSPIRE – SA1 kickoff meeting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E413AE-2BBF-4B3F-8597-B08B85F94DB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014C38-A0AC-4135-B99B-033E595F2B76}" type="datetime1">
              <a:rPr lang="en-US"/>
              <a:pPr>
                <a:defRPr/>
              </a:pPr>
              <a:t>6/1/2010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EGI-InSPIRE – SA1 kickoff meeting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881755-5281-47AF-B187-429F0172A0A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37B083-2C5F-4245-9F18-9F72BF89ED3E}" type="datetime1">
              <a:rPr lang="en-US"/>
              <a:pPr>
                <a:defRPr/>
              </a:pPr>
              <a:t>6/1/2010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EGI-</a:t>
            </a:r>
            <a:r>
              <a:rPr lang="en-GB" dirty="0" err="1" smtClean="0"/>
              <a:t>InSPIRE</a:t>
            </a:r>
            <a:r>
              <a:rPr lang="en-GB" dirty="0" smtClean="0"/>
              <a:t> – ROD teams workshop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F2BE8F-3D4F-404F-9EFC-BB04EFFCD23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00165C2-D1B5-4403-A6EF-5D6B90DB3D50}" type="datetime1">
              <a:rPr lang="en-US" smtClean="0"/>
              <a:pPr>
                <a:defRPr/>
              </a:pPr>
              <a:t>6/1/2010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EGI-</a:t>
            </a:r>
            <a:r>
              <a:rPr lang="en-GB" dirty="0" err="1" smtClean="0"/>
              <a:t>InSPIRE</a:t>
            </a:r>
            <a:r>
              <a:rPr lang="en-GB" dirty="0" smtClean="0"/>
              <a:t> – ROD teams workshop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D8CF9D-4DEA-40E5-85FB-0D2E156C0F9F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EC400-7742-4E9D-BE0A-3815151B4D63}" type="datetimeFigureOut">
              <a:rPr lang="en-US" smtClean="0"/>
              <a:pPr/>
              <a:t>6/1/2010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C57CC-EF9E-447F-90AD-5653933596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EC400-7742-4E9D-BE0A-3815151B4D63}" type="datetimeFigureOut">
              <a:rPr lang="en-US" smtClean="0"/>
              <a:pPr/>
              <a:t>6/1/2010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C57CC-EF9E-447F-90AD-5653933596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EC400-7742-4E9D-BE0A-3815151B4D63}" type="datetimeFigureOut">
              <a:rPr lang="en-US" smtClean="0"/>
              <a:pPr/>
              <a:t>6/1/2010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C57CC-EF9E-447F-90AD-5653933596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EC400-7742-4E9D-BE0A-3815151B4D63}" type="datetimeFigureOut">
              <a:rPr lang="en-US" smtClean="0"/>
              <a:pPr/>
              <a:t>6/1/2010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C57CC-EF9E-447F-90AD-5653933596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00165C2-D1B5-4403-A6EF-5D6B90DB3D50}" type="datetime1">
              <a:rPr lang="en-US" smtClean="0"/>
              <a:pPr>
                <a:defRPr/>
              </a:pPr>
              <a:t>6/1/2010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EGI-InSPIRE – SA1 kickoff meeting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D8CF9D-4DEA-40E5-85FB-0D2E156C0F9F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EC400-7742-4E9D-BE0A-3815151B4D63}" type="datetimeFigureOut">
              <a:rPr lang="en-US" smtClean="0"/>
              <a:pPr/>
              <a:t>6/1/2010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C57CC-EF9E-447F-90AD-5653933596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EC400-7742-4E9D-BE0A-3815151B4D63}" type="datetimeFigureOut">
              <a:rPr lang="en-US" smtClean="0"/>
              <a:pPr/>
              <a:t>6/1/2010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C57CC-EF9E-447F-90AD-5653933596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EC400-7742-4E9D-BE0A-3815151B4D63}" type="datetimeFigureOut">
              <a:rPr lang="en-US" smtClean="0"/>
              <a:pPr/>
              <a:t>6/1/2010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C57CC-EF9E-447F-90AD-5653933596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EC400-7742-4E9D-BE0A-3815151B4D63}" type="datetimeFigureOut">
              <a:rPr lang="en-US" smtClean="0"/>
              <a:pPr/>
              <a:t>6/1/2010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C57CC-EF9E-447F-90AD-5653933596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EC400-7742-4E9D-BE0A-3815151B4D63}" type="datetimeFigureOut">
              <a:rPr lang="en-US" smtClean="0"/>
              <a:pPr/>
              <a:t>6/1/2010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C57CC-EF9E-447F-90AD-5653933596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EC400-7742-4E9D-BE0A-3815151B4D63}" type="datetimeFigureOut">
              <a:rPr lang="en-US" smtClean="0"/>
              <a:pPr/>
              <a:t>6/1/2010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C57CC-EF9E-447F-90AD-5653933596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EC400-7742-4E9D-BE0A-3815151B4D63}" type="datetimeFigureOut">
              <a:rPr lang="en-US" smtClean="0"/>
              <a:pPr/>
              <a:t>6/1/2010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C57CC-EF9E-447F-90AD-5653933596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7597F-2885-452F-A579-4DF33C84B0C6}" type="datetimeFigureOut">
              <a:rPr lang="en-US" smtClean="0"/>
              <a:pPr/>
              <a:t>6/1/2010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1BE60-040C-438E-AA18-78F067BF71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7597F-2885-452F-A579-4DF33C84B0C6}" type="datetimeFigureOut">
              <a:rPr lang="en-US" smtClean="0"/>
              <a:pPr/>
              <a:t>6/1/2010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1BE60-040C-438E-AA18-78F067BF71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7597F-2885-452F-A579-4DF33C84B0C6}" type="datetimeFigureOut">
              <a:rPr lang="en-US" smtClean="0"/>
              <a:pPr/>
              <a:t>6/1/2010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1BE60-040C-438E-AA18-78F067BF71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47E512-8D3A-4B4F-B5B1-B30EFC82761D}" type="datetime1">
              <a:rPr lang="en-US"/>
              <a:pPr>
                <a:defRPr/>
              </a:pPr>
              <a:t>6/1/2010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EGI-InSPIRE – SA1 kickoff meeting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9DC213-49F9-4215-AA23-EF88A321BEA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7597F-2885-452F-A579-4DF33C84B0C6}" type="datetimeFigureOut">
              <a:rPr lang="en-US" smtClean="0"/>
              <a:pPr/>
              <a:t>6/1/2010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1BE60-040C-438E-AA18-78F067BF71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7597F-2885-452F-A579-4DF33C84B0C6}" type="datetimeFigureOut">
              <a:rPr lang="en-US" smtClean="0"/>
              <a:pPr/>
              <a:t>6/1/2010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1BE60-040C-438E-AA18-78F067BF71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7597F-2885-452F-A579-4DF33C84B0C6}" type="datetimeFigureOut">
              <a:rPr lang="en-US" smtClean="0"/>
              <a:pPr/>
              <a:t>6/1/2010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1BE60-040C-438E-AA18-78F067BF71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7597F-2885-452F-A579-4DF33C84B0C6}" type="datetimeFigureOut">
              <a:rPr lang="en-US" smtClean="0"/>
              <a:pPr/>
              <a:t>6/1/2010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1BE60-040C-438E-AA18-78F067BF71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7597F-2885-452F-A579-4DF33C84B0C6}" type="datetimeFigureOut">
              <a:rPr lang="en-US" smtClean="0"/>
              <a:pPr/>
              <a:t>6/1/2010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1BE60-040C-438E-AA18-78F067BF71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7597F-2885-452F-A579-4DF33C84B0C6}" type="datetimeFigureOut">
              <a:rPr lang="en-US" smtClean="0"/>
              <a:pPr/>
              <a:t>6/1/2010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1BE60-040C-438E-AA18-78F067BF71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7597F-2885-452F-A579-4DF33C84B0C6}" type="datetimeFigureOut">
              <a:rPr lang="en-US" smtClean="0"/>
              <a:pPr/>
              <a:t>6/1/2010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1BE60-040C-438E-AA18-78F067BF71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7597F-2885-452F-A579-4DF33C84B0C6}" type="datetimeFigureOut">
              <a:rPr lang="en-US" smtClean="0"/>
              <a:pPr/>
              <a:t>6/1/2010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1BE60-040C-438E-AA18-78F067BF71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3404B1-E556-4C01-8B3E-FD65911C13A9}" type="datetime1">
              <a:rPr lang="en-US"/>
              <a:pPr>
                <a:defRPr/>
              </a:pPr>
              <a:t>6/1/2010</a:t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EGI-InSPIRE – SA1 kickoff meeting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453FC9-481E-4418-891F-C4277239B8C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2DD116-6833-43EC-B77E-77DEDB66E177}" type="datetime1">
              <a:rPr lang="en-US"/>
              <a:pPr>
                <a:defRPr/>
              </a:pPr>
              <a:t>6/1/2010</a:t>
            </a:fld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EGI-InSPIRE – SA1 kickoff meeting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DC12F5-D0FF-4ED8-B267-2B243DE83FF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49B8D4-83AA-48D1-8C26-504187575B56}" type="datetime1">
              <a:rPr lang="en-US"/>
              <a:pPr>
                <a:defRPr/>
              </a:pPr>
              <a:t>6/1/2010</a:t>
            </a:fld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EGI-InSPIRE – SA1 kickoff meeting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06EE8A-4FE5-4B42-925C-04C27E72599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102FB3-43C9-4F8B-B8EB-99EEA981F8AF}" type="datetime1">
              <a:rPr lang="en-US"/>
              <a:pPr>
                <a:defRPr/>
              </a:pPr>
              <a:t>6/1/2010</a:t>
            </a:fld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EGI-InSPIRE – SA1 kickoff meeting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1C5A16-9763-420B-86C2-398898C1B64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4C93B5-96B2-4A3E-BD6A-A114CC9B3DCE}" type="datetime1">
              <a:rPr lang="en-US"/>
              <a:pPr>
                <a:defRPr/>
              </a:pPr>
              <a:t>6/1/2010</a:t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EGI-InSPIRE – SA1 kickoff meeting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86C854-0DDF-425F-8E50-E3708942737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50B1C9-CFB1-4287-8BB0-A06B5BE38AA9}" type="datetime1">
              <a:rPr lang="en-US"/>
              <a:pPr>
                <a:defRPr/>
              </a:pPr>
              <a:t>6/1/2010</a:t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EGI-InSPIRE – SA1 kickoff meeting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F69E1B-F57E-4B9A-80F5-42D1D2E3C8D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BF7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8" descr="europe_background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0" y="-19050"/>
            <a:ext cx="9144000" cy="690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Titelmasterformat durch Klicken bearbeiten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Textmasterformate durch Klicken bearbeiten</a:t>
            </a:r>
          </a:p>
          <a:p>
            <a:pPr lvl="1"/>
            <a:r>
              <a:rPr lang="en-GB" smtClean="0"/>
              <a:t>Zweite Ebene</a:t>
            </a:r>
          </a:p>
          <a:p>
            <a:pPr lvl="2"/>
            <a:r>
              <a:rPr lang="en-GB" smtClean="0"/>
              <a:t>Dritte Ebene</a:t>
            </a:r>
          </a:p>
          <a:p>
            <a:pPr lvl="3"/>
            <a:r>
              <a:rPr lang="en-GB" smtClean="0"/>
              <a:t>Vierte Ebene</a:t>
            </a:r>
          </a:p>
          <a:p>
            <a:pPr lvl="4"/>
            <a:r>
              <a:rPr lang="en-GB" smtClean="0"/>
              <a:t>Fünfte Ebene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sz="1400" smtClean="0">
                <a:solidFill>
                  <a:srgbClr val="36417A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00165C2-D1B5-4403-A6EF-5D6B90DB3D50}" type="datetime1">
              <a:rPr lang="en-US"/>
              <a:pPr>
                <a:defRPr/>
              </a:pPr>
              <a:t>6/1/2010</a:t>
            </a:fld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30321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36417A"/>
                </a:solidFill>
              </a:defRPr>
            </a:lvl1pPr>
          </a:lstStyle>
          <a:p>
            <a:r>
              <a:rPr lang="en-GB"/>
              <a:t>EGI-InSPIRE – SA1 kickoff meeting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rgbClr val="36417A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6D8CF9D-4DEA-40E5-85FB-0D2E156C0F9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pic>
        <p:nvPicPr>
          <p:cNvPr id="1032" name="Picture 7"/>
          <p:cNvPicPr>
            <a:picLocks noChangeAspect="1" noChangeArrowheads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8243888" y="115888"/>
            <a:ext cx="777875" cy="347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87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  <p:sldLayoutId id="2147483673" r:id="rId14"/>
    <p:sldLayoutId id="2147483674" r:id="rId15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6417A"/>
          </a:solidFill>
          <a:latin typeface="+mj-lt"/>
          <a:ea typeface="ＭＳ Ｐゴシック" pitchFamily="102" charset="-128"/>
          <a:cs typeface="ＭＳ Ｐゴシック" pitchFamily="102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6417A"/>
          </a:solidFill>
          <a:latin typeface="Arial" pitchFamily="80" charset="0"/>
          <a:ea typeface="ＭＳ Ｐゴシック" pitchFamily="102" charset="-128"/>
          <a:cs typeface="ＭＳ Ｐゴシック" pitchFamily="102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6417A"/>
          </a:solidFill>
          <a:latin typeface="Arial" pitchFamily="80" charset="0"/>
          <a:ea typeface="ＭＳ Ｐゴシック" pitchFamily="102" charset="-128"/>
          <a:cs typeface="ＭＳ Ｐゴシック" pitchFamily="102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6417A"/>
          </a:solidFill>
          <a:latin typeface="Arial" pitchFamily="80" charset="0"/>
          <a:ea typeface="ＭＳ Ｐゴシック" pitchFamily="102" charset="-128"/>
          <a:cs typeface="ＭＳ Ｐゴシック" pitchFamily="102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6417A"/>
          </a:solidFill>
          <a:latin typeface="Arial" pitchFamily="80" charset="0"/>
          <a:ea typeface="ＭＳ Ｐゴシック" pitchFamily="102" charset="-128"/>
          <a:cs typeface="ＭＳ Ｐゴシック" pitchFamily="102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6417A"/>
          </a:solidFill>
          <a:latin typeface="Arial" pitchFamily="80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6417A"/>
          </a:solidFill>
          <a:latin typeface="Arial" pitchFamily="80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6417A"/>
          </a:solidFill>
          <a:latin typeface="Arial" pitchFamily="80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6417A"/>
          </a:solidFill>
          <a:latin typeface="Arial" pitchFamily="80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3333CC"/>
          </a:solidFill>
          <a:latin typeface="+mn-lt"/>
          <a:ea typeface="ＭＳ Ｐゴシック" pitchFamily="102" charset="-128"/>
          <a:cs typeface="ＭＳ Ｐゴシック" pitchFamily="102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pitchFamily="80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rgbClr val="36417A"/>
          </a:solidFill>
          <a:latin typeface="+mn-lt"/>
          <a:ea typeface="ＭＳ Ｐゴシック" pitchFamily="80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36417A"/>
          </a:solidFill>
          <a:latin typeface="+mn-lt"/>
          <a:ea typeface="ＭＳ Ｐゴシック" pitchFamily="80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36417A"/>
          </a:solidFill>
          <a:latin typeface="+mn-lt"/>
          <a:ea typeface="ＭＳ Ｐゴシック" pitchFamily="80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36417A"/>
          </a:solidFill>
          <a:latin typeface="+mn-lt"/>
          <a:ea typeface="ＭＳ Ｐゴシック" pitchFamily="80" charset="-128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36417A"/>
          </a:solidFill>
          <a:latin typeface="+mn-lt"/>
          <a:ea typeface="ＭＳ Ｐゴシック" pitchFamily="80" charset="-128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36417A"/>
          </a:solidFill>
          <a:latin typeface="+mn-lt"/>
          <a:ea typeface="ＭＳ Ｐゴシック" pitchFamily="80" charset="-128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36417A"/>
          </a:solidFill>
          <a:latin typeface="+mn-lt"/>
          <a:ea typeface="ＭＳ Ｐゴシック" pitchFamily="80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EEC400-7742-4E9D-BE0A-3815151B4D63}" type="datetimeFigureOut">
              <a:rPr lang="en-US" smtClean="0"/>
              <a:pPr/>
              <a:t>6/1/2010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DC57CC-EF9E-447F-90AD-56539335962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87597F-2885-452F-A579-4DF33C84B0C6}" type="datetimeFigureOut">
              <a:rPr lang="en-US" smtClean="0"/>
              <a:pPr/>
              <a:t>6/1/2010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B1BE60-040C-438E-AA18-78F067BF710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mailto:support@biggrid.nl" TargetMode="Externa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>
                <a:ea typeface="ＭＳ Ｐゴシック" pitchFamily="34" charset="-128"/>
              </a:rPr>
              <a:t>Setting up NGI operations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898989"/>
                </a:solidFill>
                <a:ea typeface="ＭＳ Ｐゴシック" pitchFamily="34" charset="-128"/>
              </a:rPr>
              <a:t>Ron Trompert</a:t>
            </a:r>
          </a:p>
          <a:p>
            <a:endParaRPr lang="en-GB" dirty="0" smtClean="0">
              <a:solidFill>
                <a:srgbClr val="898989"/>
              </a:solidFill>
              <a:ea typeface="ＭＳ Ｐゴシック" pitchFamily="34" charset="-12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3248025" cy="476250"/>
          </a:xfrm>
        </p:spPr>
        <p:txBody>
          <a:bodyPr/>
          <a:lstStyle/>
          <a:p>
            <a:r>
              <a:rPr lang="en-GB" dirty="0"/>
              <a:t>EGI-</a:t>
            </a:r>
            <a:r>
              <a:rPr lang="en-GB" dirty="0" err="1"/>
              <a:t>InSPIRE</a:t>
            </a:r>
            <a:r>
              <a:rPr lang="en-GB" dirty="0"/>
              <a:t> – </a:t>
            </a:r>
            <a:r>
              <a:rPr lang="en-GB" dirty="0" smtClean="0"/>
              <a:t>ROD teams workshop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88C37E-2FC4-4D3E-9FE7-E629333B87C9}" type="slidenum">
              <a:rPr lang="en-GB" smtClean="0"/>
              <a:pPr>
                <a:defRPr/>
              </a:pPr>
              <a:t>1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NGI national tasks</a:t>
            </a:r>
            <a:endParaRPr lang="en-US" dirty="0" smtClean="0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What does this mean for the work of the ROD team in practice?</a:t>
            </a:r>
            <a:endParaRPr lang="en-US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NGI e-Infrastructure oversight</a:t>
            </a:r>
            <a:endParaRPr lang="en-US" dirty="0" smtClean="0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Establishing a ROD team that will fulfill their duty as described in the operational documentation. </a:t>
            </a:r>
          </a:p>
          <a:p>
            <a:endParaRPr lang="en-US" dirty="0" smtClean="0"/>
          </a:p>
          <a:p>
            <a:r>
              <a:rPr lang="en-US" dirty="0" smtClean="0"/>
              <a:t>Make sure that their ROD team is adequately staffed and trained. The ROD team member should be acquainted with the operational procedures and be able to operate the operational tools. </a:t>
            </a:r>
          </a:p>
          <a:p>
            <a:endParaRPr lang="en-US" dirty="0" smtClean="0"/>
          </a:p>
          <a:p>
            <a:r>
              <a:rPr lang="en-US" dirty="0" smtClean="0"/>
              <a:t>Ensure that the necessary operational tools are available and operational. This may be by, for example, establishing a regional view on a central instance or by running a local instance themselves. </a:t>
            </a:r>
          </a:p>
          <a:p>
            <a:endParaRPr lang="en-US" dirty="0" smtClean="0"/>
          </a:p>
          <a:p>
            <a:r>
              <a:rPr lang="en-US" dirty="0" smtClean="0"/>
              <a:t>Run a regional </a:t>
            </a:r>
            <a:r>
              <a:rPr lang="en-US" dirty="0" err="1" smtClean="0"/>
              <a:t>nagios</a:t>
            </a:r>
            <a:r>
              <a:rPr lang="en-US" dirty="0" smtClean="0"/>
              <a:t> instance for the monitoring the sites in their region. </a:t>
            </a:r>
          </a:p>
          <a:p>
            <a:endParaRPr lang="en-US" dirty="0" smtClean="0"/>
          </a:p>
          <a:p>
            <a:r>
              <a:rPr lang="en-US" dirty="0" smtClean="0"/>
              <a:t>The ROD team should actively participate in conferences and meetings. </a:t>
            </a:r>
          </a:p>
          <a:p>
            <a:endParaRPr lang="en-US" dirty="0" smtClean="0"/>
          </a:p>
          <a:p>
            <a:r>
              <a:rPr lang="en-US" dirty="0" smtClean="0"/>
              <a:t>The ROD team should provide input for the operational, best practices and training documentation effort. 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NGI </a:t>
            </a:r>
            <a:r>
              <a:rPr lang="it-IT" dirty="0" smtClean="0"/>
              <a:t>e-Infrastructure oversight</a:t>
            </a:r>
            <a:endParaRPr lang="en-US" dirty="0" smtClean="0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Ensure that the necessary operational tools are available and operational. This may be by, for example, establishing a regional view on a central instance or by running a local </a:t>
            </a:r>
            <a:r>
              <a:rPr lang="en-US" dirty="0" smtClean="0"/>
              <a:t>instance.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Run a regional </a:t>
            </a:r>
            <a:r>
              <a:rPr lang="en-US" dirty="0" err="1" smtClean="0"/>
              <a:t>nagios</a:t>
            </a:r>
            <a:r>
              <a:rPr lang="en-US" dirty="0" smtClean="0"/>
              <a:t> instance for the monitoring the sites in their region. 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NGI </a:t>
            </a:r>
            <a:r>
              <a:rPr lang="it-IT" dirty="0" smtClean="0"/>
              <a:t>e-Infrastructure oversight</a:t>
            </a:r>
            <a:endParaRPr lang="en-US" dirty="0" smtClean="0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The ROD team should actively participate in conferences and meetings. </a:t>
            </a:r>
          </a:p>
          <a:p>
            <a:endParaRPr lang="en-US" dirty="0" smtClean="0"/>
          </a:p>
          <a:p>
            <a:r>
              <a:rPr lang="en-US" dirty="0" smtClean="0"/>
              <a:t>The ROD team should provide input for the operational, best practices and training documentation effort. 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NGI </a:t>
            </a:r>
            <a:r>
              <a:rPr lang="it-IT" dirty="0" smtClean="0"/>
              <a:t>e-Infrastructure oversight</a:t>
            </a:r>
            <a:endParaRPr lang="en-US" dirty="0" smtClean="0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</a:t>
            </a:r>
            <a:r>
              <a:rPr lang="en-US" dirty="0" smtClean="0"/>
              <a:t>line </a:t>
            </a:r>
            <a:r>
              <a:rPr lang="en-US" dirty="0" smtClean="0"/>
              <a:t>support</a:t>
            </a:r>
          </a:p>
          <a:p>
            <a:pPr lvl="1"/>
            <a:r>
              <a:rPr lang="en-US" dirty="0" smtClean="0"/>
              <a:t>When an alarm is triggered in the dashboard, there should be a GGUS ticket raised to the site when the alarm is still there after 24 hours</a:t>
            </a:r>
          </a:p>
          <a:p>
            <a:pPr lvl="1"/>
            <a:r>
              <a:rPr lang="en-US" dirty="0" smtClean="0"/>
              <a:t>This 24 hours may be used for a NGI 1</a:t>
            </a:r>
            <a:r>
              <a:rPr lang="en-US" baseline="30000" dirty="0" smtClean="0"/>
              <a:t>st</a:t>
            </a:r>
            <a:r>
              <a:rPr lang="en-US" dirty="0" smtClean="0"/>
              <a:t> line support team to get into contact with the site to resolve the issue.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>
                <a:ea typeface="ＭＳ Ｐゴシック" pitchFamily="34" charset="-128"/>
              </a:rPr>
              <a:t>Belgium and the Netherlands in EGI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898989"/>
                </a:solidFill>
                <a:ea typeface="ＭＳ Ｐゴシック" pitchFamily="34" charset="-128"/>
              </a:rPr>
              <a:t>Ron Trompert</a:t>
            </a:r>
          </a:p>
          <a:p>
            <a:endParaRPr lang="en-GB" dirty="0" smtClean="0">
              <a:solidFill>
                <a:srgbClr val="898989"/>
              </a:solidFill>
              <a:ea typeface="ＭＳ Ｐゴシック" pitchFamily="34" charset="-12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3248025" cy="476250"/>
          </a:xfrm>
        </p:spPr>
        <p:txBody>
          <a:bodyPr/>
          <a:lstStyle/>
          <a:p>
            <a:r>
              <a:rPr lang="en-GB" dirty="0"/>
              <a:t>EGI-</a:t>
            </a:r>
            <a:r>
              <a:rPr lang="en-GB" dirty="0" err="1"/>
              <a:t>InSPIRE</a:t>
            </a:r>
            <a:r>
              <a:rPr lang="en-GB" dirty="0"/>
              <a:t> – </a:t>
            </a:r>
            <a:r>
              <a:rPr lang="en-GB" dirty="0" smtClean="0"/>
              <a:t>ROD teams workshop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88C37E-2FC4-4D3E-9FE7-E629333B87C9}" type="slidenum">
              <a:rPr lang="en-GB" smtClean="0"/>
              <a:pPr>
                <a:defRPr/>
              </a:pPr>
              <a:t>15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/>
          <a:lstStyle/>
          <a:p>
            <a:r>
              <a:rPr lang="it-IT" dirty="0" smtClean="0">
                <a:ea typeface="ＭＳ Ｐゴシック" pitchFamily="34" charset="-128"/>
              </a:rPr>
              <a:t>Belgium and the Netherlands</a:t>
            </a:r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975"/>
            <a:ext cx="8229600" cy="4929188"/>
          </a:xfrm>
        </p:spPr>
        <p:txBody>
          <a:bodyPr>
            <a:normAutofit fontScale="92500" lnSpcReduction="10000"/>
          </a:bodyPr>
          <a:lstStyle/>
          <a:p>
            <a:r>
              <a:rPr lang="nl-NL" dirty="0" smtClean="0"/>
              <a:t>Two NGIs</a:t>
            </a:r>
          </a:p>
          <a:p>
            <a:pPr lvl="1"/>
            <a:r>
              <a:rPr lang="nl-NL" dirty="0" smtClean="0"/>
              <a:t>BEgrid (Belgium)</a:t>
            </a:r>
          </a:p>
          <a:p>
            <a:pPr lvl="2"/>
            <a:r>
              <a:rPr lang="nl-NL" dirty="0" smtClean="0"/>
              <a:t>3 sites in the EGI production infrastructure</a:t>
            </a:r>
          </a:p>
          <a:p>
            <a:pPr lvl="2"/>
            <a:r>
              <a:rPr lang="nl-NL" dirty="0" smtClean="0"/>
              <a:t>Universities of Brussels, Leuven, Louvain-La-Neuve</a:t>
            </a:r>
          </a:p>
          <a:p>
            <a:pPr lvl="2"/>
            <a:r>
              <a:rPr lang="nl-NL" dirty="0" smtClean="0"/>
              <a:t>Represented in the EGI council but does not take part in EGI InSPIRE</a:t>
            </a:r>
          </a:p>
          <a:p>
            <a:pPr lvl="2"/>
            <a:endParaRPr lang="nl-NL" dirty="0" smtClean="0"/>
          </a:p>
          <a:p>
            <a:pPr lvl="1"/>
            <a:r>
              <a:rPr lang="nl-NL" dirty="0" smtClean="0"/>
              <a:t>BigGrid, a.k.a NCF (Netherlands)</a:t>
            </a:r>
          </a:p>
          <a:p>
            <a:pPr lvl="2"/>
            <a:r>
              <a:rPr lang="nl-NL" dirty="0" smtClean="0"/>
              <a:t>15 sites in the EGI production infratsructure</a:t>
            </a:r>
          </a:p>
          <a:p>
            <a:pPr lvl="2"/>
            <a:r>
              <a:rPr lang="nl-NL" dirty="0" smtClean="0"/>
              <a:t>SARA, NIKHEF, University in Groningen, PHILIPS, Life Sciences Grid (several universities and KeyGene)</a:t>
            </a:r>
            <a:endParaRPr lang="en-US" dirty="0" smtClean="0"/>
          </a:p>
          <a:p>
            <a:pPr>
              <a:lnSpc>
                <a:spcPct val="80000"/>
              </a:lnSpc>
            </a:pPr>
            <a:endParaRPr lang="en-US" sz="2400" dirty="0" smtClean="0">
              <a:ea typeface="ＭＳ Ｐゴシック" pitchFamily="34" charset="-128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/>
          <a:lstStyle/>
          <a:p>
            <a:r>
              <a:rPr lang="it-IT" dirty="0" smtClean="0">
                <a:ea typeface="ＭＳ Ｐゴシック" pitchFamily="34" charset="-128"/>
              </a:rPr>
              <a:t>Belgium and the Netherlands</a:t>
            </a:r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975"/>
            <a:ext cx="8229600" cy="4929188"/>
          </a:xfrm>
        </p:spPr>
        <p:txBody>
          <a:bodyPr/>
          <a:lstStyle/>
          <a:p>
            <a:r>
              <a:rPr lang="nl-NL" dirty="0" smtClean="0"/>
              <a:t>BEgrid and BigGrid will continue to cooperate until at least one year after EGI has started.</a:t>
            </a:r>
          </a:p>
          <a:p>
            <a:pPr lvl="1"/>
            <a:r>
              <a:rPr lang="nl-NL" dirty="0" smtClean="0"/>
              <a:t>BiGGrid will perform the NGI local tasks on behalf of Belgium and the Netherlands</a:t>
            </a:r>
          </a:p>
          <a:p>
            <a:r>
              <a:rPr lang="nl-NL" dirty="0" smtClean="0"/>
              <a:t>BigGrid is going through the process of setting up the NGI</a:t>
            </a:r>
          </a:p>
          <a:p>
            <a:pPr>
              <a:lnSpc>
                <a:spcPct val="80000"/>
              </a:lnSpc>
            </a:pPr>
            <a:endParaRPr lang="en-US" sz="2400" dirty="0" smtClean="0">
              <a:ea typeface="ＭＳ Ｐゴシック" pitchFamily="34" charset="-128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/>
          <a:lstStyle/>
          <a:p>
            <a:r>
              <a:rPr lang="it-IT" dirty="0" smtClean="0">
                <a:ea typeface="ＭＳ Ｐゴシック" pitchFamily="34" charset="-128"/>
              </a:rPr>
              <a:t>Belgium and the Netherlands</a:t>
            </a:r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975"/>
            <a:ext cx="8229600" cy="4929188"/>
          </a:xfrm>
        </p:spPr>
        <p:txBody>
          <a:bodyPr>
            <a:normAutofit lnSpcReduction="10000"/>
          </a:bodyPr>
          <a:lstStyle/>
          <a:p>
            <a:r>
              <a:rPr lang="nl-NL" dirty="0" smtClean="0"/>
              <a:t>User support</a:t>
            </a:r>
          </a:p>
          <a:p>
            <a:pPr lvl="1"/>
            <a:r>
              <a:rPr lang="nl-NL" dirty="0" smtClean="0"/>
              <a:t>Helpdesk</a:t>
            </a:r>
          </a:p>
          <a:p>
            <a:pPr lvl="2"/>
            <a:r>
              <a:rPr lang="nl-NL" dirty="0" smtClean="0"/>
              <a:t>Both BigGrid (support@biggrid.nl)and Begrid(begrid@belnet.be) have a helpdesk but they do not interface with GGUS. We do not intend to do that in the future.</a:t>
            </a:r>
          </a:p>
          <a:p>
            <a:pPr lvl="2"/>
            <a:r>
              <a:rPr lang="nl-NL" dirty="0" smtClean="0"/>
              <a:t>Use GGUS directly </a:t>
            </a:r>
          </a:p>
          <a:p>
            <a:pPr lvl="2"/>
            <a:r>
              <a:rPr lang="nl-NL" dirty="0" smtClean="0"/>
              <a:t>Users from VOs based in the Netherlands contact the helpdesk of SARA or NIKHEF directly or can contact the BigGrid Helpdesk</a:t>
            </a:r>
          </a:p>
          <a:p>
            <a:pPr lvl="2"/>
            <a:r>
              <a:rPr lang="nl-NL" dirty="0" smtClean="0"/>
              <a:t>Users from international VOs contact us the same way or though GGUS</a:t>
            </a:r>
          </a:p>
          <a:p>
            <a:endParaRPr lang="nl-NL" dirty="0" smtClean="0"/>
          </a:p>
          <a:p>
            <a:pPr>
              <a:lnSpc>
                <a:spcPct val="80000"/>
              </a:lnSpc>
            </a:pPr>
            <a:endParaRPr lang="en-US" sz="2400" dirty="0" smtClean="0">
              <a:ea typeface="ＭＳ Ｐゴシック" pitchFamily="34" charset="-128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/>
          <a:lstStyle/>
          <a:p>
            <a:r>
              <a:rPr lang="it-IT" dirty="0" smtClean="0">
                <a:ea typeface="ＭＳ Ｐゴシック" pitchFamily="34" charset="-128"/>
              </a:rPr>
              <a:t>BigGrid</a:t>
            </a:r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975"/>
            <a:ext cx="8229600" cy="4929188"/>
          </a:xfrm>
        </p:spPr>
        <p:txBody>
          <a:bodyPr>
            <a:normAutofit/>
          </a:bodyPr>
          <a:lstStyle/>
          <a:p>
            <a:r>
              <a:rPr lang="nl-NL" dirty="0" smtClean="0"/>
              <a:t>BigGrid’s effort in EGI InSPIRE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Outline</a:t>
            </a:r>
            <a:endParaRPr lang="en-US" dirty="0" smtClean="0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What is an NGI?</a:t>
            </a:r>
          </a:p>
          <a:p>
            <a:r>
              <a:rPr lang="nl-NL" dirty="0" smtClean="0"/>
              <a:t>What is expected of  NGIs?</a:t>
            </a:r>
          </a:p>
          <a:p>
            <a:pPr lvl="1"/>
            <a:r>
              <a:rPr lang="nl-NL" dirty="0" smtClean="0"/>
              <a:t>NGI national tasks</a:t>
            </a:r>
          </a:p>
          <a:p>
            <a:r>
              <a:rPr lang="nl-NL" dirty="0" smtClean="0"/>
              <a:t>NGI operations in Turkey</a:t>
            </a:r>
          </a:p>
          <a:p>
            <a:r>
              <a:rPr lang="nl-NL" dirty="0" smtClean="0"/>
              <a:t>NGI operations in Germany</a:t>
            </a:r>
          </a:p>
          <a:p>
            <a:pPr lvl="1">
              <a:buNone/>
            </a:pPr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/>
          <a:lstStyle/>
          <a:p>
            <a:r>
              <a:rPr lang="it-IT" dirty="0" smtClean="0">
                <a:ea typeface="ＭＳ Ｐゴシック" pitchFamily="34" charset="-128"/>
              </a:rPr>
              <a:t>BigGrid</a:t>
            </a:r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975"/>
            <a:ext cx="8229600" cy="4929188"/>
          </a:xfrm>
        </p:spPr>
        <p:txBody>
          <a:bodyPr>
            <a:normAutofit/>
          </a:bodyPr>
          <a:lstStyle/>
          <a:p>
            <a:r>
              <a:rPr lang="nl-NL" dirty="0" smtClean="0"/>
              <a:t>Operations people of the sites meet every three weeks</a:t>
            </a:r>
          </a:p>
          <a:p>
            <a:pPr lvl="1"/>
            <a:r>
              <a:rPr lang="nl-NL" dirty="0" smtClean="0"/>
              <a:t>Security issues</a:t>
            </a:r>
          </a:p>
          <a:p>
            <a:pPr lvl="1"/>
            <a:r>
              <a:rPr lang="nl-NL" dirty="0" smtClean="0"/>
              <a:t>Resource allocation</a:t>
            </a:r>
          </a:p>
          <a:p>
            <a:pPr lvl="1"/>
            <a:r>
              <a:rPr lang="nl-NL" dirty="0" smtClean="0"/>
              <a:t>Middleware updates</a:t>
            </a:r>
          </a:p>
          <a:p>
            <a:pPr lvl="1"/>
            <a:r>
              <a:rPr lang="nl-NL" dirty="0" smtClean="0"/>
              <a:t>Roll out of new middleware</a:t>
            </a:r>
          </a:p>
          <a:p>
            <a:pPr>
              <a:buNone/>
            </a:pPr>
            <a:endParaRPr lang="nl-NL" dirty="0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/>
          <a:lstStyle/>
          <a:p>
            <a:r>
              <a:rPr lang="it-IT" dirty="0" smtClean="0">
                <a:ea typeface="ＭＳ Ｐゴシック" pitchFamily="34" charset="-128"/>
              </a:rPr>
              <a:t>BigGrid</a:t>
            </a:r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975"/>
            <a:ext cx="8229600" cy="4929188"/>
          </a:xfrm>
        </p:spPr>
        <p:txBody>
          <a:bodyPr>
            <a:normAutofit/>
          </a:bodyPr>
          <a:lstStyle/>
          <a:p>
            <a:r>
              <a:rPr lang="nl-NL" dirty="0" smtClean="0"/>
              <a:t>Accounting database</a:t>
            </a:r>
          </a:p>
          <a:p>
            <a:pPr lvl="1"/>
            <a:r>
              <a:rPr lang="nl-NL" dirty="0" smtClean="0"/>
              <a:t>Sites are still publishing accounting data through R-GMA</a:t>
            </a:r>
          </a:p>
          <a:p>
            <a:pPr lvl="1"/>
            <a:r>
              <a:rPr lang="nl-NL" dirty="0" smtClean="0"/>
              <a:t>Setting up an own NGI accounting database is in progress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/>
          <a:lstStyle/>
          <a:p>
            <a:r>
              <a:rPr lang="it-IT" dirty="0" smtClean="0">
                <a:ea typeface="ＭＳ Ｐゴシック" pitchFamily="34" charset="-128"/>
              </a:rPr>
              <a:t>BigGrid</a:t>
            </a:r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975"/>
            <a:ext cx="8229600" cy="4929188"/>
          </a:xfrm>
        </p:spPr>
        <p:txBody>
          <a:bodyPr/>
          <a:lstStyle/>
          <a:p>
            <a:r>
              <a:rPr lang="nl-NL" dirty="0" smtClean="0"/>
              <a:t>Operation of tools</a:t>
            </a:r>
          </a:p>
          <a:p>
            <a:pPr lvl="1"/>
            <a:r>
              <a:rPr lang="nl-NL" dirty="0" smtClean="0"/>
              <a:t>GOCDB</a:t>
            </a:r>
          </a:p>
          <a:p>
            <a:pPr lvl="2"/>
            <a:r>
              <a:rPr lang="nl-NL" dirty="0" smtClean="0"/>
              <a:t>The GOCDB setup as it is at the moment works fine for us. </a:t>
            </a:r>
          </a:p>
          <a:p>
            <a:pPr lvl="1"/>
            <a:r>
              <a:rPr lang="nl-NL" dirty="0" smtClean="0"/>
              <a:t>Nagios</a:t>
            </a:r>
          </a:p>
          <a:p>
            <a:pPr lvl="2"/>
            <a:r>
              <a:rPr lang="nl-NL" dirty="0" smtClean="0"/>
              <a:t>We have setup a NE-ROC nagios box</a:t>
            </a:r>
          </a:p>
          <a:p>
            <a:pPr lvl="2"/>
            <a:r>
              <a:rPr lang="nl-NL" dirty="0" smtClean="0"/>
              <a:t>Currently setting up a NGI_NL Nagios box</a:t>
            </a:r>
          </a:p>
          <a:p>
            <a:pPr>
              <a:buNone/>
            </a:pPr>
            <a:endParaRPr lang="nl-NL" dirty="0" smtClean="0"/>
          </a:p>
          <a:p>
            <a:pPr>
              <a:lnSpc>
                <a:spcPct val="80000"/>
              </a:lnSpc>
            </a:pPr>
            <a:endParaRPr lang="en-US" sz="2400" dirty="0" smtClean="0">
              <a:ea typeface="ＭＳ Ｐゴシック" pitchFamily="34" charset="-128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/>
          <a:lstStyle/>
          <a:p>
            <a:r>
              <a:rPr lang="it-IT" dirty="0" smtClean="0">
                <a:ea typeface="ＭＳ Ｐゴシック" pitchFamily="34" charset="-128"/>
              </a:rPr>
              <a:t>BigGrid</a:t>
            </a:r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975"/>
            <a:ext cx="8229600" cy="4929188"/>
          </a:xfrm>
        </p:spPr>
        <p:txBody>
          <a:bodyPr/>
          <a:lstStyle/>
          <a:p>
            <a:r>
              <a:rPr lang="nl-NL" dirty="0" smtClean="0"/>
              <a:t>Operation of tools</a:t>
            </a:r>
          </a:p>
          <a:p>
            <a:pPr lvl="1"/>
            <a:r>
              <a:rPr lang="nl-NL" dirty="0" smtClean="0"/>
              <a:t>Dashboard</a:t>
            </a:r>
          </a:p>
          <a:p>
            <a:pPr lvl="2"/>
            <a:r>
              <a:rPr lang="nl-NL" dirty="0" smtClean="0"/>
              <a:t>We use the regional view on the central CiC portal instance. This works fine for us.</a:t>
            </a:r>
          </a:p>
          <a:p>
            <a:pPr>
              <a:lnSpc>
                <a:spcPct val="80000"/>
              </a:lnSpc>
            </a:pPr>
            <a:endParaRPr lang="en-US" sz="2400" dirty="0" smtClean="0">
              <a:ea typeface="ＭＳ Ｐゴシック" pitchFamily="34" charset="-128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/>
          <a:lstStyle/>
          <a:p>
            <a:r>
              <a:rPr lang="it-IT" dirty="0" smtClean="0">
                <a:ea typeface="ＭＳ Ｐゴシック" pitchFamily="34" charset="-128"/>
              </a:rPr>
              <a:t>BigGrid</a:t>
            </a:r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975"/>
            <a:ext cx="8229600" cy="4929188"/>
          </a:xfrm>
        </p:spPr>
        <p:txBody>
          <a:bodyPr/>
          <a:lstStyle/>
          <a:p>
            <a:r>
              <a:rPr lang="nl-NL" dirty="0" smtClean="0"/>
              <a:t>E-Infrastructure Oversight</a:t>
            </a:r>
          </a:p>
          <a:p>
            <a:pPr lvl="1"/>
            <a:r>
              <a:rPr lang="nl-NL" dirty="0" smtClean="0"/>
              <a:t>ROD team consisting of 5 people, all at SARA</a:t>
            </a:r>
          </a:p>
          <a:p>
            <a:pPr lvl="1"/>
            <a:r>
              <a:rPr lang="nl-NL" dirty="0" smtClean="0"/>
              <a:t>Every ROD member takes weekly shifts</a:t>
            </a:r>
          </a:p>
          <a:p>
            <a:pPr lvl="1"/>
            <a:r>
              <a:rPr lang="nl-NL" dirty="0" smtClean="0"/>
              <a:t>COD duty in a weekly rota shared between Poland and The Netherlands. In the Netherlands, the ROD team member on duty also takes on the COD task</a:t>
            </a:r>
          </a:p>
          <a:p>
            <a:pPr lvl="1"/>
            <a:r>
              <a:rPr lang="nl-NL" dirty="0" smtClean="0"/>
              <a:t>1st line support at a very low level</a:t>
            </a:r>
          </a:p>
          <a:p>
            <a:pPr lvl="1"/>
            <a:endParaRPr lang="nl-NL" dirty="0" smtClean="0"/>
          </a:p>
          <a:p>
            <a:pPr lvl="2"/>
            <a:endParaRPr lang="nl-NL" dirty="0" smtClean="0"/>
          </a:p>
          <a:p>
            <a:pPr>
              <a:lnSpc>
                <a:spcPct val="80000"/>
              </a:lnSpc>
            </a:pPr>
            <a:endParaRPr lang="en-US" sz="2400" dirty="0" smtClean="0">
              <a:ea typeface="ＭＳ Ｐゴシック" pitchFamily="34" charset="-128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/>
          <a:lstStyle/>
          <a:p>
            <a:r>
              <a:rPr lang="it-IT" dirty="0" smtClean="0">
                <a:ea typeface="ＭＳ Ｐゴシック" pitchFamily="34" charset="-128"/>
              </a:rPr>
              <a:t>BigGrid</a:t>
            </a:r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975"/>
            <a:ext cx="8229600" cy="4929188"/>
          </a:xfrm>
        </p:spPr>
        <p:txBody>
          <a:bodyPr>
            <a:normAutofit lnSpcReduction="10000"/>
          </a:bodyPr>
          <a:lstStyle/>
          <a:p>
            <a:r>
              <a:rPr lang="nl-NL" dirty="0" smtClean="0"/>
              <a:t>Helpdesk</a:t>
            </a:r>
          </a:p>
          <a:p>
            <a:pPr lvl="1"/>
            <a:r>
              <a:rPr lang="nl-NL" dirty="0" smtClean="0"/>
              <a:t>BigGrid has its email-based support address (</a:t>
            </a:r>
            <a:r>
              <a:rPr lang="nl-NL" dirty="0" smtClean="0">
                <a:hlinkClick r:id="rId2"/>
              </a:rPr>
              <a:t>support@biggrid.nl</a:t>
            </a:r>
            <a:r>
              <a:rPr lang="nl-NL" dirty="0" smtClean="0"/>
              <a:t>). In practice, however, almost all dutch users contact the support addresses of NIKHEF and SARA directly with general grid-related questions</a:t>
            </a:r>
          </a:p>
          <a:p>
            <a:pPr lvl="1"/>
            <a:r>
              <a:rPr lang="nl-NL" dirty="0" smtClean="0"/>
              <a:t>Currently, we are investigating other trouble ticket systems.</a:t>
            </a:r>
          </a:p>
          <a:p>
            <a:pPr lvl="1"/>
            <a:r>
              <a:rPr lang="nl-NL" dirty="0" smtClean="0"/>
              <a:t>This trouble ticket system will not interface with GGUS and GGUS will be used directly</a:t>
            </a:r>
          </a:p>
          <a:p>
            <a:pPr lvl="1"/>
            <a:r>
              <a:rPr lang="nl-NL" dirty="0" smtClean="0"/>
              <a:t>Daily rotating shift involving 13 people. </a:t>
            </a:r>
          </a:p>
          <a:p>
            <a:pPr lvl="1"/>
            <a:endParaRPr lang="nl-NL" dirty="0" smtClean="0"/>
          </a:p>
          <a:p>
            <a:pPr lvl="2"/>
            <a:endParaRPr lang="nl-NL" dirty="0" smtClean="0"/>
          </a:p>
          <a:p>
            <a:pPr>
              <a:lnSpc>
                <a:spcPct val="80000"/>
              </a:lnSpc>
            </a:pPr>
            <a:endParaRPr lang="en-US" sz="2400" dirty="0" smtClean="0">
              <a:ea typeface="ＭＳ Ｐゴシック" pitchFamily="34" charset="-128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/>
          <a:lstStyle/>
          <a:p>
            <a:r>
              <a:rPr lang="it-IT" dirty="0" smtClean="0">
                <a:ea typeface="ＭＳ Ｐゴシック" pitchFamily="34" charset="-128"/>
              </a:rPr>
              <a:t>BigGrid</a:t>
            </a:r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975"/>
            <a:ext cx="8229600" cy="4929188"/>
          </a:xfrm>
        </p:spPr>
        <p:txBody>
          <a:bodyPr>
            <a:normAutofit fontScale="92500" lnSpcReduction="10000"/>
          </a:bodyPr>
          <a:lstStyle/>
          <a:p>
            <a:r>
              <a:rPr lang="nl-NL" dirty="0" smtClean="0"/>
              <a:t>Services</a:t>
            </a:r>
          </a:p>
          <a:p>
            <a:pPr lvl="1"/>
            <a:r>
              <a:rPr lang="nl-NL" dirty="0" smtClean="0"/>
              <a:t>VOMS</a:t>
            </a:r>
          </a:p>
          <a:p>
            <a:pPr lvl="2"/>
            <a:r>
              <a:rPr lang="nl-NL" dirty="0" smtClean="0"/>
              <a:t>For ESR and national VOs</a:t>
            </a:r>
          </a:p>
          <a:p>
            <a:pPr lvl="1"/>
            <a:r>
              <a:rPr lang="nl-NL" dirty="0" smtClean="0"/>
              <a:t>Global LFC</a:t>
            </a:r>
          </a:p>
          <a:p>
            <a:pPr lvl="2"/>
            <a:r>
              <a:rPr lang="nl-NL" dirty="0" smtClean="0"/>
              <a:t>For ESR, pheno and national VOs</a:t>
            </a:r>
          </a:p>
          <a:p>
            <a:pPr lvl="1"/>
            <a:r>
              <a:rPr lang="nl-NL" dirty="0" smtClean="0"/>
              <a:t>Local LFC</a:t>
            </a:r>
          </a:p>
          <a:p>
            <a:pPr lvl="2"/>
            <a:r>
              <a:rPr lang="nl-NL" dirty="0" smtClean="0"/>
              <a:t>For ATLAS and LHCb</a:t>
            </a:r>
          </a:p>
          <a:p>
            <a:pPr lvl="1"/>
            <a:r>
              <a:rPr lang="nl-NL" dirty="0" smtClean="0"/>
              <a:t>VOBOX</a:t>
            </a:r>
          </a:p>
          <a:p>
            <a:pPr lvl="2"/>
            <a:r>
              <a:rPr lang="nl-NL" dirty="0" smtClean="0"/>
              <a:t>For ATLAS, LHCb and ALICE</a:t>
            </a:r>
          </a:p>
          <a:p>
            <a:pPr lvl="1"/>
            <a:r>
              <a:rPr lang="nl-NL" dirty="0" smtClean="0"/>
              <a:t>FTS</a:t>
            </a:r>
          </a:p>
          <a:p>
            <a:pPr lvl="2"/>
            <a:r>
              <a:rPr lang="nl-NL" dirty="0" smtClean="0"/>
              <a:t>For ATLAS, LHCb</a:t>
            </a:r>
          </a:p>
          <a:p>
            <a:pPr lvl="2"/>
            <a:endParaRPr lang="nl-NL" dirty="0" smtClean="0"/>
          </a:p>
          <a:p>
            <a:pPr>
              <a:lnSpc>
                <a:spcPct val="80000"/>
              </a:lnSpc>
            </a:pPr>
            <a:endParaRPr lang="en-US" sz="2400" dirty="0" smtClean="0">
              <a:ea typeface="ＭＳ Ｐゴシック" pitchFamily="34" charset="-12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What is an NGI?</a:t>
            </a:r>
            <a:endParaRPr lang="en-US" dirty="0" smtClean="0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l-NL" dirty="0" smtClean="0"/>
              <a:t>NGI stands for “National Grid Initiative”, but how national is an NGI?</a:t>
            </a:r>
          </a:p>
          <a:p>
            <a:pPr lvl="1"/>
            <a:r>
              <a:rPr lang="nl-NL" dirty="0" smtClean="0"/>
              <a:t>There are </a:t>
            </a:r>
            <a:r>
              <a:rPr lang="nl-NL" dirty="0" smtClean="0"/>
              <a:t>countries where there </a:t>
            </a:r>
            <a:r>
              <a:rPr lang="nl-NL" dirty="0" smtClean="0"/>
              <a:t>is a 1 to 1 mapping between the EGI partner and the GOCdb</a:t>
            </a:r>
          </a:p>
          <a:p>
            <a:pPr lvl="1"/>
            <a:r>
              <a:rPr lang="nl-NL" dirty="0" smtClean="0"/>
              <a:t>But…the Spanish and Portuguese NGI are called CSIC and UMIC but IBERGRID is in the GOCdb and UMIC and CSIC not</a:t>
            </a:r>
          </a:p>
          <a:p>
            <a:pPr lvl="1"/>
            <a:r>
              <a:rPr lang="nl-NL" dirty="0" smtClean="0"/>
              <a:t>There are a number of NGIs in Scandinavia but a ROD team from NDGF will do monitoring of sites and NGI_NDGF will be in the GOCdb</a:t>
            </a:r>
          </a:p>
          <a:p>
            <a:endParaRPr lang="nl-NL" dirty="0" smtClean="0"/>
          </a:p>
          <a:p>
            <a:pPr lvl="1">
              <a:buNone/>
            </a:pPr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What is an NGI?</a:t>
            </a:r>
            <a:endParaRPr lang="en-US" dirty="0" smtClean="0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In the context of ROD work a “NGI” is an entity known in the EGI infrastructure (GGUS, GOCdb,..) which supplies a ROD team monitoring sites in the region covered by that NGI, operates a nagios box which enables them to do this etc.</a:t>
            </a:r>
          </a:p>
          <a:p>
            <a:pPr lvl="1">
              <a:buNone/>
            </a:pPr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NGI national tasks</a:t>
            </a:r>
            <a:endParaRPr lang="en-US" dirty="0" smtClean="0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endParaRPr lang="en-US" dirty="0" smtClean="0"/>
          </a:p>
          <a:p>
            <a:r>
              <a:rPr lang="en-US" dirty="0" smtClean="0"/>
              <a:t>O-N-1</a:t>
            </a:r>
          </a:p>
          <a:p>
            <a:pPr lvl="1"/>
            <a:r>
              <a:rPr lang="en-US" dirty="0" smtClean="0"/>
              <a:t>Operation of the Grid topology and configuration repositories</a:t>
            </a:r>
          </a:p>
          <a:p>
            <a:pPr lvl="1"/>
            <a:r>
              <a:rPr lang="en-US" dirty="0" smtClean="0"/>
              <a:t>Involves interfacing of local topology and configuration databases with the </a:t>
            </a:r>
            <a:r>
              <a:rPr lang="en-US" dirty="0" err="1" smtClean="0"/>
              <a:t>GOCdb</a:t>
            </a:r>
            <a:endParaRPr lang="en-US" dirty="0" smtClean="0"/>
          </a:p>
          <a:p>
            <a:r>
              <a:rPr lang="en-US" dirty="0" smtClean="0"/>
              <a:t>O-N-2</a:t>
            </a:r>
          </a:p>
          <a:p>
            <a:pPr lvl="1"/>
            <a:r>
              <a:rPr lang="en-US" dirty="0" smtClean="0"/>
              <a:t>Operation of accounting repositories for international VOs</a:t>
            </a:r>
          </a:p>
          <a:p>
            <a:pPr lvl="1"/>
            <a:r>
              <a:rPr lang="en-US" dirty="0" smtClean="0"/>
              <a:t>Involves making accounting data available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NGI national tasks</a:t>
            </a:r>
            <a:endParaRPr lang="en-US" dirty="0" smtClean="0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O-N-3</a:t>
            </a:r>
          </a:p>
          <a:p>
            <a:pPr lvl="1"/>
            <a:r>
              <a:rPr lang="en-US" dirty="0" smtClean="0"/>
              <a:t>Operation of Grid repositories storing monitoring and performance data and other related information</a:t>
            </a:r>
          </a:p>
          <a:p>
            <a:r>
              <a:rPr lang="en-US" dirty="0" smtClean="0"/>
              <a:t>O-N-4</a:t>
            </a:r>
          </a:p>
          <a:p>
            <a:pPr lvl="1"/>
            <a:r>
              <a:rPr lang="en-US" dirty="0" smtClean="0"/>
              <a:t>Operation of the Grid Operations Portals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NGI national tasks</a:t>
            </a:r>
            <a:endParaRPr lang="en-US" dirty="0" smtClean="0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O-N-5</a:t>
            </a:r>
          </a:p>
          <a:p>
            <a:pPr lvl="1"/>
            <a:r>
              <a:rPr lang="en-US" dirty="0" smtClean="0"/>
              <a:t>Grid operation and oversight of the e-Infrastructure</a:t>
            </a:r>
          </a:p>
          <a:p>
            <a:r>
              <a:rPr lang="en-US" dirty="0" smtClean="0"/>
              <a:t>O-N-6</a:t>
            </a:r>
          </a:p>
          <a:p>
            <a:pPr lvl="1"/>
            <a:r>
              <a:rPr lang="en-US" dirty="0" smtClean="0"/>
              <a:t> Operation of the NGI ticketing system, gathering of new requirements for support tools in the region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NGI national tasks</a:t>
            </a:r>
            <a:endParaRPr lang="en-US" dirty="0" smtClean="0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O-N-7</a:t>
            </a:r>
          </a:p>
          <a:p>
            <a:pPr lvl="1"/>
            <a:r>
              <a:rPr lang="en-US" dirty="0" smtClean="0"/>
              <a:t>Regional helpdesk: support to users and site managers via a local/regional helpdesk and documentation</a:t>
            </a:r>
          </a:p>
          <a:p>
            <a:r>
              <a:rPr lang="en-US" dirty="0" smtClean="0"/>
              <a:t>O-N-8</a:t>
            </a:r>
          </a:p>
          <a:p>
            <a:pPr lvl="1"/>
            <a:r>
              <a:rPr lang="en-US" dirty="0" smtClean="0"/>
              <a:t>Operation of production grid core software services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NGI national tasks</a:t>
            </a:r>
            <a:endParaRPr lang="en-US" dirty="0" smtClean="0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O-N-9</a:t>
            </a:r>
          </a:p>
          <a:p>
            <a:pPr lvl="1"/>
            <a:r>
              <a:rPr lang="en-US" dirty="0" smtClean="0"/>
              <a:t>Operations coordination at the NGI level</a:t>
            </a:r>
          </a:p>
          <a:p>
            <a:pPr lvl="2"/>
            <a:r>
              <a:rPr lang="en-US" dirty="0" smtClean="0"/>
              <a:t>Security and incident response coordination in the region</a:t>
            </a:r>
          </a:p>
          <a:p>
            <a:pPr lvl="2"/>
            <a:r>
              <a:rPr lang="en-US" dirty="0" smtClean="0"/>
              <a:t>Roll out of middleware updates in the NGI</a:t>
            </a:r>
          </a:p>
          <a:p>
            <a:pPr lvl="2"/>
            <a:r>
              <a:rPr lang="en-US" dirty="0" smtClean="0"/>
              <a:t>Resource allocation in the NGI</a:t>
            </a:r>
          </a:p>
          <a:p>
            <a:pPr lvl="2"/>
            <a:r>
              <a:rPr lang="en-US" dirty="0" smtClean="0"/>
              <a:t>Interoperation with national and regional Grids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EGITheme">
  <a:themeElements>
    <a:clrScheme name="EGI_DS Kickoff Meeting (WP1)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GI_DS Kickoff Meeting (WP1)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0" u="none" strike="noStrike" cap="none" normalizeH="0" baseline="0">
            <a:ln>
              <a:noFill/>
            </a:ln>
            <a:solidFill>
              <a:srgbClr val="E7DBB1"/>
            </a:solidFill>
            <a:effectLst/>
            <a:latin typeface="Arial" pitchFamily="80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0" u="none" strike="noStrike" cap="none" normalizeH="0" baseline="0">
            <a:ln>
              <a:noFill/>
            </a:ln>
            <a:solidFill>
              <a:srgbClr val="E7DBB1"/>
            </a:solidFill>
            <a:effectLst/>
            <a:latin typeface="Arial" pitchFamily="80" charset="0"/>
          </a:defRPr>
        </a:defPPr>
      </a:lstStyle>
    </a:lnDef>
  </a:objectDefaults>
  <a:extraClrSchemeLst>
    <a:extraClrScheme>
      <a:clrScheme name="EGI_DS Kickoff Meeting (WP1)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GI_DS Kickoff Meeting (WP1)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GI_DS Kickoff Meeting (WP1)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GI_DS Kickoff Meeting (WP1)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GI_DS Kickoff Meeting (WP1)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GI_DS Kickoff Meeting (WP1)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GI_DS Kickoff Meeting (WP1)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GI_DS Kickoff Meeting (WP1)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GI_DS Kickoff Meeting (WP1)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GI_DS Kickoff Meeting (WP1)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GI_DS Kickoff Meeting (WP1)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GI_DS Kickoff Meeting (WP1)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12409</TotalTime>
  <Words>1077</Words>
  <Application>Microsoft Office PowerPoint</Application>
  <PresentationFormat>On-screen Show (4:3)</PresentationFormat>
  <Paragraphs>153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26</vt:i4>
      </vt:variant>
    </vt:vector>
  </HeadingPairs>
  <TitlesOfParts>
    <vt:vector size="29" baseType="lpstr">
      <vt:lpstr>EGITheme</vt:lpstr>
      <vt:lpstr>1_Custom Design</vt:lpstr>
      <vt:lpstr>Custom Design</vt:lpstr>
      <vt:lpstr>Setting up NGI operations</vt:lpstr>
      <vt:lpstr>Outline</vt:lpstr>
      <vt:lpstr>What is an NGI?</vt:lpstr>
      <vt:lpstr>What is an NGI?</vt:lpstr>
      <vt:lpstr>NGI national tasks</vt:lpstr>
      <vt:lpstr>NGI national tasks</vt:lpstr>
      <vt:lpstr>NGI national tasks</vt:lpstr>
      <vt:lpstr>NGI national tasks</vt:lpstr>
      <vt:lpstr>NGI national tasks</vt:lpstr>
      <vt:lpstr>NGI national tasks</vt:lpstr>
      <vt:lpstr>NGI e-Infrastructure oversight</vt:lpstr>
      <vt:lpstr>NGI e-Infrastructure oversight</vt:lpstr>
      <vt:lpstr>NGI e-Infrastructure oversight</vt:lpstr>
      <vt:lpstr>NGI e-Infrastructure oversight</vt:lpstr>
      <vt:lpstr>Belgium and the Netherlands in EGI</vt:lpstr>
      <vt:lpstr>Belgium and the Netherlands</vt:lpstr>
      <vt:lpstr>Belgium and the Netherlands</vt:lpstr>
      <vt:lpstr>Belgium and the Netherlands</vt:lpstr>
      <vt:lpstr>BigGrid</vt:lpstr>
      <vt:lpstr>BigGrid</vt:lpstr>
      <vt:lpstr>BigGrid</vt:lpstr>
      <vt:lpstr>BigGrid</vt:lpstr>
      <vt:lpstr>BigGrid</vt:lpstr>
      <vt:lpstr>BigGrid</vt:lpstr>
      <vt:lpstr>BigGrid</vt:lpstr>
      <vt:lpstr>BigGrid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EGI-ASPIRE</dc:title>
  <dc:creator>Steven Newhouse</dc:creator>
  <cp:lastModifiedBy>ron</cp:lastModifiedBy>
  <cp:revision>154</cp:revision>
  <dcterms:created xsi:type="dcterms:W3CDTF">2009-09-16T12:32:50Z</dcterms:created>
  <dcterms:modified xsi:type="dcterms:W3CDTF">2010-06-01T09:07:18Z</dcterms:modified>
</cp:coreProperties>
</file>