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5"/>
    <p:sldMasterId id="2147483684" r:id="rId6"/>
  </p:sldMasterIdLst>
  <p:notesMasterIdLst>
    <p:notesMasterId r:id="rId24"/>
  </p:notesMasterIdLst>
  <p:sldIdLst>
    <p:sldId id="405" r:id="rId7"/>
    <p:sldId id="406" r:id="rId8"/>
    <p:sldId id="415" r:id="rId9"/>
    <p:sldId id="407" r:id="rId10"/>
    <p:sldId id="411" r:id="rId11"/>
    <p:sldId id="409" r:id="rId12"/>
    <p:sldId id="412" r:id="rId13"/>
    <p:sldId id="413" r:id="rId14"/>
    <p:sldId id="414" r:id="rId15"/>
    <p:sldId id="408" r:id="rId16"/>
    <p:sldId id="416" r:id="rId17"/>
    <p:sldId id="417" r:id="rId18"/>
    <p:sldId id="418" r:id="rId19"/>
    <p:sldId id="422" r:id="rId20"/>
    <p:sldId id="420" r:id="rId21"/>
    <p:sldId id="421" r:id="rId22"/>
    <p:sldId id="419" r:id="rId23"/>
  </p:sldIdLst>
  <p:sldSz cx="9144000" cy="6858000" type="screen4x3"/>
  <p:notesSz cx="6797675" cy="9928225"/>
  <p:defaultTextStyle>
    <a:defPPr>
      <a:defRPr lang="en-GB"/>
    </a:defPPr>
    <a:lvl1pPr algn="l" rtl="0" fontAlgn="base">
      <a:spcBef>
        <a:spcPct val="0"/>
      </a:spcBef>
      <a:spcAft>
        <a:spcPct val="0"/>
      </a:spcAft>
      <a:defRPr sz="2400" kern="1200">
        <a:solidFill>
          <a:schemeClr val="tx1"/>
        </a:solidFill>
        <a:latin typeface="Lucida Grande" pitchFamily="84" charset="0"/>
        <a:ea typeface="ヒラギノ角ゴ Pro W3"/>
        <a:cs typeface="ヒラギノ角ゴ Pro W3"/>
      </a:defRPr>
    </a:lvl1pPr>
    <a:lvl2pPr marL="457200" algn="l" rtl="0" fontAlgn="base">
      <a:spcBef>
        <a:spcPct val="0"/>
      </a:spcBef>
      <a:spcAft>
        <a:spcPct val="0"/>
      </a:spcAft>
      <a:defRPr sz="2400" kern="1200">
        <a:solidFill>
          <a:schemeClr val="tx1"/>
        </a:solidFill>
        <a:latin typeface="Lucida Grande" pitchFamily="84" charset="0"/>
        <a:ea typeface="ヒラギノ角ゴ Pro W3"/>
        <a:cs typeface="ヒラギノ角ゴ Pro W3"/>
      </a:defRPr>
    </a:lvl2pPr>
    <a:lvl3pPr marL="914400" algn="l" rtl="0" fontAlgn="base">
      <a:spcBef>
        <a:spcPct val="0"/>
      </a:spcBef>
      <a:spcAft>
        <a:spcPct val="0"/>
      </a:spcAft>
      <a:defRPr sz="2400" kern="1200">
        <a:solidFill>
          <a:schemeClr val="tx1"/>
        </a:solidFill>
        <a:latin typeface="Lucida Grande" pitchFamily="84" charset="0"/>
        <a:ea typeface="ヒラギノ角ゴ Pro W3"/>
        <a:cs typeface="ヒラギノ角ゴ Pro W3"/>
      </a:defRPr>
    </a:lvl3pPr>
    <a:lvl4pPr marL="1371600" algn="l" rtl="0" fontAlgn="base">
      <a:spcBef>
        <a:spcPct val="0"/>
      </a:spcBef>
      <a:spcAft>
        <a:spcPct val="0"/>
      </a:spcAft>
      <a:defRPr sz="2400" kern="1200">
        <a:solidFill>
          <a:schemeClr val="tx1"/>
        </a:solidFill>
        <a:latin typeface="Lucida Grande" pitchFamily="84" charset="0"/>
        <a:ea typeface="ヒラギノ角ゴ Pro W3"/>
        <a:cs typeface="ヒラギノ角ゴ Pro W3"/>
      </a:defRPr>
    </a:lvl4pPr>
    <a:lvl5pPr marL="1828800" algn="l" rtl="0" fontAlgn="base">
      <a:spcBef>
        <a:spcPct val="0"/>
      </a:spcBef>
      <a:spcAft>
        <a:spcPct val="0"/>
      </a:spcAft>
      <a:defRPr sz="2400" kern="1200">
        <a:solidFill>
          <a:schemeClr val="tx1"/>
        </a:solidFill>
        <a:latin typeface="Lucida Grande" pitchFamily="84" charset="0"/>
        <a:ea typeface="ヒラギノ角ゴ Pro W3"/>
        <a:cs typeface="ヒラギノ角ゴ Pro W3"/>
      </a:defRPr>
    </a:lvl5pPr>
    <a:lvl6pPr marL="2286000" algn="l" defTabSz="914400" rtl="0" eaLnBrk="1" latinLnBrk="0" hangingPunct="1">
      <a:defRPr sz="2400" kern="1200">
        <a:solidFill>
          <a:schemeClr val="tx1"/>
        </a:solidFill>
        <a:latin typeface="Lucida Grande" pitchFamily="84" charset="0"/>
        <a:ea typeface="ヒラギノ角ゴ Pro W3"/>
        <a:cs typeface="ヒラギノ角ゴ Pro W3"/>
      </a:defRPr>
    </a:lvl6pPr>
    <a:lvl7pPr marL="2743200" algn="l" defTabSz="914400" rtl="0" eaLnBrk="1" latinLnBrk="0" hangingPunct="1">
      <a:defRPr sz="2400" kern="1200">
        <a:solidFill>
          <a:schemeClr val="tx1"/>
        </a:solidFill>
        <a:latin typeface="Lucida Grande" pitchFamily="84" charset="0"/>
        <a:ea typeface="ヒラギノ角ゴ Pro W3"/>
        <a:cs typeface="ヒラギノ角ゴ Pro W3"/>
      </a:defRPr>
    </a:lvl7pPr>
    <a:lvl8pPr marL="3200400" algn="l" defTabSz="914400" rtl="0" eaLnBrk="1" latinLnBrk="0" hangingPunct="1">
      <a:defRPr sz="2400" kern="1200">
        <a:solidFill>
          <a:schemeClr val="tx1"/>
        </a:solidFill>
        <a:latin typeface="Lucida Grande" pitchFamily="84" charset="0"/>
        <a:ea typeface="ヒラギノ角ゴ Pro W3"/>
        <a:cs typeface="ヒラギノ角ゴ Pro W3"/>
      </a:defRPr>
    </a:lvl8pPr>
    <a:lvl9pPr marL="3657600" algn="l" defTabSz="914400" rtl="0" eaLnBrk="1" latinLnBrk="0" hangingPunct="1">
      <a:defRPr sz="2400" kern="1200">
        <a:solidFill>
          <a:schemeClr val="tx1"/>
        </a:solidFill>
        <a:latin typeface="Lucida Grande" pitchFamily="84" charset="0"/>
        <a:ea typeface="ヒラギノ角ゴ Pro W3"/>
        <a:cs typeface="ヒラギノ角ゴ Pro W3"/>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66"/>
    <a:srgbClr val="006600"/>
    <a:srgbClr val="E1E1FF"/>
    <a:srgbClr val="D0EA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2289" autoAdjust="0"/>
  </p:normalViewPr>
  <p:slideViewPr>
    <p:cSldViewPr>
      <p:cViewPr>
        <p:scale>
          <a:sx n="84" d="100"/>
          <a:sy n="84" d="100"/>
        </p:scale>
        <p:origin x="-1392" y="-58"/>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Lucida Grande" pitchFamily="84" charset="0"/>
                <a:ea typeface="ヒラギノ角ゴ Pro W3" pitchFamily="84" charset="-128"/>
                <a:cs typeface="+mn-cs"/>
              </a:defRPr>
            </a:lvl1pPr>
          </a:lstStyle>
          <a:p>
            <a:pPr>
              <a:defRPr/>
            </a:pPr>
            <a:endParaRPr lang="en-US"/>
          </a:p>
        </p:txBody>
      </p:sp>
      <p:sp>
        <p:nvSpPr>
          <p:cNvPr id="3075" name="Rectangle 3"/>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Lucida Grande" pitchFamily="84" charset="0"/>
                <a:ea typeface="ヒラギノ角ゴ Pro W3" pitchFamily="84" charset="-128"/>
                <a:cs typeface="+mn-cs"/>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915988" y="744538"/>
            <a:ext cx="4965700"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906463" y="4716463"/>
            <a:ext cx="4984750" cy="4467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9431338"/>
            <a:ext cx="2946400" cy="4968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Lucida Grande" pitchFamily="84" charset="0"/>
                <a:ea typeface="ヒラギノ角ゴ Pro W3" pitchFamily="84" charset="-128"/>
                <a:cs typeface="+mn-cs"/>
              </a:defRPr>
            </a:lvl1pPr>
          </a:lstStyle>
          <a:p>
            <a:pPr>
              <a:defRPr/>
            </a:pPr>
            <a:endParaRPr lang="en-US"/>
          </a:p>
        </p:txBody>
      </p:sp>
      <p:sp>
        <p:nvSpPr>
          <p:cNvPr id="3079" name="Rectangle 7"/>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Lucida Grande" pitchFamily="84" charset="0"/>
                <a:ea typeface="ヒラギノ角ゴ Pro W3" pitchFamily="84" charset="-128"/>
                <a:cs typeface="+mn-cs"/>
              </a:defRPr>
            </a:lvl1pPr>
          </a:lstStyle>
          <a:p>
            <a:pPr>
              <a:defRPr/>
            </a:pPr>
            <a:fld id="{BA8FE37C-05D9-44D3-8A93-BEF6F2D01547}" type="slidenum">
              <a:rPr lang="en-US"/>
              <a:pPr>
                <a:defRPr/>
              </a:pPr>
              <a:t>‹#›</a:t>
            </a:fld>
            <a:endParaRPr lang="en-US" dirty="0"/>
          </a:p>
        </p:txBody>
      </p:sp>
    </p:spTree>
    <p:extLst>
      <p:ext uri="{BB962C8B-B14F-4D97-AF65-F5344CB8AC3E}">
        <p14:creationId xmlns:p14="http://schemas.microsoft.com/office/powerpoint/2010/main" val="891155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Lucida Grande" pitchFamily="84" charset="0"/>
        <a:ea typeface="ヒラギノ角ゴ Pro W3" pitchFamily="84" charset="-128"/>
        <a:cs typeface="ヒラギノ角ゴ Pro W3"/>
      </a:defRPr>
    </a:lvl1pPr>
    <a:lvl2pPr marL="457200" algn="l" rtl="0" eaLnBrk="0" fontAlgn="base" hangingPunct="0">
      <a:spcBef>
        <a:spcPct val="30000"/>
      </a:spcBef>
      <a:spcAft>
        <a:spcPct val="0"/>
      </a:spcAft>
      <a:defRPr sz="1200" kern="1200">
        <a:solidFill>
          <a:schemeClr val="tx1"/>
        </a:solidFill>
        <a:latin typeface="Lucida Grande" pitchFamily="84" charset="0"/>
        <a:ea typeface="ヒラギノ角ゴ Pro W3" pitchFamily="84" charset="-128"/>
        <a:cs typeface="ヒラギノ角ゴ Pro W3"/>
      </a:defRPr>
    </a:lvl2pPr>
    <a:lvl3pPr marL="914400" algn="l" rtl="0" eaLnBrk="0" fontAlgn="base" hangingPunct="0">
      <a:spcBef>
        <a:spcPct val="30000"/>
      </a:spcBef>
      <a:spcAft>
        <a:spcPct val="0"/>
      </a:spcAft>
      <a:defRPr sz="1200" kern="1200">
        <a:solidFill>
          <a:schemeClr val="tx1"/>
        </a:solidFill>
        <a:latin typeface="Lucida Grande" pitchFamily="84" charset="0"/>
        <a:ea typeface="ヒラギノ角ゴ Pro W3" pitchFamily="84" charset="-128"/>
        <a:cs typeface="ヒラギノ角ゴ Pro W3"/>
      </a:defRPr>
    </a:lvl3pPr>
    <a:lvl4pPr marL="1371600" algn="l" rtl="0" eaLnBrk="0" fontAlgn="base" hangingPunct="0">
      <a:spcBef>
        <a:spcPct val="30000"/>
      </a:spcBef>
      <a:spcAft>
        <a:spcPct val="0"/>
      </a:spcAft>
      <a:defRPr sz="1200" kern="1200">
        <a:solidFill>
          <a:schemeClr val="tx1"/>
        </a:solidFill>
        <a:latin typeface="Lucida Grande" pitchFamily="84" charset="0"/>
        <a:ea typeface="ヒラギノ角ゴ Pro W3" pitchFamily="84" charset="-128"/>
        <a:cs typeface="ヒラギノ角ゴ Pro W3"/>
      </a:defRPr>
    </a:lvl4pPr>
    <a:lvl5pPr marL="1828800" algn="l" rtl="0" eaLnBrk="0" fontAlgn="base" hangingPunct="0">
      <a:spcBef>
        <a:spcPct val="30000"/>
      </a:spcBef>
      <a:spcAft>
        <a:spcPct val="0"/>
      </a:spcAft>
      <a:defRPr sz="1200" kern="1200">
        <a:solidFill>
          <a:schemeClr val="tx1"/>
        </a:solidFill>
        <a:latin typeface="Lucida Grande" pitchFamily="84" charset="0"/>
        <a:ea typeface="ヒラギノ角ゴ Pro W3" pitchFamily="84" charset="-128"/>
        <a:cs typeface="ヒラギノ角ゴ Pro W3"/>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30425"/>
            <a:ext cx="9144000" cy="1470025"/>
          </a:xfrm>
        </p:spPr>
        <p:txBody>
          <a:bodyPr/>
          <a:lstStyle>
            <a:lvl1pPr>
              <a:defRPr sz="4400">
                <a:solidFill>
                  <a:schemeClr val="accent1">
                    <a:lumMod val="50000"/>
                  </a:schemeClr>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sz="2400">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13 January 2016</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1958D56-B595-4D8C-99DB-09C4D3C7D614}" type="slidenum">
              <a:rPr lang="en-US"/>
              <a:pPr>
                <a:defRPr/>
              </a:pPr>
              <a:t>‹#›</a:t>
            </a:fld>
            <a:endParaRPr lang="en-US" dirty="0"/>
          </a:p>
        </p:txBody>
      </p:sp>
    </p:spTree>
    <p:extLst>
      <p:ext uri="{BB962C8B-B14F-4D97-AF65-F5344CB8AC3E}">
        <p14:creationId xmlns:p14="http://schemas.microsoft.com/office/powerpoint/2010/main" val="2522212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a:t>
            </a:r>
            <a:endParaRPr lang="en-US" dirty="0"/>
          </a:p>
        </p:txBody>
      </p:sp>
      <p:sp>
        <p:nvSpPr>
          <p:cNvPr id="3" name="Footer Placeholder 2"/>
          <p:cNvSpPr>
            <a:spLocks noGrp="1"/>
          </p:cNvSpPr>
          <p:nvPr>
            <p:ph type="ftr" sz="quarter" idx="11"/>
          </p:nvPr>
        </p:nvSpPr>
        <p:spPr/>
        <p:txBody>
          <a:bodyPr/>
          <a:lstStyle/>
          <a:p>
            <a:pPr>
              <a:defRPr/>
            </a:pPr>
            <a:r>
              <a:rPr lang="en-GB" smtClean="0"/>
              <a:t>13 January 2016</a:t>
            </a:r>
            <a:endParaRPr lang="en-US" dirty="0"/>
          </a:p>
        </p:txBody>
      </p:sp>
      <p:sp>
        <p:nvSpPr>
          <p:cNvPr id="4" name="Slide Number Placeholder 3"/>
          <p:cNvSpPr>
            <a:spLocks noGrp="1"/>
          </p:cNvSpPr>
          <p:nvPr>
            <p:ph type="sldNum" sz="quarter" idx="12"/>
          </p:nvPr>
        </p:nvSpPr>
        <p:spPr/>
        <p:txBody>
          <a:bodyPr/>
          <a:lstStyle/>
          <a:p>
            <a:pPr>
              <a:defRPr/>
            </a:pPr>
            <a:fld id="{68454A8F-6AEE-43D1-9748-24684CAE32DB}" type="slidenum">
              <a:rPr lang="en-US" smtClean="0"/>
              <a:pPr>
                <a:defRPr/>
              </a:pPr>
              <a:t>‹#›</a:t>
            </a:fld>
            <a:endParaRPr lang="en-US" dirty="0"/>
          </a:p>
        </p:txBody>
      </p:sp>
    </p:spTree>
    <p:extLst>
      <p:ext uri="{BB962C8B-B14F-4D97-AF65-F5344CB8AC3E}">
        <p14:creationId xmlns:p14="http://schemas.microsoft.com/office/powerpoint/2010/main" val="394185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8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084776"/>
          </a:xfrm>
        </p:spPr>
        <p:txBody>
          <a:bodyPr/>
          <a:lstStyle>
            <a:lvl1pPr>
              <a:defRPr sz="2400">
                <a:solidFill>
                  <a:schemeClr val="tx1"/>
                </a:solidFill>
                <a:latin typeface="Arial" pitchFamily="34" charset="0"/>
                <a:cs typeface="Arial" pitchFamily="34" charset="0"/>
              </a:defRPr>
            </a:lvl1pPr>
            <a:lvl2pPr>
              <a:defRPr sz="2200">
                <a:solidFill>
                  <a:schemeClr val="accent1">
                    <a:lumMod val="50000"/>
                  </a:schemeClr>
                </a:solidFill>
                <a:latin typeface="Arial" pitchFamily="34" charset="0"/>
                <a:cs typeface="Arial" pitchFamily="34" charset="0"/>
              </a:defRPr>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p:txBody>
      </p:sp>
      <p:sp>
        <p:nvSpPr>
          <p:cNvPr id="4" name="Text Placeholder 3"/>
          <p:cNvSpPr>
            <a:spLocks noGrp="1"/>
          </p:cNvSpPr>
          <p:nvPr>
            <p:ph type="body" sz="half" idx="2"/>
          </p:nvPr>
        </p:nvSpPr>
        <p:spPr>
          <a:xfrm>
            <a:off x="457200" y="1435100"/>
            <a:ext cx="3008313" cy="4851419"/>
          </a:xfrm>
        </p:spPr>
        <p:txBody>
          <a:bodyPr/>
          <a:lstStyle>
            <a:lvl1pPr marL="0" indent="0">
              <a:buNone/>
              <a:defRPr sz="22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extLst>
      <p:ext uri="{BB962C8B-B14F-4D97-AF65-F5344CB8AC3E}">
        <p14:creationId xmlns:p14="http://schemas.microsoft.com/office/powerpoint/2010/main" val="24573455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71942"/>
            <a:ext cx="5486400" cy="566738"/>
          </a:xfrm>
        </p:spPr>
        <p:txBody>
          <a:bodyPr anchor="b"/>
          <a:lstStyle>
            <a:lvl1pPr algn="l">
              <a:defRPr sz="2800" b="1">
                <a:solidFill>
                  <a:schemeClr val="accent1">
                    <a:lumMod val="50000"/>
                  </a:schemeClr>
                </a:solidFill>
                <a:latin typeface="Arial" pitchFamily="34" charset="0"/>
                <a:cs typeface="Arial"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345916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4638680"/>
            <a:ext cx="5486400" cy="804862"/>
          </a:xfrm>
        </p:spPr>
        <p:txBody>
          <a:bodyPr/>
          <a:lstStyle>
            <a:lvl1pPr marL="0" indent="0">
              <a:buNone/>
              <a:defRPr sz="22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extLst>
      <p:ext uri="{BB962C8B-B14F-4D97-AF65-F5344CB8AC3E}">
        <p14:creationId xmlns:p14="http://schemas.microsoft.com/office/powerpoint/2010/main" val="336485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0" y="2286000"/>
            <a:ext cx="9144000" cy="1143000"/>
          </a:xfrm>
        </p:spPr>
        <p:txBody>
          <a:bodyPr/>
          <a:lstStyle>
            <a:lvl1pPr>
              <a:defRPr>
                <a:solidFill>
                  <a:schemeClr val="accent1">
                    <a:lumMod val="50000"/>
                  </a:schemeClr>
                </a:solidFill>
                <a:latin typeface="Arial" pitchFamily="34" charset="0"/>
                <a:cs typeface="Arial" pitchFamily="34" charset="0"/>
              </a:defRPr>
            </a:lvl1p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13 January 2016</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15A30F0-AF24-409C-8344-DF0DBE9BE735}" type="slidenum">
              <a:rPr lang="en-US"/>
              <a:pPr>
                <a:defRPr/>
              </a:pPr>
              <a:t>‹#›</a:t>
            </a:fld>
            <a:endParaRPr lang="en-US" dirty="0"/>
          </a:p>
        </p:txBody>
      </p:sp>
    </p:spTree>
    <p:extLst>
      <p:ext uri="{BB962C8B-B14F-4D97-AF65-F5344CB8AC3E}">
        <p14:creationId xmlns:p14="http://schemas.microsoft.com/office/powerpoint/2010/main" val="3185347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13 January 2016</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E4543B9-D2A2-4BD4-94AB-C7E4C0E979A0}" type="slidenum">
              <a:rPr lang="en-US"/>
              <a:pPr>
                <a:defRPr/>
              </a:pPr>
              <a:t>‹#›</a:t>
            </a:fld>
            <a:endParaRPr lang="en-US" dirty="0"/>
          </a:p>
        </p:txBody>
      </p:sp>
    </p:spTree>
    <p:extLst>
      <p:ext uri="{BB962C8B-B14F-4D97-AF65-F5344CB8AC3E}">
        <p14:creationId xmlns:p14="http://schemas.microsoft.com/office/powerpoint/2010/main" val="863281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188640"/>
            <a:ext cx="9144000" cy="1470025"/>
          </a:xfrm>
        </p:spPr>
        <p:txBody>
          <a:bodyPr/>
          <a:lstStyle>
            <a:lvl1pPr>
              <a:defRPr sz="4400">
                <a:solidFill>
                  <a:schemeClr val="accent1">
                    <a:lumMod val="50000"/>
                  </a:schemeClr>
                </a:solidFill>
                <a:latin typeface="Arial" pitchFamily="34" charset="0"/>
                <a:cs typeface="Arial"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1970065"/>
            <a:ext cx="6400800" cy="1752600"/>
          </a:xfrm>
        </p:spPr>
        <p:txBody>
          <a:bodyPr/>
          <a:lstStyle>
            <a:lvl1pPr marL="0" indent="0" algn="ctr">
              <a:buNone/>
              <a:defRPr sz="2400">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26670687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lumMod val="50000"/>
                  </a:schemeClr>
                </a:solidFill>
                <a:latin typeface="Calibri" panose="020F0502020204030204"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85800" y="1557338"/>
            <a:ext cx="7772400" cy="3800488"/>
          </a:xfrm>
        </p:spPr>
        <p:txBody>
          <a:bodyPr/>
          <a:lstStyle>
            <a:lvl1pPr>
              <a:defRPr sz="2400">
                <a:latin typeface="Calibri" panose="020F0502020204030204" pitchFamily="34" charset="0"/>
                <a:cs typeface="Arial" pitchFamily="34" charset="0"/>
              </a:defRPr>
            </a:lvl1pPr>
            <a:lvl2pPr>
              <a:defRPr sz="2200">
                <a:solidFill>
                  <a:schemeClr val="accent1">
                    <a:lumMod val="50000"/>
                  </a:schemeClr>
                </a:solidFill>
                <a:latin typeface="Calibri" panose="020F0502020204030204" pitchFamily="34" charset="0"/>
                <a:cs typeface="Arial" pitchFamily="34" charset="0"/>
              </a:defRPr>
            </a:lvl2pPr>
            <a:lvl3pPr>
              <a:defRPr sz="2000">
                <a:solidFill>
                  <a:schemeClr val="accent1">
                    <a:lumMod val="50000"/>
                  </a:schemeClr>
                </a:solidFill>
                <a:latin typeface="Calibri" panose="020F0502020204030204" pitchFamily="34" charset="0"/>
                <a:cs typeface="Arial" pitchFamily="34" charset="0"/>
              </a:defRPr>
            </a:lvl3pPr>
            <a:lvl4pPr>
              <a:buNone/>
              <a:defRPr>
                <a:latin typeface="Arial" pitchFamily="34" charset="0"/>
                <a:cs typeface="Arial" pitchFamily="34" charset="0"/>
              </a:defRPr>
            </a:lvl4pPr>
          </a:lstStyle>
          <a:p>
            <a:pPr lvl="0"/>
            <a:r>
              <a:rPr lang="en-US" dirty="0" smtClean="0"/>
              <a:t>Click to edit Master text styles</a:t>
            </a:r>
          </a:p>
          <a:p>
            <a:pPr lvl="1"/>
            <a:r>
              <a:rPr lang="en-US" dirty="0" smtClean="0"/>
              <a:t>Second level</a:t>
            </a:r>
          </a:p>
          <a:p>
            <a:pPr lvl="2"/>
            <a:r>
              <a:rPr lang="en-US" dirty="0" smtClean="0"/>
              <a:t>Third level</a:t>
            </a:r>
          </a:p>
          <a:p>
            <a:pPr lvl="3"/>
            <a:endParaRPr lang="en-US" dirty="0"/>
          </a:p>
        </p:txBody>
      </p:sp>
      <p:sp>
        <p:nvSpPr>
          <p:cNvPr id="5" name="Footer Placeholder 4"/>
          <p:cNvSpPr>
            <a:spLocks noGrp="1"/>
          </p:cNvSpPr>
          <p:nvPr>
            <p:ph type="ftr" sz="quarter" idx="11"/>
          </p:nvPr>
        </p:nvSpPr>
        <p:spPr/>
        <p:txBody>
          <a:bodyPr/>
          <a:lstStyle/>
          <a:p>
            <a:pPr>
              <a:defRPr/>
            </a:pPr>
            <a:r>
              <a:rPr lang="en-GB" dirty="0" smtClean="0"/>
              <a:t>13 January 2016</a:t>
            </a:r>
            <a:endParaRPr lang="en-US" dirty="0"/>
          </a:p>
        </p:txBody>
      </p:sp>
      <p:sp>
        <p:nvSpPr>
          <p:cNvPr id="6" name="Slide Number Placeholder 5"/>
          <p:cNvSpPr>
            <a:spLocks noGrp="1"/>
          </p:cNvSpPr>
          <p:nvPr>
            <p:ph type="sldNum" sz="quarter" idx="12"/>
          </p:nvPr>
        </p:nvSpPr>
        <p:spPr/>
        <p:txBody>
          <a:bodyPr/>
          <a:lstStyle/>
          <a:p>
            <a:pPr>
              <a:defRPr/>
            </a:pPr>
            <a:fld id="{68454A8F-6AEE-43D1-9748-24684CAE32DB}" type="slidenum">
              <a:rPr lang="en-US" smtClean="0"/>
              <a:pPr>
                <a:defRPr/>
              </a:pPr>
              <a:t>‹#›</a:t>
            </a:fld>
            <a:endParaRPr lang="en-US" dirty="0"/>
          </a:p>
        </p:txBody>
      </p:sp>
      <p:sp>
        <p:nvSpPr>
          <p:cNvPr id="4" name="Date Placeholder 3"/>
          <p:cNvSpPr>
            <a:spLocks noGrp="1"/>
          </p:cNvSpPr>
          <p:nvPr>
            <p:ph type="dt" sz="half" idx="10"/>
          </p:nvPr>
        </p:nvSpPr>
        <p:spPr/>
        <p:txBody>
          <a:bodyPr/>
          <a:lstStyle/>
          <a:p>
            <a:pPr>
              <a:defRPr/>
            </a:pPr>
            <a:r>
              <a:rPr lang="en-US" smtClean="0"/>
              <a:t>‹#›</a:t>
            </a:r>
            <a:endParaRPr lang="en-US" dirty="0"/>
          </a:p>
        </p:txBody>
      </p:sp>
    </p:spTree>
    <p:extLst>
      <p:ext uri="{BB962C8B-B14F-4D97-AF65-F5344CB8AC3E}">
        <p14:creationId xmlns:p14="http://schemas.microsoft.com/office/powerpoint/2010/main" val="396326195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3568" y="2786047"/>
            <a:ext cx="7848872" cy="1362075"/>
          </a:xfrm>
        </p:spPr>
        <p:txBody>
          <a:bodyPr anchor="t"/>
          <a:lstStyle>
            <a:lvl1pPr algn="l">
              <a:defRPr sz="4400" b="1" cap="none">
                <a:solidFill>
                  <a:schemeClr val="accent1">
                    <a:lumMod val="50000"/>
                  </a:schemeClr>
                </a:solidFill>
                <a:latin typeface="Calibri" panose="020F0502020204030204"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1285860"/>
            <a:ext cx="7772400" cy="1500187"/>
          </a:xfrm>
        </p:spPr>
        <p:txBody>
          <a:bodyPr anchor="b"/>
          <a:lstStyle>
            <a:lvl1pPr marL="0" indent="0">
              <a:buNone/>
              <a:defRPr sz="24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Tree>
    <p:extLst>
      <p:ext uri="{BB962C8B-B14F-4D97-AF65-F5344CB8AC3E}">
        <p14:creationId xmlns:p14="http://schemas.microsoft.com/office/powerpoint/2010/main" val="4189702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lumMod val="50000"/>
                  </a:schemeClr>
                </a:solidFill>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85800" y="1557338"/>
            <a:ext cx="3810000" cy="4514868"/>
          </a:xfrm>
        </p:spPr>
        <p:txBody>
          <a:bodyPr/>
          <a:lstStyle>
            <a:lvl1pPr>
              <a:defRPr sz="2400">
                <a:solidFill>
                  <a:schemeClr val="tx1"/>
                </a:solidFill>
              </a:defRPr>
            </a:lvl1pPr>
            <a:lvl2pPr>
              <a:defRPr sz="2200">
                <a:solidFill>
                  <a:schemeClr val="accent1">
                    <a:lumMod val="50000"/>
                  </a:schemeClr>
                </a:solidFill>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p:txBody>
      </p:sp>
      <p:sp>
        <p:nvSpPr>
          <p:cNvPr id="4" name="Content Placeholder 3"/>
          <p:cNvSpPr>
            <a:spLocks noGrp="1"/>
          </p:cNvSpPr>
          <p:nvPr>
            <p:ph sz="half" idx="2"/>
          </p:nvPr>
        </p:nvSpPr>
        <p:spPr>
          <a:xfrm>
            <a:off x="4648200" y="1557338"/>
            <a:ext cx="3810000" cy="3800488"/>
          </a:xfrm>
        </p:spPr>
        <p:txBody>
          <a:bodyPr/>
          <a:lstStyle>
            <a:lvl1pPr>
              <a:defRPr sz="2400">
                <a:solidFill>
                  <a:schemeClr val="tx1"/>
                </a:solidFill>
                <a:latin typeface="Arial" pitchFamily="34" charset="0"/>
                <a:cs typeface="Arial" pitchFamily="34" charset="0"/>
              </a:defRPr>
            </a:lvl1pPr>
            <a:lvl2pPr>
              <a:defRPr sz="2200">
                <a:solidFill>
                  <a:schemeClr val="accent1">
                    <a:lumMod val="50000"/>
                  </a:schemeClr>
                </a:solidFill>
                <a:latin typeface="Arial" pitchFamily="34" charset="0"/>
                <a:cs typeface="Arial" pitchFamily="34" charset="0"/>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p:txBody>
      </p:sp>
    </p:spTree>
    <p:extLst>
      <p:ext uri="{BB962C8B-B14F-4D97-AF65-F5344CB8AC3E}">
        <p14:creationId xmlns:p14="http://schemas.microsoft.com/office/powerpoint/2010/main" val="3461820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lvl1pPr>
              <a:defRPr>
                <a:solidFill>
                  <a:schemeClr val="accent1">
                    <a:lumMod val="50000"/>
                  </a:schemeClr>
                </a:solidFill>
                <a:latin typeface="Calibri" panose="020F0502020204030204"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67544" y="1484784"/>
            <a:ext cx="4040188" cy="639762"/>
          </a:xfrm>
        </p:spPr>
        <p:txBody>
          <a:bodyPr anchor="b"/>
          <a:lstStyle>
            <a:lvl1pPr marL="0" indent="0">
              <a:buNone/>
              <a:defRPr sz="2800" b="1">
                <a:solidFill>
                  <a:schemeClr val="accent1">
                    <a:lumMod val="50000"/>
                  </a:schemeClr>
                </a:solidFill>
                <a:latin typeface="Calibri" panose="020F0502020204030204"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897331"/>
          </a:xfrm>
        </p:spPr>
        <p:txBody>
          <a:bodyPr/>
          <a:lstStyle>
            <a:lvl1pPr>
              <a:defRPr sz="2400">
                <a:latin typeface="Calibri" panose="020F0502020204030204" pitchFamily="34" charset="0"/>
                <a:cs typeface="Arial" pitchFamily="34" charset="0"/>
              </a:defRPr>
            </a:lvl1pPr>
            <a:lvl2pPr>
              <a:defRPr sz="2200">
                <a:solidFill>
                  <a:schemeClr val="accent1">
                    <a:lumMod val="50000"/>
                  </a:schemeClr>
                </a:solidFill>
                <a:latin typeface="Calibri" panose="020F0502020204030204" pitchFamily="34" charset="0"/>
                <a:cs typeface="Arial" pitchFamily="34" charset="0"/>
              </a:defRPr>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800" b="1">
                <a:solidFill>
                  <a:schemeClr val="accent1">
                    <a:lumMod val="50000"/>
                  </a:schemeClr>
                </a:solidFill>
                <a:latin typeface="Calibri" panose="020F0502020204030204"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182951"/>
          </a:xfrm>
        </p:spPr>
        <p:txBody>
          <a:bodyPr/>
          <a:lstStyle>
            <a:lvl1pPr>
              <a:defRPr sz="2400">
                <a:latin typeface="Calibri" panose="020F0502020204030204" pitchFamily="34" charset="0"/>
                <a:cs typeface="Arial" pitchFamily="34" charset="0"/>
              </a:defRPr>
            </a:lvl1pPr>
            <a:lvl2pPr>
              <a:defRPr sz="2200">
                <a:solidFill>
                  <a:schemeClr val="accent1">
                    <a:lumMod val="50000"/>
                  </a:schemeClr>
                </a:solidFill>
                <a:latin typeface="Calibri" panose="020F0502020204030204" pitchFamily="34" charset="0"/>
                <a:cs typeface="Arial" pitchFamily="34" charset="0"/>
              </a:defRPr>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p:txBody>
      </p:sp>
    </p:spTree>
    <p:extLst>
      <p:ext uri="{BB962C8B-B14F-4D97-AF65-F5344CB8AC3E}">
        <p14:creationId xmlns:p14="http://schemas.microsoft.com/office/powerpoint/2010/main" val="4272088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400">
                <a:solidFill>
                  <a:schemeClr val="accent1">
                    <a:lumMod val="50000"/>
                  </a:schemeClr>
                </a:solidFill>
                <a:latin typeface="Calibri" panose="020F0502020204030204" pitchFamily="34" charset="0"/>
                <a:cs typeface="Arial"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18351833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image" Target="../media/image2.png"/><Relationship Id="rId5" Type="http://schemas.openxmlformats.org/officeDocument/2006/relationships/slideLayout" Target="../slideLayouts/slideLayout8.xml"/><Relationship Id="rId10" Type="http://schemas.openxmlformats.org/officeDocument/2006/relationships/theme" Target="../theme/theme2.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228600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Rectangle 3"/>
          <p:cNvSpPr>
            <a:spLocks noGrp="1" noChangeArrowheads="1"/>
          </p:cNvSpPr>
          <p:nvPr>
            <p:ph type="body" idx="1"/>
          </p:nvPr>
        </p:nvSpPr>
        <p:spPr bwMode="auto">
          <a:xfrm>
            <a:off x="685800" y="3929063"/>
            <a:ext cx="7772400"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a:latin typeface="Arial" pitchFamily="34" charset="0"/>
                <a:ea typeface="Arial" pitchFamily="34" charset="0"/>
                <a:cs typeface="Arial" pitchFamily="34" charset="0"/>
              </a:defRPr>
            </a:lvl1pPr>
          </a:lstStyle>
          <a:p>
            <a:pPr>
              <a:defRPr/>
            </a:pPr>
            <a:r>
              <a:rPr lang="en-US" smtClean="0"/>
              <a:t>‹#›</a:t>
            </a: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latin typeface="Arial" pitchFamily="34" charset="0"/>
                <a:ea typeface="Arial" pitchFamily="34" charset="0"/>
                <a:cs typeface="Arial" pitchFamily="34" charset="0"/>
              </a:defRPr>
            </a:lvl1pPr>
          </a:lstStyle>
          <a:p>
            <a:pPr>
              <a:defRPr/>
            </a:pPr>
            <a:r>
              <a:rPr lang="en-US" smtClean="0"/>
              <a:t>13 January 2016</a:t>
            </a: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400">
                <a:latin typeface="Arial" pitchFamily="34" charset="0"/>
                <a:ea typeface="Arial" pitchFamily="34" charset="0"/>
                <a:cs typeface="Arial" pitchFamily="34" charset="0"/>
              </a:defRPr>
            </a:lvl1pPr>
          </a:lstStyle>
          <a:p>
            <a:pPr>
              <a:defRPr/>
            </a:pPr>
            <a:fld id="{452F8C79-BBB9-40E9-8FB4-75849FBA18A9}" type="slidenum">
              <a:rPr lang="en-US"/>
              <a:pPr>
                <a:defRPr/>
              </a:pPr>
              <a:t>‹#›</a:t>
            </a:fld>
            <a:endParaRPr lang="en-US" dirty="0"/>
          </a:p>
        </p:txBody>
      </p:sp>
      <p:pic>
        <p:nvPicPr>
          <p:cNvPr id="1031" name="Picture 19" descr="STFC_top"/>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0"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490" r:id="rId1"/>
    <p:sldLayoutId id="2147484491" r:id="rId2"/>
    <p:sldLayoutId id="2147484492" r:id="rId3"/>
  </p:sldLayoutIdLst>
  <p:timing>
    <p:tnLst>
      <p:par>
        <p:cTn id="1" dur="indefinite" restart="never" nodeType="tmRoot"/>
      </p:par>
    </p:tnLst>
  </p:timing>
  <p:hf hdr="0" dt="0"/>
  <p:txStyles>
    <p:titleStyle>
      <a:lvl1pPr algn="ctr" rtl="0" eaLnBrk="1" fontAlgn="base" hangingPunct="1">
        <a:spcBef>
          <a:spcPct val="0"/>
        </a:spcBef>
        <a:spcAft>
          <a:spcPct val="0"/>
        </a:spcAft>
        <a:defRPr sz="4400" b="1">
          <a:solidFill>
            <a:srgbClr val="3C8C93"/>
          </a:solidFill>
          <a:latin typeface="Arial" pitchFamily="34" charset="0"/>
          <a:ea typeface="+mj-ea"/>
          <a:cs typeface="Arial" pitchFamily="34" charset="0"/>
        </a:defRPr>
      </a:lvl1pPr>
      <a:lvl2pPr algn="ctr" rtl="0" eaLnBrk="1" fontAlgn="base" hangingPunct="1">
        <a:spcBef>
          <a:spcPct val="0"/>
        </a:spcBef>
        <a:spcAft>
          <a:spcPct val="0"/>
        </a:spcAft>
        <a:defRPr sz="4400" b="1">
          <a:solidFill>
            <a:srgbClr val="3C8C93"/>
          </a:solidFill>
          <a:latin typeface="Arial" charset="0"/>
          <a:ea typeface="ヒラギノ角ゴ Pro W3" pitchFamily="84" charset="-128"/>
          <a:cs typeface="Arial" charset="0"/>
        </a:defRPr>
      </a:lvl2pPr>
      <a:lvl3pPr algn="ctr" rtl="0" eaLnBrk="1" fontAlgn="base" hangingPunct="1">
        <a:spcBef>
          <a:spcPct val="0"/>
        </a:spcBef>
        <a:spcAft>
          <a:spcPct val="0"/>
        </a:spcAft>
        <a:defRPr sz="4400" b="1">
          <a:solidFill>
            <a:srgbClr val="3C8C93"/>
          </a:solidFill>
          <a:latin typeface="Arial" charset="0"/>
          <a:ea typeface="ヒラギノ角ゴ Pro W3" pitchFamily="84" charset="-128"/>
          <a:cs typeface="Arial" charset="0"/>
        </a:defRPr>
      </a:lvl3pPr>
      <a:lvl4pPr algn="ctr" rtl="0" eaLnBrk="1" fontAlgn="base" hangingPunct="1">
        <a:spcBef>
          <a:spcPct val="0"/>
        </a:spcBef>
        <a:spcAft>
          <a:spcPct val="0"/>
        </a:spcAft>
        <a:defRPr sz="4400" b="1">
          <a:solidFill>
            <a:srgbClr val="3C8C93"/>
          </a:solidFill>
          <a:latin typeface="Arial" charset="0"/>
          <a:ea typeface="ヒラギノ角ゴ Pro W3" pitchFamily="84" charset="-128"/>
          <a:cs typeface="Arial" charset="0"/>
        </a:defRPr>
      </a:lvl4pPr>
      <a:lvl5pPr algn="ctr" rtl="0" eaLnBrk="1" fontAlgn="base" hangingPunct="1">
        <a:spcBef>
          <a:spcPct val="0"/>
        </a:spcBef>
        <a:spcAft>
          <a:spcPct val="0"/>
        </a:spcAft>
        <a:defRPr sz="4400" b="1">
          <a:solidFill>
            <a:srgbClr val="3C8C93"/>
          </a:solidFill>
          <a:latin typeface="Arial" charset="0"/>
          <a:ea typeface="ヒラギノ角ゴ Pro W3" pitchFamily="84" charset="-128"/>
          <a:cs typeface="Arial" charset="0"/>
        </a:defRPr>
      </a:lvl5pPr>
      <a:lvl6pPr marL="4572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6pPr>
      <a:lvl7pPr marL="9144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7pPr>
      <a:lvl8pPr marL="13716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8pPr>
      <a:lvl9pPr marL="18288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9pPr>
    </p:titleStyle>
    <p:bodyStyle>
      <a:lvl1pPr marL="342900" indent="-342900" algn="ctr" rtl="0" eaLnBrk="1" fontAlgn="base" hangingPunct="1">
        <a:spcBef>
          <a:spcPct val="20000"/>
        </a:spcBef>
        <a:spcAft>
          <a:spcPct val="0"/>
        </a:spcAft>
        <a:defRPr sz="24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defRPr sz="36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defRPr sz="36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defRPr sz="36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defRPr sz="3600">
          <a:solidFill>
            <a:schemeClr val="tx1"/>
          </a:solidFill>
          <a:latin typeface="Arial" pitchFamily="34" charset="0"/>
          <a:ea typeface="+mn-ea"/>
          <a:cs typeface="Arial" pitchFamily="34" charset="0"/>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5" name="Picture 19" descr="SCI41098_PPT_Templates_bottom_STFC"/>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563688" y="5294313"/>
            <a:ext cx="7580312" cy="156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0" name="Rectangle 2"/>
          <p:cNvSpPr>
            <a:spLocks noGrp="1" noChangeArrowheads="1"/>
          </p:cNvSpPr>
          <p:nvPr>
            <p:ph type="title"/>
          </p:nvPr>
        </p:nvSpPr>
        <p:spPr bwMode="auto">
          <a:xfrm>
            <a:off x="0" y="333375"/>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2051" name="Rectangle 3"/>
          <p:cNvSpPr>
            <a:spLocks noGrp="1" noChangeArrowheads="1"/>
          </p:cNvSpPr>
          <p:nvPr>
            <p:ph type="body" idx="1"/>
          </p:nvPr>
        </p:nvSpPr>
        <p:spPr bwMode="auto">
          <a:xfrm>
            <a:off x="685800" y="1557338"/>
            <a:ext cx="7772400" cy="4538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p:txBody>
      </p:sp>
      <p:sp>
        <p:nvSpPr>
          <p:cNvPr id="1028" name="Rectangle 4"/>
          <p:cNvSpPr>
            <a:spLocks noGrp="1" noChangeArrowheads="1"/>
          </p:cNvSpPr>
          <p:nvPr>
            <p:ph type="dt" sz="half" idx="2"/>
          </p:nvPr>
        </p:nvSpPr>
        <p:spPr bwMode="auto">
          <a:xfrm>
            <a:off x="6588224" y="6237312"/>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a:latin typeface="Lucida Grande" pitchFamily="84" charset="0"/>
                <a:ea typeface="ヒラギノ角ゴ Pro W3" pitchFamily="84" charset="-128"/>
                <a:cs typeface="+mn-cs"/>
              </a:defRPr>
            </a:lvl1pPr>
          </a:lstStyle>
          <a:p>
            <a:pPr>
              <a:defRPr/>
            </a:pPr>
            <a:r>
              <a:rPr lang="en-US" smtClean="0"/>
              <a:t>‹#›</a:t>
            </a: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latin typeface="Lucida Grande" pitchFamily="84" charset="0"/>
                <a:ea typeface="ヒラギノ角ゴ Pro W3" pitchFamily="84" charset="-128"/>
                <a:cs typeface="+mn-cs"/>
              </a:defRPr>
            </a:lvl1pPr>
          </a:lstStyle>
          <a:p>
            <a:pPr>
              <a:defRPr/>
            </a:pPr>
            <a:r>
              <a:rPr lang="en-GB" smtClean="0"/>
              <a:t>13 January 2016</a:t>
            </a:r>
            <a:endParaRPr lang="en-US" dirty="0"/>
          </a:p>
        </p:txBody>
      </p:sp>
      <p:sp>
        <p:nvSpPr>
          <p:cNvPr id="1030" name="Rectangle 6"/>
          <p:cNvSpPr>
            <a:spLocks noGrp="1" noChangeArrowheads="1"/>
          </p:cNvSpPr>
          <p:nvPr>
            <p:ph type="sldNum" sz="quarter" idx="4"/>
          </p:nvPr>
        </p:nvSpPr>
        <p:spPr bwMode="auto">
          <a:xfrm>
            <a:off x="683568" y="6237312"/>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1400">
                <a:latin typeface="Lucida Grande" pitchFamily="84" charset="0"/>
                <a:ea typeface="ヒラギノ角ゴ Pro W3" pitchFamily="84" charset="-128"/>
                <a:cs typeface="+mn-cs"/>
              </a:defRPr>
            </a:lvl1pPr>
          </a:lstStyle>
          <a:p>
            <a:pPr>
              <a:defRPr/>
            </a:pPr>
            <a:fld id="{68454A8F-6AEE-43D1-9748-24684CAE32DB}"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4493" r:id="rId1"/>
    <p:sldLayoutId id="2147484494" r:id="rId2"/>
    <p:sldLayoutId id="2147484495" r:id="rId3"/>
    <p:sldLayoutId id="2147484496" r:id="rId4"/>
    <p:sldLayoutId id="2147484497" r:id="rId5"/>
    <p:sldLayoutId id="2147484498" r:id="rId6"/>
    <p:sldLayoutId id="2147484499" r:id="rId7"/>
    <p:sldLayoutId id="2147484500" r:id="rId8"/>
    <p:sldLayoutId id="2147484501" r:id="rId9"/>
  </p:sldLayoutIdLst>
  <p:hf hdr="0" dt="0"/>
  <p:txStyles>
    <p:titleStyle>
      <a:lvl1pPr algn="ctr" rtl="0" eaLnBrk="0" fontAlgn="base" hangingPunct="0">
        <a:spcBef>
          <a:spcPct val="0"/>
        </a:spcBef>
        <a:spcAft>
          <a:spcPct val="0"/>
        </a:spcAft>
        <a:defRPr sz="4400" b="1">
          <a:solidFill>
            <a:srgbClr val="3C8C93"/>
          </a:solidFill>
          <a:latin typeface="Arial" pitchFamily="34" charset="0"/>
          <a:ea typeface="+mj-ea"/>
          <a:cs typeface="Arial" pitchFamily="34" charset="0"/>
        </a:defRPr>
      </a:lvl1pPr>
      <a:lvl2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2pPr>
      <a:lvl3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3pPr>
      <a:lvl4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4pPr>
      <a:lvl5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5pPr>
      <a:lvl6pPr marL="4572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6pPr>
      <a:lvl7pPr marL="9144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7pPr>
      <a:lvl8pPr marL="13716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8pPr>
      <a:lvl9pPr marL="18288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9pPr>
    </p:titleStyle>
    <p:bodyStyle>
      <a:lvl1pPr marL="342900" indent="-342900" algn="l" rtl="0" eaLnBrk="0" fontAlgn="base" hangingPunct="0">
        <a:spcBef>
          <a:spcPct val="20000"/>
        </a:spcBef>
        <a:spcAft>
          <a:spcPct val="0"/>
        </a:spcAft>
        <a:buChar char="•"/>
        <a:defRPr sz="24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Char char="–"/>
        <a:defRPr sz="2200">
          <a:solidFill>
            <a:srgbClr val="3C8C93"/>
          </a:solidFill>
          <a:latin typeface="Arial" pitchFamily="34" charset="0"/>
          <a:ea typeface="+mn-ea"/>
          <a:cs typeface="Arial" pitchFamily="34" charset="0"/>
        </a:defRPr>
      </a:lvl2pPr>
      <a:lvl3pPr marL="1143000" indent="-228600" algn="l" rtl="0" eaLnBrk="0" fontAlgn="base" hangingPunct="0">
        <a:spcBef>
          <a:spcPct val="20000"/>
        </a:spcBef>
        <a:spcAft>
          <a:spcPct val="0"/>
        </a:spcAft>
        <a:buChar char="•"/>
        <a:defRPr sz="2400">
          <a:solidFill>
            <a:schemeClr val="tx1"/>
          </a:solidFill>
          <a:latin typeface="Calibri" pitchFamily="34" charset="0"/>
          <a:ea typeface="+mn-ea"/>
          <a:cs typeface="Calibri" pitchFamily="34" charset="0"/>
        </a:defRPr>
      </a:lvl3pPr>
      <a:lvl4pPr marL="1600200" indent="-228600" algn="l" rtl="0" eaLnBrk="0" fontAlgn="base" hangingPunct="0">
        <a:spcBef>
          <a:spcPct val="20000"/>
        </a:spcBef>
        <a:spcAft>
          <a:spcPct val="0"/>
        </a:spcAft>
        <a:buChar char="–"/>
        <a:defRPr sz="2000">
          <a:solidFill>
            <a:schemeClr val="tx1"/>
          </a:solidFill>
          <a:latin typeface="Calibri" pitchFamily="34" charset="0"/>
          <a:ea typeface="+mn-ea"/>
          <a:cs typeface="Calibri" pitchFamily="34" charset="0"/>
        </a:defRPr>
      </a:lvl4pPr>
      <a:lvl5pPr marL="2057400" indent="-228600" algn="l" rtl="0" eaLnBrk="0" fontAlgn="base" hangingPunct="0">
        <a:spcBef>
          <a:spcPct val="20000"/>
        </a:spcBef>
        <a:spcAft>
          <a:spcPct val="0"/>
        </a:spcAft>
        <a:buChar char="»"/>
        <a:defRPr sz="2000">
          <a:solidFill>
            <a:schemeClr val="tx1"/>
          </a:solidFill>
          <a:latin typeface="Calibri" pitchFamily="34" charset="0"/>
          <a:ea typeface="+mn-ea"/>
          <a:cs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documents.egi.eu/document/2732"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hyperlink" Target="https://wiki.egi.eu/wiki/SPG:Documents" TargetMode="Externa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hyperlink" Target="http://europa.eu/rapid/press-release_IP-15-6321_en.htm"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hyperlink" Target="http://ec.europa.eu/justice/newsroom/data-protection/news/151013_en.htm" TargetMode="Externa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hyperlink" Target="https://wiki.refeds.org/display/CODE/International+Data+protection+Code+of+Conduct" TargetMode="Externa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hyperlink" Target="http://ec.europa.eu/justice/data-protection/article-29/documentation/opinion-recommendation/index_en.htm" TargetMode="External"/><Relationship Id="rId2" Type="http://schemas.openxmlformats.org/officeDocument/2006/relationships/hyperlink" Target="https://ico.org.uk/for-organisations/binding-corporate-rules/" TargetMode="External"/><Relationship Id="rId1" Type="http://schemas.openxmlformats.org/officeDocument/2006/relationships/slideLayout" Target="../slideLayouts/slideLayout5.xml"/><Relationship Id="rId4" Type="http://schemas.openxmlformats.org/officeDocument/2006/relationships/hyperlink" Target="http://ec.europa.eu/justice/data-protection/article-29/documentation/opinion-recommendation/files/2008/wp153_en.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ctrTitle"/>
          </p:nvPr>
        </p:nvSpPr>
        <p:spPr/>
        <p:txBody>
          <a:bodyPr/>
          <a:lstStyle/>
          <a:p>
            <a:r>
              <a:rPr lang="en-GB" cap="small" dirty="0" smtClean="0"/>
              <a:t>Personal Data Processing</a:t>
            </a:r>
            <a:endParaRPr lang="en-US" altLang="en-US" dirty="0" smtClean="0">
              <a:solidFill>
                <a:srgbClr val="3C8C93"/>
              </a:solidFill>
              <a:latin typeface="Calibri" pitchFamily="34" charset="0"/>
            </a:endParaRPr>
          </a:p>
        </p:txBody>
      </p:sp>
      <p:sp>
        <p:nvSpPr>
          <p:cNvPr id="12291" name="Subtitle 2"/>
          <p:cNvSpPr>
            <a:spLocks noGrp="1"/>
          </p:cNvSpPr>
          <p:nvPr>
            <p:ph type="subTitle" idx="1"/>
          </p:nvPr>
        </p:nvSpPr>
        <p:spPr/>
        <p:txBody>
          <a:bodyPr/>
          <a:lstStyle/>
          <a:p>
            <a:r>
              <a:rPr lang="en-GB" cap="small" dirty="0" smtClean="0"/>
              <a:t>Introduction to proposed new </a:t>
            </a:r>
            <a:r>
              <a:rPr lang="en-GB" cap="small" dirty="0"/>
              <a:t>d</a:t>
            </a:r>
            <a:r>
              <a:rPr lang="en-GB" cap="small" dirty="0" smtClean="0"/>
              <a:t>raft </a:t>
            </a:r>
            <a:r>
              <a:rPr lang="en-GB" cap="small" dirty="0"/>
              <a:t>Policy on the Processing of Personal </a:t>
            </a:r>
            <a:r>
              <a:rPr lang="en-GB" cap="small" dirty="0" smtClean="0"/>
              <a:t>Data</a:t>
            </a:r>
          </a:p>
          <a:p>
            <a:r>
              <a:rPr lang="en-GB" altLang="en-US" i="1" cap="small" dirty="0" smtClean="0">
                <a:latin typeface="Calibri" pitchFamily="34" charset="0"/>
              </a:rPr>
              <a:t>Ian Neilson – STFC RAL</a:t>
            </a:r>
            <a:endParaRPr lang="en-US" altLang="en-US" i="1" dirty="0" smtClean="0">
              <a:latin typeface="Calibri" pitchFamily="34" charset="0"/>
            </a:endParaRPr>
          </a:p>
        </p:txBody>
      </p:sp>
      <p:sp>
        <p:nvSpPr>
          <p:cNvPr id="2" name="Footer Placeholder 1"/>
          <p:cNvSpPr>
            <a:spLocks noGrp="1"/>
          </p:cNvSpPr>
          <p:nvPr>
            <p:ph type="ftr" sz="quarter" idx="11"/>
          </p:nvPr>
        </p:nvSpPr>
        <p:spPr/>
        <p:txBody>
          <a:bodyPr/>
          <a:lstStyle/>
          <a:p>
            <a:pPr>
              <a:defRPr/>
            </a:pPr>
            <a:r>
              <a:rPr lang="en-US" dirty="0" smtClean="0"/>
              <a:t>13 January 2016</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altLang="en-US" dirty="0" smtClean="0"/>
              <a:t>Outline of draft proposal - 1</a:t>
            </a:r>
            <a:r>
              <a:rPr lang="en-US" altLang="en-US" dirty="0"/>
              <a:t/>
            </a:r>
            <a:br>
              <a:rPr lang="en-US" altLang="en-US" dirty="0"/>
            </a:br>
            <a:endParaRPr lang="en-GB" dirty="0"/>
          </a:p>
        </p:txBody>
      </p:sp>
      <p:sp>
        <p:nvSpPr>
          <p:cNvPr id="16387" name="Content Placeholder 2"/>
          <p:cNvSpPr>
            <a:spLocks noGrp="1"/>
          </p:cNvSpPr>
          <p:nvPr>
            <p:ph idx="1"/>
          </p:nvPr>
        </p:nvSpPr>
        <p:spPr>
          <a:xfrm>
            <a:off x="685800" y="1557338"/>
            <a:ext cx="7772400" cy="3800475"/>
          </a:xfrm>
        </p:spPr>
        <p:txBody>
          <a:bodyPr/>
          <a:lstStyle/>
          <a:p>
            <a:r>
              <a:rPr lang="en-US" altLang="en-US" dirty="0" smtClean="0"/>
              <a:t>Infrastructure is bound by a single policy set</a:t>
            </a:r>
          </a:p>
          <a:p>
            <a:pPr lvl="1"/>
            <a:r>
              <a:rPr lang="en-US" altLang="en-US" dirty="0" smtClean="0"/>
              <a:t>Assume BCR can be appropriate</a:t>
            </a:r>
          </a:p>
          <a:p>
            <a:endParaRPr lang="en-US" altLang="en-US" sz="1800" dirty="0" smtClean="0"/>
          </a:p>
          <a:p>
            <a:r>
              <a:rPr lang="en-US" altLang="en-US" dirty="0" smtClean="0"/>
              <a:t>Take the Directive and BCR guidance and ..</a:t>
            </a:r>
          </a:p>
          <a:p>
            <a:r>
              <a:rPr lang="en-US" altLang="en-US" dirty="0" smtClean="0"/>
              <a:t>.. with regard to the risk exposed ..</a:t>
            </a:r>
          </a:p>
          <a:p>
            <a:r>
              <a:rPr lang="en-US" altLang="en-US" dirty="0" smtClean="0"/>
              <a:t>.. handle as many of the requirements as possible.</a:t>
            </a:r>
          </a:p>
          <a:p>
            <a:endParaRPr lang="en-US" altLang="en-US" sz="1600" dirty="0"/>
          </a:p>
          <a:p>
            <a:r>
              <a:rPr lang="en-US" altLang="en-US" dirty="0" smtClean="0"/>
              <a:t>Keep it clear and simple</a:t>
            </a:r>
          </a:p>
          <a:p>
            <a:endParaRPr lang="en-US" altLang="en-US" sz="1800" dirty="0"/>
          </a:p>
          <a:p>
            <a:r>
              <a:rPr lang="en-US" altLang="en-US" dirty="0" smtClean="0"/>
              <a:t>Current Draft here: </a:t>
            </a:r>
            <a:r>
              <a:rPr lang="en-GB" u="sng" dirty="0">
                <a:hlinkClick r:id="rId2"/>
              </a:rPr>
              <a:t>https://documents.egi.eu/document/2732</a:t>
            </a:r>
            <a:endParaRPr lang="en-US" altLang="en-US" dirty="0" smtClean="0"/>
          </a:p>
          <a:p>
            <a:endParaRPr lang="en-US" altLang="en-US" dirty="0" smtClean="0"/>
          </a:p>
        </p:txBody>
      </p:sp>
      <p:sp>
        <p:nvSpPr>
          <p:cNvPr id="3" name="Footer Placeholder 2"/>
          <p:cNvSpPr>
            <a:spLocks noGrp="1"/>
          </p:cNvSpPr>
          <p:nvPr>
            <p:ph type="ftr" sz="quarter" idx="11"/>
          </p:nvPr>
        </p:nvSpPr>
        <p:spPr/>
        <p:txBody>
          <a:bodyPr/>
          <a:lstStyle/>
          <a:p>
            <a:pPr>
              <a:defRPr/>
            </a:pPr>
            <a:r>
              <a:rPr lang="en-GB" smtClean="0"/>
              <a:t>13 January 2016</a:t>
            </a:r>
            <a:endParaRPr lang="en-US" dirty="0"/>
          </a:p>
        </p:txBody>
      </p:sp>
      <p:sp>
        <p:nvSpPr>
          <p:cNvPr id="4" name="Slide Number Placeholder 3"/>
          <p:cNvSpPr>
            <a:spLocks noGrp="1"/>
          </p:cNvSpPr>
          <p:nvPr>
            <p:ph type="sldNum" sz="quarter" idx="12"/>
          </p:nvPr>
        </p:nvSpPr>
        <p:spPr/>
        <p:txBody>
          <a:bodyPr/>
          <a:lstStyle/>
          <a:p>
            <a:pPr>
              <a:defRPr/>
            </a:pPr>
            <a:fld id="{68454A8F-6AEE-43D1-9748-24684CAE32DB}" type="slidenum">
              <a:rPr lang="en-US" smtClean="0"/>
              <a:pPr>
                <a:defRPr/>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Outline of draft </a:t>
            </a:r>
            <a:r>
              <a:rPr lang="en-GB" dirty="0" smtClean="0"/>
              <a:t>proposal - 2</a:t>
            </a:r>
            <a:endParaRPr lang="en-GB" dirty="0"/>
          </a:p>
        </p:txBody>
      </p:sp>
      <p:sp>
        <p:nvSpPr>
          <p:cNvPr id="3" name="Content Placeholder 2"/>
          <p:cNvSpPr>
            <a:spLocks noGrp="1"/>
          </p:cNvSpPr>
          <p:nvPr>
            <p:ph idx="1"/>
          </p:nvPr>
        </p:nvSpPr>
        <p:spPr/>
        <p:txBody>
          <a:bodyPr/>
          <a:lstStyle/>
          <a:p>
            <a:r>
              <a:rPr lang="en-GB" dirty="0" smtClean="0"/>
              <a:t>Policy Structure</a:t>
            </a:r>
          </a:p>
          <a:p>
            <a:pPr lvl="1"/>
            <a:r>
              <a:rPr lang="en-GB" sz="1800" dirty="0" smtClean="0"/>
              <a:t>INTRODUCTION</a:t>
            </a:r>
          </a:p>
          <a:p>
            <a:pPr lvl="1"/>
            <a:r>
              <a:rPr lang="en-GB" sz="1800" dirty="0" smtClean="0"/>
              <a:t>DEFINITIONS : </a:t>
            </a:r>
            <a:r>
              <a:rPr lang="en-GB" sz="1600" dirty="0" smtClean="0"/>
              <a:t>Infrastructure; Participant; Personal Data; Processing</a:t>
            </a:r>
            <a:r>
              <a:rPr lang="en-GB" sz="1600" dirty="0"/>
              <a:t>;</a:t>
            </a:r>
            <a:r>
              <a:rPr lang="en-GB" sz="1600" dirty="0" smtClean="0"/>
              <a:t> End User</a:t>
            </a:r>
            <a:endParaRPr lang="en-GB" sz="1600" dirty="0"/>
          </a:p>
          <a:p>
            <a:pPr lvl="1"/>
            <a:r>
              <a:rPr lang="en-GB" sz="1800" dirty="0" smtClean="0"/>
              <a:t>SCOPE : </a:t>
            </a:r>
            <a:r>
              <a:rPr lang="en-GB" sz="1600" dirty="0" smtClean="0"/>
              <a:t>What is covered, and what is not</a:t>
            </a:r>
          </a:p>
          <a:p>
            <a:pPr lvl="2"/>
            <a:r>
              <a:rPr lang="en-GB" sz="1400" dirty="0"/>
              <a:t>one policy </a:t>
            </a:r>
            <a:r>
              <a:rPr lang="en-GB" sz="1400" dirty="0" smtClean="0"/>
              <a:t>applies </a:t>
            </a:r>
            <a:r>
              <a:rPr lang="en-GB" sz="1400" dirty="0"/>
              <a:t>to all types of </a:t>
            </a:r>
            <a:r>
              <a:rPr lang="en-GB" sz="1400" dirty="0" smtClean="0"/>
              <a:t>Personal Data storage and transfer but …</a:t>
            </a:r>
          </a:p>
          <a:p>
            <a:pPr lvl="2"/>
            <a:r>
              <a:rPr lang="en-GB" sz="1400" dirty="0" smtClean="0"/>
              <a:t>excluding Personal </a:t>
            </a:r>
            <a:r>
              <a:rPr lang="en-GB" sz="1400" dirty="0"/>
              <a:t>D</a:t>
            </a:r>
            <a:r>
              <a:rPr lang="en-GB" sz="1400" dirty="0" smtClean="0"/>
              <a:t>ata in research datasets</a:t>
            </a:r>
            <a:endParaRPr lang="en-GB" sz="1400" dirty="0"/>
          </a:p>
          <a:p>
            <a:pPr lvl="1"/>
            <a:r>
              <a:rPr lang="en-GB" sz="1800" dirty="0" smtClean="0"/>
              <a:t>POLICY : </a:t>
            </a:r>
            <a:r>
              <a:rPr lang="en-GB" sz="1600" dirty="0" smtClean="0"/>
              <a:t>Agreement to Principles and sanctions on failure (exclusion)</a:t>
            </a:r>
            <a:endParaRPr lang="en-GB" sz="1600" dirty="0"/>
          </a:p>
          <a:p>
            <a:pPr lvl="1"/>
            <a:r>
              <a:rPr lang="en-GB" sz="1800" dirty="0" smtClean="0"/>
              <a:t>PRINCIPLES </a:t>
            </a:r>
            <a:r>
              <a:rPr lang="en-GB" sz="1800" dirty="0"/>
              <a:t>OF PERSONAL DATA </a:t>
            </a:r>
            <a:r>
              <a:rPr lang="en-GB" sz="1800" dirty="0" smtClean="0"/>
              <a:t>PROCESSING : </a:t>
            </a:r>
            <a:r>
              <a:rPr lang="en-GB" sz="1600" dirty="0" smtClean="0"/>
              <a:t>8 clauses</a:t>
            </a:r>
            <a:endParaRPr lang="en-GB" sz="1600" dirty="0"/>
          </a:p>
          <a:p>
            <a:pPr lvl="1"/>
            <a:r>
              <a:rPr lang="en-GB" sz="1800" dirty="0" smtClean="0"/>
              <a:t>REFERENCES</a:t>
            </a:r>
            <a:endParaRPr lang="en-GB" sz="1800" dirty="0"/>
          </a:p>
          <a:p>
            <a:pPr lvl="1"/>
            <a:r>
              <a:rPr lang="en-GB" sz="1800" dirty="0" smtClean="0"/>
              <a:t>INFRASTRUCTURE </a:t>
            </a:r>
            <a:r>
              <a:rPr lang="en-GB" sz="1800" dirty="0"/>
              <a:t>PARTICIPANT EXAMPLE PRIVACY </a:t>
            </a:r>
            <a:r>
              <a:rPr lang="en-GB" sz="1800" dirty="0" smtClean="0"/>
              <a:t>POLICY</a:t>
            </a:r>
          </a:p>
          <a:p>
            <a:pPr lvl="2"/>
            <a:r>
              <a:rPr lang="en-GB" sz="1400" dirty="0"/>
              <a:t>making it as easy as </a:t>
            </a:r>
            <a:r>
              <a:rPr lang="en-GB" sz="1400" dirty="0" smtClean="0"/>
              <a:t>possible </a:t>
            </a:r>
            <a:r>
              <a:rPr lang="en-GB" sz="1400" dirty="0"/>
              <a:t>to </a:t>
            </a:r>
            <a:r>
              <a:rPr lang="en-GB" sz="1400" dirty="0" smtClean="0"/>
              <a:t>prepare per use-case policies</a:t>
            </a:r>
            <a:endParaRPr lang="en-GB" sz="1400" dirty="0"/>
          </a:p>
          <a:p>
            <a:endParaRPr lang="en-GB" dirty="0"/>
          </a:p>
          <a:p>
            <a:endParaRPr lang="en-GB" dirty="0"/>
          </a:p>
        </p:txBody>
      </p:sp>
      <p:sp>
        <p:nvSpPr>
          <p:cNvPr id="4" name="Footer Placeholder 3"/>
          <p:cNvSpPr>
            <a:spLocks noGrp="1"/>
          </p:cNvSpPr>
          <p:nvPr>
            <p:ph type="ftr" sz="quarter" idx="11"/>
          </p:nvPr>
        </p:nvSpPr>
        <p:spPr/>
        <p:txBody>
          <a:bodyPr/>
          <a:lstStyle/>
          <a:p>
            <a:pPr>
              <a:defRPr/>
            </a:pPr>
            <a:r>
              <a:rPr lang="en-GB" smtClean="0"/>
              <a:t>13 January 2016</a:t>
            </a:r>
            <a:endParaRPr lang="en-US" dirty="0"/>
          </a:p>
        </p:txBody>
      </p:sp>
      <p:sp>
        <p:nvSpPr>
          <p:cNvPr id="5" name="Slide Number Placeholder 4"/>
          <p:cNvSpPr>
            <a:spLocks noGrp="1"/>
          </p:cNvSpPr>
          <p:nvPr>
            <p:ph type="sldNum" sz="quarter" idx="12"/>
          </p:nvPr>
        </p:nvSpPr>
        <p:spPr/>
        <p:txBody>
          <a:bodyPr/>
          <a:lstStyle/>
          <a:p>
            <a:pPr>
              <a:defRPr/>
            </a:pPr>
            <a:fld id="{68454A8F-6AEE-43D1-9748-24684CAE32DB}" type="slidenum">
              <a:rPr lang="en-US" smtClean="0"/>
              <a:pPr>
                <a:defRPr/>
              </a:pPr>
              <a:t>11</a:t>
            </a:fld>
            <a:endParaRPr lang="en-US" dirty="0"/>
          </a:p>
        </p:txBody>
      </p:sp>
    </p:spTree>
    <p:extLst>
      <p:ext uri="{BB962C8B-B14F-4D97-AF65-F5344CB8AC3E}">
        <p14:creationId xmlns:p14="http://schemas.microsoft.com/office/powerpoint/2010/main" val="14120585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Outline of draft proposal - </a:t>
            </a:r>
            <a:r>
              <a:rPr lang="en-GB" dirty="0" smtClean="0"/>
              <a:t>3</a:t>
            </a:r>
            <a:endParaRPr lang="en-GB" dirty="0"/>
          </a:p>
        </p:txBody>
      </p:sp>
      <p:sp>
        <p:nvSpPr>
          <p:cNvPr id="3" name="Content Placeholder 2"/>
          <p:cNvSpPr>
            <a:spLocks noGrp="1"/>
          </p:cNvSpPr>
          <p:nvPr>
            <p:ph idx="1"/>
          </p:nvPr>
        </p:nvSpPr>
        <p:spPr/>
        <p:txBody>
          <a:bodyPr/>
          <a:lstStyle/>
          <a:p>
            <a:r>
              <a:rPr lang="en-GB" dirty="0" smtClean="0"/>
              <a:t>PRINCIPLES </a:t>
            </a:r>
            <a:r>
              <a:rPr lang="en-GB" dirty="0"/>
              <a:t>OF PERSONAL DATA </a:t>
            </a:r>
            <a:r>
              <a:rPr lang="en-GB" dirty="0" smtClean="0"/>
              <a:t>PROCESSING</a:t>
            </a:r>
          </a:p>
          <a:p>
            <a:pPr marL="857250" lvl="1" indent="-400050">
              <a:buFont typeface="+mj-lt"/>
              <a:buAutoNum type="romanLcPeriod"/>
            </a:pPr>
            <a:r>
              <a:rPr lang="en-GB" sz="2000" dirty="0" smtClean="0"/>
              <a:t>Fair and lawful</a:t>
            </a:r>
          </a:p>
          <a:p>
            <a:pPr marL="857250" lvl="1" indent="-400050">
              <a:buFont typeface="+mj-lt"/>
              <a:buAutoNum type="romanLcPeriod"/>
            </a:pPr>
            <a:r>
              <a:rPr lang="en-GB" sz="2000" dirty="0" smtClean="0"/>
              <a:t>Purposes</a:t>
            </a:r>
          </a:p>
          <a:p>
            <a:pPr lvl="2">
              <a:buFont typeface="Arial" panose="020B0604020202020204" pitchFamily="34" charset="0"/>
              <a:buChar char="•"/>
            </a:pPr>
            <a:r>
              <a:rPr lang="en-GB" sz="1800" dirty="0" smtClean="0"/>
              <a:t>Administrative</a:t>
            </a:r>
            <a:r>
              <a:rPr lang="en-GB" sz="1800" dirty="0"/>
              <a:t>, operational, accounting, monitoring and </a:t>
            </a:r>
            <a:r>
              <a:rPr lang="en-GB" sz="1800" dirty="0" smtClean="0"/>
              <a:t>security</a:t>
            </a:r>
          </a:p>
          <a:p>
            <a:pPr marL="857250" lvl="1" indent="-400050">
              <a:buFont typeface="+mj-lt"/>
              <a:buAutoNum type="romanLcPeriod"/>
            </a:pPr>
            <a:r>
              <a:rPr lang="en-GB" sz="2000" dirty="0" smtClean="0"/>
              <a:t>Adequacy</a:t>
            </a:r>
          </a:p>
          <a:p>
            <a:pPr marL="857250" lvl="1" indent="-400050">
              <a:buFont typeface="+mj-lt"/>
              <a:buAutoNum type="romanLcPeriod"/>
            </a:pPr>
            <a:r>
              <a:rPr lang="en-GB" sz="2000" dirty="0" smtClean="0"/>
              <a:t>Accuracy</a:t>
            </a:r>
          </a:p>
          <a:p>
            <a:pPr lvl="2">
              <a:buFont typeface="Arial" panose="020B0604020202020204" pitchFamily="34" charset="0"/>
              <a:buChar char="•"/>
            </a:pPr>
            <a:r>
              <a:rPr lang="en-GB" sz="1800" dirty="0" smtClean="0"/>
              <a:t>Correcting errors</a:t>
            </a:r>
          </a:p>
          <a:p>
            <a:pPr marL="857250" lvl="1" indent="-400050">
              <a:buFont typeface="+mj-lt"/>
              <a:buAutoNum type="romanLcPeriod"/>
            </a:pPr>
            <a:r>
              <a:rPr lang="en-GB" sz="2000" dirty="0" smtClean="0"/>
              <a:t>Retention</a:t>
            </a:r>
          </a:p>
          <a:p>
            <a:pPr lvl="2">
              <a:buFont typeface="Arial" panose="020B0604020202020204" pitchFamily="34" charset="0"/>
              <a:buChar char="•"/>
            </a:pPr>
            <a:r>
              <a:rPr lang="en-GB" sz="1800" dirty="0" smtClean="0"/>
              <a:t>Period defined in relevant policy or default 18 months</a:t>
            </a:r>
          </a:p>
          <a:p>
            <a:pPr marL="857250" lvl="1" indent="-400050">
              <a:buFont typeface="+mj-lt"/>
              <a:buAutoNum type="romanLcPeriod"/>
            </a:pPr>
            <a:r>
              <a:rPr lang="en-GB" sz="2000" dirty="0" smtClean="0"/>
              <a:t>Technical </a:t>
            </a:r>
            <a:r>
              <a:rPr lang="en-GB" sz="2000" dirty="0"/>
              <a:t>and organisational </a:t>
            </a:r>
            <a:r>
              <a:rPr lang="en-GB" sz="2000" dirty="0" smtClean="0"/>
              <a:t>security</a:t>
            </a:r>
          </a:p>
          <a:p>
            <a:pPr lvl="2">
              <a:buFont typeface="Arial" panose="020B0604020202020204" pitchFamily="34" charset="0"/>
              <a:buChar char="•"/>
            </a:pPr>
            <a:r>
              <a:rPr lang="en-GB" sz="1800" dirty="0" smtClean="0"/>
              <a:t>Measures for protected storage and transmission</a:t>
            </a:r>
          </a:p>
          <a:p>
            <a:pPr lvl="2">
              <a:buFont typeface="Arial" panose="020B0604020202020204" pitchFamily="34" charset="0"/>
              <a:buChar char="•"/>
            </a:pPr>
            <a:r>
              <a:rPr lang="en-GB" sz="1800" dirty="0" smtClean="0"/>
              <a:t>Participant Data Protection Officer with contact points etc.</a:t>
            </a:r>
          </a:p>
          <a:p>
            <a:pPr lvl="2">
              <a:buFont typeface="Arial" panose="020B0604020202020204" pitchFamily="34" charset="0"/>
              <a:buChar char="•"/>
            </a:pPr>
            <a:r>
              <a:rPr lang="en-GB" sz="1800" dirty="0" smtClean="0"/>
              <a:t>Audits and Incident Response</a:t>
            </a:r>
          </a:p>
          <a:p>
            <a:endParaRPr lang="en-GB" dirty="0"/>
          </a:p>
        </p:txBody>
      </p:sp>
      <p:sp>
        <p:nvSpPr>
          <p:cNvPr id="4" name="Footer Placeholder 3"/>
          <p:cNvSpPr>
            <a:spLocks noGrp="1"/>
          </p:cNvSpPr>
          <p:nvPr>
            <p:ph type="ftr" sz="quarter" idx="11"/>
          </p:nvPr>
        </p:nvSpPr>
        <p:spPr/>
        <p:txBody>
          <a:bodyPr/>
          <a:lstStyle/>
          <a:p>
            <a:pPr>
              <a:defRPr/>
            </a:pPr>
            <a:r>
              <a:rPr lang="en-GB" smtClean="0"/>
              <a:t>13 January 2016</a:t>
            </a:r>
            <a:endParaRPr lang="en-US" dirty="0"/>
          </a:p>
        </p:txBody>
      </p:sp>
      <p:sp>
        <p:nvSpPr>
          <p:cNvPr id="5" name="Slide Number Placeholder 4"/>
          <p:cNvSpPr>
            <a:spLocks noGrp="1"/>
          </p:cNvSpPr>
          <p:nvPr>
            <p:ph type="sldNum" sz="quarter" idx="12"/>
          </p:nvPr>
        </p:nvSpPr>
        <p:spPr/>
        <p:txBody>
          <a:bodyPr/>
          <a:lstStyle/>
          <a:p>
            <a:pPr>
              <a:defRPr/>
            </a:pPr>
            <a:fld id="{68454A8F-6AEE-43D1-9748-24684CAE32DB}" type="slidenum">
              <a:rPr lang="en-US" smtClean="0"/>
              <a:pPr>
                <a:defRPr/>
              </a:pPr>
              <a:t>12</a:t>
            </a:fld>
            <a:endParaRPr lang="en-US" dirty="0"/>
          </a:p>
        </p:txBody>
      </p:sp>
    </p:spTree>
    <p:extLst>
      <p:ext uri="{BB962C8B-B14F-4D97-AF65-F5344CB8AC3E}">
        <p14:creationId xmlns:p14="http://schemas.microsoft.com/office/powerpoint/2010/main" val="1757627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Outline of draft proposal - </a:t>
            </a:r>
            <a:r>
              <a:rPr lang="en-GB" dirty="0" smtClean="0"/>
              <a:t>4</a:t>
            </a:r>
            <a:endParaRPr lang="en-GB" dirty="0"/>
          </a:p>
        </p:txBody>
      </p:sp>
      <p:sp>
        <p:nvSpPr>
          <p:cNvPr id="3" name="Content Placeholder 2"/>
          <p:cNvSpPr>
            <a:spLocks noGrp="1"/>
          </p:cNvSpPr>
          <p:nvPr>
            <p:ph idx="1"/>
          </p:nvPr>
        </p:nvSpPr>
        <p:spPr/>
        <p:txBody>
          <a:bodyPr/>
          <a:lstStyle/>
          <a:p>
            <a:r>
              <a:rPr lang="en-GB" dirty="0"/>
              <a:t>PRINCIPLES OF PERSONAL DATA </a:t>
            </a:r>
            <a:r>
              <a:rPr lang="en-GB" dirty="0" smtClean="0"/>
              <a:t>PROCESSING cont.</a:t>
            </a:r>
          </a:p>
          <a:p>
            <a:pPr marL="971550" lvl="1" indent="-514350">
              <a:buFont typeface="+mj-lt"/>
              <a:buAutoNum type="romanLcPeriod" startAt="7"/>
            </a:pPr>
            <a:r>
              <a:rPr lang="en-GB" sz="2400" dirty="0" smtClean="0"/>
              <a:t>Rights</a:t>
            </a:r>
          </a:p>
          <a:p>
            <a:pPr lvl="2">
              <a:buFont typeface="Arial" panose="020B0604020202020204" pitchFamily="34" charset="0"/>
              <a:buChar char="•"/>
            </a:pPr>
            <a:r>
              <a:rPr lang="en-GB" sz="1800" dirty="0"/>
              <a:t>Privacy Policy </a:t>
            </a:r>
            <a:r>
              <a:rPr lang="en-GB" sz="1800" dirty="0" smtClean="0"/>
              <a:t>clearly presented </a:t>
            </a:r>
            <a:r>
              <a:rPr lang="en-GB" sz="1800" dirty="0"/>
              <a:t>to End </a:t>
            </a:r>
            <a:r>
              <a:rPr lang="en-GB" sz="1800" dirty="0" smtClean="0"/>
              <a:t>User</a:t>
            </a:r>
          </a:p>
          <a:p>
            <a:pPr lvl="2">
              <a:buFont typeface="Arial" panose="020B0604020202020204" pitchFamily="34" charset="0"/>
              <a:buChar char="•"/>
            </a:pPr>
            <a:r>
              <a:rPr lang="en-GB" sz="1800" dirty="0"/>
              <a:t>I</a:t>
            </a:r>
            <a:r>
              <a:rPr lang="en-GB" sz="1800" dirty="0" smtClean="0"/>
              <a:t>nclude </a:t>
            </a:r>
            <a:r>
              <a:rPr lang="en-GB" sz="1800" dirty="0"/>
              <a:t>who, what, why and for how long plus </a:t>
            </a:r>
            <a:r>
              <a:rPr lang="en-GB" sz="1800" dirty="0" smtClean="0"/>
              <a:t>..</a:t>
            </a:r>
          </a:p>
          <a:p>
            <a:pPr lvl="2">
              <a:buFont typeface="Arial" panose="020B0604020202020204" pitchFamily="34" charset="0"/>
              <a:buChar char="•"/>
            </a:pPr>
            <a:r>
              <a:rPr lang="en-GB" sz="1800" dirty="0"/>
              <a:t>.. rights and </a:t>
            </a:r>
            <a:r>
              <a:rPr lang="en-GB" sz="1800" dirty="0" smtClean="0"/>
              <a:t>procedures for query </a:t>
            </a:r>
            <a:r>
              <a:rPr lang="en-GB" sz="1800" dirty="0"/>
              <a:t>(</a:t>
            </a:r>
            <a:r>
              <a:rPr lang="en-GB" sz="1800" dirty="0" smtClean="0"/>
              <a:t>i.e. </a:t>
            </a:r>
            <a:r>
              <a:rPr lang="en-GB" sz="1800" dirty="0"/>
              <a:t>via DPO</a:t>
            </a:r>
            <a:r>
              <a:rPr lang="en-GB" sz="1800" dirty="0" smtClean="0"/>
              <a:t>)</a:t>
            </a:r>
          </a:p>
          <a:p>
            <a:pPr lvl="2">
              <a:buFont typeface="Arial" panose="020B0604020202020204" pitchFamily="34" charset="0"/>
              <a:buChar char="•"/>
            </a:pPr>
            <a:r>
              <a:rPr lang="en-GB" sz="1800" dirty="0"/>
              <a:t>Example </a:t>
            </a:r>
            <a:r>
              <a:rPr lang="en-GB" sz="1800" dirty="0" smtClean="0"/>
              <a:t>Privacy Policy </a:t>
            </a:r>
            <a:r>
              <a:rPr lang="en-GB" sz="1800" dirty="0"/>
              <a:t>provided as </a:t>
            </a:r>
            <a:r>
              <a:rPr lang="en-GB" sz="1800" dirty="0" smtClean="0"/>
              <a:t>template</a:t>
            </a:r>
          </a:p>
          <a:p>
            <a:pPr marL="971550" lvl="1" indent="-514350">
              <a:buFont typeface="+mj-lt"/>
              <a:buAutoNum type="romanLcPeriod" startAt="7"/>
            </a:pPr>
            <a:r>
              <a:rPr lang="en-GB" sz="2400" dirty="0" smtClean="0"/>
              <a:t>Transfer restrictions</a:t>
            </a:r>
          </a:p>
          <a:p>
            <a:pPr lvl="2">
              <a:buFont typeface="Arial" panose="020B0604020202020204" pitchFamily="34" charset="0"/>
              <a:buChar char="•"/>
            </a:pPr>
            <a:r>
              <a:rPr lang="en-GB" sz="1800" dirty="0" smtClean="0"/>
              <a:t>Only within Infrastructure bound by common policies</a:t>
            </a:r>
          </a:p>
          <a:p>
            <a:pPr lvl="2">
              <a:buFont typeface="Arial" panose="020B0604020202020204" pitchFamily="34" charset="0"/>
              <a:buChar char="•"/>
            </a:pPr>
            <a:r>
              <a:rPr lang="en-GB" sz="1800" dirty="0" smtClean="0"/>
              <a:t>Covers International Transfers</a:t>
            </a:r>
          </a:p>
          <a:p>
            <a:pPr lvl="2">
              <a:buFont typeface="Arial" panose="020B0604020202020204" pitchFamily="34" charset="0"/>
              <a:buChar char="•"/>
            </a:pPr>
            <a:r>
              <a:rPr lang="en-GB" sz="1800" dirty="0" smtClean="0"/>
              <a:t>Clause to allow for incident response</a:t>
            </a:r>
          </a:p>
          <a:p>
            <a:pPr lvl="2">
              <a:buFont typeface="Arial" panose="020B0604020202020204" pitchFamily="34" charset="0"/>
              <a:buChar char="•"/>
            </a:pPr>
            <a:endParaRPr lang="en-GB" dirty="0"/>
          </a:p>
          <a:p>
            <a:pPr lvl="1"/>
            <a:endParaRPr lang="en-GB" dirty="0"/>
          </a:p>
        </p:txBody>
      </p:sp>
      <p:sp>
        <p:nvSpPr>
          <p:cNvPr id="4" name="Footer Placeholder 3"/>
          <p:cNvSpPr>
            <a:spLocks noGrp="1"/>
          </p:cNvSpPr>
          <p:nvPr>
            <p:ph type="ftr" sz="quarter" idx="11"/>
          </p:nvPr>
        </p:nvSpPr>
        <p:spPr/>
        <p:txBody>
          <a:bodyPr/>
          <a:lstStyle/>
          <a:p>
            <a:pPr>
              <a:defRPr/>
            </a:pPr>
            <a:r>
              <a:rPr lang="en-GB" smtClean="0"/>
              <a:t>13 January 2016</a:t>
            </a:r>
            <a:endParaRPr lang="en-US" dirty="0"/>
          </a:p>
        </p:txBody>
      </p:sp>
      <p:sp>
        <p:nvSpPr>
          <p:cNvPr id="5" name="Slide Number Placeholder 4"/>
          <p:cNvSpPr>
            <a:spLocks noGrp="1"/>
          </p:cNvSpPr>
          <p:nvPr>
            <p:ph type="sldNum" sz="quarter" idx="12"/>
          </p:nvPr>
        </p:nvSpPr>
        <p:spPr/>
        <p:txBody>
          <a:bodyPr/>
          <a:lstStyle/>
          <a:p>
            <a:pPr>
              <a:defRPr/>
            </a:pPr>
            <a:fld id="{68454A8F-6AEE-43D1-9748-24684CAE32DB}" type="slidenum">
              <a:rPr lang="en-US" smtClean="0"/>
              <a:pPr>
                <a:defRPr/>
              </a:pPr>
              <a:t>13</a:t>
            </a:fld>
            <a:endParaRPr lang="en-US" dirty="0"/>
          </a:p>
        </p:txBody>
      </p:sp>
    </p:spTree>
    <p:extLst>
      <p:ext uri="{BB962C8B-B14F-4D97-AF65-F5344CB8AC3E}">
        <p14:creationId xmlns:p14="http://schemas.microsoft.com/office/powerpoint/2010/main" val="31978874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67544" y="548680"/>
            <a:ext cx="3816424" cy="5447645"/>
          </a:xfrm>
          <a:prstGeom prst="rect">
            <a:avLst/>
          </a:prstGeom>
          <a:noFill/>
        </p:spPr>
        <p:txBody>
          <a:bodyPr wrap="square" rtlCol="0">
            <a:spAutoFit/>
          </a:bodyPr>
          <a:lstStyle/>
          <a:p>
            <a:r>
              <a:rPr lang="en-GB" sz="1200" b="1" dirty="0"/>
              <a:t>Infrastructure Participant Example Privacy </a:t>
            </a:r>
            <a:r>
              <a:rPr lang="en-GB" sz="1200" b="1" dirty="0" smtClean="0"/>
              <a:t>Policy</a:t>
            </a:r>
          </a:p>
          <a:p>
            <a:endParaRPr lang="en-GB" sz="1200" dirty="0" smtClean="0">
              <a:latin typeface="Calibri" panose="020F0502020204030204" pitchFamily="34" charset="0"/>
            </a:endParaRPr>
          </a:p>
          <a:p>
            <a:pPr algn="just"/>
            <a:r>
              <a:rPr lang="en-GB" sz="1200" dirty="0" smtClean="0">
                <a:latin typeface="Calibri" panose="020F0502020204030204" pitchFamily="34" charset="0"/>
              </a:rPr>
              <a:t>This </a:t>
            </a:r>
            <a:r>
              <a:rPr lang="en-GB" sz="1200" dirty="0">
                <a:latin typeface="Calibri" panose="020F0502020204030204" pitchFamily="34" charset="0"/>
              </a:rPr>
              <a:t>Privacy Policy explains how we, </a:t>
            </a:r>
            <a:r>
              <a:rPr lang="en-GB" sz="1200" i="1" dirty="0">
                <a:latin typeface="Calibri" panose="020F0502020204030204" pitchFamily="34" charset="0"/>
              </a:rPr>
              <a:t>[insert Participant name here]</a:t>
            </a:r>
            <a:r>
              <a:rPr lang="en-GB" sz="1200" dirty="0">
                <a:latin typeface="Calibri" panose="020F0502020204030204" pitchFamily="34" charset="0"/>
              </a:rPr>
              <a:t> (“We”), treat data by which you can be personally identified (“Personal Data”) as a result of your registration for and use of </a:t>
            </a:r>
            <a:r>
              <a:rPr lang="en-GB" sz="1200" i="1" dirty="0">
                <a:latin typeface="Calibri" panose="020F0502020204030204" pitchFamily="34" charset="0"/>
              </a:rPr>
              <a:t>[insert Infrastructure name here]</a:t>
            </a:r>
            <a:r>
              <a:rPr lang="en-GB" sz="1200" dirty="0">
                <a:latin typeface="Calibri" panose="020F0502020204030204" pitchFamily="34" charset="0"/>
              </a:rPr>
              <a:t> (“Infrastructure</a:t>
            </a:r>
            <a:r>
              <a:rPr lang="en-GB" sz="1200" dirty="0" smtClean="0">
                <a:latin typeface="Calibri" panose="020F0502020204030204" pitchFamily="34" charset="0"/>
              </a:rPr>
              <a:t>”).</a:t>
            </a:r>
          </a:p>
          <a:p>
            <a:endParaRPr lang="en-GB" sz="1200" dirty="0">
              <a:latin typeface="Calibri" panose="020F0502020204030204" pitchFamily="34" charset="0"/>
            </a:endParaRPr>
          </a:p>
          <a:p>
            <a:pPr algn="just"/>
            <a:r>
              <a:rPr lang="en-GB" sz="1200" dirty="0">
                <a:latin typeface="Calibri" panose="020F0502020204030204" pitchFamily="34" charset="0"/>
              </a:rPr>
              <a:t>We collect the following Personal Data to identify you to enable us to grant you access to the Infrastructure and the services such as compute, storage and network that its participants offer:</a:t>
            </a:r>
          </a:p>
          <a:p>
            <a:pPr marL="628650" lvl="1" indent="-171450">
              <a:buFont typeface="Arial" panose="020B0604020202020204" pitchFamily="34" charset="0"/>
              <a:buChar char="•"/>
            </a:pPr>
            <a:r>
              <a:rPr lang="en-GB" sz="1200" dirty="0" smtClean="0">
                <a:latin typeface="Calibri" panose="020F0502020204030204" pitchFamily="34" charset="0"/>
              </a:rPr>
              <a:t>Name</a:t>
            </a:r>
            <a:endParaRPr lang="en-GB" sz="1200" dirty="0">
              <a:latin typeface="Calibri" panose="020F0502020204030204" pitchFamily="34" charset="0"/>
            </a:endParaRPr>
          </a:p>
          <a:p>
            <a:pPr marL="628650" lvl="1" indent="-171450">
              <a:buFont typeface="Arial" panose="020B0604020202020204" pitchFamily="34" charset="0"/>
              <a:buChar char="•"/>
            </a:pPr>
            <a:r>
              <a:rPr lang="en-GB" sz="1200" dirty="0" smtClean="0">
                <a:latin typeface="Calibri" panose="020F0502020204030204" pitchFamily="34" charset="0"/>
              </a:rPr>
              <a:t>Email </a:t>
            </a:r>
            <a:r>
              <a:rPr lang="en-GB" sz="1200" dirty="0">
                <a:latin typeface="Calibri" panose="020F0502020204030204" pitchFamily="34" charset="0"/>
              </a:rPr>
              <a:t>address</a:t>
            </a:r>
          </a:p>
          <a:p>
            <a:pPr marL="628650" lvl="1" indent="-171450">
              <a:buFont typeface="Arial" panose="020B0604020202020204" pitchFamily="34" charset="0"/>
              <a:buChar char="•"/>
            </a:pPr>
            <a:r>
              <a:rPr lang="en-GB" sz="1200" dirty="0" smtClean="0">
                <a:latin typeface="Calibri" panose="020F0502020204030204" pitchFamily="34" charset="0"/>
              </a:rPr>
              <a:t>Affiliation </a:t>
            </a:r>
            <a:r>
              <a:rPr lang="en-GB" sz="1200" dirty="0">
                <a:latin typeface="Calibri" panose="020F0502020204030204" pitchFamily="34" charset="0"/>
              </a:rPr>
              <a:t>(</a:t>
            </a:r>
            <a:r>
              <a:rPr lang="en-GB" sz="1200" dirty="0" err="1">
                <a:latin typeface="Calibri" panose="020F0502020204030204" pitchFamily="34" charset="0"/>
              </a:rPr>
              <a:t>e.g.VO</a:t>
            </a:r>
            <a:r>
              <a:rPr lang="en-GB" sz="1200" dirty="0">
                <a:latin typeface="Calibri" panose="020F0502020204030204" pitchFamily="34" charset="0"/>
              </a:rPr>
              <a:t>)</a:t>
            </a:r>
          </a:p>
          <a:p>
            <a:pPr marL="628650" lvl="1" indent="-171450">
              <a:buFont typeface="Arial" panose="020B0604020202020204" pitchFamily="34" charset="0"/>
              <a:buChar char="•"/>
            </a:pPr>
            <a:r>
              <a:rPr lang="en-GB" sz="1200" dirty="0" smtClean="0">
                <a:latin typeface="Calibri" panose="020F0502020204030204" pitchFamily="34" charset="0"/>
              </a:rPr>
              <a:t>Certificate </a:t>
            </a:r>
            <a:r>
              <a:rPr lang="en-GB" sz="1200" dirty="0">
                <a:latin typeface="Calibri" panose="020F0502020204030204" pitchFamily="34" charset="0"/>
              </a:rPr>
              <a:t>Distinguished Name (DN</a:t>
            </a:r>
            <a:r>
              <a:rPr lang="en-GB" sz="1200" dirty="0" smtClean="0">
                <a:latin typeface="Calibri" panose="020F0502020204030204" pitchFamily="34" charset="0"/>
              </a:rPr>
              <a:t>)</a:t>
            </a:r>
          </a:p>
          <a:p>
            <a:pPr marL="628650" lvl="1" indent="-171450">
              <a:buFont typeface="Arial" panose="020B0604020202020204" pitchFamily="34" charset="0"/>
              <a:buChar char="•"/>
            </a:pPr>
            <a:r>
              <a:rPr lang="en-GB" sz="1200" i="1" dirty="0" smtClean="0">
                <a:latin typeface="Calibri" panose="020F0502020204030204" pitchFamily="34" charset="0"/>
              </a:rPr>
              <a:t>[</a:t>
            </a:r>
            <a:r>
              <a:rPr lang="en-GB" sz="1200" i="1" dirty="0">
                <a:latin typeface="Calibri" panose="020F0502020204030204" pitchFamily="34" charset="0"/>
              </a:rPr>
              <a:t>Add or remove data as appropriate</a:t>
            </a:r>
            <a:r>
              <a:rPr lang="en-GB" sz="1200" i="1" dirty="0" smtClean="0">
                <a:latin typeface="Calibri" panose="020F0502020204030204" pitchFamily="34" charset="0"/>
              </a:rPr>
              <a:t>]</a:t>
            </a:r>
          </a:p>
          <a:p>
            <a:endParaRPr lang="en-GB" sz="1200" dirty="0">
              <a:latin typeface="Calibri" panose="020F0502020204030204" pitchFamily="34" charset="0"/>
            </a:endParaRPr>
          </a:p>
          <a:p>
            <a:pPr algn="just"/>
            <a:r>
              <a:rPr lang="en-GB" sz="1200" dirty="0">
                <a:latin typeface="Calibri" panose="020F0502020204030204" pitchFamily="34" charset="0"/>
              </a:rPr>
              <a:t>To enable the Infrastructure to be safe and reliable for your use and to preserve your rights as a user we adhere to The Policy on the Processing of Personal Data (“The Policy”) available here: </a:t>
            </a:r>
            <a:r>
              <a:rPr lang="en-GB" sz="1200" i="1" dirty="0">
                <a:latin typeface="Calibri" panose="020F0502020204030204" pitchFamily="34" charset="0"/>
              </a:rPr>
              <a:t>[insert </a:t>
            </a:r>
            <a:r>
              <a:rPr lang="en-GB" sz="1200" i="1" dirty="0" err="1">
                <a:latin typeface="Calibri" panose="020F0502020204030204" pitchFamily="34" charset="0"/>
              </a:rPr>
              <a:t>url</a:t>
            </a:r>
            <a:r>
              <a:rPr lang="en-GB" sz="1200" i="1" dirty="0">
                <a:latin typeface="Calibri" panose="020F0502020204030204" pitchFamily="34" charset="0"/>
              </a:rPr>
              <a:t> to PPPD here</a:t>
            </a:r>
            <a:r>
              <a:rPr lang="en-GB" sz="1200" i="1" dirty="0" smtClean="0">
                <a:latin typeface="Calibri" panose="020F0502020204030204" pitchFamily="34" charset="0"/>
              </a:rPr>
              <a:t>]</a:t>
            </a:r>
            <a:r>
              <a:rPr lang="en-GB" sz="1200" dirty="0" smtClean="0">
                <a:latin typeface="Calibri" panose="020F0502020204030204" pitchFamily="34" charset="0"/>
              </a:rPr>
              <a:t>.</a:t>
            </a:r>
          </a:p>
          <a:p>
            <a:pPr algn="just"/>
            <a:endParaRPr lang="en-GB" sz="1200" dirty="0">
              <a:latin typeface="Calibri" panose="020F0502020204030204" pitchFamily="34" charset="0"/>
            </a:endParaRPr>
          </a:p>
          <a:p>
            <a:pPr algn="just"/>
            <a:r>
              <a:rPr lang="en-GB" sz="1200" dirty="0">
                <a:latin typeface="Calibri" panose="020F0502020204030204" pitchFamily="34" charset="0"/>
              </a:rPr>
              <a:t>Your Personal Data will be shared but only where  </a:t>
            </a:r>
            <a:r>
              <a:rPr lang="en-GB" sz="1200" dirty="0" smtClean="0">
                <a:latin typeface="Calibri" panose="020F0502020204030204" pitchFamily="34" charset="0"/>
              </a:rPr>
              <a:t>-</a:t>
            </a:r>
          </a:p>
          <a:p>
            <a:pPr algn="just"/>
            <a:endParaRPr lang="en-GB" sz="1200" dirty="0">
              <a:latin typeface="Calibri" panose="020F0502020204030204" pitchFamily="34" charset="0"/>
            </a:endParaRPr>
          </a:p>
          <a:p>
            <a:pPr marL="228600" indent="-228600">
              <a:buFont typeface="+mj-lt"/>
              <a:buAutoNum type="arabicPeriod"/>
            </a:pPr>
            <a:r>
              <a:rPr lang="en-GB" sz="1200" dirty="0" smtClean="0">
                <a:latin typeface="Calibri" panose="020F0502020204030204" pitchFamily="34" charset="0"/>
              </a:rPr>
              <a:t>The </a:t>
            </a:r>
            <a:r>
              <a:rPr lang="en-GB" sz="1200" dirty="0">
                <a:latin typeface="Calibri" panose="020F0502020204030204" pitchFamily="34" charset="0"/>
              </a:rPr>
              <a:t>recipient has agreed to abide by The </a:t>
            </a:r>
            <a:r>
              <a:rPr lang="en-GB" sz="1200" dirty="0" smtClean="0">
                <a:latin typeface="Calibri" panose="020F0502020204030204" pitchFamily="34" charset="0"/>
              </a:rPr>
              <a:t>Policy</a:t>
            </a:r>
            <a:br>
              <a:rPr lang="en-GB" sz="1200" dirty="0" smtClean="0">
                <a:latin typeface="Calibri" panose="020F0502020204030204" pitchFamily="34" charset="0"/>
              </a:rPr>
            </a:br>
            <a:r>
              <a:rPr lang="en-GB" sz="1200" dirty="0" smtClean="0">
                <a:latin typeface="Calibri" panose="020F0502020204030204" pitchFamily="34" charset="0"/>
              </a:rPr>
              <a:t>or</a:t>
            </a:r>
            <a:endParaRPr lang="en-GB" sz="1200" dirty="0">
              <a:latin typeface="Calibri" panose="020F0502020204030204" pitchFamily="34" charset="0"/>
            </a:endParaRPr>
          </a:p>
          <a:p>
            <a:pPr marL="228600" indent="-228600">
              <a:buFont typeface="+mj-lt"/>
              <a:buAutoNum type="arabicPeriod"/>
            </a:pPr>
            <a:r>
              <a:rPr lang="en-GB" sz="1200" dirty="0" smtClean="0">
                <a:latin typeface="Calibri" panose="020F0502020204030204" pitchFamily="34" charset="0"/>
              </a:rPr>
              <a:t>Doing </a:t>
            </a:r>
            <a:r>
              <a:rPr lang="en-GB" sz="1200" dirty="0">
                <a:latin typeface="Calibri" panose="020F0502020204030204" pitchFamily="34" charset="0"/>
              </a:rPr>
              <a:t>so is likely to assist in the investigation of suspected misuse of Infrastructure resources</a:t>
            </a:r>
            <a:r>
              <a:rPr lang="en-GB" sz="1200" dirty="0" smtClean="0">
                <a:latin typeface="Calibri" panose="020F0502020204030204" pitchFamily="34" charset="0"/>
              </a:rPr>
              <a:t>.</a:t>
            </a:r>
            <a:endParaRPr lang="en-GB" sz="1200" dirty="0">
              <a:latin typeface="Calibri" panose="020F0502020204030204" pitchFamily="34" charset="0"/>
            </a:endParaRPr>
          </a:p>
        </p:txBody>
      </p:sp>
      <p:sp>
        <p:nvSpPr>
          <p:cNvPr id="6" name="TextBox 5"/>
          <p:cNvSpPr txBox="1"/>
          <p:nvPr/>
        </p:nvSpPr>
        <p:spPr>
          <a:xfrm>
            <a:off x="4644008" y="801448"/>
            <a:ext cx="3816424" cy="3944157"/>
          </a:xfrm>
          <a:prstGeom prst="rect">
            <a:avLst/>
          </a:prstGeom>
          <a:noFill/>
        </p:spPr>
        <p:txBody>
          <a:bodyPr wrap="square" rtlCol="0">
            <a:spAutoFit/>
          </a:bodyPr>
          <a:lstStyle/>
          <a:p>
            <a:pPr algn="just"/>
            <a:r>
              <a:rPr lang="en-GB" sz="1200" dirty="0" smtClean="0">
                <a:latin typeface="Calibri" panose="020F0502020204030204" pitchFamily="34" charset="0"/>
              </a:rPr>
              <a:t>Your </a:t>
            </a:r>
            <a:r>
              <a:rPr lang="en-GB" sz="1200" dirty="0">
                <a:latin typeface="Calibri" panose="020F0502020204030204" pitchFamily="34" charset="0"/>
              </a:rPr>
              <a:t>usage of the Infrastructure will be monitored. Records of this use, containing your Personal Data, may be shared as described above for operational, security and accounting purposes only. These records will be purged or anonymised after, at latest, 18 months. </a:t>
            </a:r>
            <a:endParaRPr lang="en-GB" sz="1200" dirty="0" smtClean="0">
              <a:latin typeface="Calibri" panose="020F0502020204030204" pitchFamily="34" charset="0"/>
            </a:endParaRPr>
          </a:p>
          <a:p>
            <a:endParaRPr lang="en-GB" sz="1200" dirty="0">
              <a:latin typeface="Calibri" panose="020F0502020204030204" pitchFamily="34" charset="0"/>
            </a:endParaRPr>
          </a:p>
          <a:p>
            <a:pPr algn="just"/>
            <a:r>
              <a:rPr lang="en-GB" sz="1200" dirty="0">
                <a:latin typeface="Calibri" panose="020F0502020204030204" pitchFamily="34" charset="0"/>
              </a:rPr>
              <a:t>You can contact our </a:t>
            </a:r>
            <a:r>
              <a:rPr lang="en-GB" sz="1200" b="1" dirty="0">
                <a:latin typeface="Calibri" panose="020F0502020204030204" pitchFamily="34" charset="0"/>
              </a:rPr>
              <a:t>Data Protection Officer</a:t>
            </a:r>
            <a:r>
              <a:rPr lang="en-GB" sz="1200" dirty="0">
                <a:latin typeface="Calibri" panose="020F0502020204030204" pitchFamily="34" charset="0"/>
              </a:rPr>
              <a:t> (</a:t>
            </a:r>
            <a:r>
              <a:rPr lang="en-GB" sz="1200" i="1" dirty="0">
                <a:latin typeface="Calibri" panose="020F0502020204030204" pitchFamily="34" charset="0"/>
              </a:rPr>
              <a:t>[insert contact details here]</a:t>
            </a:r>
            <a:r>
              <a:rPr lang="en-GB" sz="1200" dirty="0">
                <a:latin typeface="Calibri" panose="020F0502020204030204" pitchFamily="34" charset="0"/>
              </a:rPr>
              <a:t>) to obtain a copy of your Personal Data, request that it is corrected in case of factual error or if you suspect that it has been misused. You can also request that we stop using your Personal Data but this will affect your access to the Infrastructure</a:t>
            </a:r>
            <a:r>
              <a:rPr lang="en-GB" sz="1200" dirty="0" smtClean="0">
                <a:latin typeface="Calibri" panose="020F0502020204030204" pitchFamily="34" charset="0"/>
              </a:rPr>
              <a:t>.</a:t>
            </a:r>
          </a:p>
          <a:p>
            <a:pPr algn="just"/>
            <a:endParaRPr lang="en-GB" sz="1200" dirty="0">
              <a:latin typeface="Calibri" panose="020F0502020204030204" pitchFamily="34" charset="0"/>
            </a:endParaRPr>
          </a:p>
          <a:p>
            <a:r>
              <a:rPr lang="en-GB" sz="1200" dirty="0">
                <a:latin typeface="Calibri" panose="020F0502020204030204" pitchFamily="34" charset="0"/>
              </a:rPr>
              <a:t>This Policy should be read with reference to the Policy on the Processing of Personal Data and other Infrastructure policies available at </a:t>
            </a:r>
            <a:r>
              <a:rPr lang="en-GB" sz="1200" i="1" dirty="0">
                <a:latin typeface="Calibri" panose="020F0502020204030204" pitchFamily="34" charset="0"/>
              </a:rPr>
              <a:t>[insert link to Infrastructure Policies here</a:t>
            </a:r>
            <a:r>
              <a:rPr lang="en-GB" sz="1200" i="1" dirty="0" smtClean="0">
                <a:latin typeface="Calibri" panose="020F0502020204030204" pitchFamily="34" charset="0"/>
              </a:rPr>
              <a:t>]</a:t>
            </a:r>
            <a:r>
              <a:rPr lang="en-GB" sz="1200" dirty="0" smtClean="0">
                <a:latin typeface="Calibri" panose="020F0502020204030204" pitchFamily="34" charset="0"/>
              </a:rPr>
              <a:t>.</a:t>
            </a:r>
          </a:p>
          <a:p>
            <a:endParaRPr lang="en-GB" sz="1200" dirty="0">
              <a:latin typeface="Calibri" panose="020F0502020204030204" pitchFamily="34" charset="0"/>
            </a:endParaRPr>
          </a:p>
          <a:p>
            <a:r>
              <a:rPr lang="en-GB" sz="1200" i="1" dirty="0">
                <a:latin typeface="Calibri" panose="020F0502020204030204" pitchFamily="34" charset="0"/>
              </a:rPr>
              <a:t>[Insert Name and Contact Details of </a:t>
            </a:r>
            <a:r>
              <a:rPr lang="en-GB" sz="1200" i="1" dirty="0" smtClean="0">
                <a:latin typeface="Calibri" panose="020F0502020204030204" pitchFamily="34" charset="0"/>
              </a:rPr>
              <a:t>Participant</a:t>
            </a:r>
            <a:r>
              <a:rPr lang="en-GB" sz="1200" i="1" dirty="0">
                <a:latin typeface="Calibri" panose="020F0502020204030204" pitchFamily="34" charset="0"/>
              </a:rPr>
              <a:t>]</a:t>
            </a:r>
            <a:endParaRPr lang="en-GB" sz="1400" i="1" dirty="0">
              <a:latin typeface="Calibri" panose="020F0502020204030204" pitchFamily="34" charset="0"/>
            </a:endParaRPr>
          </a:p>
        </p:txBody>
      </p:sp>
      <p:sp>
        <p:nvSpPr>
          <p:cNvPr id="2" name="Footer Placeholder 1"/>
          <p:cNvSpPr>
            <a:spLocks noGrp="1"/>
          </p:cNvSpPr>
          <p:nvPr>
            <p:ph type="ftr" sz="quarter" idx="11"/>
          </p:nvPr>
        </p:nvSpPr>
        <p:spPr/>
        <p:txBody>
          <a:bodyPr/>
          <a:lstStyle/>
          <a:p>
            <a:pPr>
              <a:defRPr/>
            </a:pPr>
            <a:r>
              <a:rPr lang="en-GB" smtClean="0"/>
              <a:t>13 January 2016</a:t>
            </a:r>
            <a:endParaRPr lang="en-US" dirty="0"/>
          </a:p>
        </p:txBody>
      </p:sp>
      <p:sp>
        <p:nvSpPr>
          <p:cNvPr id="3" name="Slide Number Placeholder 2"/>
          <p:cNvSpPr>
            <a:spLocks noGrp="1"/>
          </p:cNvSpPr>
          <p:nvPr>
            <p:ph type="sldNum" sz="quarter" idx="12"/>
          </p:nvPr>
        </p:nvSpPr>
        <p:spPr/>
        <p:txBody>
          <a:bodyPr/>
          <a:lstStyle/>
          <a:p>
            <a:pPr>
              <a:defRPr/>
            </a:pPr>
            <a:fld id="{68454A8F-6AEE-43D1-9748-24684CAE32DB}" type="slidenum">
              <a:rPr lang="en-US" smtClean="0"/>
              <a:pPr>
                <a:defRPr/>
              </a:pPr>
              <a:t>14</a:t>
            </a:fld>
            <a:endParaRPr lang="en-US" dirty="0"/>
          </a:p>
        </p:txBody>
      </p:sp>
    </p:spTree>
    <p:extLst>
      <p:ext uri="{BB962C8B-B14F-4D97-AF65-F5344CB8AC3E}">
        <p14:creationId xmlns:p14="http://schemas.microsoft.com/office/powerpoint/2010/main" val="12315155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Considerations</a:t>
            </a:r>
            <a:endParaRPr lang="en-GB" dirty="0"/>
          </a:p>
        </p:txBody>
      </p:sp>
      <p:sp>
        <p:nvSpPr>
          <p:cNvPr id="3" name="Content Placeholder 2"/>
          <p:cNvSpPr>
            <a:spLocks noGrp="1"/>
          </p:cNvSpPr>
          <p:nvPr>
            <p:ph idx="1"/>
          </p:nvPr>
        </p:nvSpPr>
        <p:spPr/>
        <p:txBody>
          <a:bodyPr/>
          <a:lstStyle/>
          <a:p>
            <a:r>
              <a:rPr lang="en-GB" sz="2000" dirty="0" smtClean="0"/>
              <a:t>We are clearly not a corporate body</a:t>
            </a:r>
          </a:p>
          <a:p>
            <a:r>
              <a:rPr lang="en-GB" sz="2000" dirty="0" smtClean="0"/>
              <a:t>BCRs are “</a:t>
            </a:r>
            <a:r>
              <a:rPr lang="en-GB" sz="2000" i="1" dirty="0" smtClean="0"/>
              <a:t>subject to authorization by relevant DP authority</a:t>
            </a:r>
            <a:r>
              <a:rPr lang="en-GB" sz="2000" dirty="0" smtClean="0"/>
              <a:t>”</a:t>
            </a:r>
          </a:p>
          <a:p>
            <a:r>
              <a:rPr lang="en-GB" sz="2000" dirty="0" smtClean="0"/>
              <a:t>Impossible to legally assign risks and liabilities</a:t>
            </a:r>
          </a:p>
          <a:p>
            <a:pPr marL="457200" lvl="1" indent="0" algn="ctr">
              <a:buNone/>
            </a:pPr>
            <a:r>
              <a:rPr lang="en-GB" sz="2000" dirty="0" smtClean="0"/>
              <a:t>BUT</a:t>
            </a:r>
            <a:endParaRPr lang="en-GB" sz="2000" dirty="0"/>
          </a:p>
          <a:p>
            <a:r>
              <a:rPr lang="en-GB" sz="2000" dirty="0" smtClean="0"/>
              <a:t>Risks of harm to the End User and liabilities are very small.</a:t>
            </a:r>
          </a:p>
          <a:p>
            <a:r>
              <a:rPr lang="en-GB" sz="2000" dirty="0" smtClean="0"/>
              <a:t>We use an approach which follows the principles and spirit of the Directive being open and accessible to End User and Participant.</a:t>
            </a:r>
            <a:endParaRPr lang="en-GB" sz="1600" dirty="0"/>
          </a:p>
          <a:p>
            <a:r>
              <a:rPr lang="en-GB" sz="2000" dirty="0" smtClean="0"/>
              <a:t>May be the best that is possible without a heavyweight, disruptive (and expensive) approach.</a:t>
            </a:r>
          </a:p>
          <a:p>
            <a:endParaRPr lang="en-GB" dirty="0" smtClean="0"/>
          </a:p>
          <a:p>
            <a:endParaRPr lang="en-GB" dirty="0"/>
          </a:p>
        </p:txBody>
      </p:sp>
      <p:sp>
        <p:nvSpPr>
          <p:cNvPr id="4" name="Footer Placeholder 3"/>
          <p:cNvSpPr>
            <a:spLocks noGrp="1"/>
          </p:cNvSpPr>
          <p:nvPr>
            <p:ph type="ftr" sz="quarter" idx="11"/>
          </p:nvPr>
        </p:nvSpPr>
        <p:spPr/>
        <p:txBody>
          <a:bodyPr/>
          <a:lstStyle/>
          <a:p>
            <a:pPr>
              <a:defRPr/>
            </a:pPr>
            <a:r>
              <a:rPr lang="en-GB" smtClean="0"/>
              <a:t>13 January 2016</a:t>
            </a:r>
            <a:endParaRPr lang="en-US" dirty="0"/>
          </a:p>
        </p:txBody>
      </p:sp>
      <p:sp>
        <p:nvSpPr>
          <p:cNvPr id="5" name="Slide Number Placeholder 4"/>
          <p:cNvSpPr>
            <a:spLocks noGrp="1"/>
          </p:cNvSpPr>
          <p:nvPr>
            <p:ph type="sldNum" sz="quarter" idx="12"/>
          </p:nvPr>
        </p:nvSpPr>
        <p:spPr/>
        <p:txBody>
          <a:bodyPr/>
          <a:lstStyle/>
          <a:p>
            <a:pPr>
              <a:defRPr/>
            </a:pPr>
            <a:fld id="{68454A8F-6AEE-43D1-9748-24684CAE32DB}" type="slidenum">
              <a:rPr lang="en-US" smtClean="0"/>
              <a:pPr>
                <a:defRPr/>
              </a:pPr>
              <a:t>15</a:t>
            </a:fld>
            <a:endParaRPr lang="en-US" dirty="0"/>
          </a:p>
        </p:txBody>
      </p:sp>
    </p:spTree>
    <p:extLst>
      <p:ext uri="{BB962C8B-B14F-4D97-AF65-F5344CB8AC3E}">
        <p14:creationId xmlns:p14="http://schemas.microsoft.com/office/powerpoint/2010/main" val="29177947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Considerations</a:t>
            </a:r>
            <a:endParaRPr lang="en-GB" dirty="0"/>
          </a:p>
        </p:txBody>
      </p:sp>
      <p:sp>
        <p:nvSpPr>
          <p:cNvPr id="3" name="Content Placeholder 2"/>
          <p:cNvSpPr>
            <a:spLocks noGrp="1"/>
          </p:cNvSpPr>
          <p:nvPr>
            <p:ph idx="1"/>
          </p:nvPr>
        </p:nvSpPr>
        <p:spPr/>
        <p:txBody>
          <a:bodyPr/>
          <a:lstStyle/>
          <a:p>
            <a:pPr marL="0" lvl="1" indent="0">
              <a:buNone/>
            </a:pPr>
            <a:r>
              <a:rPr lang="en-GB" sz="1600" i="1" dirty="0" smtClean="0">
                <a:solidFill>
                  <a:schemeClr val="tx1"/>
                </a:solidFill>
              </a:rPr>
              <a:t>It </a:t>
            </a:r>
            <a:r>
              <a:rPr lang="en-GB" sz="1600" i="1" dirty="0">
                <a:solidFill>
                  <a:schemeClr val="tx1"/>
                </a:solidFill>
              </a:rPr>
              <a:t>may also be worth considering whether BCRs could be used for transfers within a community cloud. Although community members are not necessarily part of the same corporate group, they may have enough interests in common, such as government authorities or highly regulated sectors such as financial services or pharmaceutical companies, that it may be feasible for them to agree and sign up to a single legally binding self-regulatory code </a:t>
            </a:r>
            <a:r>
              <a:rPr lang="en-GB" sz="1600" i="1" dirty="0" smtClean="0">
                <a:solidFill>
                  <a:schemeClr val="tx1"/>
                </a:solidFill>
              </a:rPr>
              <a:t>which will be enforceable by data subjects.  </a:t>
            </a:r>
          </a:p>
          <a:p>
            <a:pPr marL="0" lvl="1" indent="0">
              <a:buNone/>
            </a:pPr>
            <a:r>
              <a:rPr lang="en-GB" sz="1600" i="1" dirty="0">
                <a:solidFill>
                  <a:schemeClr val="tx1"/>
                </a:solidFill>
              </a:rPr>
              <a:t>	</a:t>
            </a:r>
            <a:r>
              <a:rPr lang="en-GB" sz="1600" i="1" dirty="0" smtClean="0">
                <a:solidFill>
                  <a:schemeClr val="tx1"/>
                </a:solidFill>
              </a:rPr>
              <a:t>- </a:t>
            </a:r>
            <a:r>
              <a:rPr lang="en-GB" sz="1600" dirty="0" smtClean="0">
                <a:solidFill>
                  <a:schemeClr val="tx1"/>
                </a:solidFill>
              </a:rPr>
              <a:t>Cloud </a:t>
            </a:r>
            <a:r>
              <a:rPr lang="en-GB" sz="1600" dirty="0">
                <a:solidFill>
                  <a:schemeClr val="tx1"/>
                </a:solidFill>
              </a:rPr>
              <a:t>Computing Law – Millard et al. 2013 (p 273)</a:t>
            </a:r>
          </a:p>
          <a:p>
            <a:endParaRPr lang="en-GB" dirty="0"/>
          </a:p>
        </p:txBody>
      </p:sp>
      <p:sp>
        <p:nvSpPr>
          <p:cNvPr id="4" name="Footer Placeholder 3"/>
          <p:cNvSpPr>
            <a:spLocks noGrp="1"/>
          </p:cNvSpPr>
          <p:nvPr>
            <p:ph type="ftr" sz="quarter" idx="11"/>
          </p:nvPr>
        </p:nvSpPr>
        <p:spPr/>
        <p:txBody>
          <a:bodyPr/>
          <a:lstStyle/>
          <a:p>
            <a:pPr>
              <a:defRPr/>
            </a:pPr>
            <a:r>
              <a:rPr lang="en-GB" smtClean="0"/>
              <a:t>13 January 2016</a:t>
            </a:r>
            <a:endParaRPr lang="en-US" dirty="0"/>
          </a:p>
        </p:txBody>
      </p:sp>
      <p:sp>
        <p:nvSpPr>
          <p:cNvPr id="5" name="Slide Number Placeholder 4"/>
          <p:cNvSpPr>
            <a:spLocks noGrp="1"/>
          </p:cNvSpPr>
          <p:nvPr>
            <p:ph type="sldNum" sz="quarter" idx="12"/>
          </p:nvPr>
        </p:nvSpPr>
        <p:spPr/>
        <p:txBody>
          <a:bodyPr/>
          <a:lstStyle/>
          <a:p>
            <a:pPr>
              <a:defRPr/>
            </a:pPr>
            <a:fld id="{68454A8F-6AEE-43D1-9748-24684CAE32DB}" type="slidenum">
              <a:rPr lang="en-US" smtClean="0"/>
              <a:pPr>
                <a:defRPr/>
              </a:pPr>
              <a:t>16</a:t>
            </a:fld>
            <a:endParaRPr lang="en-US" dirty="0"/>
          </a:p>
        </p:txBody>
      </p:sp>
    </p:spTree>
    <p:extLst>
      <p:ext uri="{BB962C8B-B14F-4D97-AF65-F5344CB8AC3E}">
        <p14:creationId xmlns:p14="http://schemas.microsoft.com/office/powerpoint/2010/main" val="28503164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GB" smtClean="0"/>
              <a:t>Thank You</a:t>
            </a:r>
            <a:br>
              <a:rPr lang="en-GB" smtClean="0"/>
            </a:br>
            <a:r>
              <a:rPr lang="en-GB" sz="2000" i="1" smtClean="0"/>
              <a:t>Acknowledgement to Dave Kelsey, Hannah Short, Romain Wartel and others.</a:t>
            </a:r>
            <a:endParaRPr lang="en-GB" i="1" dirty="0"/>
          </a:p>
        </p:txBody>
      </p:sp>
      <p:sp>
        <p:nvSpPr>
          <p:cNvPr id="6" name="Text Placeholder 5"/>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2094913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1"/>
          <p:cNvSpPr>
            <a:spLocks noGrp="1"/>
          </p:cNvSpPr>
          <p:nvPr>
            <p:ph type="title"/>
          </p:nvPr>
        </p:nvSpPr>
        <p:spPr/>
        <p:txBody>
          <a:bodyPr/>
          <a:lstStyle/>
          <a:p>
            <a:r>
              <a:rPr lang="en-GB" cap="small" dirty="0"/>
              <a:t>Personal Data Processing</a:t>
            </a:r>
            <a:endParaRPr lang="en-US" altLang="en-US" dirty="0" smtClean="0">
              <a:solidFill>
                <a:srgbClr val="3C8C93"/>
              </a:solidFill>
            </a:endParaRPr>
          </a:p>
        </p:txBody>
      </p:sp>
      <p:sp>
        <p:nvSpPr>
          <p:cNvPr id="13315" name="Content Placeholder 12"/>
          <p:cNvSpPr>
            <a:spLocks noGrp="1"/>
          </p:cNvSpPr>
          <p:nvPr>
            <p:ph idx="1"/>
          </p:nvPr>
        </p:nvSpPr>
        <p:spPr>
          <a:xfrm>
            <a:off x="685800" y="1557338"/>
            <a:ext cx="7772400" cy="3800475"/>
          </a:xfrm>
        </p:spPr>
        <p:txBody>
          <a:bodyPr/>
          <a:lstStyle/>
          <a:p>
            <a:r>
              <a:rPr lang="en-US" altLang="en-US" dirty="0" smtClean="0"/>
              <a:t>Background context</a:t>
            </a:r>
          </a:p>
          <a:p>
            <a:r>
              <a:rPr lang="en-US" altLang="en-US" dirty="0" smtClean="0"/>
              <a:t>Possible approaches</a:t>
            </a:r>
          </a:p>
          <a:p>
            <a:r>
              <a:rPr lang="en-US" altLang="en-US" dirty="0" smtClean="0"/>
              <a:t>Outline of draft proposal</a:t>
            </a:r>
          </a:p>
          <a:p>
            <a:r>
              <a:rPr lang="en-US" altLang="en-US" dirty="0" smtClean="0"/>
              <a:t>Considerations</a:t>
            </a:r>
          </a:p>
          <a:p>
            <a:endParaRPr lang="en-US" altLang="en-US" dirty="0" smtClean="0"/>
          </a:p>
        </p:txBody>
      </p:sp>
      <p:sp>
        <p:nvSpPr>
          <p:cNvPr id="2" name="Footer Placeholder 1"/>
          <p:cNvSpPr>
            <a:spLocks noGrp="1"/>
          </p:cNvSpPr>
          <p:nvPr>
            <p:ph type="ftr" sz="quarter" idx="11"/>
          </p:nvPr>
        </p:nvSpPr>
        <p:spPr/>
        <p:txBody>
          <a:bodyPr/>
          <a:lstStyle/>
          <a:p>
            <a:pPr>
              <a:defRPr/>
            </a:pPr>
            <a:r>
              <a:rPr lang="en-GB" smtClean="0"/>
              <a:t>13 January 2016</a:t>
            </a:r>
            <a:endParaRPr lang="en-US" dirty="0"/>
          </a:p>
        </p:txBody>
      </p:sp>
      <p:sp>
        <p:nvSpPr>
          <p:cNvPr id="3" name="Slide Number Placeholder 2"/>
          <p:cNvSpPr>
            <a:spLocks noGrp="1"/>
          </p:cNvSpPr>
          <p:nvPr>
            <p:ph type="sldNum" sz="quarter" idx="12"/>
          </p:nvPr>
        </p:nvSpPr>
        <p:spPr/>
        <p:txBody>
          <a:bodyPr/>
          <a:lstStyle/>
          <a:p>
            <a:pPr>
              <a:defRPr/>
            </a:pPr>
            <a:fld id="{68454A8F-6AEE-43D1-9748-24684CAE32DB}"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Disclaimer</a:t>
            </a:r>
            <a:endParaRPr lang="en-GB" dirty="0"/>
          </a:p>
        </p:txBody>
      </p:sp>
      <p:sp>
        <p:nvSpPr>
          <p:cNvPr id="3" name="Content Placeholder 2"/>
          <p:cNvSpPr>
            <a:spLocks noGrp="1"/>
          </p:cNvSpPr>
          <p:nvPr>
            <p:ph idx="1"/>
          </p:nvPr>
        </p:nvSpPr>
        <p:spPr/>
        <p:txBody>
          <a:bodyPr/>
          <a:lstStyle/>
          <a:p>
            <a:pPr marL="0" indent="0" algn="ctr">
              <a:buNone/>
            </a:pPr>
            <a:endParaRPr lang="en-GB" dirty="0" smtClean="0"/>
          </a:p>
          <a:p>
            <a:pPr marL="0" indent="0" algn="ctr">
              <a:buNone/>
            </a:pPr>
            <a:endParaRPr lang="en-GB" dirty="0"/>
          </a:p>
          <a:p>
            <a:pPr marL="0" indent="0" algn="ctr">
              <a:buNone/>
            </a:pPr>
            <a:endParaRPr lang="en-GB" dirty="0" smtClean="0"/>
          </a:p>
          <a:p>
            <a:pPr marL="0" indent="0" algn="ctr">
              <a:buNone/>
            </a:pPr>
            <a:r>
              <a:rPr lang="en-GB" dirty="0" smtClean="0"/>
              <a:t>I AM NOT A LAWYER</a:t>
            </a:r>
            <a:endParaRPr lang="en-GB" dirty="0"/>
          </a:p>
        </p:txBody>
      </p:sp>
      <p:sp>
        <p:nvSpPr>
          <p:cNvPr id="4" name="Footer Placeholder 3"/>
          <p:cNvSpPr>
            <a:spLocks noGrp="1"/>
          </p:cNvSpPr>
          <p:nvPr>
            <p:ph type="ftr" sz="quarter" idx="11"/>
          </p:nvPr>
        </p:nvSpPr>
        <p:spPr/>
        <p:txBody>
          <a:bodyPr/>
          <a:lstStyle/>
          <a:p>
            <a:pPr>
              <a:defRPr/>
            </a:pPr>
            <a:r>
              <a:rPr lang="en-GB" smtClean="0"/>
              <a:t>13 January 2016</a:t>
            </a:r>
            <a:endParaRPr lang="en-US" dirty="0"/>
          </a:p>
        </p:txBody>
      </p:sp>
      <p:sp>
        <p:nvSpPr>
          <p:cNvPr id="5" name="Slide Number Placeholder 4"/>
          <p:cNvSpPr>
            <a:spLocks noGrp="1"/>
          </p:cNvSpPr>
          <p:nvPr>
            <p:ph type="sldNum" sz="quarter" idx="12"/>
          </p:nvPr>
        </p:nvSpPr>
        <p:spPr/>
        <p:txBody>
          <a:bodyPr/>
          <a:lstStyle/>
          <a:p>
            <a:pPr>
              <a:defRPr/>
            </a:pPr>
            <a:fld id="{68454A8F-6AEE-43D1-9748-24684CAE32DB}" type="slidenum">
              <a:rPr lang="en-US" smtClean="0"/>
              <a:pPr>
                <a:defRPr/>
              </a:pPr>
              <a:t>3</a:t>
            </a:fld>
            <a:endParaRPr lang="en-US" dirty="0"/>
          </a:p>
        </p:txBody>
      </p:sp>
    </p:spTree>
    <p:extLst>
      <p:ext uri="{BB962C8B-B14F-4D97-AF65-F5344CB8AC3E}">
        <p14:creationId xmlns:p14="http://schemas.microsoft.com/office/powerpoint/2010/main" val="481606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2"/>
          <p:cNvSpPr>
            <a:spLocks noGrp="1"/>
          </p:cNvSpPr>
          <p:nvPr>
            <p:ph type="title"/>
          </p:nvPr>
        </p:nvSpPr>
        <p:spPr/>
        <p:txBody>
          <a:bodyPr/>
          <a:lstStyle/>
          <a:p>
            <a:r>
              <a:rPr lang="en-US" altLang="en-US" dirty="0"/>
              <a:t>Background </a:t>
            </a:r>
            <a:r>
              <a:rPr lang="en-US" altLang="en-US" dirty="0" smtClean="0"/>
              <a:t>context - 1</a:t>
            </a:r>
            <a:r>
              <a:rPr lang="en-US" altLang="en-US" dirty="0"/>
              <a:t/>
            </a:r>
            <a:br>
              <a:rPr lang="en-US" altLang="en-US" dirty="0"/>
            </a:br>
            <a:endParaRPr lang="en-US" altLang="en-US" dirty="0" smtClean="0">
              <a:solidFill>
                <a:srgbClr val="3C8C93"/>
              </a:solidFill>
            </a:endParaRPr>
          </a:p>
        </p:txBody>
      </p:sp>
      <p:sp>
        <p:nvSpPr>
          <p:cNvPr id="14339" name="Content Placeholder 3"/>
          <p:cNvSpPr>
            <a:spLocks noGrp="1"/>
          </p:cNvSpPr>
          <p:nvPr>
            <p:ph idx="1"/>
          </p:nvPr>
        </p:nvSpPr>
        <p:spPr>
          <a:xfrm>
            <a:off x="685800" y="1557338"/>
            <a:ext cx="7772400" cy="3800475"/>
          </a:xfrm>
        </p:spPr>
        <p:txBody>
          <a:bodyPr/>
          <a:lstStyle/>
          <a:p>
            <a:r>
              <a:rPr lang="en-US" altLang="en-US" dirty="0" smtClean="0"/>
              <a:t>Ongoing review and update of </a:t>
            </a:r>
            <a:r>
              <a:rPr lang="en-US" altLang="en-US" dirty="0" smtClean="0">
                <a:hlinkClick r:id="rId2"/>
              </a:rPr>
              <a:t>currently endorsed policies</a:t>
            </a:r>
            <a:r>
              <a:rPr lang="en-US" altLang="en-US" dirty="0" smtClean="0"/>
              <a:t> </a:t>
            </a:r>
          </a:p>
          <a:p>
            <a:r>
              <a:rPr lang="en-US" altLang="en-US" dirty="0" smtClean="0"/>
              <a:t>Increased sensitivity and awareness of privacy issues</a:t>
            </a:r>
          </a:p>
          <a:p>
            <a:r>
              <a:rPr lang="en-US" altLang="en-US" dirty="0" smtClean="0"/>
              <a:t>Several policies deal directly or indirectly with “Personal Data”</a:t>
            </a:r>
          </a:p>
          <a:p>
            <a:pPr lvl="2"/>
            <a:r>
              <a:rPr lang="pt-BR" altLang="en-US" sz="2400" dirty="0" smtClean="0"/>
              <a:t>User Level Job Accounting</a:t>
            </a:r>
            <a:endParaRPr lang="en-US" altLang="en-US" sz="2400" dirty="0" smtClean="0"/>
          </a:p>
          <a:p>
            <a:pPr lvl="2"/>
            <a:r>
              <a:rPr lang="en-US" altLang="en-US" sz="2400" dirty="0" smtClean="0"/>
              <a:t>VO Registration: </a:t>
            </a:r>
            <a:r>
              <a:rPr lang="en-US" altLang="en-US" sz="1800" i="1" dirty="0" smtClean="0"/>
              <a:t>email and DN ….</a:t>
            </a:r>
            <a:endParaRPr lang="en-US" altLang="en-US" sz="1400" i="1" dirty="0" smtClean="0"/>
          </a:p>
          <a:p>
            <a:pPr lvl="2"/>
            <a:r>
              <a:rPr lang="en-US" altLang="en-US" sz="2400" dirty="0" smtClean="0"/>
              <a:t>Traceability and Logging: </a:t>
            </a:r>
            <a:br>
              <a:rPr lang="en-US" altLang="en-US" sz="2400" dirty="0" smtClean="0"/>
            </a:br>
            <a:r>
              <a:rPr lang="en-GB" altLang="en-US" sz="1800" i="1" dirty="0" smtClean="0"/>
              <a:t>“ … identify </a:t>
            </a:r>
            <a:r>
              <a:rPr lang="en-GB" altLang="en-US" sz="1800" i="1" dirty="0"/>
              <a:t>the source of all </a:t>
            </a:r>
            <a:r>
              <a:rPr lang="en-GB" altLang="en-US" sz="1800" i="1" dirty="0" smtClean="0"/>
              <a:t>actions … and </a:t>
            </a:r>
            <a:r>
              <a:rPr lang="en-GB" altLang="en-US" sz="1800" i="1" dirty="0"/>
              <a:t>the individual who initiated </a:t>
            </a:r>
            <a:r>
              <a:rPr lang="en-GB" altLang="en-US" sz="1800" i="1" dirty="0" smtClean="0"/>
              <a:t>them”</a:t>
            </a:r>
          </a:p>
          <a:p>
            <a:pPr lvl="2"/>
            <a:r>
              <a:rPr lang="en-GB" altLang="en-US" sz="1800" i="1" dirty="0" smtClean="0"/>
              <a:t>…</a:t>
            </a:r>
          </a:p>
          <a:p>
            <a:endParaRPr lang="en-GB" altLang="en-US" sz="2000" i="1" dirty="0" smtClean="0"/>
          </a:p>
          <a:p>
            <a:endParaRPr lang="en-GB" altLang="en-US" sz="2000" i="1" dirty="0" smtClean="0"/>
          </a:p>
        </p:txBody>
      </p:sp>
      <p:sp>
        <p:nvSpPr>
          <p:cNvPr id="2" name="Footer Placeholder 1"/>
          <p:cNvSpPr>
            <a:spLocks noGrp="1"/>
          </p:cNvSpPr>
          <p:nvPr>
            <p:ph type="ftr" sz="quarter" idx="11"/>
          </p:nvPr>
        </p:nvSpPr>
        <p:spPr/>
        <p:txBody>
          <a:bodyPr/>
          <a:lstStyle/>
          <a:p>
            <a:pPr>
              <a:defRPr/>
            </a:pPr>
            <a:r>
              <a:rPr lang="en-GB" smtClean="0"/>
              <a:t>13 January 2016</a:t>
            </a:r>
            <a:endParaRPr lang="en-US" dirty="0"/>
          </a:p>
        </p:txBody>
      </p:sp>
      <p:sp>
        <p:nvSpPr>
          <p:cNvPr id="3" name="Slide Number Placeholder 2"/>
          <p:cNvSpPr>
            <a:spLocks noGrp="1"/>
          </p:cNvSpPr>
          <p:nvPr>
            <p:ph type="sldNum" sz="quarter" idx="12"/>
          </p:nvPr>
        </p:nvSpPr>
        <p:spPr/>
        <p:txBody>
          <a:bodyPr/>
          <a:lstStyle/>
          <a:p>
            <a:pPr>
              <a:defRPr/>
            </a:pPr>
            <a:fld id="{68454A8F-6AEE-43D1-9748-24684CAE32DB}" type="slidenum">
              <a:rPr lang="en-US" smtClean="0"/>
              <a:pPr>
                <a:defRPr/>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Background context - 2</a:t>
            </a:r>
            <a:endParaRPr lang="en-GB" dirty="0"/>
          </a:p>
        </p:txBody>
      </p:sp>
      <p:sp>
        <p:nvSpPr>
          <p:cNvPr id="3" name="Content Placeholder 2"/>
          <p:cNvSpPr>
            <a:spLocks noGrp="1"/>
          </p:cNvSpPr>
          <p:nvPr>
            <p:ph idx="1"/>
          </p:nvPr>
        </p:nvSpPr>
        <p:spPr/>
        <p:txBody>
          <a:bodyPr/>
          <a:lstStyle/>
          <a:p>
            <a:r>
              <a:rPr lang="en-GB" altLang="en-US" dirty="0"/>
              <a:t>Provide a common policy on storage and transfer of Personal </a:t>
            </a:r>
            <a:r>
              <a:rPr lang="en-GB" altLang="en-US" dirty="0" smtClean="0"/>
              <a:t>Data</a:t>
            </a:r>
          </a:p>
          <a:p>
            <a:pPr lvl="1"/>
            <a:r>
              <a:rPr lang="en-GB" altLang="en-US" sz="1800" dirty="0" smtClean="0"/>
              <a:t>Backed up by separate implementation guidance docs. </a:t>
            </a:r>
            <a:endParaRPr lang="en-GB" altLang="en-US" sz="1800" dirty="0"/>
          </a:p>
          <a:p>
            <a:r>
              <a:rPr lang="en-GB" altLang="en-US" dirty="0" smtClean="0"/>
              <a:t>International transfers</a:t>
            </a:r>
          </a:p>
          <a:p>
            <a:pPr lvl="1"/>
            <a:r>
              <a:rPr lang="en-GB" altLang="en-US" sz="1800" dirty="0" smtClean="0"/>
              <a:t>Clarify and enable transfers across WLCG and EGI </a:t>
            </a:r>
            <a:r>
              <a:rPr lang="en-GB" altLang="en-US" sz="1800" i="1" dirty="0" smtClean="0"/>
              <a:t>including</a:t>
            </a:r>
            <a:r>
              <a:rPr lang="en-GB" altLang="en-US" sz="1800" dirty="0" smtClean="0"/>
              <a:t> outside of EU or EEA</a:t>
            </a:r>
          </a:p>
          <a:p>
            <a:r>
              <a:rPr lang="en-GB" altLang="en-US" dirty="0" smtClean="0"/>
              <a:t>Position </a:t>
            </a:r>
            <a:r>
              <a:rPr lang="en-GB" altLang="en-US" dirty="0"/>
              <a:t>updated policy in anticipation of </a:t>
            </a:r>
            <a:r>
              <a:rPr lang="en-GB" altLang="en-US" dirty="0" smtClean="0"/>
              <a:t>updated EU </a:t>
            </a:r>
            <a:r>
              <a:rPr lang="en-GB" altLang="en-US" dirty="0"/>
              <a:t>regulations</a:t>
            </a:r>
          </a:p>
          <a:p>
            <a:pPr lvl="1"/>
            <a:r>
              <a:rPr lang="en-GB" altLang="en-US" sz="1800" dirty="0">
                <a:hlinkClick r:id="rId2"/>
              </a:rPr>
              <a:t>Press release 15 Dec 2015</a:t>
            </a:r>
            <a:r>
              <a:rPr lang="en-GB" altLang="en-US" sz="1800" dirty="0"/>
              <a:t>:</a:t>
            </a:r>
          </a:p>
          <a:p>
            <a:pPr lvl="2"/>
            <a:r>
              <a:rPr lang="en-GB" altLang="en-US" sz="1800" i="1" dirty="0"/>
              <a:t>“Agreement on Commission's EU data protection reform…”</a:t>
            </a:r>
          </a:p>
          <a:p>
            <a:pPr lvl="1"/>
            <a:r>
              <a:rPr lang="en-GB" altLang="en-US" sz="1800" i="1" dirty="0"/>
              <a:t>“</a:t>
            </a:r>
            <a:r>
              <a:rPr lang="en-GB" sz="1800" i="1" dirty="0"/>
              <a:t>Data Protection Authorities will work more closely together …”</a:t>
            </a:r>
          </a:p>
          <a:p>
            <a:pPr lvl="1"/>
            <a:r>
              <a:rPr lang="en-GB" altLang="en-US" sz="1800" dirty="0"/>
              <a:t>Target date </a:t>
            </a:r>
            <a:r>
              <a:rPr lang="en-GB" altLang="en-US" sz="1800" dirty="0" smtClean="0"/>
              <a:t>2018</a:t>
            </a:r>
          </a:p>
          <a:p>
            <a:endParaRPr lang="en-GB" dirty="0"/>
          </a:p>
        </p:txBody>
      </p:sp>
      <p:sp>
        <p:nvSpPr>
          <p:cNvPr id="4" name="Footer Placeholder 3"/>
          <p:cNvSpPr>
            <a:spLocks noGrp="1"/>
          </p:cNvSpPr>
          <p:nvPr>
            <p:ph type="ftr" sz="quarter" idx="11"/>
          </p:nvPr>
        </p:nvSpPr>
        <p:spPr/>
        <p:txBody>
          <a:bodyPr/>
          <a:lstStyle/>
          <a:p>
            <a:pPr>
              <a:defRPr/>
            </a:pPr>
            <a:r>
              <a:rPr lang="en-GB" smtClean="0"/>
              <a:t>13 January 2016</a:t>
            </a:r>
            <a:endParaRPr lang="en-US" dirty="0"/>
          </a:p>
        </p:txBody>
      </p:sp>
      <p:sp>
        <p:nvSpPr>
          <p:cNvPr id="5" name="Slide Number Placeholder 4"/>
          <p:cNvSpPr>
            <a:spLocks noGrp="1"/>
          </p:cNvSpPr>
          <p:nvPr>
            <p:ph type="sldNum" sz="quarter" idx="12"/>
          </p:nvPr>
        </p:nvSpPr>
        <p:spPr/>
        <p:txBody>
          <a:bodyPr/>
          <a:lstStyle/>
          <a:p>
            <a:pPr>
              <a:defRPr/>
            </a:pPr>
            <a:fld id="{68454A8F-6AEE-43D1-9748-24684CAE32DB}" type="slidenum">
              <a:rPr lang="en-US" smtClean="0"/>
              <a:pPr>
                <a:defRPr/>
              </a:pPr>
              <a:t>5</a:t>
            </a:fld>
            <a:endParaRPr lang="en-US" dirty="0"/>
          </a:p>
        </p:txBody>
      </p:sp>
    </p:spTree>
    <p:extLst>
      <p:ext uri="{BB962C8B-B14F-4D97-AF65-F5344CB8AC3E}">
        <p14:creationId xmlns:p14="http://schemas.microsoft.com/office/powerpoint/2010/main" val="13255250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altLang="en-US" dirty="0" smtClean="0"/>
              <a:t>Possible approaches - 1</a:t>
            </a:r>
            <a:r>
              <a:rPr lang="en-US" altLang="en-US" dirty="0"/>
              <a:t/>
            </a:r>
            <a:br>
              <a:rPr lang="en-US" altLang="en-US" dirty="0"/>
            </a:br>
            <a:endParaRPr lang="en-GB" dirty="0"/>
          </a:p>
        </p:txBody>
      </p:sp>
      <p:sp>
        <p:nvSpPr>
          <p:cNvPr id="15363" name="Content Placeholder 2"/>
          <p:cNvSpPr>
            <a:spLocks noGrp="1"/>
          </p:cNvSpPr>
          <p:nvPr>
            <p:ph idx="1"/>
          </p:nvPr>
        </p:nvSpPr>
        <p:spPr>
          <a:xfrm>
            <a:off x="685800" y="1557338"/>
            <a:ext cx="7772400" cy="3800475"/>
          </a:xfrm>
        </p:spPr>
        <p:txBody>
          <a:bodyPr/>
          <a:lstStyle/>
          <a:p>
            <a:r>
              <a:rPr lang="en-US" altLang="en-US" dirty="0" smtClean="0"/>
              <a:t>Shaped by rules on International transfers</a:t>
            </a:r>
          </a:p>
          <a:p>
            <a:pPr lvl="1"/>
            <a:r>
              <a:rPr lang="en-US" altLang="en-US" dirty="0" smtClean="0"/>
              <a:t>Countries “without adequate safeguards”</a:t>
            </a:r>
          </a:p>
          <a:p>
            <a:pPr lvl="1"/>
            <a:r>
              <a:rPr lang="en-US" altLang="en-US" sz="2000" dirty="0" smtClean="0"/>
              <a:t>EU participants of course have “common” framework anyway</a:t>
            </a:r>
          </a:p>
          <a:p>
            <a:r>
              <a:rPr lang="en-US" altLang="en-US" dirty="0" smtClean="0"/>
              <a:t>Options:</a:t>
            </a:r>
          </a:p>
          <a:p>
            <a:pPr lvl="1"/>
            <a:r>
              <a:rPr lang="en-US" altLang="en-US" dirty="0" smtClean="0"/>
              <a:t>User Consent</a:t>
            </a:r>
          </a:p>
          <a:p>
            <a:pPr lvl="1"/>
            <a:r>
              <a:rPr lang="en-US" altLang="en-US" strike="sngStrike" dirty="0" smtClean="0"/>
              <a:t>Safe Harbor</a:t>
            </a:r>
          </a:p>
          <a:p>
            <a:pPr lvl="1"/>
            <a:r>
              <a:rPr lang="en-US" altLang="en-US" dirty="0" smtClean="0"/>
              <a:t>Model Contracts</a:t>
            </a:r>
          </a:p>
          <a:p>
            <a:pPr lvl="1"/>
            <a:r>
              <a:rPr lang="en-US" altLang="en-US" dirty="0" smtClean="0"/>
              <a:t>Adequate safeguards</a:t>
            </a:r>
          </a:p>
          <a:p>
            <a:pPr lvl="1"/>
            <a:r>
              <a:rPr lang="en-US" altLang="en-US" dirty="0" smtClean="0"/>
              <a:t>Binding Corporate Rules</a:t>
            </a:r>
          </a:p>
          <a:p>
            <a:endParaRPr lang="en-US" altLang="en-US" dirty="0" smtClean="0"/>
          </a:p>
          <a:p>
            <a:endParaRPr lang="en-US" altLang="en-US" dirty="0" smtClean="0"/>
          </a:p>
        </p:txBody>
      </p:sp>
      <p:sp>
        <p:nvSpPr>
          <p:cNvPr id="3" name="Footer Placeholder 2"/>
          <p:cNvSpPr>
            <a:spLocks noGrp="1"/>
          </p:cNvSpPr>
          <p:nvPr>
            <p:ph type="ftr" sz="quarter" idx="11"/>
          </p:nvPr>
        </p:nvSpPr>
        <p:spPr/>
        <p:txBody>
          <a:bodyPr/>
          <a:lstStyle/>
          <a:p>
            <a:pPr>
              <a:defRPr/>
            </a:pPr>
            <a:r>
              <a:rPr lang="en-GB" smtClean="0"/>
              <a:t>13 January 2016</a:t>
            </a:r>
            <a:endParaRPr lang="en-US" dirty="0"/>
          </a:p>
        </p:txBody>
      </p:sp>
      <p:sp>
        <p:nvSpPr>
          <p:cNvPr id="4" name="Slide Number Placeholder 3"/>
          <p:cNvSpPr>
            <a:spLocks noGrp="1"/>
          </p:cNvSpPr>
          <p:nvPr>
            <p:ph type="sldNum" sz="quarter" idx="12"/>
          </p:nvPr>
        </p:nvSpPr>
        <p:spPr/>
        <p:txBody>
          <a:bodyPr/>
          <a:lstStyle/>
          <a:p>
            <a:pPr>
              <a:defRPr/>
            </a:pPr>
            <a:fld id="{68454A8F-6AEE-43D1-9748-24684CAE32DB}" type="slidenum">
              <a:rPr lang="en-US" smtClean="0"/>
              <a:pPr>
                <a:defRPr/>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Possible </a:t>
            </a:r>
            <a:r>
              <a:rPr lang="en-US" altLang="en-US" dirty="0" smtClean="0"/>
              <a:t>approaches - 2</a:t>
            </a:r>
            <a:endParaRPr lang="en-GB" dirty="0"/>
          </a:p>
        </p:txBody>
      </p:sp>
      <p:sp>
        <p:nvSpPr>
          <p:cNvPr id="3" name="Content Placeholder 2"/>
          <p:cNvSpPr>
            <a:spLocks noGrp="1"/>
          </p:cNvSpPr>
          <p:nvPr>
            <p:ph idx="1"/>
          </p:nvPr>
        </p:nvSpPr>
        <p:spPr/>
        <p:txBody>
          <a:bodyPr/>
          <a:lstStyle/>
          <a:p>
            <a:r>
              <a:rPr lang="en-GB" dirty="0" smtClean="0"/>
              <a:t>User Consent</a:t>
            </a:r>
          </a:p>
          <a:p>
            <a:pPr lvl="1"/>
            <a:r>
              <a:rPr lang="en-GB" i="1" dirty="0" smtClean="0"/>
              <a:t>“..must be freely given, specific, informed and unambiguous indication of data subject’s wishes..”</a:t>
            </a:r>
          </a:p>
          <a:p>
            <a:pPr lvl="1"/>
            <a:r>
              <a:rPr lang="en-GB" dirty="0"/>
              <a:t>s</a:t>
            </a:r>
            <a:r>
              <a:rPr lang="en-GB" dirty="0" smtClean="0"/>
              <a:t>trictly interpreted on a per transfer or transfer class basis</a:t>
            </a:r>
          </a:p>
          <a:p>
            <a:pPr lvl="1"/>
            <a:r>
              <a:rPr lang="en-GB" dirty="0" smtClean="0"/>
              <a:t>are researchers “free” if to say no prohibits their work?</a:t>
            </a:r>
          </a:p>
          <a:p>
            <a:r>
              <a:rPr lang="en-GB" strike="sngStrike" dirty="0" smtClean="0"/>
              <a:t>Safe </a:t>
            </a:r>
            <a:r>
              <a:rPr lang="en-GB" strike="sngStrike" dirty="0" err="1" smtClean="0"/>
              <a:t>Harbor</a:t>
            </a:r>
            <a:endParaRPr lang="en-GB" strike="sngStrike" dirty="0" smtClean="0"/>
          </a:p>
          <a:p>
            <a:pPr lvl="1"/>
            <a:r>
              <a:rPr lang="en-GB" dirty="0"/>
              <a:t>s</a:t>
            </a:r>
            <a:r>
              <a:rPr lang="en-GB" dirty="0" smtClean="0"/>
              <a:t>elf assertion to rules.</a:t>
            </a:r>
          </a:p>
          <a:p>
            <a:pPr lvl="1"/>
            <a:r>
              <a:rPr lang="en-GB" dirty="0"/>
              <a:t>o</a:t>
            </a:r>
            <a:r>
              <a:rPr lang="en-GB" dirty="0" smtClean="0"/>
              <a:t>nly applicable to US entities but not research labs anyway</a:t>
            </a:r>
          </a:p>
          <a:p>
            <a:pPr lvl="1"/>
            <a:r>
              <a:rPr lang="en-GB" dirty="0"/>
              <a:t>n</a:t>
            </a:r>
            <a:r>
              <a:rPr lang="en-GB" dirty="0" smtClean="0"/>
              <a:t>ow killed by EU court ruling </a:t>
            </a:r>
            <a:r>
              <a:rPr lang="en-GB" dirty="0" smtClean="0">
                <a:hlinkClick r:id="rId2"/>
              </a:rPr>
              <a:t>October 2015</a:t>
            </a:r>
            <a:endParaRPr lang="en-GB" dirty="0"/>
          </a:p>
        </p:txBody>
      </p:sp>
      <p:sp>
        <p:nvSpPr>
          <p:cNvPr id="4" name="Footer Placeholder 3"/>
          <p:cNvSpPr>
            <a:spLocks noGrp="1"/>
          </p:cNvSpPr>
          <p:nvPr>
            <p:ph type="ftr" sz="quarter" idx="11"/>
          </p:nvPr>
        </p:nvSpPr>
        <p:spPr/>
        <p:txBody>
          <a:bodyPr/>
          <a:lstStyle/>
          <a:p>
            <a:pPr>
              <a:defRPr/>
            </a:pPr>
            <a:r>
              <a:rPr lang="en-GB" smtClean="0"/>
              <a:t>13 January 2016</a:t>
            </a:r>
            <a:endParaRPr lang="en-US" dirty="0"/>
          </a:p>
        </p:txBody>
      </p:sp>
      <p:sp>
        <p:nvSpPr>
          <p:cNvPr id="5" name="Slide Number Placeholder 4"/>
          <p:cNvSpPr>
            <a:spLocks noGrp="1"/>
          </p:cNvSpPr>
          <p:nvPr>
            <p:ph type="sldNum" sz="quarter" idx="12"/>
          </p:nvPr>
        </p:nvSpPr>
        <p:spPr/>
        <p:txBody>
          <a:bodyPr/>
          <a:lstStyle/>
          <a:p>
            <a:pPr>
              <a:defRPr/>
            </a:pPr>
            <a:fld id="{68454A8F-6AEE-43D1-9748-24684CAE32DB}" type="slidenum">
              <a:rPr lang="en-US" smtClean="0"/>
              <a:pPr>
                <a:defRPr/>
              </a:pPr>
              <a:t>7</a:t>
            </a:fld>
            <a:endParaRPr lang="en-US" dirty="0"/>
          </a:p>
        </p:txBody>
      </p:sp>
    </p:spTree>
    <p:extLst>
      <p:ext uri="{BB962C8B-B14F-4D97-AF65-F5344CB8AC3E}">
        <p14:creationId xmlns:p14="http://schemas.microsoft.com/office/powerpoint/2010/main" val="3690429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Possible approaches - </a:t>
            </a:r>
            <a:r>
              <a:rPr lang="en-US" altLang="en-US" dirty="0" smtClean="0"/>
              <a:t>3</a:t>
            </a:r>
            <a:endParaRPr lang="en-GB" dirty="0"/>
          </a:p>
        </p:txBody>
      </p:sp>
      <p:sp>
        <p:nvSpPr>
          <p:cNvPr id="3" name="Content Placeholder 2"/>
          <p:cNvSpPr>
            <a:spLocks noGrp="1"/>
          </p:cNvSpPr>
          <p:nvPr>
            <p:ph idx="1"/>
          </p:nvPr>
        </p:nvSpPr>
        <p:spPr/>
        <p:txBody>
          <a:bodyPr/>
          <a:lstStyle/>
          <a:p>
            <a:r>
              <a:rPr lang="en-GB" dirty="0" smtClean="0"/>
              <a:t>Model Contracts</a:t>
            </a:r>
          </a:p>
          <a:p>
            <a:pPr lvl="1"/>
            <a:r>
              <a:rPr lang="en-GB" sz="2000" dirty="0"/>
              <a:t>b</a:t>
            </a:r>
            <a:r>
              <a:rPr lang="en-GB" sz="2000" dirty="0" smtClean="0"/>
              <a:t>i-party </a:t>
            </a:r>
            <a:r>
              <a:rPr lang="en-GB" sz="2000" i="1" dirty="0" smtClean="0"/>
              <a:t>controller-to-controller</a:t>
            </a:r>
          </a:p>
          <a:p>
            <a:pPr lvl="1"/>
            <a:r>
              <a:rPr lang="en-GB" sz="2000" dirty="0"/>
              <a:t>f</a:t>
            </a:r>
            <a:r>
              <a:rPr lang="en-GB" sz="2000" dirty="0" smtClean="0"/>
              <a:t>ixed, unalterable clauses from the EU</a:t>
            </a:r>
          </a:p>
          <a:p>
            <a:pPr lvl="1"/>
            <a:r>
              <a:rPr lang="en-GB" sz="2000" dirty="0" smtClean="0"/>
              <a:t>proposed for use in </a:t>
            </a:r>
            <a:r>
              <a:rPr lang="en-GB" sz="2000" dirty="0" smtClean="0">
                <a:hlinkClick r:id="rId2"/>
              </a:rPr>
              <a:t>GEANT International DP Code of Conduct</a:t>
            </a:r>
            <a:endParaRPr lang="en-GB" sz="2000" dirty="0" smtClean="0"/>
          </a:p>
          <a:p>
            <a:pPr lvl="1"/>
            <a:r>
              <a:rPr lang="en-GB" sz="2000" dirty="0" smtClean="0"/>
              <a:t>hard to frame outside of one-way (attribute release) use case</a:t>
            </a:r>
          </a:p>
          <a:p>
            <a:pPr lvl="1"/>
            <a:r>
              <a:rPr lang="en-GB" sz="2000" dirty="0"/>
              <a:t>w</a:t>
            </a:r>
            <a:r>
              <a:rPr lang="en-GB" sz="2000" dirty="0" smtClean="0"/>
              <a:t>ould require a mesh of agreements</a:t>
            </a:r>
          </a:p>
          <a:p>
            <a:r>
              <a:rPr lang="en-GB" dirty="0" smtClean="0"/>
              <a:t>Adequate Safeguards</a:t>
            </a:r>
          </a:p>
          <a:p>
            <a:pPr lvl="1"/>
            <a:r>
              <a:rPr lang="en-GB" sz="2000" dirty="0" smtClean="0"/>
              <a:t>controllers make own adequacy assessments</a:t>
            </a:r>
          </a:p>
          <a:p>
            <a:pPr lvl="1"/>
            <a:r>
              <a:rPr lang="en-GB" sz="2000" dirty="0" smtClean="0"/>
              <a:t>risks of inadequate assessment</a:t>
            </a:r>
          </a:p>
          <a:p>
            <a:pPr lvl="1"/>
            <a:r>
              <a:rPr lang="en-GB" sz="2000" dirty="0" smtClean="0"/>
              <a:t>very little used and not permitted by some EU States</a:t>
            </a:r>
          </a:p>
          <a:p>
            <a:pPr lvl="1"/>
            <a:r>
              <a:rPr lang="en-GB" sz="2000" dirty="0" smtClean="0"/>
              <a:t>again, one-way ‘point-to-point’</a:t>
            </a:r>
            <a:endParaRPr lang="en-GB" sz="2000" dirty="0"/>
          </a:p>
        </p:txBody>
      </p:sp>
      <p:sp>
        <p:nvSpPr>
          <p:cNvPr id="4" name="Footer Placeholder 3"/>
          <p:cNvSpPr>
            <a:spLocks noGrp="1"/>
          </p:cNvSpPr>
          <p:nvPr>
            <p:ph type="ftr" sz="quarter" idx="11"/>
          </p:nvPr>
        </p:nvSpPr>
        <p:spPr/>
        <p:txBody>
          <a:bodyPr/>
          <a:lstStyle/>
          <a:p>
            <a:pPr>
              <a:defRPr/>
            </a:pPr>
            <a:r>
              <a:rPr lang="en-GB" smtClean="0"/>
              <a:t>13 January 2016</a:t>
            </a:r>
            <a:endParaRPr lang="en-US" dirty="0"/>
          </a:p>
        </p:txBody>
      </p:sp>
      <p:sp>
        <p:nvSpPr>
          <p:cNvPr id="5" name="Slide Number Placeholder 4"/>
          <p:cNvSpPr>
            <a:spLocks noGrp="1"/>
          </p:cNvSpPr>
          <p:nvPr>
            <p:ph type="sldNum" sz="quarter" idx="12"/>
          </p:nvPr>
        </p:nvSpPr>
        <p:spPr/>
        <p:txBody>
          <a:bodyPr/>
          <a:lstStyle/>
          <a:p>
            <a:pPr>
              <a:defRPr/>
            </a:pPr>
            <a:fld id="{68454A8F-6AEE-43D1-9748-24684CAE32DB}" type="slidenum">
              <a:rPr lang="en-US" smtClean="0"/>
              <a:pPr>
                <a:defRPr/>
              </a:pPr>
              <a:t>8</a:t>
            </a:fld>
            <a:endParaRPr lang="en-US" dirty="0"/>
          </a:p>
        </p:txBody>
      </p:sp>
    </p:spTree>
    <p:extLst>
      <p:ext uri="{BB962C8B-B14F-4D97-AF65-F5344CB8AC3E}">
        <p14:creationId xmlns:p14="http://schemas.microsoft.com/office/powerpoint/2010/main" val="37372575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Possible approaches - </a:t>
            </a:r>
            <a:r>
              <a:rPr lang="en-US" altLang="en-US" dirty="0" smtClean="0"/>
              <a:t>4</a:t>
            </a:r>
            <a:endParaRPr lang="en-GB" dirty="0"/>
          </a:p>
        </p:txBody>
      </p:sp>
      <p:sp>
        <p:nvSpPr>
          <p:cNvPr id="3" name="Content Placeholder 2"/>
          <p:cNvSpPr>
            <a:spLocks noGrp="1"/>
          </p:cNvSpPr>
          <p:nvPr>
            <p:ph idx="1"/>
          </p:nvPr>
        </p:nvSpPr>
        <p:spPr/>
        <p:txBody>
          <a:bodyPr/>
          <a:lstStyle/>
          <a:p>
            <a:r>
              <a:rPr lang="en-GB" dirty="0" smtClean="0"/>
              <a:t>Binding Corporate Rules (BCR)</a:t>
            </a:r>
          </a:p>
          <a:p>
            <a:pPr lvl="1"/>
            <a:r>
              <a:rPr lang="en-GB" sz="2000" dirty="0" smtClean="0"/>
              <a:t>codes of conduct adopted within an international organisation</a:t>
            </a:r>
          </a:p>
          <a:p>
            <a:pPr lvl="1"/>
            <a:r>
              <a:rPr lang="en-GB" sz="2000" dirty="0" smtClean="0">
                <a:hlinkClick r:id="rId2"/>
              </a:rPr>
              <a:t>UK DPA quotes</a:t>
            </a:r>
            <a:r>
              <a:rPr lang="en-GB" dirty="0" smtClean="0"/>
              <a:t> –</a:t>
            </a:r>
          </a:p>
          <a:p>
            <a:pPr lvl="2"/>
            <a:r>
              <a:rPr lang="en-GB" sz="1600" i="1" dirty="0" smtClean="0"/>
              <a:t>“..designed </a:t>
            </a:r>
            <a:r>
              <a:rPr lang="en-GB" sz="1600" i="1" dirty="0"/>
              <a:t>to be a global solution for multinational companies by ensuring their intra-group transfers comply with the eighth </a:t>
            </a:r>
            <a:r>
              <a:rPr lang="en-GB" sz="1600" i="1" dirty="0" smtClean="0"/>
              <a:t>principle…”</a:t>
            </a:r>
          </a:p>
          <a:p>
            <a:pPr lvl="2"/>
            <a:r>
              <a:rPr lang="en-GB" sz="1600" i="1" dirty="0" smtClean="0"/>
              <a:t>“The </a:t>
            </a:r>
            <a:r>
              <a:rPr lang="en-GB" sz="1600" i="1" dirty="0"/>
              <a:t>main advantage of BCRs over other means of providing adequate safeguards is that, once developed and operational, BCRs can provide a framework for a variety of intra-group transfers to meet your organisation’s </a:t>
            </a:r>
            <a:r>
              <a:rPr lang="en-GB" sz="1600" i="1" dirty="0" smtClean="0"/>
              <a:t>requirements.”</a:t>
            </a:r>
          </a:p>
          <a:p>
            <a:pPr lvl="1"/>
            <a:r>
              <a:rPr lang="en-GB" sz="2000" dirty="0" smtClean="0">
                <a:hlinkClick r:id="rId3"/>
              </a:rPr>
              <a:t>Article 29 Working Party</a:t>
            </a:r>
            <a:r>
              <a:rPr lang="en-GB" sz="2000" dirty="0" smtClean="0"/>
              <a:t> provided </a:t>
            </a:r>
            <a:r>
              <a:rPr lang="en-GB" sz="2000" dirty="0" smtClean="0">
                <a:hlinkClick r:id="rId4"/>
              </a:rPr>
              <a:t>guidance table for formulation</a:t>
            </a:r>
            <a:endParaRPr lang="en-GB" sz="2000" dirty="0" smtClean="0"/>
          </a:p>
          <a:p>
            <a:pPr lvl="1"/>
            <a:r>
              <a:rPr lang="en-GB" sz="2000" dirty="0" smtClean="0"/>
              <a:t>Still not </a:t>
            </a:r>
            <a:r>
              <a:rPr lang="en-GB" sz="2000" dirty="0"/>
              <a:t>a </a:t>
            </a:r>
            <a:r>
              <a:rPr lang="en-GB" sz="2000" dirty="0" smtClean="0"/>
              <a:t>panacea</a:t>
            </a:r>
          </a:p>
          <a:p>
            <a:pPr lvl="2"/>
            <a:r>
              <a:rPr lang="en-GB" sz="1600" i="1" dirty="0" smtClean="0"/>
              <a:t>“.. obligation </a:t>
            </a:r>
            <a:r>
              <a:rPr lang="en-GB" sz="1600" i="1" dirty="0"/>
              <a:t>to monitor your compliance </a:t>
            </a:r>
            <a:r>
              <a:rPr lang="en-GB" sz="1600" i="1" dirty="0" smtClean="0"/>
              <a:t>.. include </a:t>
            </a:r>
            <a:r>
              <a:rPr lang="en-GB" sz="1600" i="1" dirty="0"/>
              <a:t>regular audits </a:t>
            </a:r>
            <a:r>
              <a:rPr lang="en-GB" sz="1600" i="1" dirty="0" smtClean="0"/>
              <a:t>.. </a:t>
            </a:r>
            <a:r>
              <a:rPr lang="en-GB" sz="1600" i="1" dirty="0"/>
              <a:t>training programme for staff handling personal data</a:t>
            </a:r>
            <a:r>
              <a:rPr lang="en-GB" sz="1600" i="1" dirty="0" smtClean="0"/>
              <a:t>.”</a:t>
            </a:r>
          </a:p>
          <a:p>
            <a:pPr lvl="2"/>
            <a:r>
              <a:rPr lang="en-GB" sz="1600" dirty="0" smtClean="0"/>
              <a:t>and see Considerations below …. </a:t>
            </a:r>
          </a:p>
          <a:p>
            <a:pPr lvl="1"/>
            <a:endParaRPr lang="en-GB" sz="1800" i="1" dirty="0" smtClean="0"/>
          </a:p>
          <a:p>
            <a:pPr lvl="1"/>
            <a:endParaRPr lang="en-GB" dirty="0"/>
          </a:p>
        </p:txBody>
      </p:sp>
      <p:sp>
        <p:nvSpPr>
          <p:cNvPr id="4" name="Footer Placeholder 3"/>
          <p:cNvSpPr>
            <a:spLocks noGrp="1"/>
          </p:cNvSpPr>
          <p:nvPr>
            <p:ph type="ftr" sz="quarter" idx="11"/>
          </p:nvPr>
        </p:nvSpPr>
        <p:spPr/>
        <p:txBody>
          <a:bodyPr/>
          <a:lstStyle/>
          <a:p>
            <a:pPr>
              <a:defRPr/>
            </a:pPr>
            <a:r>
              <a:rPr lang="en-GB" smtClean="0"/>
              <a:t>13 January 2016</a:t>
            </a:r>
            <a:endParaRPr lang="en-US" dirty="0"/>
          </a:p>
        </p:txBody>
      </p:sp>
      <p:sp>
        <p:nvSpPr>
          <p:cNvPr id="5" name="Slide Number Placeholder 4"/>
          <p:cNvSpPr>
            <a:spLocks noGrp="1"/>
          </p:cNvSpPr>
          <p:nvPr>
            <p:ph type="sldNum" sz="quarter" idx="12"/>
          </p:nvPr>
        </p:nvSpPr>
        <p:spPr/>
        <p:txBody>
          <a:bodyPr/>
          <a:lstStyle/>
          <a:p>
            <a:pPr>
              <a:defRPr/>
            </a:pPr>
            <a:fld id="{68454A8F-6AEE-43D1-9748-24684CAE32DB}" type="slidenum">
              <a:rPr lang="en-US" smtClean="0"/>
              <a:pPr>
                <a:defRPr/>
              </a:pPr>
              <a:t>9</a:t>
            </a:fld>
            <a:endParaRPr lang="en-US" dirty="0"/>
          </a:p>
        </p:txBody>
      </p:sp>
    </p:spTree>
    <p:extLst>
      <p:ext uri="{BB962C8B-B14F-4D97-AF65-F5344CB8AC3E}">
        <p14:creationId xmlns:p14="http://schemas.microsoft.com/office/powerpoint/2010/main" val="2951903840"/>
      </p:ext>
    </p:extLst>
  </p:cSld>
  <p:clrMapOvr>
    <a:masterClrMapping/>
  </p:clrMapOvr>
  <p:timing>
    <p:tnLst>
      <p:par>
        <p:cTn id="1" dur="indefinite" restart="never" nodeType="tmRoot"/>
      </p:par>
    </p:tnLst>
  </p:timing>
</p:sld>
</file>

<file path=ppt/theme/theme1.xml><?xml version="1.0" encoding="utf-8"?>
<a:theme xmlns:a="http://schemas.openxmlformats.org/drawingml/2006/main" name="STFC_PowerPoint_template">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Lucida Grande"/>
        <a:ea typeface="ヒラギノ角ゴ Pro W3"/>
        <a:cs typeface=""/>
      </a:majorFont>
      <a:minorFont>
        <a:latin typeface="Lucida Grande"/>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84" charset="0"/>
            <a:ea typeface="ヒラギノ角ゴ Pro W3" pitchFamily="8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84" charset="0"/>
            <a:ea typeface="ヒラギノ角ゴ Pro W3" pitchFamily="8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Lucida Grande"/>
        <a:ea typeface="ヒラギノ角ゴ Pro W3"/>
        <a:cs typeface=""/>
      </a:majorFont>
      <a:minorFont>
        <a:latin typeface="Lucida Grande"/>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84" charset="0"/>
            <a:ea typeface="ヒラギノ角ゴ Pro W3" pitchFamily="8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84" charset="0"/>
            <a:ea typeface="ヒラギノ角ゴ Pro W3" pitchFamily="8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EABF215B8A3384E874FC40A3B0B2302" ma:contentTypeVersion="4" ma:contentTypeDescription="Create a new document." ma:contentTypeScope="" ma:versionID="f198c3dfa143f328b4bfb76fd905c4a6">
  <xsd:schema xmlns:xsd="http://www.w3.org/2001/XMLSchema" xmlns:xs="http://www.w3.org/2001/XMLSchema" xmlns:p="http://schemas.microsoft.com/office/2006/metadata/properties" xmlns:ns1="http://schemas.microsoft.com/sharepoint/v3" targetNamespace="http://schemas.microsoft.com/office/2006/metadata/properties" ma:root="true" ma:fieldsID="e66758ad48435124b95dc0df0729e689"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LongProperties xmlns="http://schemas.microsoft.com/office/2006/metadata/long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43DFA70B-2EBB-489B-8E34-F6A10FA6853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7E48F0D-BF64-462E-8350-40C896A295A7}">
  <ds:schemaRefs>
    <ds:schemaRef ds:uri="http://schemas.microsoft.com/office/2006/metadata/longProperties"/>
  </ds:schemaRefs>
</ds:datastoreItem>
</file>

<file path=customXml/itemProps3.xml><?xml version="1.0" encoding="utf-8"?>
<ds:datastoreItem xmlns:ds="http://schemas.openxmlformats.org/officeDocument/2006/customXml" ds:itemID="{2AEDD1CD-9190-4F8F-B585-354F10A56AC8}">
  <ds:schemaRefs>
    <ds:schemaRef ds:uri="http://schemas.microsoft.com/sharepoint/v3/contenttype/forms"/>
  </ds:schemaRefs>
</ds:datastoreItem>
</file>

<file path=customXml/itemProps4.xml><?xml version="1.0" encoding="utf-8"?>
<ds:datastoreItem xmlns:ds="http://schemas.openxmlformats.org/officeDocument/2006/customXml" ds:itemID="{6AE5AFFA-3609-4FE4-A339-65FACE6A8700}">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microsoft.com/sharepoint/v3"/>
    <ds:schemaRef ds:uri="http://purl.org/dc/term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STFC_PowerPoint_template</Template>
  <TotalTime>1845</TotalTime>
  <Words>1285</Words>
  <Application>Microsoft Office PowerPoint</Application>
  <PresentationFormat>On-screen Show (4:3)</PresentationFormat>
  <Paragraphs>187</Paragraphs>
  <Slides>17</Slides>
  <Notes>0</Notes>
  <HiddenSlides>0</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STFC_PowerPoint_template</vt:lpstr>
      <vt:lpstr>1_Blank Presentation</vt:lpstr>
      <vt:lpstr>Personal Data Processing</vt:lpstr>
      <vt:lpstr>Personal Data Processing</vt:lpstr>
      <vt:lpstr>Disclaimer</vt:lpstr>
      <vt:lpstr>Background context - 1 </vt:lpstr>
      <vt:lpstr>Background context - 2</vt:lpstr>
      <vt:lpstr>Possible approaches - 1 </vt:lpstr>
      <vt:lpstr>Possible approaches - 2</vt:lpstr>
      <vt:lpstr>Possible approaches - 3</vt:lpstr>
      <vt:lpstr>Possible approaches - 4</vt:lpstr>
      <vt:lpstr>Outline of draft proposal - 1 </vt:lpstr>
      <vt:lpstr>Outline of draft proposal - 2</vt:lpstr>
      <vt:lpstr>Outline of draft proposal - 3</vt:lpstr>
      <vt:lpstr>Outline of draft proposal - 4</vt:lpstr>
      <vt:lpstr>PowerPoint Presentation</vt:lpstr>
      <vt:lpstr>Considerations</vt:lpstr>
      <vt:lpstr>Considerations</vt:lpstr>
      <vt:lpstr>Thank You Acknowledgement to Dave Kelsey, Hannah Short, Romain Wartel and others.</vt:lpstr>
    </vt:vector>
  </TitlesOfParts>
  <Company>STFC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 Data Processing</dc:title>
  <dc:creator>Neilson, Ian (STFC,RAL,SC)</dc:creator>
  <cp:lastModifiedBy>Neilson, Ian (STFC,RAL,SC)</cp:lastModifiedBy>
  <cp:revision>57</cp:revision>
  <dcterms:created xsi:type="dcterms:W3CDTF">2016-01-11T10:48:43Z</dcterms:created>
  <dcterms:modified xsi:type="dcterms:W3CDTF">2016-01-13T08:25:30Z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display_urn:schemas-microsoft-com:office:office#Editor">
    <vt:lpwstr>Summers, Karen (STFC,RAL,OBR)</vt:lpwstr>
  </property>
  <property fmtid="{D5CDD505-2E9C-101B-9397-08002B2CF9AE}" pid="4" name="xd_Signature">
    <vt:lpwstr/>
  </property>
  <property fmtid="{D5CDD505-2E9C-101B-9397-08002B2CF9AE}" pid="5" name="display_urn:schemas-microsoft-com:office:office#Author">
    <vt:lpwstr>Summers, Karen (STFC,RAL,OBR)</vt:lpwstr>
  </property>
  <property fmtid="{D5CDD505-2E9C-101B-9397-08002B2CF9AE}" pid="6" name="TemplateUrl">
    <vt:lpwstr/>
  </property>
  <property fmtid="{D5CDD505-2E9C-101B-9397-08002B2CF9AE}" pid="7" name="xd_ProgID">
    <vt:lpwstr/>
  </property>
  <property fmtid="{D5CDD505-2E9C-101B-9397-08002B2CF9AE}" pid="8" name="ContentTypeId">
    <vt:lpwstr>0x010100F731947B08D5984288BC8B16A979FF50</vt:lpwstr>
  </property>
</Properties>
</file>