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7" r:id="rId1"/>
  </p:sldMasterIdLst>
  <p:notesMasterIdLst>
    <p:notesMasterId r:id="rId21"/>
  </p:notesMasterIdLst>
  <p:sldIdLst>
    <p:sldId id="256" r:id="rId2"/>
    <p:sldId id="290" r:id="rId3"/>
    <p:sldId id="262" r:id="rId4"/>
    <p:sldId id="263" r:id="rId5"/>
    <p:sldId id="264" r:id="rId6"/>
    <p:sldId id="265" r:id="rId7"/>
    <p:sldId id="268" r:id="rId8"/>
    <p:sldId id="287" r:id="rId9"/>
    <p:sldId id="288" r:id="rId10"/>
    <p:sldId id="291" r:id="rId11"/>
    <p:sldId id="301" r:id="rId12"/>
    <p:sldId id="293" r:id="rId13"/>
    <p:sldId id="300" r:id="rId14"/>
    <p:sldId id="294" r:id="rId15"/>
    <p:sldId id="295" r:id="rId16"/>
    <p:sldId id="296" r:id="rId17"/>
    <p:sldId id="297" r:id="rId18"/>
    <p:sldId id="299" r:id="rId19"/>
    <p:sldId id="298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C5CDD79-F213-4BFD-A7AF-64445BBB3D8F}">
  <a:tblStyle styleId="{DC5CDD79-F213-4BFD-A7AF-64445BBB3D8F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4533"/>
  </p:normalViewPr>
  <p:slideViewPr>
    <p:cSldViewPr snapToGrid="0" snapToObjects="1">
      <p:cViewPr varScale="1">
        <p:scale>
          <a:sx n="73" d="100"/>
          <a:sy n="73" d="100"/>
        </p:scale>
        <p:origin x="2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031942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0683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954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2761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370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8707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7443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0538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502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615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0" name="Shape 5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6673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6244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2" name="Shape 5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2512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7" name="Shape 5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098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60" name="Shape 6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8659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Shape 121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14" name="Shape 1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10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Shape 121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220" name="Shape 1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89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ELIXI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6513" y="-26988"/>
            <a:ext cx="9269413" cy="61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5373687"/>
            <a:ext cx="1820863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 txBox="1"/>
          <p:nvPr/>
        </p:nvSpPr>
        <p:spPr>
          <a:xfrm>
            <a:off x="5580062" y="6237287"/>
            <a:ext cx="2927350" cy="434974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 b="0" i="1" u="none" strike="noStrike" cap="none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rPr>
              <a:t>www.elixir-europe.org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3568" y="3356992"/>
            <a:ext cx="7772400" cy="8640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5000" b="1" i="0" u="none" strike="noStrike" cap="none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2627783" y="4293096"/>
            <a:ext cx="5816599" cy="8995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560"/>
              </a:spcBef>
              <a:spcAft>
                <a:spcPts val="600"/>
              </a:spcAft>
              <a:buClr>
                <a:schemeClr val="accent1"/>
              </a:buClr>
              <a:buFont typeface="Calibri"/>
              <a:buNone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5" marR="0" lvl="1" indent="-12645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90" marR="0" lvl="2" indent="-12590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5" marR="0" lvl="3" indent="-12534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81" marR="0" lvl="4" indent="-12481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26" marR="0" lvl="5" indent="-12425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2871" marR="0" lvl="6" indent="-1237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016" marR="0" lvl="7" indent="-12315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161" marR="0" lvl="8" indent="-1226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5076055" y="5229201"/>
            <a:ext cx="3384550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Calibri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3"/>
          </p:nvPr>
        </p:nvSpPr>
        <p:spPr>
          <a:xfrm>
            <a:off x="4427983" y="5661248"/>
            <a:ext cx="4032448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Calibri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Shape 4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85113" y="5949950"/>
            <a:ext cx="990599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Shape 4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85113" y="5949950"/>
            <a:ext cx="990599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Section Header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2" name="Shape 4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69225" y="5834062"/>
            <a:ext cx="1222375" cy="925511"/>
          </a:xfrm>
          <a:prstGeom prst="rect">
            <a:avLst/>
          </a:prstGeom>
          <a:noFill/>
          <a:ln>
            <a:noFill/>
          </a:ln>
        </p:spPr>
      </p:pic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457252" y="134938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6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4" name="Shape 444"/>
          <p:cNvSpPr txBox="1">
            <a:spLocks noGrp="1"/>
          </p:cNvSpPr>
          <p:nvPr>
            <p:ph type="sldNum" idx="12"/>
          </p:nvPr>
        </p:nvSpPr>
        <p:spPr>
          <a:xfrm>
            <a:off x="173038" y="6451600"/>
            <a:ext cx="685799" cy="168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800" i="1">
                <a:solidFill>
                  <a:srgbClr val="F47D2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fi-FI" sz="1800" i="1">
              <a:solidFill>
                <a:srgbClr val="F47D2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6" name="Shape 4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69225" y="5834062"/>
            <a:ext cx="1222375" cy="925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Shape 4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69225" y="5834062"/>
            <a:ext cx="1222375" cy="925511"/>
          </a:xfrm>
          <a:prstGeom prst="rect">
            <a:avLst/>
          </a:prstGeom>
          <a:noFill/>
          <a:ln>
            <a:noFill/>
          </a:ln>
        </p:spPr>
      </p:pic>
      <p:sp>
        <p:nvSpPr>
          <p:cNvPr id="448" name="Shape 448"/>
          <p:cNvSpPr txBox="1">
            <a:spLocks noGrp="1"/>
          </p:cNvSpPr>
          <p:nvPr>
            <p:ph type="title"/>
          </p:nvPr>
        </p:nvSpPr>
        <p:spPr>
          <a:xfrm>
            <a:off x="457252" y="134938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6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9" name="Shape 449"/>
          <p:cNvSpPr txBox="1">
            <a:spLocks noGrp="1"/>
          </p:cNvSpPr>
          <p:nvPr>
            <p:ph type="sldNum" idx="12"/>
          </p:nvPr>
        </p:nvSpPr>
        <p:spPr>
          <a:xfrm>
            <a:off x="173038" y="6451600"/>
            <a:ext cx="685799" cy="168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800" i="1">
                <a:solidFill>
                  <a:srgbClr val="F47D2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fi-FI" sz="1800" i="1">
              <a:solidFill>
                <a:srgbClr val="F47D2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1" name="Shape 4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Shape 45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Shape 453"/>
          <p:cNvSpPr txBox="1"/>
          <p:nvPr/>
        </p:nvSpPr>
        <p:spPr>
          <a:xfrm>
            <a:off x="1930400" y="5935662"/>
            <a:ext cx="6527800" cy="619125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i="1">
                <a:solidFill>
                  <a:srgbClr val="DD5E21"/>
                </a:solidFill>
                <a:latin typeface="Calibri"/>
                <a:ea typeface="Calibri"/>
                <a:cs typeface="Calibri"/>
                <a:sym typeface="Calibri"/>
              </a:rPr>
              <a:t>European Life Sciences Infrastructure for Biological Information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i="1">
                <a:solidFill>
                  <a:srgbClr val="DD5E21"/>
                </a:solidFill>
                <a:latin typeface="Calibri"/>
                <a:ea typeface="Calibri"/>
                <a:cs typeface="Calibri"/>
                <a:sym typeface="Calibri"/>
              </a:rPr>
              <a:t>www.elixir-europe.org</a:t>
            </a:r>
          </a:p>
        </p:txBody>
      </p:sp>
      <p:pic>
        <p:nvPicPr>
          <p:cNvPr id="454" name="Shape 4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5" name="Shape 45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Shape 456"/>
          <p:cNvSpPr txBox="1"/>
          <p:nvPr/>
        </p:nvSpPr>
        <p:spPr>
          <a:xfrm>
            <a:off x="1930400" y="5935662"/>
            <a:ext cx="6527800" cy="619125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i="1">
                <a:solidFill>
                  <a:srgbClr val="DD5E21"/>
                </a:solidFill>
                <a:latin typeface="Calibri"/>
                <a:ea typeface="Calibri"/>
                <a:cs typeface="Calibri"/>
                <a:sym typeface="Calibri"/>
              </a:rPr>
              <a:t>European Life Sciences Infrastructure for Biological Information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i="1">
                <a:solidFill>
                  <a:srgbClr val="DD5E21"/>
                </a:solidFill>
                <a:latin typeface="Calibri"/>
                <a:ea typeface="Calibri"/>
                <a:cs typeface="Calibri"/>
                <a:sym typeface="Calibri"/>
              </a:rPr>
              <a:t>www.elixir-europe.org</a:t>
            </a:r>
          </a:p>
        </p:txBody>
      </p:sp>
      <p:sp>
        <p:nvSpPr>
          <p:cNvPr id="457" name="Shape 457"/>
          <p:cNvSpPr txBox="1">
            <a:spLocks noGrp="1"/>
          </p:cNvSpPr>
          <p:nvPr>
            <p:ph type="ctrTitle"/>
          </p:nvPr>
        </p:nvSpPr>
        <p:spPr>
          <a:xfrm>
            <a:off x="685800" y="3197227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5000" b="1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8" name="Shape 458"/>
          <p:cNvSpPr txBox="1">
            <a:spLocks noGrp="1"/>
          </p:cNvSpPr>
          <p:nvPr>
            <p:ph type="subTitle" idx="1"/>
          </p:nvPr>
        </p:nvSpPr>
        <p:spPr>
          <a:xfrm>
            <a:off x="2641602" y="4749800"/>
            <a:ext cx="5816599" cy="1079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580"/>
              </a:spcBef>
              <a:spcAft>
                <a:spcPts val="600"/>
              </a:spcAft>
              <a:buClr>
                <a:schemeClr val="accent1"/>
              </a:buClr>
              <a:buFont typeface="Calibri"/>
              <a:buNone/>
              <a:defRPr sz="29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45" marR="0" lvl="1" indent="-12645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290" marR="0" lvl="2" indent="-12590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435" marR="0" lvl="3" indent="-12534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581" marR="0" lvl="4" indent="-12481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726" marR="0" lvl="5" indent="-12425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2871" marR="0" lvl="6" indent="-1237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016" marR="0" lvl="7" indent="-12315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161" marR="0" lvl="8" indent="-1226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Times New Roman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85113" y="5949950"/>
            <a:ext cx="990599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Shape 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85113" y="5949950"/>
            <a:ext cx="990599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533400" y="1525587"/>
            <a:ext cx="8153399" cy="4351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Shape 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6513" y="-26988"/>
            <a:ext cx="9269413" cy="61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Shape 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5373687"/>
            <a:ext cx="1820863" cy="123825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3568" y="3645023"/>
            <a:ext cx="7772400" cy="12250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172C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EXCELERATE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3" name="Shape 4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6513" y="-26988"/>
            <a:ext cx="9269413" cy="6186487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Shape 404"/>
          <p:cNvSpPr txBox="1"/>
          <p:nvPr/>
        </p:nvSpPr>
        <p:spPr>
          <a:xfrm>
            <a:off x="3851275" y="6092825"/>
            <a:ext cx="4799013" cy="434974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 i="1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rPr>
              <a:t>www.elixir-europe.org/excelerate</a:t>
            </a:r>
          </a:p>
        </p:txBody>
      </p:sp>
      <p:pic>
        <p:nvPicPr>
          <p:cNvPr id="405" name="Shape 40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3713" y="5157787"/>
            <a:ext cx="1962149" cy="773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Shape 4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3850" y="5157787"/>
            <a:ext cx="1214437" cy="825499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Shape 407"/>
          <p:cNvSpPr/>
          <p:nvPr/>
        </p:nvSpPr>
        <p:spPr>
          <a:xfrm>
            <a:off x="323850" y="6092825"/>
            <a:ext cx="3600450" cy="5540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ELIXIR-EXCELERATE is funded by the European Commission within the Research Infrastructures programme of Horizon 2020, grant agreement number 676559.</a:t>
            </a:r>
          </a:p>
        </p:txBody>
      </p:sp>
      <p:sp>
        <p:nvSpPr>
          <p:cNvPr id="408" name="Shape 408"/>
          <p:cNvSpPr txBox="1">
            <a:spLocks noGrp="1"/>
          </p:cNvSpPr>
          <p:nvPr>
            <p:ph type="ctrTitle"/>
          </p:nvPr>
        </p:nvSpPr>
        <p:spPr>
          <a:xfrm>
            <a:off x="683568" y="3356992"/>
            <a:ext cx="7772400" cy="8640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5000" b="1" i="0" u="none" strike="noStrike" cap="none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LIXIR-thank-you"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Shape 4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6513" y="-26988"/>
            <a:ext cx="9269413" cy="6186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Shape 4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5373687"/>
            <a:ext cx="1820863" cy="123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Shape 4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71775" y="6237287"/>
            <a:ext cx="495299" cy="403225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Shape 413"/>
          <p:cNvSpPr txBox="1"/>
          <p:nvPr/>
        </p:nvSpPr>
        <p:spPr>
          <a:xfrm>
            <a:off x="5580062" y="5445125"/>
            <a:ext cx="2927350" cy="434974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400" i="1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rPr>
              <a:t>www.elixir-europe.org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x="3203575" y="6237287"/>
            <a:ext cx="2711449" cy="373061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000" i="1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rPr>
              <a:t>@ELIXIREurope</a:t>
            </a:r>
          </a:p>
        </p:txBody>
      </p:sp>
      <p:pic>
        <p:nvPicPr>
          <p:cNvPr id="415" name="Shape 4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51500" y="6237287"/>
            <a:ext cx="414337" cy="414337"/>
          </a:xfrm>
          <a:prstGeom prst="rect">
            <a:avLst/>
          </a:prstGeom>
          <a:noFill/>
          <a:ln>
            <a:noFill/>
          </a:ln>
        </p:spPr>
      </p:pic>
      <p:sp>
        <p:nvSpPr>
          <p:cNvPr id="416" name="Shape 416"/>
          <p:cNvSpPr txBox="1"/>
          <p:nvPr/>
        </p:nvSpPr>
        <p:spPr>
          <a:xfrm>
            <a:off x="6056312" y="6237287"/>
            <a:ext cx="3087687" cy="373061"/>
          </a:xfrm>
          <a:prstGeom prst="rect">
            <a:avLst/>
          </a:prstGeom>
          <a:noFill/>
          <a:ln>
            <a:noFill/>
          </a:ln>
        </p:spPr>
        <p:txBody>
          <a:bodyPr lIns="65300" tIns="32650" rIns="65300" bIns="326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000" i="1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rPr>
              <a:t>/company/elixir-europe</a:t>
            </a:r>
          </a:p>
        </p:txBody>
      </p:sp>
      <p:sp>
        <p:nvSpPr>
          <p:cNvPr id="417" name="Shape 417"/>
          <p:cNvSpPr txBox="1">
            <a:spLocks noGrp="1"/>
          </p:cNvSpPr>
          <p:nvPr>
            <p:ph type="ctrTitle"/>
          </p:nvPr>
        </p:nvSpPr>
        <p:spPr>
          <a:xfrm>
            <a:off x="683568" y="3645023"/>
            <a:ext cx="7772400" cy="12250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172C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8" name="Shape 418"/>
          <p:cNvSpPr txBox="1">
            <a:spLocks noGrp="1"/>
          </p:cNvSpPr>
          <p:nvPr>
            <p:ph type="body" idx="1"/>
          </p:nvPr>
        </p:nvSpPr>
        <p:spPr>
          <a:xfrm>
            <a:off x="5076055" y="4869160"/>
            <a:ext cx="3384550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Font typeface="Calibri"/>
              <a:buNone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CELERATE slide content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Shape 4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67400" y="5949950"/>
            <a:ext cx="1597024" cy="62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Shape 4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5949950"/>
            <a:ext cx="1001712" cy="681037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Shape 422"/>
          <p:cNvSpPr txBox="1">
            <a:spLocks noGrp="1"/>
          </p:cNvSpPr>
          <p:nvPr>
            <p:ph type="title"/>
          </p:nvPr>
        </p:nvSpPr>
        <p:spPr>
          <a:xfrm>
            <a:off x="539750" y="333375"/>
            <a:ext cx="8153399" cy="5032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3" name="Shape 423"/>
          <p:cNvSpPr txBox="1">
            <a:spLocks noGrp="1"/>
          </p:cNvSpPr>
          <p:nvPr>
            <p:ph type="body" idx="1"/>
          </p:nvPr>
        </p:nvSpPr>
        <p:spPr>
          <a:xfrm>
            <a:off x="533400" y="1525587"/>
            <a:ext cx="8153399" cy="4351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CELERATE_title_only"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" name="Shape 4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67400" y="5949950"/>
            <a:ext cx="1597024" cy="62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Shape 4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5949950"/>
            <a:ext cx="1001712" cy="681037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Shape 427"/>
          <p:cNvSpPr txBox="1">
            <a:spLocks noGrp="1"/>
          </p:cNvSpPr>
          <p:nvPr>
            <p:ph type="title"/>
          </p:nvPr>
        </p:nvSpPr>
        <p:spPr>
          <a:xfrm>
            <a:off x="539750" y="333375"/>
            <a:ext cx="8153399" cy="5032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XCELERATE_blank"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9" name="Shape 4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67400" y="5949950"/>
            <a:ext cx="1597024" cy="628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Shape 4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40650" y="5949950"/>
            <a:ext cx="1001712" cy="681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Shape 4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85113" y="5949950"/>
            <a:ext cx="990599" cy="746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Shape 4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85113" y="5949950"/>
            <a:ext cx="990599" cy="746125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Shape 434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5760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533400" y="1219200"/>
            <a:ext cx="40005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6" name="Shape 436"/>
          <p:cNvSpPr txBox="1">
            <a:spLocks noGrp="1"/>
          </p:cNvSpPr>
          <p:nvPr>
            <p:ph type="body" idx="2"/>
          </p:nvPr>
        </p:nvSpPr>
        <p:spPr>
          <a:xfrm>
            <a:off x="4686300" y="1219200"/>
            <a:ext cx="40005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539750" y="333375"/>
            <a:ext cx="8153399" cy="5032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33400" y="1525587"/>
            <a:ext cx="8153399" cy="4351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Calibri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a1SYnD" TargetMode="External"/><Relationship Id="rId4" Type="http://schemas.openxmlformats.org/officeDocument/2006/relationships/hyperlink" Target="https://goo.gl/NRxyZ6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ctrTitle"/>
          </p:nvPr>
        </p:nvSpPr>
        <p:spPr>
          <a:xfrm>
            <a:off x="683568" y="3356992"/>
            <a:ext cx="7772400" cy="86409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5000" b="1" i="0" u="none" strike="noStrike" cap="none">
                <a:solidFill>
                  <a:srgbClr val="003F41"/>
                </a:solidFill>
                <a:latin typeface="Calibri"/>
                <a:ea typeface="Calibri"/>
                <a:cs typeface="Calibri"/>
                <a:sym typeface="Calibri"/>
              </a:rPr>
              <a:t>ELIXIR AAI</a:t>
            </a:r>
          </a:p>
        </p:txBody>
      </p:sp>
      <p:sp>
        <p:nvSpPr>
          <p:cNvPr id="464" name="Shape 464"/>
          <p:cNvSpPr txBox="1">
            <a:spLocks noGrp="1"/>
          </p:cNvSpPr>
          <p:nvPr>
            <p:ph type="subTitle" idx="1"/>
          </p:nvPr>
        </p:nvSpPr>
        <p:spPr>
          <a:xfrm>
            <a:off x="2627783" y="4293096"/>
            <a:ext cx="5816599" cy="8995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i-FI" sz="2590" b="0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Michal </a:t>
            </a:r>
            <a:r>
              <a:rPr lang="fi-FI" sz="2590" b="0" i="1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Procházka</a:t>
            </a:r>
            <a:r>
              <a:rPr lang="fi-FI" sz="2590" dirty="0"/>
              <a:t>, Mikael Linden</a:t>
            </a:r>
            <a:r>
              <a:rPr lang="fi-FI" sz="2590" dirty="0" smtClean="0"/>
              <a:t>,</a:t>
            </a:r>
            <a:endParaRPr lang="fi-FI" sz="259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1118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lang="fi-FI" sz="2590" b="0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EGI VC 15 </a:t>
            </a:r>
            <a:r>
              <a:rPr lang="fi-FI" sz="259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  <a:r>
              <a:rPr lang="fi-FI" sz="259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2016</a:t>
            </a:r>
          </a:p>
          <a:p>
            <a:pPr marL="0" marR="0" lvl="0" indent="0" algn="r" rtl="0">
              <a:lnSpc>
                <a:spcPct val="80000"/>
              </a:lnSpc>
              <a:spcBef>
                <a:spcPts val="1118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259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type="body" idx="2"/>
          </p:nvPr>
        </p:nvSpPr>
        <p:spPr>
          <a:xfrm>
            <a:off x="5076055" y="5229201"/>
            <a:ext cx="3384550" cy="360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Shape 466"/>
          <p:cNvSpPr txBox="1">
            <a:spLocks noGrp="1"/>
          </p:cNvSpPr>
          <p:nvPr>
            <p:ph type="body" idx="3"/>
          </p:nvPr>
        </p:nvSpPr>
        <p:spPr>
          <a:xfrm>
            <a:off x="4427983" y="5661248"/>
            <a:ext cx="4032448" cy="360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ELIXIR AAI position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 </a:t>
            </a:r>
            <a:r>
              <a:rPr lang="en-GB" dirty="0" smtClean="0"/>
              <a:t>is used by to community already</a:t>
            </a:r>
          </a:p>
          <a:p>
            <a:pPr lvl="1"/>
            <a:r>
              <a:rPr lang="en-GB" dirty="0" smtClean="0"/>
              <a:t>Users’ enrolment</a:t>
            </a:r>
          </a:p>
          <a:p>
            <a:pPr lvl="1"/>
            <a:r>
              <a:rPr lang="en-GB" dirty="0" smtClean="0"/>
              <a:t>Group and authorization management</a:t>
            </a:r>
          </a:p>
          <a:p>
            <a:r>
              <a:rPr lang="en-GB" dirty="0" smtClean="0"/>
              <a:t>Community is quite large</a:t>
            </a:r>
          </a:p>
          <a:p>
            <a:pPr lvl="1"/>
            <a:r>
              <a:rPr lang="en-GB" dirty="0" smtClean="0"/>
              <a:t>BBMRI would like to use the same </a:t>
            </a:r>
            <a:r>
              <a:rPr lang="en-GB" dirty="0" smtClean="0"/>
              <a:t>approach as </a:t>
            </a:r>
            <a:r>
              <a:rPr lang="en-GB" dirty="0" smtClean="0"/>
              <a:t>is used in </a:t>
            </a:r>
            <a:r>
              <a:rPr lang="en-GB" dirty="0" smtClean="0"/>
              <a:t>ELIXIR</a:t>
            </a:r>
          </a:p>
          <a:p>
            <a:r>
              <a:rPr lang="en-GB" dirty="0"/>
              <a:t>Uses validated and maintained components</a:t>
            </a:r>
          </a:p>
          <a:p>
            <a:pPr lvl="1"/>
            <a:r>
              <a:rPr lang="en-GB" dirty="0" err="1"/>
              <a:t>Perun</a:t>
            </a:r>
            <a:r>
              <a:rPr lang="en-GB" dirty="0"/>
              <a:t>, REMS, </a:t>
            </a:r>
            <a:r>
              <a:rPr lang="en-GB" dirty="0" err="1"/>
              <a:t>OpenConext</a:t>
            </a:r>
            <a:r>
              <a:rPr lang="en-GB" dirty="0"/>
              <a:t>, </a:t>
            </a:r>
            <a:r>
              <a:rPr lang="en-GB" dirty="0" err="1"/>
              <a:t>CILogon</a:t>
            </a:r>
            <a:r>
              <a:rPr lang="en-GB" dirty="0"/>
              <a:t>, Kerberos, Shibboleth, VOMS</a:t>
            </a:r>
          </a:p>
          <a:p>
            <a:pPr lvl="1"/>
            <a:r>
              <a:rPr lang="en-GB" dirty="0"/>
              <a:t>There is no own development, just </a:t>
            </a:r>
            <a:r>
              <a:rPr lang="en-GB" dirty="0" smtClean="0"/>
              <a:t>deployment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43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BMS AAI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AARC2 project proposal has a pilot: BMS AAI</a:t>
            </a:r>
            <a:endParaRPr lang="en-US" dirty="0"/>
          </a:p>
          <a:p>
            <a:pPr fontAlgn="base"/>
            <a:r>
              <a:rPr lang="en-US" dirty="0"/>
              <a:t>Gather use cases</a:t>
            </a:r>
          </a:p>
          <a:p>
            <a:pPr fontAlgn="base"/>
            <a:r>
              <a:rPr lang="en-US" dirty="0"/>
              <a:t>D</a:t>
            </a:r>
            <a:r>
              <a:rPr lang="en-US" dirty="0" smtClean="0"/>
              <a:t>raw requirements </a:t>
            </a:r>
            <a:r>
              <a:rPr lang="en-US" dirty="0"/>
              <a:t>and design</a:t>
            </a:r>
          </a:p>
          <a:p>
            <a:pPr fontAlgn="base"/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/>
              <a:t>a pilot</a:t>
            </a:r>
          </a:p>
          <a:p>
            <a:pPr fontAlgn="base"/>
            <a:r>
              <a:rPr lang="en-US" dirty="0"/>
              <a:t>S</a:t>
            </a:r>
            <a:r>
              <a:rPr lang="en-US" dirty="0" smtClean="0"/>
              <a:t>tudy </a:t>
            </a:r>
            <a:r>
              <a:rPr lang="en-US" dirty="0"/>
              <a:t>implementation </a:t>
            </a:r>
            <a:r>
              <a:rPr lang="en-US" dirty="0" smtClean="0"/>
              <a:t>alternatives</a:t>
            </a:r>
          </a:p>
          <a:p>
            <a:pPr marL="152400" indent="0" fontAlgn="base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a Common AAI for the </a:t>
            </a:r>
            <a:r>
              <a:rPr lang="en-US" b="1" dirty="0"/>
              <a:t>11 BMS research infrastructures </a:t>
            </a:r>
            <a:br>
              <a:rPr lang="en-US" b="1" dirty="0"/>
            </a:br>
            <a:r>
              <a:rPr lang="en-US" dirty="0"/>
              <a:t>(in collaboration with the CORBEL project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152400" indent="0" fontAlgn="base">
              <a:buNone/>
            </a:pPr>
            <a:r>
              <a:rPr lang="en-GB" dirty="0" smtClean="0"/>
              <a:t>We can expect all those BMS to require the same AAI components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26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Perceived differences and gaps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ELIXIR </a:t>
            </a:r>
            <a:r>
              <a:rPr lang="en-GB" dirty="0" smtClean="0"/>
              <a:t>AAI architecture is finalized with all the components required to do the AAI within the e-Infrastructure</a:t>
            </a:r>
          </a:p>
          <a:p>
            <a:r>
              <a:rPr lang="en-GB" dirty="0" smtClean="0"/>
              <a:t>Core components of ELIXIR AAI is operational</a:t>
            </a:r>
            <a:endParaRPr lang="en-GB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Design of EGI architecture is is not complete and list of used components is not fixed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3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User/group/VO management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ELIXIR has its own VO/group/user management system connected to the Proxy </a:t>
            </a:r>
            <a:r>
              <a:rPr lang="en-GB" dirty="0" err="1" smtClean="0"/>
              <a:t>IdP</a:t>
            </a:r>
            <a:r>
              <a:rPr lang="en-GB" dirty="0" smtClean="0"/>
              <a:t> directly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/>
              <a:t>EGI </a:t>
            </a:r>
            <a:r>
              <a:rPr lang="en-GB" dirty="0" smtClean="0"/>
              <a:t>relies </a:t>
            </a:r>
            <a:r>
              <a:rPr lang="en-GB" dirty="0"/>
              <a:t>on attribute authorities, it is not clear how the users will be registered </a:t>
            </a:r>
            <a:r>
              <a:rPr lang="en-GB" dirty="0" smtClean="0"/>
              <a:t>to the attribute authorities and </a:t>
            </a:r>
            <a:r>
              <a:rPr lang="en-GB" dirty="0"/>
              <a:t>how the attribute authorities will manage additional </a:t>
            </a:r>
            <a:r>
              <a:rPr lang="en-GB" dirty="0" smtClean="0"/>
              <a:t>user’s </a:t>
            </a:r>
            <a:r>
              <a:rPr lang="en-GB" dirty="0" smtClean="0"/>
              <a:t>attributes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4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Authorization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ELIXIR has central component where </a:t>
            </a:r>
            <a:r>
              <a:rPr lang="en-GB" dirty="0" err="1" smtClean="0"/>
              <a:t>authZ</a:t>
            </a:r>
            <a:r>
              <a:rPr lang="en-GB" dirty="0" smtClean="0"/>
              <a:t> rules are defined</a:t>
            </a:r>
          </a:p>
          <a:p>
            <a:r>
              <a:rPr lang="en-GB" dirty="0" smtClean="0"/>
              <a:t>Services receive only relevant data, no data </a:t>
            </a:r>
            <a:r>
              <a:rPr lang="en-GB" dirty="0" smtClean="0"/>
              <a:t>breach</a:t>
            </a:r>
          </a:p>
          <a:p>
            <a:r>
              <a:rPr lang="en-GB" dirty="0"/>
              <a:t>Bona fide researcher defined</a:t>
            </a:r>
            <a:endParaRPr lang="en-GB" dirty="0" smtClean="0"/>
          </a:p>
          <a:p>
            <a:r>
              <a:rPr lang="en-GB" dirty="0" smtClean="0"/>
              <a:t>Connection with REMS for additional </a:t>
            </a:r>
            <a:r>
              <a:rPr lang="en-GB" dirty="0" err="1" smtClean="0"/>
              <a:t>authZ</a:t>
            </a:r>
            <a:r>
              <a:rPr lang="en-GB" dirty="0" smtClean="0"/>
              <a:t> management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 smtClean="0"/>
              <a:t>In EGI AAI there isn’t clear who and where the </a:t>
            </a:r>
            <a:r>
              <a:rPr lang="en-GB" dirty="0" err="1" smtClean="0"/>
              <a:t>authZ</a:t>
            </a:r>
            <a:r>
              <a:rPr lang="en-GB" dirty="0" smtClean="0"/>
              <a:t> will be </a:t>
            </a:r>
            <a:r>
              <a:rPr lang="en-GB" dirty="0" smtClean="0"/>
              <a:t>defined: globally? </a:t>
            </a:r>
            <a:r>
              <a:rPr lang="en-GB" dirty="0"/>
              <a:t>o</a:t>
            </a:r>
            <a:r>
              <a:rPr lang="en-GB" dirty="0" smtClean="0"/>
              <a:t>n VO level?</a:t>
            </a:r>
            <a:endParaRPr lang="en-GB" dirty="0" smtClean="0"/>
          </a:p>
          <a:p>
            <a:r>
              <a:rPr lang="en-GB" dirty="0" smtClean="0"/>
              <a:t>Proxy </a:t>
            </a:r>
            <a:r>
              <a:rPr lang="en-GB" dirty="0" err="1" smtClean="0"/>
              <a:t>IdP</a:t>
            </a:r>
            <a:r>
              <a:rPr lang="en-GB" dirty="0" smtClean="0"/>
              <a:t> doesn’t know the </a:t>
            </a:r>
            <a:r>
              <a:rPr lang="en-GB" dirty="0" smtClean="0"/>
              <a:t>attribute values </a:t>
            </a:r>
            <a:r>
              <a:rPr lang="en-GB" dirty="0" smtClean="0"/>
              <a:t>in advance</a:t>
            </a:r>
            <a:r>
              <a:rPr lang="en-GB" dirty="0" smtClean="0"/>
              <a:t>, thus </a:t>
            </a:r>
            <a:r>
              <a:rPr lang="en-GB" dirty="0" smtClean="0"/>
              <a:t>cannot </a:t>
            </a:r>
            <a:r>
              <a:rPr lang="en-GB" dirty="0" smtClean="0"/>
              <a:t>filter them. AAs doesn’t know the target service so they cannot do filtering as well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92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 verification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ELIXIR can raise user’s </a:t>
            </a:r>
            <a:r>
              <a:rPr lang="en-GB" dirty="0" err="1" smtClean="0"/>
              <a:t>LoA</a:t>
            </a:r>
            <a:r>
              <a:rPr lang="en-GB" dirty="0" smtClean="0"/>
              <a:t> by</a:t>
            </a:r>
          </a:p>
          <a:p>
            <a:pPr lvl="1"/>
            <a:r>
              <a:rPr lang="en-GB" dirty="0" smtClean="0"/>
              <a:t>Managers/board approval (</a:t>
            </a:r>
            <a:r>
              <a:rPr lang="en-GB" dirty="0" err="1" smtClean="0"/>
              <a:t>Perun</a:t>
            </a:r>
            <a:r>
              <a:rPr lang="en-GB" dirty="0" smtClean="0"/>
              <a:t> and REMS)</a:t>
            </a:r>
          </a:p>
          <a:p>
            <a:pPr lvl="1"/>
            <a:r>
              <a:rPr lang="en-GB" dirty="0" smtClean="0"/>
              <a:t>Connection with ORCID and publications</a:t>
            </a:r>
          </a:p>
          <a:p>
            <a:pPr lvl="1"/>
            <a:r>
              <a:rPr lang="en-GB" dirty="0" smtClean="0"/>
              <a:t>Identity consolidation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 smtClean="0"/>
              <a:t>EGI uses only external identities as 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Identity consolidation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ELIXIR consolidates users’ identities at system which do the VO/group/</a:t>
            </a:r>
            <a:r>
              <a:rPr lang="en-GB" dirty="0" err="1" smtClean="0"/>
              <a:t>authZ</a:t>
            </a:r>
            <a:r>
              <a:rPr lang="en-GB" dirty="0" smtClean="0"/>
              <a:t> management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dirty="0" smtClean="0"/>
              <a:t>Identity consolidation is done on Proxy </a:t>
            </a:r>
            <a:r>
              <a:rPr lang="en-GB" dirty="0" err="1" smtClean="0"/>
              <a:t>IdP</a:t>
            </a:r>
            <a:endParaRPr lang="en-GB" dirty="0"/>
          </a:p>
          <a:p>
            <a:r>
              <a:rPr lang="en-GB" dirty="0" smtClean="0"/>
              <a:t>It is not clear how this information will be published to the attribute authorities which are doing registration/management of the 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1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components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3400" y="1266092"/>
            <a:ext cx="8153399" cy="4610831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 smtClean="0"/>
              <a:t>Perun</a:t>
            </a:r>
            <a:r>
              <a:rPr lang="en-GB" dirty="0" smtClean="0"/>
              <a:t> system</a:t>
            </a:r>
          </a:p>
          <a:p>
            <a:pPr lvl="1"/>
            <a:r>
              <a:rPr lang="en-GB" dirty="0" smtClean="0"/>
              <a:t>At EGI works as an Attribute Authority</a:t>
            </a:r>
          </a:p>
          <a:p>
            <a:pPr lvl="1"/>
            <a:r>
              <a:rPr lang="en-GB" dirty="0" smtClean="0"/>
              <a:t>At ELIXIR does the whole user/group/</a:t>
            </a:r>
            <a:r>
              <a:rPr lang="en-GB" dirty="0" err="1" smtClean="0"/>
              <a:t>vo</a:t>
            </a:r>
            <a:r>
              <a:rPr lang="en-GB" dirty="0" smtClean="0"/>
              <a:t> management, including account linking, provisioning/</a:t>
            </a:r>
            <a:r>
              <a:rPr lang="en-GB" dirty="0" err="1" smtClean="0"/>
              <a:t>deprovisioning</a:t>
            </a:r>
            <a:endParaRPr lang="en-GB" dirty="0" smtClean="0"/>
          </a:p>
          <a:p>
            <a:pPr lvl="1"/>
            <a:r>
              <a:rPr lang="en-GB" dirty="0" smtClean="0"/>
              <a:t>Can be </a:t>
            </a:r>
            <a:r>
              <a:rPr lang="en-GB" dirty="0" smtClean="0"/>
              <a:t>outsourced</a:t>
            </a:r>
            <a:endParaRPr lang="en-GB" dirty="0" smtClean="0"/>
          </a:p>
          <a:p>
            <a:r>
              <a:rPr lang="en-GB" dirty="0" err="1" smtClean="0"/>
              <a:t>CILogon</a:t>
            </a:r>
            <a:r>
              <a:rPr lang="en-GB" dirty="0" smtClean="0"/>
              <a:t> and other token translation </a:t>
            </a:r>
            <a:r>
              <a:rPr lang="en-GB" dirty="0" smtClean="0"/>
              <a:t>components (can be outsourced)</a:t>
            </a:r>
            <a:endParaRPr lang="en-GB" dirty="0" smtClean="0"/>
          </a:p>
          <a:p>
            <a:r>
              <a:rPr lang="en-GB" dirty="0" smtClean="0"/>
              <a:t>VOMS (can be outsourced)</a:t>
            </a:r>
            <a:endParaRPr lang="en-GB" dirty="0" smtClean="0"/>
          </a:p>
          <a:p>
            <a:r>
              <a:rPr lang="en-GB" dirty="0" smtClean="0"/>
              <a:t>REMS (can be outsourced)</a:t>
            </a:r>
            <a:endParaRPr lang="en-GB" dirty="0" smtClean="0"/>
          </a:p>
          <a:p>
            <a:r>
              <a:rPr lang="en-GB" dirty="0" smtClean="0"/>
              <a:t>Proxy </a:t>
            </a:r>
            <a:r>
              <a:rPr lang="en-GB" dirty="0" err="1" smtClean="0"/>
              <a:t>IdP</a:t>
            </a:r>
            <a:endParaRPr lang="en-GB" dirty="0" smtClean="0"/>
          </a:p>
          <a:p>
            <a:pPr lvl="1"/>
            <a:r>
              <a:rPr lang="en-GB" dirty="0" smtClean="0"/>
              <a:t>ELIXIR uses </a:t>
            </a:r>
            <a:r>
              <a:rPr lang="en-GB" dirty="0" err="1" smtClean="0"/>
              <a:t>OpenConext</a:t>
            </a:r>
            <a:r>
              <a:rPr lang="en-GB" dirty="0" smtClean="0"/>
              <a:t> components (maintained by </a:t>
            </a:r>
            <a:r>
              <a:rPr lang="en-GB" dirty="0" err="1" smtClean="0"/>
              <a:t>SurfNet</a:t>
            </a:r>
            <a:r>
              <a:rPr lang="en-GB" dirty="0" smtClean="0"/>
              <a:t>, used by </a:t>
            </a:r>
            <a:r>
              <a:rPr lang="en-GB" dirty="0" err="1" smtClean="0"/>
              <a:t>SurfConext</a:t>
            </a:r>
            <a:r>
              <a:rPr lang="en-GB" dirty="0" smtClean="0"/>
              <a:t> </a:t>
            </a:r>
            <a:r>
              <a:rPr lang="en-GB" dirty="0" smtClean="0"/>
              <a:t>and delivers </a:t>
            </a:r>
            <a:r>
              <a:rPr lang="en-GB" dirty="0" smtClean="0"/>
              <a:t>additional components on top of </a:t>
            </a:r>
            <a:r>
              <a:rPr lang="en-GB" dirty="0" err="1" smtClean="0"/>
              <a:t>SimpleSAMLphp</a:t>
            </a:r>
            <a:r>
              <a:rPr lang="en-GB" dirty="0" smtClean="0"/>
              <a:t> like OIC</a:t>
            </a:r>
            <a:r>
              <a:rPr lang="en-GB" dirty="0" smtClean="0"/>
              <a:t>, step-up </a:t>
            </a:r>
            <a:r>
              <a:rPr lang="en-GB" dirty="0" err="1" smtClean="0"/>
              <a:t>authN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EGI uses </a:t>
            </a:r>
            <a:r>
              <a:rPr lang="en-GB" dirty="0" err="1" smtClean="0"/>
              <a:t>OpenConext</a:t>
            </a:r>
            <a:r>
              <a:rPr lang="en-GB" dirty="0" smtClean="0"/>
              <a:t> as well?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75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interconnect AAI infrastructures?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ELIXIR AAI should be one of many AAIs to connect to the EGI AAI, do not do proprietary interconnection</a:t>
            </a:r>
          </a:p>
          <a:p>
            <a:pPr lvl="1"/>
            <a:r>
              <a:rPr lang="en-GB" dirty="0" smtClean="0"/>
              <a:t>EUDAT, UNICORE, PRACE, 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BBMRI</a:t>
            </a:r>
            <a:r>
              <a:rPr lang="is-IS" dirty="0" smtClean="0"/>
              <a:t>, CLARIN, DARIAH, ...</a:t>
            </a:r>
            <a:r>
              <a:rPr lang="en-GB" dirty="0" smtClean="0"/>
              <a:t> </a:t>
            </a:r>
          </a:p>
          <a:p>
            <a:r>
              <a:rPr lang="en-GB" dirty="0" smtClean="0"/>
              <a:t>Keep it simple </a:t>
            </a:r>
            <a:r>
              <a:rPr lang="en-GB" dirty="0"/>
              <a:t>(avoid multiple WAYFs</a:t>
            </a:r>
            <a:r>
              <a:rPr lang="en-GB" dirty="0" smtClean="0"/>
              <a:t>), but </a:t>
            </a:r>
            <a:r>
              <a:rPr lang="en-GB" dirty="0" smtClean="0"/>
              <a:t>secure</a:t>
            </a:r>
          </a:p>
          <a:p>
            <a:r>
              <a:rPr lang="en-GB" dirty="0" smtClean="0"/>
              <a:t>Use shared components</a:t>
            </a:r>
            <a:endParaRPr lang="en-GB" dirty="0" smtClean="0"/>
          </a:p>
          <a:p>
            <a:r>
              <a:rPr lang="en-GB" dirty="0" smtClean="0"/>
              <a:t>Strong </a:t>
            </a:r>
            <a:r>
              <a:rPr lang="en-GB" dirty="0" smtClean="0"/>
              <a:t>trust between AAI infrastructures and shared components </a:t>
            </a:r>
            <a:r>
              <a:rPr lang="en-GB" dirty="0" smtClean="0"/>
              <a:t>– technical and </a:t>
            </a:r>
            <a:r>
              <a:rPr lang="en-GB" b="1" dirty="0" smtClean="0"/>
              <a:t>political</a:t>
            </a:r>
          </a:p>
          <a:p>
            <a:pPr lvl="1"/>
            <a:r>
              <a:rPr lang="en-GB" dirty="0" smtClean="0"/>
              <a:t>E.g. Trusted CA at </a:t>
            </a:r>
            <a:r>
              <a:rPr lang="en-GB" dirty="0" err="1" smtClean="0"/>
              <a:t>CILogon</a:t>
            </a:r>
            <a:r>
              <a:rPr lang="en-GB" dirty="0" smtClean="0"/>
              <a:t>, accepted privacy policy for REMS or </a:t>
            </a:r>
            <a:r>
              <a:rPr lang="en-GB" dirty="0" err="1" smtClean="0"/>
              <a:t>Perun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9383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we can harmonize work on AAI?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Share our design documents</a:t>
            </a:r>
          </a:p>
          <a:p>
            <a:pPr lvl="1"/>
            <a:r>
              <a:rPr lang="en-GB" dirty="0" smtClean="0"/>
              <a:t>ELIXIR AAI Requirements and Design Document (mostly align with the AARC Blue Print)</a:t>
            </a:r>
          </a:p>
          <a:p>
            <a:r>
              <a:rPr lang="en-GB" dirty="0" smtClean="0"/>
              <a:t>Share components</a:t>
            </a:r>
          </a:p>
          <a:p>
            <a:r>
              <a:rPr lang="en-GB" dirty="0" smtClean="0"/>
              <a:t>ELIXIR needs to know clear vision what the EGI AAI will deliver and what will be the quality of service</a:t>
            </a:r>
          </a:p>
          <a:p>
            <a:r>
              <a:rPr lang="en-GB" dirty="0"/>
              <a:t>ELIXIR can </a:t>
            </a:r>
            <a:r>
              <a:rPr lang="en-GB" dirty="0" smtClean="0"/>
              <a:t>then adopt </a:t>
            </a:r>
            <a:r>
              <a:rPr lang="en-GB" dirty="0"/>
              <a:t>technologies used in EGI, but cannot be </a:t>
            </a:r>
            <a:r>
              <a:rPr lang="en-GB" dirty="0" smtClean="0"/>
              <a:t>alpha tester</a:t>
            </a:r>
            <a:endParaRPr lang="en-GB" dirty="0"/>
          </a:p>
          <a:p>
            <a:r>
              <a:rPr lang="en-GB" dirty="0"/>
              <a:t>Need to harmonize also policies</a:t>
            </a:r>
          </a:p>
          <a:p>
            <a:pPr lvl="1"/>
            <a:r>
              <a:rPr lang="en-GB" dirty="0"/>
              <a:t>ELIXIR is currently developing policy documents for each of the AAI component</a:t>
            </a:r>
          </a:p>
          <a:p>
            <a:r>
              <a:rPr lang="en-GB" b="1" dirty="0"/>
              <a:t>P</a:t>
            </a:r>
            <a:r>
              <a:rPr lang="en-GB" b="1" dirty="0" smtClean="0"/>
              <a:t>rivacy </a:t>
            </a:r>
            <a:r>
              <a:rPr lang="en-GB" b="1" dirty="0"/>
              <a:t>policy </a:t>
            </a:r>
            <a:r>
              <a:rPr lang="en-GB" b="1" dirty="0" smtClean="0"/>
              <a:t>should be harmonized as well</a:t>
            </a:r>
            <a:endParaRPr lang="en-GB" b="1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8265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 of this meeting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we harmonize development and deployment of the AAI infrastructure?</a:t>
            </a:r>
          </a:p>
          <a:p>
            <a:r>
              <a:rPr lang="en-GB" dirty="0" smtClean="0"/>
              <a:t>What will be benefits for ELIXIR to interconnect with EGI AAI?</a:t>
            </a:r>
            <a:endParaRPr lang="en-GB" dirty="0" smtClean="0"/>
          </a:p>
          <a:p>
            <a:r>
              <a:rPr lang="en-GB" dirty="0" smtClean="0"/>
              <a:t>What AAI components can be shared?</a:t>
            </a:r>
          </a:p>
        </p:txBody>
      </p:sp>
    </p:spTree>
    <p:extLst>
      <p:ext uri="{BB962C8B-B14F-4D97-AF65-F5344CB8AC3E}">
        <p14:creationId xmlns:p14="http://schemas.microsoft.com/office/powerpoint/2010/main" val="56364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ELIXIR AAI history – where we are now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533400" y="1525587"/>
            <a:ext cx="8153399" cy="4351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•"/>
            </a:pP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case 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gathering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-- 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2014</a:t>
            </a:r>
          </a:p>
          <a:p>
            <a:pPr lvl="1" indent="-285750">
              <a:spcBef>
                <a:spcPts val="920"/>
              </a:spcBef>
              <a:spcAft>
                <a:spcPts val="0"/>
              </a:spcAft>
            </a:pPr>
            <a:r>
              <a:rPr lang="fi-FI" sz="1600" dirty="0" smtClean="0">
                <a:hlinkClick r:id="rId3"/>
              </a:rPr>
              <a:t>https</a:t>
            </a:r>
            <a:r>
              <a:rPr lang="fi-FI" sz="1600" dirty="0">
                <a:hlinkClick r:id="rId3"/>
              </a:rPr>
              <a:t>://</a:t>
            </a:r>
            <a:r>
              <a:rPr lang="fi-FI" sz="1600" dirty="0" smtClean="0">
                <a:hlinkClick r:id="rId3"/>
              </a:rPr>
              <a:t>goo.gl/a1SYnD</a:t>
            </a:r>
            <a:r>
              <a:rPr lang="fi-FI" sz="1600" dirty="0" smtClean="0"/>
              <a:t> </a:t>
            </a:r>
            <a:endParaRPr lang="fi-FI" sz="16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•"/>
            </a:pP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Requirements</a:t>
            </a:r>
            <a:r>
              <a:rPr lang="fi-FI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design – </a:t>
            </a: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Spring</a:t>
            </a:r>
            <a:r>
              <a:rPr lang="fi-FI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2015</a:t>
            </a:r>
          </a:p>
          <a:p>
            <a:pPr lvl="1" indent="-342900">
              <a:spcBef>
                <a:spcPts val="1080"/>
              </a:spcBef>
              <a:spcAft>
                <a:spcPts val="0"/>
              </a:spcAft>
            </a:pPr>
            <a:r>
              <a:rPr lang="fi-FI" dirty="0" err="1" smtClean="0"/>
              <a:t>Based</a:t>
            </a:r>
            <a:r>
              <a:rPr lang="fi-FI" dirty="0" smtClean="0"/>
              <a:t> </a:t>
            </a:r>
            <a:r>
              <a:rPr lang="fi-FI" dirty="0"/>
              <a:t>on </a:t>
            </a:r>
            <a:r>
              <a:rPr lang="fi-FI" dirty="0" err="1"/>
              <a:t>existing</a:t>
            </a:r>
            <a:r>
              <a:rPr lang="fi-FI" dirty="0"/>
              <a:t> s/w and </a:t>
            </a:r>
            <a:r>
              <a:rPr lang="fi-FI" dirty="0" err="1"/>
              <a:t>experience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NREN </a:t>
            </a:r>
            <a:r>
              <a:rPr lang="fi-FI" dirty="0" err="1"/>
              <a:t>community</a:t>
            </a:r>
            <a:endParaRPr lang="fi-FI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285750">
              <a:spcBef>
                <a:spcPts val="920"/>
              </a:spcBef>
              <a:spcAft>
                <a:spcPts val="0"/>
              </a:spcAft>
            </a:pPr>
            <a:r>
              <a:rPr lang="fi-FI" sz="1600" dirty="0">
                <a:hlinkClick r:id="rId4"/>
              </a:rPr>
              <a:t>https://goo.gl/NRxyZ6</a:t>
            </a:r>
            <a:r>
              <a:rPr lang="fi-FI" sz="1600" dirty="0"/>
              <a:t> </a:t>
            </a:r>
            <a:r>
              <a:rPr lang="fi-FI" sz="1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1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fi-FI"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•"/>
            </a:pP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Deployment 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starts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Autumn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2015 – EXCELERATE WP4.3.1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ELIXIR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</a:t>
            </a:r>
            <a:endParaRPr lang="fi-FI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•"/>
            </a:pP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</a:t>
            </a:r>
            <a:r>
              <a:rPr lang="fi-FI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release -- August 2016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Until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ELIXIR AAI in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status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running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</a:t>
            </a:r>
            <a:endParaRPr lang="fi-FI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Shape 518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High level stuff:</a:t>
            </a:r>
            <a:b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ELIXIR AAI strategy (DRAFT)</a:t>
            </a:r>
          </a:p>
        </p:txBody>
      </p:sp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533400" y="1525587"/>
            <a:ext cx="8153399" cy="4351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•"/>
            </a:pPr>
            <a:r>
              <a:rPr lang="fi-FI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Covers</a:t>
            </a:r>
            <a:endParaRPr lang="fi-FI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ELIXIR AAI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responsibility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hub</a:t>
            </a:r>
            <a:endParaRPr lang="fi-FI" sz="20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dirty="0" err="1" smtClean="0"/>
              <a:t>Delegation</a:t>
            </a:r>
            <a:r>
              <a:rPr lang="fi-FI" dirty="0" smtClean="0"/>
              <a:t> of </a:t>
            </a:r>
            <a:r>
              <a:rPr lang="fi-FI" dirty="0" err="1" smtClean="0"/>
              <a:t>common</a:t>
            </a:r>
            <a:r>
              <a:rPr lang="fi-FI" dirty="0" smtClean="0"/>
              <a:t> AAI </a:t>
            </a:r>
            <a:r>
              <a:rPr lang="fi-FI" dirty="0" err="1" smtClean="0"/>
              <a:t>components</a:t>
            </a:r>
            <a:r>
              <a:rPr lang="fi-FI" dirty="0" smtClean="0"/>
              <a:t> to </a:t>
            </a:r>
            <a:r>
              <a:rPr lang="fi-FI" dirty="0" err="1" smtClean="0"/>
              <a:t>other</a:t>
            </a:r>
            <a:r>
              <a:rPr lang="fi-FI" dirty="0" smtClean="0"/>
              <a:t> e-</a:t>
            </a:r>
            <a:r>
              <a:rPr lang="fi-FI" dirty="0" err="1" smtClean="0"/>
              <a:t>infrastructures</a:t>
            </a:r>
            <a:endParaRPr lang="fi-FI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e-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infrastructures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of)</a:t>
            </a: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Relations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BMS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infrastructure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AAI, </a:t>
            </a:r>
            <a:r>
              <a:rPr lang="fi-FI" sz="20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</a:t>
            </a:r>
            <a:r>
              <a:rPr lang="fi-FI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gained</a:t>
            </a:r>
            <a:r>
              <a:rPr lang="fi-FI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</a:t>
            </a:r>
            <a:r>
              <a:rPr lang="fi-FI" sz="2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fi-FI"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imes New Roman"/>
              <a:buChar char="•"/>
            </a:pP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ELIXIR AAI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policies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relying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parties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AAI </a:t>
            </a:r>
            <a:r>
              <a:rPr lang="fi-FI" sz="20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operators</a:t>
            </a:r>
            <a:endParaRPr lang="fi-FI" sz="20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•"/>
            </a:pP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</a:t>
            </a:r>
            <a:r>
              <a:rPr lang="fi-FI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</a:t>
            </a:r>
            <a:r>
              <a:rPr lang="fi-FI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consultation</a:t>
            </a:r>
            <a:r>
              <a:rPr lang="fi-FI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r>
              <a:rPr lang="fi-FI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i-FI" sz="2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</a:t>
            </a:r>
            <a:endParaRPr lang="fi-FI" sz="24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ctrTitle"/>
          </p:nvPr>
        </p:nvSpPr>
        <p:spPr>
          <a:xfrm>
            <a:off x="683568" y="3645023"/>
            <a:ext cx="7772400" cy="12250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4000" b="1" i="0" u="none" strike="noStrike" cap="none">
                <a:solidFill>
                  <a:srgbClr val="172C4B"/>
                </a:solidFill>
                <a:latin typeface="Calibri"/>
                <a:ea typeface="Calibri"/>
                <a:cs typeface="Calibri"/>
                <a:sym typeface="Calibri"/>
              </a:rPr>
              <a:t>Design of ELIXIR AAI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ELIXIR AAI design</a:t>
            </a:r>
          </a:p>
        </p:txBody>
      </p:sp>
      <p:sp>
        <p:nvSpPr>
          <p:cNvPr id="531" name="Shape 531"/>
          <p:cNvSpPr txBox="1">
            <a:spLocks noGrp="1"/>
          </p:cNvSpPr>
          <p:nvPr>
            <p:ph type="sldNum" idx="12"/>
          </p:nvPr>
        </p:nvSpPr>
        <p:spPr>
          <a:xfrm>
            <a:off x="0" y="6451600"/>
            <a:ext cx="685799" cy="168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800" b="0" i="0" u="none" strike="noStrike" cap="none">
                <a:solidFill>
                  <a:srgbClr val="F47D2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fi-FI" sz="2800" b="0" i="0" u="none" strike="noStrike" cap="none">
              <a:solidFill>
                <a:srgbClr val="F47D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Shape 532"/>
          <p:cNvSpPr/>
          <p:nvPr/>
        </p:nvSpPr>
        <p:spPr>
          <a:xfrm>
            <a:off x="695325" y="1098550"/>
            <a:ext cx="7632699" cy="51117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Shape 533"/>
          <p:cNvSpPr txBox="1"/>
          <p:nvPr/>
        </p:nvSpPr>
        <p:spPr>
          <a:xfrm>
            <a:off x="815975" y="2563813"/>
            <a:ext cx="7234238" cy="256063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ELIXIR AAI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815975" y="5224462"/>
            <a:ext cx="7234238" cy="7747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authentication</a:t>
            </a:r>
            <a:b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(e-infrastructures)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815975" y="1123950"/>
            <a:ext cx="7234238" cy="135255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Relying services</a:t>
            </a:r>
          </a:p>
        </p:txBody>
      </p:sp>
      <p:sp>
        <p:nvSpPr>
          <p:cNvPr id="536" name="Shape 536"/>
          <p:cNvSpPr/>
          <p:nvPr/>
        </p:nvSpPr>
        <p:spPr>
          <a:xfrm>
            <a:off x="915987" y="5400675"/>
            <a:ext cx="2157411" cy="4841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eduGAIN IdPs</a:t>
            </a:r>
          </a:p>
        </p:txBody>
      </p:sp>
      <p:sp>
        <p:nvSpPr>
          <p:cNvPr id="537" name="Shape 537"/>
          <p:cNvSpPr/>
          <p:nvPr/>
        </p:nvSpPr>
        <p:spPr>
          <a:xfrm>
            <a:off x="3227388" y="5400675"/>
            <a:ext cx="1992311" cy="4841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Common IdPs</a:t>
            </a:r>
          </a:p>
        </p:txBody>
      </p:sp>
      <p:sp>
        <p:nvSpPr>
          <p:cNvPr id="538" name="Shape 538"/>
          <p:cNvSpPr/>
          <p:nvPr/>
        </p:nvSpPr>
        <p:spPr>
          <a:xfrm>
            <a:off x="915987" y="4384675"/>
            <a:ext cx="2157411" cy="4841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ELIXIR Proxy IdP </a:t>
            </a:r>
          </a:p>
        </p:txBody>
      </p:sp>
      <p:sp>
        <p:nvSpPr>
          <p:cNvPr id="539" name="Shape 539"/>
          <p:cNvSpPr/>
          <p:nvPr/>
        </p:nvSpPr>
        <p:spPr>
          <a:xfrm>
            <a:off x="3394075" y="3641725"/>
            <a:ext cx="1471612" cy="1296988"/>
          </a:xfrm>
          <a:prstGeom prst="flowChartMagneticDisk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ELIXIR Directory</a:t>
            </a:r>
          </a:p>
        </p:txBody>
      </p:sp>
      <p:sp>
        <p:nvSpPr>
          <p:cNvPr id="540" name="Shape 540"/>
          <p:cNvSpPr/>
          <p:nvPr/>
        </p:nvSpPr>
        <p:spPr>
          <a:xfrm>
            <a:off x="5418137" y="4202112"/>
            <a:ext cx="2511425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Bona fide management</a:t>
            </a:r>
          </a:p>
        </p:txBody>
      </p:sp>
      <p:sp>
        <p:nvSpPr>
          <p:cNvPr id="541" name="Shape 541"/>
          <p:cNvSpPr/>
          <p:nvPr/>
        </p:nvSpPr>
        <p:spPr>
          <a:xfrm>
            <a:off x="5418137" y="2992438"/>
            <a:ext cx="2511425" cy="649286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Dataset authorisation management (REMS)</a:t>
            </a:r>
          </a:p>
        </p:txBody>
      </p:sp>
      <p:sp>
        <p:nvSpPr>
          <p:cNvPr id="542" name="Shape 542"/>
          <p:cNvSpPr/>
          <p:nvPr/>
        </p:nvSpPr>
        <p:spPr>
          <a:xfrm>
            <a:off x="5418137" y="3740150"/>
            <a:ext cx="2511425" cy="36353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Group/role mgmt (PERUN)</a:t>
            </a:r>
          </a:p>
        </p:txBody>
      </p:sp>
      <p:sp>
        <p:nvSpPr>
          <p:cNvPr id="543" name="Shape 543"/>
          <p:cNvSpPr/>
          <p:nvPr/>
        </p:nvSpPr>
        <p:spPr>
          <a:xfrm>
            <a:off x="915987" y="2708275"/>
            <a:ext cx="1193800" cy="6604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Credential translation</a:t>
            </a:r>
          </a:p>
        </p:txBody>
      </p:sp>
      <p:sp>
        <p:nvSpPr>
          <p:cNvPr id="544" name="Shape 544"/>
          <p:cNvSpPr/>
          <p:nvPr/>
        </p:nvSpPr>
        <p:spPr>
          <a:xfrm>
            <a:off x="915987" y="1454150"/>
            <a:ext cx="641350" cy="3730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EGA</a:t>
            </a:r>
          </a:p>
        </p:txBody>
      </p:sp>
      <p:sp>
        <p:nvSpPr>
          <p:cNvPr id="545" name="Shape 545"/>
          <p:cNvSpPr/>
          <p:nvPr/>
        </p:nvSpPr>
        <p:spPr>
          <a:xfrm>
            <a:off x="1735138" y="1454150"/>
            <a:ext cx="1271587" cy="3730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eLearning</a:t>
            </a:r>
          </a:p>
        </p:txBody>
      </p:sp>
      <p:sp>
        <p:nvSpPr>
          <p:cNvPr id="546" name="Shape 546"/>
          <p:cNvSpPr/>
          <p:nvPr/>
        </p:nvSpPr>
        <p:spPr>
          <a:xfrm>
            <a:off x="1192212" y="1970088"/>
            <a:ext cx="819150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Cloud</a:t>
            </a:r>
          </a:p>
        </p:txBody>
      </p:sp>
      <p:sp>
        <p:nvSpPr>
          <p:cNvPr id="547" name="Shape 547"/>
          <p:cNvSpPr/>
          <p:nvPr/>
        </p:nvSpPr>
        <p:spPr>
          <a:xfrm>
            <a:off x="2176463" y="1970088"/>
            <a:ext cx="1139825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Intranet</a:t>
            </a:r>
          </a:p>
        </p:txBody>
      </p:sp>
      <p:sp>
        <p:nvSpPr>
          <p:cNvPr id="548" name="Shape 548"/>
          <p:cNvSpPr/>
          <p:nvPr/>
        </p:nvSpPr>
        <p:spPr>
          <a:xfrm>
            <a:off x="3073400" y="1454150"/>
            <a:ext cx="685799" cy="3730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wiki</a:t>
            </a:r>
          </a:p>
        </p:txBody>
      </p:sp>
      <p:sp>
        <p:nvSpPr>
          <p:cNvPr id="549" name="Shape 549"/>
          <p:cNvSpPr/>
          <p:nvPr/>
        </p:nvSpPr>
        <p:spPr>
          <a:xfrm>
            <a:off x="3427412" y="1970088"/>
            <a:ext cx="1438275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archive</a:t>
            </a:r>
          </a:p>
        </p:txBody>
      </p:sp>
      <p:sp>
        <p:nvSpPr>
          <p:cNvPr id="550" name="Shape 550"/>
          <p:cNvSpPr/>
          <p:nvPr/>
        </p:nvSpPr>
        <p:spPr>
          <a:xfrm>
            <a:off x="3825875" y="1454150"/>
            <a:ext cx="685799" cy="3730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551" name="Shape 551"/>
          <p:cNvSpPr/>
          <p:nvPr/>
        </p:nvSpPr>
        <p:spPr>
          <a:xfrm>
            <a:off x="4587875" y="1454150"/>
            <a:ext cx="685799" cy="37306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cxnSp>
        <p:nvCxnSpPr>
          <p:cNvPr id="552" name="Shape 552"/>
          <p:cNvCxnSpPr>
            <a:stCxn id="536" idx="0"/>
            <a:endCxn id="538" idx="2"/>
          </p:cNvCxnSpPr>
          <p:nvPr/>
        </p:nvCxnSpPr>
        <p:spPr>
          <a:xfrm rot="10800000">
            <a:off x="1994693" y="4868775"/>
            <a:ext cx="0" cy="531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53" name="Shape 553"/>
          <p:cNvCxnSpPr/>
          <p:nvPr/>
        </p:nvCxnSpPr>
        <p:spPr>
          <a:xfrm rot="10800000">
            <a:off x="2689225" y="4894262"/>
            <a:ext cx="1533524" cy="506412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54" name="Shape 554"/>
          <p:cNvCxnSpPr/>
          <p:nvPr/>
        </p:nvCxnSpPr>
        <p:spPr>
          <a:xfrm rot="10800000">
            <a:off x="3073399" y="4410075"/>
            <a:ext cx="320675" cy="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555" name="Shape 555"/>
          <p:cNvCxnSpPr>
            <a:stCxn id="540" idx="1"/>
          </p:cNvCxnSpPr>
          <p:nvPr/>
        </p:nvCxnSpPr>
        <p:spPr>
          <a:xfrm flipH="1">
            <a:off x="4865837" y="4389437"/>
            <a:ext cx="552300" cy="318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556" name="Shape 556"/>
          <p:cNvCxnSpPr>
            <a:stCxn id="542" idx="1"/>
          </p:cNvCxnSpPr>
          <p:nvPr/>
        </p:nvCxnSpPr>
        <p:spPr>
          <a:xfrm flipH="1">
            <a:off x="4865837" y="3921919"/>
            <a:ext cx="552300" cy="28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557" name="Shape 557"/>
          <p:cNvCxnSpPr/>
          <p:nvPr/>
        </p:nvCxnSpPr>
        <p:spPr>
          <a:xfrm flipH="1">
            <a:off x="4865687" y="3378200"/>
            <a:ext cx="552449" cy="428625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558" name="Shape 558"/>
          <p:cNvCxnSpPr/>
          <p:nvPr/>
        </p:nvCxnSpPr>
        <p:spPr>
          <a:xfrm rot="10800000">
            <a:off x="1258887" y="3368674"/>
            <a:ext cx="0" cy="99695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59" name="Shape 559"/>
          <p:cNvCxnSpPr/>
          <p:nvPr/>
        </p:nvCxnSpPr>
        <p:spPr>
          <a:xfrm rot="10800000">
            <a:off x="2843213" y="2409825"/>
            <a:ext cx="0" cy="195579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60" name="Shape 560"/>
          <p:cNvCxnSpPr/>
          <p:nvPr/>
        </p:nvCxnSpPr>
        <p:spPr>
          <a:xfrm rot="10800000">
            <a:off x="1557337" y="2476499"/>
            <a:ext cx="0" cy="231775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561" name="Shape 561"/>
          <p:cNvSpPr/>
          <p:nvPr/>
        </p:nvSpPr>
        <p:spPr>
          <a:xfrm>
            <a:off x="5418137" y="4675187"/>
            <a:ext cx="2511425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Attribute self-management</a:t>
            </a:r>
          </a:p>
        </p:txBody>
      </p:sp>
      <p:cxnSp>
        <p:nvCxnSpPr>
          <p:cNvPr id="562" name="Shape 562"/>
          <p:cNvCxnSpPr>
            <a:stCxn id="561" idx="1"/>
          </p:cNvCxnSpPr>
          <p:nvPr/>
        </p:nvCxnSpPr>
        <p:spPr>
          <a:xfrm rot="10800000">
            <a:off x="4865837" y="4576912"/>
            <a:ext cx="552300" cy="285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563" name="Shape 563"/>
          <p:cNvCxnSpPr>
            <a:endCxn id="549" idx="2"/>
          </p:cNvCxnSpPr>
          <p:nvPr/>
        </p:nvCxnSpPr>
        <p:spPr>
          <a:xfrm rot="10800000">
            <a:off x="4146550" y="2344738"/>
            <a:ext cx="1271700" cy="912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564" name="Shape 564"/>
          <p:cNvSpPr/>
          <p:nvPr/>
        </p:nvSpPr>
        <p:spPr>
          <a:xfrm>
            <a:off x="1697038" y="3614737"/>
            <a:ext cx="930275" cy="60642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Step-up AuthN</a:t>
            </a:r>
          </a:p>
        </p:txBody>
      </p:sp>
      <p:cxnSp>
        <p:nvCxnSpPr>
          <p:cNvPr id="565" name="Shape 565"/>
          <p:cNvCxnSpPr/>
          <p:nvPr/>
        </p:nvCxnSpPr>
        <p:spPr>
          <a:xfrm rot="10800000">
            <a:off x="2124075" y="4202113"/>
            <a:ext cx="0" cy="163511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66" name="Shape 566"/>
          <p:cNvCxnSpPr/>
          <p:nvPr/>
        </p:nvCxnSpPr>
        <p:spPr>
          <a:xfrm rot="10800000">
            <a:off x="1835150" y="3378199"/>
            <a:ext cx="0" cy="214312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67" name="Shape 567"/>
          <p:cNvCxnSpPr/>
          <p:nvPr/>
        </p:nvCxnSpPr>
        <p:spPr>
          <a:xfrm rot="10800000">
            <a:off x="2411413" y="2409825"/>
            <a:ext cx="0" cy="123189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68" name="Shape 568"/>
          <p:cNvCxnSpPr/>
          <p:nvPr/>
        </p:nvCxnSpPr>
        <p:spPr>
          <a:xfrm rot="10800000">
            <a:off x="3006724" y="2343149"/>
            <a:ext cx="2411413" cy="1463675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triangl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Shape 662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ELIXIR identity</a:t>
            </a:r>
          </a:p>
        </p:txBody>
      </p:sp>
      <p:sp>
        <p:nvSpPr>
          <p:cNvPr id="663" name="Shape 663"/>
          <p:cNvSpPr txBox="1">
            <a:spLocks noGrp="1"/>
          </p:cNvSpPr>
          <p:nvPr>
            <p:ph type="body" idx="1"/>
          </p:nvPr>
        </p:nvSpPr>
        <p:spPr>
          <a:xfrm>
            <a:off x="533400" y="1525587"/>
            <a:ext cx="8153399" cy="4351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Shape 664"/>
          <p:cNvSpPr txBox="1">
            <a:spLocks noGrp="1"/>
          </p:cNvSpPr>
          <p:nvPr>
            <p:ph type="sldNum" idx="12"/>
          </p:nvPr>
        </p:nvSpPr>
        <p:spPr>
          <a:xfrm>
            <a:off x="0" y="5946775"/>
            <a:ext cx="685799" cy="168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800" b="0" i="0" u="none" strike="noStrike" cap="none">
                <a:solidFill>
                  <a:srgbClr val="F47D2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fi-FI" sz="2800" b="0" i="0" u="none" strike="noStrike" cap="none">
              <a:solidFill>
                <a:srgbClr val="F47D2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" name="Shape 665"/>
          <p:cNvSpPr txBox="1"/>
          <p:nvPr/>
        </p:nvSpPr>
        <p:spPr>
          <a:xfrm>
            <a:off x="173038" y="3136900"/>
            <a:ext cx="8647112" cy="1108074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ELIXIR AAI</a:t>
            </a:r>
          </a:p>
        </p:txBody>
      </p:sp>
      <p:sp>
        <p:nvSpPr>
          <p:cNvPr id="666" name="Shape 666"/>
          <p:cNvSpPr txBox="1"/>
          <p:nvPr/>
        </p:nvSpPr>
        <p:spPr>
          <a:xfrm>
            <a:off x="173038" y="4529137"/>
            <a:ext cx="8647112" cy="141763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</a:t>
            </a:r>
            <a:r>
              <a:rPr lang="fi-FI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authentication</a:t>
            </a:r>
            <a:r>
              <a:rPr lang="fi-FI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i-FI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fi-FI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Shape 667"/>
          <p:cNvSpPr txBox="1"/>
          <p:nvPr/>
        </p:nvSpPr>
        <p:spPr>
          <a:xfrm>
            <a:off x="173038" y="1341437"/>
            <a:ext cx="8647112" cy="135255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Relying services</a:t>
            </a:r>
          </a:p>
        </p:txBody>
      </p:sp>
      <p:sp>
        <p:nvSpPr>
          <p:cNvPr id="668" name="Shape 668"/>
          <p:cNvSpPr/>
          <p:nvPr/>
        </p:nvSpPr>
        <p:spPr>
          <a:xfrm>
            <a:off x="1222375" y="1671638"/>
            <a:ext cx="641350" cy="3730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EGA</a:t>
            </a:r>
          </a:p>
        </p:txBody>
      </p:sp>
      <p:sp>
        <p:nvSpPr>
          <p:cNvPr id="669" name="Shape 669"/>
          <p:cNvSpPr/>
          <p:nvPr/>
        </p:nvSpPr>
        <p:spPr>
          <a:xfrm>
            <a:off x="2041525" y="1671638"/>
            <a:ext cx="1271587" cy="3730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wiki</a:t>
            </a:r>
          </a:p>
        </p:txBody>
      </p:sp>
      <p:sp>
        <p:nvSpPr>
          <p:cNvPr id="670" name="Shape 670"/>
          <p:cNvSpPr/>
          <p:nvPr/>
        </p:nvSpPr>
        <p:spPr>
          <a:xfrm>
            <a:off x="1498600" y="2187575"/>
            <a:ext cx="819150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Cloud</a:t>
            </a:r>
          </a:p>
        </p:txBody>
      </p:sp>
      <p:sp>
        <p:nvSpPr>
          <p:cNvPr id="671" name="Shape 671"/>
          <p:cNvSpPr/>
          <p:nvPr/>
        </p:nvSpPr>
        <p:spPr>
          <a:xfrm>
            <a:off x="2482850" y="2187575"/>
            <a:ext cx="1139825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Intranet</a:t>
            </a:r>
          </a:p>
        </p:txBody>
      </p:sp>
      <p:sp>
        <p:nvSpPr>
          <p:cNvPr id="672" name="Shape 672"/>
          <p:cNvSpPr/>
          <p:nvPr/>
        </p:nvSpPr>
        <p:spPr>
          <a:xfrm>
            <a:off x="3379787" y="1671638"/>
            <a:ext cx="685799" cy="3730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673" name="Shape 673"/>
          <p:cNvSpPr/>
          <p:nvPr/>
        </p:nvSpPr>
        <p:spPr>
          <a:xfrm>
            <a:off x="3733800" y="2187575"/>
            <a:ext cx="1438275" cy="37464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archive</a:t>
            </a:r>
          </a:p>
        </p:txBody>
      </p:sp>
      <p:sp>
        <p:nvSpPr>
          <p:cNvPr id="674" name="Shape 674"/>
          <p:cNvSpPr/>
          <p:nvPr/>
        </p:nvSpPr>
        <p:spPr>
          <a:xfrm>
            <a:off x="4132262" y="1671638"/>
            <a:ext cx="685799" cy="3730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675" name="Shape 675"/>
          <p:cNvSpPr/>
          <p:nvPr/>
        </p:nvSpPr>
        <p:spPr>
          <a:xfrm>
            <a:off x="4894262" y="1671638"/>
            <a:ext cx="685799" cy="373061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p:sp>
        <p:nvSpPr>
          <p:cNvPr id="676" name="Shape 676"/>
          <p:cNvSpPr/>
          <p:nvPr/>
        </p:nvSpPr>
        <p:spPr>
          <a:xfrm>
            <a:off x="2257425" y="5019675"/>
            <a:ext cx="2397125" cy="4841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tommioffinland@google</a:t>
            </a:r>
            <a:b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(Google ID)</a:t>
            </a:r>
          </a:p>
        </p:txBody>
      </p:sp>
      <p:sp>
        <p:nvSpPr>
          <p:cNvPr id="677" name="Shape 677"/>
          <p:cNvSpPr/>
          <p:nvPr/>
        </p:nvSpPr>
        <p:spPr>
          <a:xfrm>
            <a:off x="539750" y="5019675"/>
            <a:ext cx="1608138" cy="4841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nyronen@csc.fi</a:t>
            </a:r>
            <a:b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(eduGAIN)</a:t>
            </a:r>
          </a:p>
        </p:txBody>
      </p:sp>
      <p:sp>
        <p:nvSpPr>
          <p:cNvPr id="678" name="Shape 678"/>
          <p:cNvSpPr/>
          <p:nvPr/>
        </p:nvSpPr>
        <p:spPr>
          <a:xfrm>
            <a:off x="4778375" y="5019675"/>
            <a:ext cx="2087562" cy="4841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0000-0002-3634-3756 (ORCID)</a:t>
            </a:r>
          </a:p>
        </p:txBody>
      </p:sp>
      <p:sp>
        <p:nvSpPr>
          <p:cNvPr id="679" name="Shape 679"/>
          <p:cNvSpPr/>
          <p:nvPr/>
        </p:nvSpPr>
        <p:spPr>
          <a:xfrm>
            <a:off x="2660650" y="3233083"/>
            <a:ext cx="2943224" cy="93186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46568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6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tommi@elixir-europe.org</a:t>
            </a:r>
            <a:endParaRPr lang="fi-FI" sz="16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lnSpc>
                <a:spcPct val="107000"/>
              </a:lnSpc>
              <a:buSzPct val="25000"/>
            </a:pPr>
            <a:r>
              <a:rPr lang="fi-FI" sz="1600" dirty="0">
                <a:solidFill>
                  <a:schemeClr val="dk1"/>
                </a:solidFill>
              </a:rPr>
              <a:t>34fak30r2h@elixir-europe.org </a:t>
            </a:r>
            <a:r>
              <a:rPr lang="fi-FI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i-FI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(ELIXIR ID)</a:t>
            </a:r>
          </a:p>
        </p:txBody>
      </p:sp>
      <p:cxnSp>
        <p:nvCxnSpPr>
          <p:cNvPr id="680" name="Shape 680"/>
          <p:cNvCxnSpPr>
            <a:stCxn id="677" idx="0"/>
            <a:endCxn id="679" idx="2"/>
          </p:cNvCxnSpPr>
          <p:nvPr/>
        </p:nvCxnSpPr>
        <p:spPr>
          <a:xfrm rot="5400000" flipH="1" flipV="1">
            <a:off x="2310676" y="3198090"/>
            <a:ext cx="854728" cy="2788443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681" name="Shape 681"/>
          <p:cNvCxnSpPr>
            <a:stCxn id="678" idx="0"/>
            <a:endCxn id="679" idx="2"/>
          </p:cNvCxnSpPr>
          <p:nvPr/>
        </p:nvCxnSpPr>
        <p:spPr>
          <a:xfrm rot="16200000" flipV="1">
            <a:off x="4549845" y="3747364"/>
            <a:ext cx="854728" cy="1689894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682" name="Shape 682"/>
          <p:cNvCxnSpPr>
            <a:stCxn id="676" idx="0"/>
            <a:endCxn id="679" idx="2"/>
          </p:cNvCxnSpPr>
          <p:nvPr/>
        </p:nvCxnSpPr>
        <p:spPr>
          <a:xfrm rot="5400000" flipH="1" flipV="1">
            <a:off x="3366761" y="4254174"/>
            <a:ext cx="854728" cy="676274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683" name="Shape 683"/>
          <p:cNvCxnSpPr>
            <a:stCxn id="679" idx="0"/>
            <a:endCxn id="673" idx="2"/>
          </p:cNvCxnSpPr>
          <p:nvPr/>
        </p:nvCxnSpPr>
        <p:spPr>
          <a:xfrm rot="5400000" flipH="1" flipV="1">
            <a:off x="3957171" y="2737316"/>
            <a:ext cx="670859" cy="320676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684" name="Shape 684"/>
          <p:cNvCxnSpPr>
            <a:stCxn id="679" idx="0"/>
            <a:endCxn id="671" idx="2"/>
          </p:cNvCxnSpPr>
          <p:nvPr/>
        </p:nvCxnSpPr>
        <p:spPr>
          <a:xfrm rot="16200000" flipV="1">
            <a:off x="3257084" y="2357904"/>
            <a:ext cx="670859" cy="1079499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685" name="Shape 685"/>
          <p:cNvCxnSpPr>
            <a:stCxn id="679" idx="0"/>
            <a:endCxn id="670" idx="2"/>
          </p:cNvCxnSpPr>
          <p:nvPr/>
        </p:nvCxnSpPr>
        <p:spPr>
          <a:xfrm rot="16200000" flipV="1">
            <a:off x="2684790" y="1785610"/>
            <a:ext cx="670859" cy="2224087"/>
          </a:xfrm>
          <a:prstGeom prst="bentConnector3">
            <a:avLst>
              <a:gd name="adj1" fmla="val 50000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6" name="Shape 12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581" y="635550"/>
            <a:ext cx="8231914" cy="6177824"/>
          </a:xfrm>
          <a:prstGeom prst="rect">
            <a:avLst/>
          </a:prstGeom>
          <a:noFill/>
          <a:ln>
            <a:noFill/>
          </a:ln>
        </p:spPr>
      </p:pic>
      <p:sp>
        <p:nvSpPr>
          <p:cNvPr id="1217" name="Shape 1217"/>
          <p:cNvSpPr txBox="1">
            <a:spLocks noGrp="1"/>
          </p:cNvSpPr>
          <p:nvPr>
            <p:ph type="title"/>
          </p:nvPr>
        </p:nvSpPr>
        <p:spPr>
          <a:xfrm>
            <a:off x="539552" y="311514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 dimensions of authentication and authorisation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Shape 1222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153399" cy="6480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The planned assurance levels for authentication</a:t>
            </a:r>
          </a:p>
        </p:txBody>
      </p:sp>
      <p:sp>
        <p:nvSpPr>
          <p:cNvPr id="1223" name="Shape 1223"/>
          <p:cNvSpPr/>
          <p:nvPr/>
        </p:nvSpPr>
        <p:spPr>
          <a:xfrm rot="-5400000">
            <a:off x="899591" y="4149080"/>
            <a:ext cx="1332147" cy="1620179"/>
          </a:xfrm>
          <a:prstGeom prst="chevron">
            <a:avLst>
              <a:gd name="adj" fmla="val 2400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4" name="Shape 1224"/>
          <p:cNvSpPr txBox="1"/>
          <p:nvPr/>
        </p:nvSpPr>
        <p:spPr>
          <a:xfrm>
            <a:off x="755558" y="4612899"/>
            <a:ext cx="1620179" cy="6925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</a:t>
            </a:r>
            <a:br>
              <a:rPr lang="fi-FI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(in place now)</a:t>
            </a:r>
          </a:p>
        </p:txBody>
      </p:sp>
      <p:sp>
        <p:nvSpPr>
          <p:cNvPr id="1225" name="Shape 1225"/>
          <p:cNvSpPr/>
          <p:nvPr/>
        </p:nvSpPr>
        <p:spPr>
          <a:xfrm rot="-5400000">
            <a:off x="899591" y="2780928"/>
            <a:ext cx="1332147" cy="1620179"/>
          </a:xfrm>
          <a:prstGeom prst="chevron">
            <a:avLst>
              <a:gd name="adj" fmla="val 2400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6" name="Shape 1226"/>
          <p:cNvSpPr txBox="1"/>
          <p:nvPr/>
        </p:nvSpPr>
        <p:spPr>
          <a:xfrm>
            <a:off x="755558" y="3244749"/>
            <a:ext cx="1620179" cy="6925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Raised</a:t>
            </a:r>
          </a:p>
        </p:txBody>
      </p:sp>
      <p:sp>
        <p:nvSpPr>
          <p:cNvPr id="1227" name="Shape 1227"/>
          <p:cNvSpPr/>
          <p:nvPr/>
        </p:nvSpPr>
        <p:spPr>
          <a:xfrm rot="-5400000">
            <a:off x="899591" y="1448779"/>
            <a:ext cx="1332147" cy="1620179"/>
          </a:xfrm>
          <a:prstGeom prst="chevron">
            <a:avLst>
              <a:gd name="adj" fmla="val 24007"/>
            </a:avLst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8" name="Shape 1228"/>
          <p:cNvSpPr txBox="1"/>
          <p:nvPr/>
        </p:nvSpPr>
        <p:spPr>
          <a:xfrm>
            <a:off x="755558" y="1912599"/>
            <a:ext cx="1620179" cy="6925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fi-FI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Strong</a:t>
            </a:r>
          </a:p>
        </p:txBody>
      </p:sp>
      <p:sp>
        <p:nvSpPr>
          <p:cNvPr id="1229" name="Shape 1229"/>
          <p:cNvSpPr txBox="1"/>
          <p:nvPr/>
        </p:nvSpPr>
        <p:spPr>
          <a:xfrm>
            <a:off x="2843808" y="4797151"/>
            <a:ext cx="5012910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Self-registrated accounts, password authN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Google, LinkedIn, ORCID authentication</a:t>
            </a:r>
          </a:p>
        </p:txBody>
      </p:sp>
      <p:sp>
        <p:nvSpPr>
          <p:cNvPr id="1230" name="Shape 1230"/>
          <p:cNvSpPr txBox="1"/>
          <p:nvPr/>
        </p:nvSpPr>
        <p:spPr>
          <a:xfrm>
            <a:off x="2843808" y="3212975"/>
            <a:ext cx="5688632" cy="11387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Organisation-registed accounts, password authN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 in with Home Organisation IdPs (eduGAIN)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Requires Home Organisation complying to </a:t>
            </a:r>
            <a:br>
              <a:rPr lang="fi-FI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i-FI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minimal assurance level </a:t>
            </a:r>
          </a:p>
        </p:txBody>
      </p:sp>
      <p:sp>
        <p:nvSpPr>
          <p:cNvPr id="1231" name="Shape 1231"/>
          <p:cNvSpPr txBox="1"/>
          <p:nvPr/>
        </p:nvSpPr>
        <p:spPr>
          <a:xfrm>
            <a:off x="2843807" y="1816367"/>
            <a:ext cx="5849143" cy="8925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Face</a:t>
            </a:r>
            <a:r>
              <a:rPr lang="fi-FI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-to-</a:t>
            </a:r>
            <a:r>
              <a:rPr lang="fi-FI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face</a:t>
            </a:r>
            <a:r>
              <a:rPr lang="fi-FI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proof</a:t>
            </a:r>
            <a:r>
              <a:rPr lang="fi-FI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fi-FI" sz="200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identity</a:t>
            </a:r>
            <a:r>
              <a:rPr lang="fi-FI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fi-FI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</a:t>
            </a:r>
            <a:r>
              <a:rPr lang="fi-FI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r>
              <a:rPr lang="fi-FI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2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authN</a:t>
            </a:r>
            <a:endParaRPr lang="fi-FI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Step-up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authentication</a:t>
            </a:r>
            <a:endParaRPr lang="fi-FI"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Possibly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rely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sources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e.g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fi-FI" sz="16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eID</a:t>
            </a:r>
            <a:r>
              <a:rPr lang="fi-FI" sz="1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IXIR_template">
  <a:themeElements>
    <a:clrScheme name="Executive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901</Words>
  <Application>Microsoft Macintosh PowerPoint</Application>
  <PresentationFormat>On-screen Show (4:3)</PresentationFormat>
  <Paragraphs>158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Times New Roman</vt:lpstr>
      <vt:lpstr>Arial</vt:lpstr>
      <vt:lpstr>ELIXIR_template</vt:lpstr>
      <vt:lpstr>ELIXIR AAI</vt:lpstr>
      <vt:lpstr>Goals of this meeting</vt:lpstr>
      <vt:lpstr>ELIXIR AAI history – where we are now</vt:lpstr>
      <vt:lpstr>High level stuff: ELIXIR AAI strategy (DRAFT)</vt:lpstr>
      <vt:lpstr>Design of ELIXIR AAI</vt:lpstr>
      <vt:lpstr>ELIXIR AAI design</vt:lpstr>
      <vt:lpstr>ELIXIR identity</vt:lpstr>
      <vt:lpstr>The dimensions of authentication and authorisation</vt:lpstr>
      <vt:lpstr>The planned assurance levels for authentication</vt:lpstr>
      <vt:lpstr>ELIXIR AAI position</vt:lpstr>
      <vt:lpstr>Common BMS AAI</vt:lpstr>
      <vt:lpstr>Perceived differences and gaps</vt:lpstr>
      <vt:lpstr>User/group/VO management</vt:lpstr>
      <vt:lpstr>Authorization</vt:lpstr>
      <vt:lpstr>Identity verification</vt:lpstr>
      <vt:lpstr>Identity consolidation</vt:lpstr>
      <vt:lpstr>Common components</vt:lpstr>
      <vt:lpstr>How to interconnect AAI infrastructures?</vt:lpstr>
      <vt:lpstr>How we can harmonize work on AAI?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ELIXIR AAI</dc:title>
  <cp:lastModifiedBy>Microsoft Office User</cp:lastModifiedBy>
  <cp:revision>31</cp:revision>
  <dcterms:modified xsi:type="dcterms:W3CDTF">2016-03-16T21:45:46Z</dcterms:modified>
</cp:coreProperties>
</file>